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elvetica Neue" panose="02000503000000020004" pitchFamily="2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hZx9+wbXGokn34cd10LWT5gw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226633" y="1314719"/>
            <a:ext cx="9534292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Assembling technical resources to assess climate risk in India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642839" y="3847171"/>
            <a:ext cx="6579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Heavy rainfall events and floods</a:t>
            </a:r>
            <a:endParaRPr sz="3200" b="0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1265664" y="1326325"/>
            <a:ext cx="9026912" cy="280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Think about what capacity needs you have identified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Discuss with colleagues how you can involve more people 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Develop a stakeholders map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Make contact with other experts who can help with climate information capacity buildings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/>
        </p:nvSpPr>
        <p:spPr>
          <a:xfrm>
            <a:off x="847493" y="1382740"/>
            <a:ext cx="106494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Floods are the most common natural disaster in India. 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Overall, it is estimated that 40 million hectares of land (roughly 12 per cent of India's geographical area) is prone to floods.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Extreme rainfall events are on the rise in India, driven by warming temperatures and it is predicted that floods will become more frequent in India.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Rainfall cum flood affects extremely both urban and rural life.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Urban : transport sector and loss of life and properties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Rural   : crop of the paddy fields, health</a:t>
            </a:r>
            <a:endParaRPr/>
          </a:p>
        </p:txBody>
      </p:sp>
      <p:sp>
        <p:nvSpPr>
          <p:cNvPr id="96" name="Google Shape;96;p3"/>
          <p:cNvSpPr txBox="1"/>
          <p:nvPr/>
        </p:nvSpPr>
        <p:spPr>
          <a:xfrm>
            <a:off x="2815684" y="333866"/>
            <a:ext cx="60997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Heavy rainfall events and floods in India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/>
        </p:nvSpPr>
        <p:spPr>
          <a:xfrm>
            <a:off x="6384072" y="799899"/>
            <a:ext cx="307287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1.  O</a:t>
            </a:r>
            <a:r>
              <a:rPr lang="en-GB" sz="2000" b="1" i="0" u="none" strike="noStrike" cap="none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bservational network (rainfall monitoring)</a:t>
            </a:r>
            <a:endParaRPr b="1"/>
          </a:p>
        </p:txBody>
      </p:sp>
      <p:sp>
        <p:nvSpPr>
          <p:cNvPr id="102" name="Google Shape;102;p4"/>
          <p:cNvSpPr txBox="1"/>
          <p:nvPr/>
        </p:nvSpPr>
        <p:spPr>
          <a:xfrm>
            <a:off x="1616926" y="133815"/>
            <a:ext cx="95342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Think about what capacity needs you have identified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174" y="3040443"/>
            <a:ext cx="2897505" cy="2414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6234" y="2845561"/>
            <a:ext cx="2649537" cy="280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 txBox="1"/>
          <p:nvPr/>
        </p:nvSpPr>
        <p:spPr>
          <a:xfrm>
            <a:off x="235080" y="5872985"/>
            <a:ext cx="7146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3.  </a:t>
            </a:r>
            <a:r>
              <a:rPr lang="en-GB" sz="1800" b="1" i="0" u="none" strike="noStrike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National flood control programme by the Ministry of agriculture; Flood management programme by Ministry of Jal Shakti. </a:t>
            </a:r>
            <a:endParaRPr b="1"/>
          </a:p>
        </p:txBody>
      </p:sp>
      <p:pic>
        <p:nvPicPr>
          <p:cNvPr id="106" name="Google Shape;10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3724" y="657035"/>
            <a:ext cx="1961685" cy="21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 txBox="1"/>
          <p:nvPr/>
        </p:nvSpPr>
        <p:spPr>
          <a:xfrm>
            <a:off x="284356" y="1844703"/>
            <a:ext cx="6099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2.  A</a:t>
            </a:r>
            <a:r>
              <a:rPr lang="en-GB" sz="1800" b="1" i="0" u="none" strike="noStrike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vailability of forecasts at different time and space scales (rainfall forecast)</a:t>
            </a:r>
            <a:endParaRPr b="1"/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9435" y="2863428"/>
            <a:ext cx="2801377" cy="280137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/>
        </p:nvSpPr>
        <p:spPr>
          <a:xfrm>
            <a:off x="338634" y="2611850"/>
            <a:ext cx="245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Short range/medium range</a:t>
            </a:r>
            <a:endParaRPr/>
          </a:p>
        </p:txBody>
      </p:sp>
      <p:sp>
        <p:nvSpPr>
          <p:cNvPr id="110" name="Google Shape;110;p4"/>
          <p:cNvSpPr txBox="1"/>
          <p:nvPr/>
        </p:nvSpPr>
        <p:spPr>
          <a:xfrm>
            <a:off x="3485972" y="2597863"/>
            <a:ext cx="245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Extended range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5959435" y="2610361"/>
            <a:ext cx="245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Seasonal forecast</a:t>
            </a:r>
            <a:endParaRPr/>
          </a:p>
        </p:txBody>
      </p:sp>
      <p:pic>
        <p:nvPicPr>
          <p:cNvPr id="112" name="Google Shape;112;p4" descr="Map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88607" y="3064102"/>
            <a:ext cx="2860932" cy="210285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8588607" y="5269561"/>
            <a:ext cx="339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River basin rainfall forecast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/>
        </p:nvSpPr>
        <p:spPr>
          <a:xfrm>
            <a:off x="763857" y="824303"/>
            <a:ext cx="103875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Inter-agency collaboration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	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India Meteorological Department (IMD),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	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Department of Science and Technology (DST),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en-GB" sz="2200" b="0" i="0" u="none" strike="noStrik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Ministry of Environment, Forest and Climate Change (MoEFCC)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GB" sz="2200">
                <a:latin typeface="Calibri"/>
                <a:ea typeface="Calibri"/>
                <a:cs typeface="Calibri"/>
                <a:sym typeface="Calibri"/>
              </a:rPr>
              <a:t>    Central Water Commission (CWC) under the 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Ministry of Jal Shakti,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	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Indian Space Research Organization (ISRO),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	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Ministry of home affairs (MHA),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Ministry of Earth Sciences (MoES),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	</a:t>
            </a:r>
            <a:r>
              <a:rPr lang="en-GB" sz="2200" b="0" i="0" u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Ministry of Agriculture,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etc., )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State</a:t>
            </a: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GB" sz="2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local governments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NGOs</a:t>
            </a:r>
            <a:endParaRPr/>
          </a:p>
        </p:txBody>
      </p:sp>
      <p:sp>
        <p:nvSpPr>
          <p:cNvPr id="119" name="Google Shape;119;p5"/>
          <p:cNvSpPr txBox="1"/>
          <p:nvPr/>
        </p:nvSpPr>
        <p:spPr>
          <a:xfrm>
            <a:off x="1616926" y="133815"/>
            <a:ext cx="95342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 with colleagues how you can involve more people </a:t>
            </a:r>
            <a:endParaRPr sz="28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/>
        </p:nvSpPr>
        <p:spPr>
          <a:xfrm>
            <a:off x="800553" y="2189991"/>
            <a:ext cx="6099600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en-GB" sz="31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ater</a:t>
            </a:r>
            <a:endParaRPr sz="27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agriculture</a:t>
            </a:r>
            <a:endParaRPr sz="27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endParaRPr sz="27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transport</a:t>
            </a:r>
            <a:endParaRPr sz="27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Infrastructure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700" dirty="0"/>
          </a:p>
        </p:txBody>
      </p:sp>
      <p:sp>
        <p:nvSpPr>
          <p:cNvPr id="125" name="Google Shape;125;p6"/>
          <p:cNvSpPr txBox="1"/>
          <p:nvPr/>
        </p:nvSpPr>
        <p:spPr>
          <a:xfrm>
            <a:off x="1616926" y="133815"/>
            <a:ext cx="95342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a stakeholders map</a:t>
            </a:r>
            <a:endParaRPr sz="28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800550" y="1115725"/>
            <a:ext cx="8046567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dirty="0"/>
              <a:t>Sectors responsible for preparedness, mitigation, rescue, relief and rehabilitation</a:t>
            </a:r>
            <a:endParaRPr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/>
        </p:nvSpPr>
        <p:spPr>
          <a:xfrm>
            <a:off x="674650" y="1957100"/>
            <a:ext cx="95343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lang="en-GB" sz="34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institutions (Universities, </a:t>
            </a:r>
            <a:r>
              <a:rPr lang="en-GB" sz="3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IITs, NITs, IISc</a:t>
            </a:r>
            <a:r>
              <a:rPr lang="en-GB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34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</a:pPr>
            <a:r>
              <a:rPr lang="en-GB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GB" sz="3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tate agencies</a:t>
            </a:r>
            <a:endParaRPr sz="34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</a:pPr>
            <a:r>
              <a:rPr lang="en-GB" sz="3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NGOs</a:t>
            </a:r>
            <a:endParaRPr sz="34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1616926" y="133815"/>
            <a:ext cx="953429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Make contact with other experts who can help with climate information capacity buildings</a:t>
            </a:r>
            <a:endParaRPr sz="28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/>
        </p:nvSpPr>
        <p:spPr>
          <a:xfrm>
            <a:off x="324625" y="3924900"/>
            <a:ext cx="55161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rPr lang="en-GB" sz="2400" b="0" i="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ational climate change assessment report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book discusses the influence of human-induced global climate change over the Indian subcontinent and the regional monsoon, the adjoining Indian Ocean and the Himalayas.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8" descr="Centre for Climate Change Research, Pu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1050" y="144125"/>
            <a:ext cx="2646975" cy="349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 rotWithShape="1">
          <a:blip r:embed="rId4">
            <a:alphaModFix/>
          </a:blip>
          <a:srcRect l="4616" t="7321" r="4151"/>
          <a:stretch/>
        </p:blipFill>
        <p:spPr>
          <a:xfrm>
            <a:off x="6981275" y="256475"/>
            <a:ext cx="4376799" cy="326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8"/>
          <p:cNvSpPr txBox="1"/>
          <p:nvPr/>
        </p:nvSpPr>
        <p:spPr>
          <a:xfrm>
            <a:off x="6981275" y="3854525"/>
            <a:ext cx="5008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Climate Vulnerability Assessment</a:t>
            </a:r>
            <a:endParaRPr sz="2400"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of all-India state-level and district level vulnerability maps.</a:t>
            </a:r>
            <a:endParaRPr sz="2400"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</Words>
  <Application>Microsoft Macintosh PowerPoint</Application>
  <PresentationFormat>Widescreen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Helvetica Neue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Satyaban Bishoyi Ratna (ENV - Visitor)</dc:creator>
  <cp:lastModifiedBy>Satyaban Bishoyi Ratna (ENV - Visitor)</cp:lastModifiedBy>
  <cp:revision>2</cp:revision>
  <dcterms:created xsi:type="dcterms:W3CDTF">2021-11-14T07:03:12Z</dcterms:created>
  <dcterms:modified xsi:type="dcterms:W3CDTF">2021-11-15T10:05:17Z</dcterms:modified>
</cp:coreProperties>
</file>