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0" r:id="rId5"/>
  </p:sldMasterIdLst>
  <p:notesMasterIdLst>
    <p:notesMasterId r:id="rId22"/>
  </p:notesMasterIdLst>
  <p:sldIdLst>
    <p:sldId id="348" r:id="rId6"/>
    <p:sldId id="357" r:id="rId7"/>
    <p:sldId id="364" r:id="rId8"/>
    <p:sldId id="365" r:id="rId9"/>
    <p:sldId id="358" r:id="rId10"/>
    <p:sldId id="359" r:id="rId11"/>
    <p:sldId id="366" r:id="rId12"/>
    <p:sldId id="351" r:id="rId13"/>
    <p:sldId id="352" r:id="rId14"/>
    <p:sldId id="353" r:id="rId15"/>
    <p:sldId id="354" r:id="rId16"/>
    <p:sldId id="355" r:id="rId17"/>
    <p:sldId id="356" r:id="rId18"/>
    <p:sldId id="367" r:id="rId19"/>
    <p:sldId id="363" r:id="rId20"/>
    <p:sldId id="349" r:id="rId21"/>
  </p:sldIdLst>
  <p:sldSz cx="12192000" cy="6858000"/>
  <p:notesSz cx="6858000" cy="9144000"/>
  <p:defaultText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F8A"/>
    <a:srgbClr val="BDEF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5822" autoAdjust="0"/>
  </p:normalViewPr>
  <p:slideViewPr>
    <p:cSldViewPr snapToGrid="0">
      <p:cViewPr varScale="1">
        <p:scale>
          <a:sx n="115" d="100"/>
          <a:sy n="115" d="100"/>
        </p:scale>
        <p:origin x="39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aul Bugeac" userId="2985d28a-a5e1-43fc-9feb-ea351fce1cf7" providerId="ADAL" clId="{55584292-A776-4710-A34C-79A80C0A3942}"/>
    <pc:docChg chg="modSld">
      <pc:chgData name="Paul Bugeac" userId="2985d28a-a5e1-43fc-9feb-ea351fce1cf7" providerId="ADAL" clId="{55584292-A776-4710-A34C-79A80C0A3942}" dt="2022-07-17T09:00:27.538" v="8" actId="20577"/>
      <pc:docMkLst>
        <pc:docMk/>
      </pc:docMkLst>
      <pc:sldChg chg="modSp mod">
        <pc:chgData name="Paul Bugeac" userId="2985d28a-a5e1-43fc-9feb-ea351fce1cf7" providerId="ADAL" clId="{55584292-A776-4710-A34C-79A80C0A3942}" dt="2022-07-17T09:00:27.538" v="8" actId="20577"/>
        <pc:sldMkLst>
          <pc:docMk/>
          <pc:sldMk cId="3858717191" sldId="342"/>
        </pc:sldMkLst>
        <pc:spChg chg="mod">
          <ac:chgData name="Paul Bugeac" userId="2985d28a-a5e1-43fc-9feb-ea351fce1cf7" providerId="ADAL" clId="{55584292-A776-4710-A34C-79A80C0A3942}" dt="2022-07-17T09:00:27.538" v="8" actId="20577"/>
          <ac:spMkLst>
            <pc:docMk/>
            <pc:sldMk cId="3858717191" sldId="342"/>
            <ac:spMk id="2" creationId="{0407B7CC-0E91-4311-992F-269347C9D8A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H"/>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EE022A-0A20-4617-BD76-BFE143E9B416}" type="datetimeFigureOut">
              <a:rPr lang="en-CH" smtClean="0"/>
              <a:t>11/20/2022</a:t>
            </a:fld>
            <a:endParaRPr lang="en-CH"/>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H"/>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H"/>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04280EE-39A6-41AE-B61B-73646EDF4B3A}" type="slidenum">
              <a:rPr lang="en-CH" smtClean="0"/>
              <a:t>‹#›</a:t>
            </a:fld>
            <a:endParaRPr lang="en-CH"/>
          </a:p>
        </p:txBody>
      </p:sp>
    </p:spTree>
    <p:extLst>
      <p:ext uri="{BB962C8B-B14F-4D97-AF65-F5344CB8AC3E}">
        <p14:creationId xmlns:p14="http://schemas.microsoft.com/office/powerpoint/2010/main" val="179690379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57FF08-1D2F-4963-8C4E-95DA32C494D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H"/>
          </a:p>
        </p:txBody>
      </p:sp>
      <p:sp>
        <p:nvSpPr>
          <p:cNvPr id="3" name="Subtitle 2">
            <a:extLst>
              <a:ext uri="{FF2B5EF4-FFF2-40B4-BE49-F238E27FC236}">
                <a16:creationId xmlns:a16="http://schemas.microsoft.com/office/drawing/2014/main" id="{31388F6A-B572-4840-9E3E-9EB9AF76502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H"/>
          </a:p>
        </p:txBody>
      </p:sp>
      <p:sp>
        <p:nvSpPr>
          <p:cNvPr id="4" name="Date Placeholder 3">
            <a:extLst>
              <a:ext uri="{FF2B5EF4-FFF2-40B4-BE49-F238E27FC236}">
                <a16:creationId xmlns:a16="http://schemas.microsoft.com/office/drawing/2014/main" id="{94F33D8F-177C-4107-9BF2-776456E1303A}"/>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5" name="Footer Placeholder 4">
            <a:extLst>
              <a:ext uri="{FF2B5EF4-FFF2-40B4-BE49-F238E27FC236}">
                <a16:creationId xmlns:a16="http://schemas.microsoft.com/office/drawing/2014/main" id="{4E0D6807-1DF1-4A93-996A-EE5907F70874}"/>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C09C2C57-FD32-4347-9BA1-0E475B06F346}"/>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1897187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13619-F514-4189-8212-0E022C25E424}"/>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1F6CAAC8-E2DA-4AC5-B77C-2BB777C8CBA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24CD7D9E-21B6-4685-A3CF-8F45336BC66A}"/>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5" name="Footer Placeholder 4">
            <a:extLst>
              <a:ext uri="{FF2B5EF4-FFF2-40B4-BE49-F238E27FC236}">
                <a16:creationId xmlns:a16="http://schemas.microsoft.com/office/drawing/2014/main" id="{CF6BB567-F667-4BB1-A562-5805E4C9EAED}"/>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5C6D0E13-5219-44D7-9B0B-7001A6927A99}"/>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13372576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E123C-4BE3-4544-81C7-67A2BE20748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H"/>
          </a:p>
        </p:txBody>
      </p:sp>
      <p:sp>
        <p:nvSpPr>
          <p:cNvPr id="3" name="Text Placeholder 2">
            <a:extLst>
              <a:ext uri="{FF2B5EF4-FFF2-40B4-BE49-F238E27FC236}">
                <a16:creationId xmlns:a16="http://schemas.microsoft.com/office/drawing/2014/main" id="{9BE29E43-8204-4B62-8F1D-3C43F29E9E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A34C910-08C9-4BA4-85DE-966255A5109F}"/>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5" name="Footer Placeholder 4">
            <a:extLst>
              <a:ext uri="{FF2B5EF4-FFF2-40B4-BE49-F238E27FC236}">
                <a16:creationId xmlns:a16="http://schemas.microsoft.com/office/drawing/2014/main" id="{724DBA28-2FFD-4C08-AEC8-0DA5420BFF29}"/>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DF20DE5F-1D9A-4AF8-BB71-5C9AACE3809A}"/>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25484776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2F037C-87D8-45A4-B1F6-F0989EACFC5B}"/>
              </a:ext>
            </a:extLst>
          </p:cNvPr>
          <p:cNvSpPr>
            <a:spLocks noGrp="1"/>
          </p:cNvSpPr>
          <p:nvPr>
            <p:ph type="title"/>
          </p:nvPr>
        </p:nvSpPr>
        <p:spPr/>
        <p:txBody>
          <a:bodyPr/>
          <a:lstStyle/>
          <a:p>
            <a:r>
              <a:rPr lang="en-US"/>
              <a:t>Click to edit Master title style</a:t>
            </a:r>
            <a:endParaRPr lang="en-CH"/>
          </a:p>
        </p:txBody>
      </p:sp>
      <p:sp>
        <p:nvSpPr>
          <p:cNvPr id="3" name="Content Placeholder 2">
            <a:extLst>
              <a:ext uri="{FF2B5EF4-FFF2-40B4-BE49-F238E27FC236}">
                <a16:creationId xmlns:a16="http://schemas.microsoft.com/office/drawing/2014/main" id="{0A76448D-AD4E-4E9B-AF64-D4CCCDFE38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Content Placeholder 3">
            <a:extLst>
              <a:ext uri="{FF2B5EF4-FFF2-40B4-BE49-F238E27FC236}">
                <a16:creationId xmlns:a16="http://schemas.microsoft.com/office/drawing/2014/main" id="{8291180C-0D78-4642-B595-72EA9B31C8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Date Placeholder 4">
            <a:extLst>
              <a:ext uri="{FF2B5EF4-FFF2-40B4-BE49-F238E27FC236}">
                <a16:creationId xmlns:a16="http://schemas.microsoft.com/office/drawing/2014/main" id="{B7C838A7-B16C-4379-B528-E71751E7779F}"/>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6" name="Footer Placeholder 5">
            <a:extLst>
              <a:ext uri="{FF2B5EF4-FFF2-40B4-BE49-F238E27FC236}">
                <a16:creationId xmlns:a16="http://schemas.microsoft.com/office/drawing/2014/main" id="{42270C65-0947-4F58-90AD-3F98E250148B}"/>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6D9AD3E8-C61B-434A-B78E-F4CFF26CB6E0}"/>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28337749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A98CAB-D3CD-4890-8757-D92EB245E26A}"/>
              </a:ext>
            </a:extLst>
          </p:cNvPr>
          <p:cNvSpPr>
            <a:spLocks noGrp="1"/>
          </p:cNvSpPr>
          <p:nvPr>
            <p:ph type="title"/>
          </p:nvPr>
        </p:nvSpPr>
        <p:spPr>
          <a:xfrm>
            <a:off x="839788" y="365125"/>
            <a:ext cx="10515600" cy="1325563"/>
          </a:xfrm>
        </p:spPr>
        <p:txBody>
          <a:bodyPr/>
          <a:lstStyle/>
          <a:p>
            <a:r>
              <a:rPr lang="en-US"/>
              <a:t>Click to edit Master title style</a:t>
            </a:r>
            <a:endParaRPr lang="en-CH"/>
          </a:p>
        </p:txBody>
      </p:sp>
      <p:sp>
        <p:nvSpPr>
          <p:cNvPr id="3" name="Text Placeholder 2">
            <a:extLst>
              <a:ext uri="{FF2B5EF4-FFF2-40B4-BE49-F238E27FC236}">
                <a16:creationId xmlns:a16="http://schemas.microsoft.com/office/drawing/2014/main" id="{01741331-7594-40D4-BBE6-CAF89CF79D8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F5A7CFE-FBE3-444B-B680-84AD214C3D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5" name="Text Placeholder 4">
            <a:extLst>
              <a:ext uri="{FF2B5EF4-FFF2-40B4-BE49-F238E27FC236}">
                <a16:creationId xmlns:a16="http://schemas.microsoft.com/office/drawing/2014/main" id="{E6D5DCB8-5D13-44F1-98CB-35387F8BA68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5D8E066-FAFB-47D4-8F60-A6651A394D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7" name="Date Placeholder 6">
            <a:extLst>
              <a:ext uri="{FF2B5EF4-FFF2-40B4-BE49-F238E27FC236}">
                <a16:creationId xmlns:a16="http://schemas.microsoft.com/office/drawing/2014/main" id="{CF404AE8-37B5-452C-A85F-584908A7AE94}"/>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8" name="Footer Placeholder 7">
            <a:extLst>
              <a:ext uri="{FF2B5EF4-FFF2-40B4-BE49-F238E27FC236}">
                <a16:creationId xmlns:a16="http://schemas.microsoft.com/office/drawing/2014/main" id="{1753F8B9-9A97-4424-84F1-176B11ACD2F6}"/>
              </a:ext>
            </a:extLst>
          </p:cNvPr>
          <p:cNvSpPr>
            <a:spLocks noGrp="1"/>
          </p:cNvSpPr>
          <p:nvPr>
            <p:ph type="ftr" sz="quarter" idx="11"/>
          </p:nvPr>
        </p:nvSpPr>
        <p:spPr/>
        <p:txBody>
          <a:bodyPr/>
          <a:lstStyle/>
          <a:p>
            <a:endParaRPr lang="en-CH"/>
          </a:p>
        </p:txBody>
      </p:sp>
      <p:sp>
        <p:nvSpPr>
          <p:cNvPr id="9" name="Slide Number Placeholder 8">
            <a:extLst>
              <a:ext uri="{FF2B5EF4-FFF2-40B4-BE49-F238E27FC236}">
                <a16:creationId xmlns:a16="http://schemas.microsoft.com/office/drawing/2014/main" id="{F0BE9556-D058-435B-84A8-DEB08D40EABB}"/>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26925310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C65310-DB40-46C2-89EC-85A4B0C922F2}"/>
              </a:ext>
            </a:extLst>
          </p:cNvPr>
          <p:cNvSpPr>
            <a:spLocks noGrp="1"/>
          </p:cNvSpPr>
          <p:nvPr>
            <p:ph type="title"/>
          </p:nvPr>
        </p:nvSpPr>
        <p:spPr/>
        <p:txBody>
          <a:bodyPr/>
          <a:lstStyle/>
          <a:p>
            <a:r>
              <a:rPr lang="en-US"/>
              <a:t>Click to edit Master title style</a:t>
            </a:r>
            <a:endParaRPr lang="en-CH"/>
          </a:p>
        </p:txBody>
      </p:sp>
      <p:sp>
        <p:nvSpPr>
          <p:cNvPr id="3" name="Date Placeholder 2">
            <a:extLst>
              <a:ext uri="{FF2B5EF4-FFF2-40B4-BE49-F238E27FC236}">
                <a16:creationId xmlns:a16="http://schemas.microsoft.com/office/drawing/2014/main" id="{CCC452E0-AE91-4C7D-AB44-35544B9E7AF7}"/>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4" name="Footer Placeholder 3">
            <a:extLst>
              <a:ext uri="{FF2B5EF4-FFF2-40B4-BE49-F238E27FC236}">
                <a16:creationId xmlns:a16="http://schemas.microsoft.com/office/drawing/2014/main" id="{4DB1D4F1-CB56-47B7-89E6-B61F0E8C7EDC}"/>
              </a:ext>
            </a:extLst>
          </p:cNvPr>
          <p:cNvSpPr>
            <a:spLocks noGrp="1"/>
          </p:cNvSpPr>
          <p:nvPr>
            <p:ph type="ftr" sz="quarter" idx="11"/>
          </p:nvPr>
        </p:nvSpPr>
        <p:spPr/>
        <p:txBody>
          <a:bodyPr/>
          <a:lstStyle/>
          <a:p>
            <a:endParaRPr lang="en-CH"/>
          </a:p>
        </p:txBody>
      </p:sp>
      <p:sp>
        <p:nvSpPr>
          <p:cNvPr id="5" name="Slide Number Placeholder 4">
            <a:extLst>
              <a:ext uri="{FF2B5EF4-FFF2-40B4-BE49-F238E27FC236}">
                <a16:creationId xmlns:a16="http://schemas.microsoft.com/office/drawing/2014/main" id="{C2302229-A679-4DA7-BD07-D6AC50A3663A}"/>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41525117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55A129-6230-4F2B-838A-FFF0819D11B4}"/>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3" name="Footer Placeholder 2">
            <a:extLst>
              <a:ext uri="{FF2B5EF4-FFF2-40B4-BE49-F238E27FC236}">
                <a16:creationId xmlns:a16="http://schemas.microsoft.com/office/drawing/2014/main" id="{D34979A0-069A-4F4F-91FE-F8707AF53044}"/>
              </a:ext>
            </a:extLst>
          </p:cNvPr>
          <p:cNvSpPr>
            <a:spLocks noGrp="1"/>
          </p:cNvSpPr>
          <p:nvPr>
            <p:ph type="ftr" sz="quarter" idx="11"/>
          </p:nvPr>
        </p:nvSpPr>
        <p:spPr/>
        <p:txBody>
          <a:bodyPr/>
          <a:lstStyle/>
          <a:p>
            <a:endParaRPr lang="en-CH"/>
          </a:p>
        </p:txBody>
      </p:sp>
      <p:sp>
        <p:nvSpPr>
          <p:cNvPr id="4" name="Slide Number Placeholder 3">
            <a:extLst>
              <a:ext uri="{FF2B5EF4-FFF2-40B4-BE49-F238E27FC236}">
                <a16:creationId xmlns:a16="http://schemas.microsoft.com/office/drawing/2014/main" id="{791AFE67-A41A-4098-9775-31E81EB46D18}"/>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23570752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3F9C-11FD-4E22-AA38-3896D959826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Content Placeholder 2">
            <a:extLst>
              <a:ext uri="{FF2B5EF4-FFF2-40B4-BE49-F238E27FC236}">
                <a16:creationId xmlns:a16="http://schemas.microsoft.com/office/drawing/2014/main" id="{082B1518-D9C1-4B78-9ED5-8C282F7F7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Text Placeholder 3">
            <a:extLst>
              <a:ext uri="{FF2B5EF4-FFF2-40B4-BE49-F238E27FC236}">
                <a16:creationId xmlns:a16="http://schemas.microsoft.com/office/drawing/2014/main" id="{18207623-2D4C-4696-8C7D-53F99ED7EA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86CD74C-ADE4-41FE-80F6-C394EA0536F3}"/>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6" name="Footer Placeholder 5">
            <a:extLst>
              <a:ext uri="{FF2B5EF4-FFF2-40B4-BE49-F238E27FC236}">
                <a16:creationId xmlns:a16="http://schemas.microsoft.com/office/drawing/2014/main" id="{EB28BE0C-9E7C-4C2C-982A-E564203BE085}"/>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C1FC6246-EF90-4941-B623-AC186391B8EE}"/>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8190269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00532-3590-448F-A08E-C2E62CF56C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H"/>
          </a:p>
        </p:txBody>
      </p:sp>
      <p:sp>
        <p:nvSpPr>
          <p:cNvPr id="3" name="Picture Placeholder 2">
            <a:extLst>
              <a:ext uri="{FF2B5EF4-FFF2-40B4-BE49-F238E27FC236}">
                <a16:creationId xmlns:a16="http://schemas.microsoft.com/office/drawing/2014/main" id="{6BC39C45-FC77-4FAF-ACCB-C2D03371819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H"/>
          </a:p>
        </p:txBody>
      </p:sp>
      <p:sp>
        <p:nvSpPr>
          <p:cNvPr id="4" name="Text Placeholder 3">
            <a:extLst>
              <a:ext uri="{FF2B5EF4-FFF2-40B4-BE49-F238E27FC236}">
                <a16:creationId xmlns:a16="http://schemas.microsoft.com/office/drawing/2014/main" id="{B3E908F2-6479-4588-99AA-5D39998EE2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205B143-9E51-4C6F-8044-F8AE1DCECDCE}"/>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6" name="Footer Placeholder 5">
            <a:extLst>
              <a:ext uri="{FF2B5EF4-FFF2-40B4-BE49-F238E27FC236}">
                <a16:creationId xmlns:a16="http://schemas.microsoft.com/office/drawing/2014/main" id="{4C6351FF-4E63-43A7-A78B-6CD50E4A8580}"/>
              </a:ext>
            </a:extLst>
          </p:cNvPr>
          <p:cNvSpPr>
            <a:spLocks noGrp="1"/>
          </p:cNvSpPr>
          <p:nvPr>
            <p:ph type="ftr" sz="quarter" idx="11"/>
          </p:nvPr>
        </p:nvSpPr>
        <p:spPr/>
        <p:txBody>
          <a:bodyPr/>
          <a:lstStyle/>
          <a:p>
            <a:endParaRPr lang="en-CH"/>
          </a:p>
        </p:txBody>
      </p:sp>
      <p:sp>
        <p:nvSpPr>
          <p:cNvPr id="7" name="Slide Number Placeholder 6">
            <a:extLst>
              <a:ext uri="{FF2B5EF4-FFF2-40B4-BE49-F238E27FC236}">
                <a16:creationId xmlns:a16="http://schemas.microsoft.com/office/drawing/2014/main" id="{CAF8B5DE-F6A3-4116-A268-A12805422EEE}"/>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37302974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F6FC7-078C-4B27-9A99-962EF9F886CD}"/>
              </a:ext>
            </a:extLst>
          </p:cNvPr>
          <p:cNvSpPr>
            <a:spLocks noGrp="1"/>
          </p:cNvSpPr>
          <p:nvPr>
            <p:ph type="title"/>
          </p:nvPr>
        </p:nvSpPr>
        <p:spPr/>
        <p:txBody>
          <a:bodyPr/>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4789BBCD-DAF7-4AD2-82DA-C0BD5DB30ED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4FE86473-7773-41B8-AAD1-285A8A2B9517}"/>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5" name="Footer Placeholder 4">
            <a:extLst>
              <a:ext uri="{FF2B5EF4-FFF2-40B4-BE49-F238E27FC236}">
                <a16:creationId xmlns:a16="http://schemas.microsoft.com/office/drawing/2014/main" id="{1CDD4804-EA5A-4296-9553-A687D34E2536}"/>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A2100EF6-384F-4199-80B2-814836667287}"/>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1865881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F5B0DB9-233B-47DE-95DD-5C30A7B242B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H"/>
          </a:p>
        </p:txBody>
      </p:sp>
      <p:sp>
        <p:nvSpPr>
          <p:cNvPr id="3" name="Vertical Text Placeholder 2">
            <a:extLst>
              <a:ext uri="{FF2B5EF4-FFF2-40B4-BE49-F238E27FC236}">
                <a16:creationId xmlns:a16="http://schemas.microsoft.com/office/drawing/2014/main" id="{FB685F9F-48F3-42C0-89F9-3F57BEAB60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B22271A4-CCB7-488B-BF44-2E4FED843B47}"/>
              </a:ext>
            </a:extLst>
          </p:cNvPr>
          <p:cNvSpPr>
            <a:spLocks noGrp="1"/>
          </p:cNvSpPr>
          <p:nvPr>
            <p:ph type="dt" sz="half" idx="10"/>
          </p:nvPr>
        </p:nvSpPr>
        <p:spPr/>
        <p:txBody>
          <a:bodyPr/>
          <a:lstStyle/>
          <a:p>
            <a:fld id="{4CD062A7-8E42-4B86-A0D2-2C05E44E8BA5}" type="datetimeFigureOut">
              <a:rPr lang="en-CH" smtClean="0"/>
              <a:t>11/20/2022</a:t>
            </a:fld>
            <a:endParaRPr lang="en-CH"/>
          </a:p>
        </p:txBody>
      </p:sp>
      <p:sp>
        <p:nvSpPr>
          <p:cNvPr id="5" name="Footer Placeholder 4">
            <a:extLst>
              <a:ext uri="{FF2B5EF4-FFF2-40B4-BE49-F238E27FC236}">
                <a16:creationId xmlns:a16="http://schemas.microsoft.com/office/drawing/2014/main" id="{E1DC2A55-4255-4B84-9D9B-32A1EE557CBD}"/>
              </a:ext>
            </a:extLst>
          </p:cNvPr>
          <p:cNvSpPr>
            <a:spLocks noGrp="1"/>
          </p:cNvSpPr>
          <p:nvPr>
            <p:ph type="ftr" sz="quarter" idx="11"/>
          </p:nvPr>
        </p:nvSpPr>
        <p:spPr/>
        <p:txBody>
          <a:bodyPr/>
          <a:lstStyle/>
          <a:p>
            <a:endParaRPr lang="en-CH"/>
          </a:p>
        </p:txBody>
      </p:sp>
      <p:sp>
        <p:nvSpPr>
          <p:cNvPr id="6" name="Slide Number Placeholder 5">
            <a:extLst>
              <a:ext uri="{FF2B5EF4-FFF2-40B4-BE49-F238E27FC236}">
                <a16:creationId xmlns:a16="http://schemas.microsoft.com/office/drawing/2014/main" id="{4FB77E84-094A-4C09-B291-F63F4B35C917}"/>
              </a:ext>
            </a:extLst>
          </p:cNvPr>
          <p:cNvSpPr>
            <a:spLocks noGrp="1"/>
          </p:cNvSpPr>
          <p:nvPr>
            <p:ph type="sldNum" sz="quarter" idx="12"/>
          </p:nvPr>
        </p:nvSpPr>
        <p:spPr/>
        <p:txBody>
          <a:bodyPr/>
          <a:lstStyle/>
          <a:p>
            <a:fld id="{DAB2144F-D7F9-4E50-B45E-EE34F8AD3F2A}" type="slidenum">
              <a:rPr lang="en-CH" smtClean="0"/>
              <a:t>‹#›</a:t>
            </a:fld>
            <a:endParaRPr lang="en-CH"/>
          </a:p>
        </p:txBody>
      </p:sp>
    </p:spTree>
    <p:extLst>
      <p:ext uri="{BB962C8B-B14F-4D97-AF65-F5344CB8AC3E}">
        <p14:creationId xmlns:p14="http://schemas.microsoft.com/office/powerpoint/2010/main" val="381337427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93985651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pic>
        <p:nvPicPr>
          <p:cNvPr id="7" name="Picture 6" descr="wmo2016_powerpoint_standard_v2-2.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5151694"/>
            <a:ext cx="2651760" cy="1714500"/>
          </a:xfrm>
          <a:prstGeom prst="rect">
            <a:avLst/>
          </a:prstGeom>
        </p:spPr>
      </p:pic>
    </p:spTree>
    <p:extLst>
      <p:ext uri="{BB962C8B-B14F-4D97-AF65-F5344CB8AC3E}">
        <p14:creationId xmlns:p14="http://schemas.microsoft.com/office/powerpoint/2010/main" val="160781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62981052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439604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03753324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4"/>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5906193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36761317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11543471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9259AF2F-52C6-9B46-B8B2-0579234AE62E}" type="slidenum">
              <a:rPr lang="en-US" smtClean="0"/>
              <a:t>‹#›</a:t>
            </a:fld>
            <a:endParaRPr lang="en-US"/>
          </a:p>
        </p:txBody>
      </p:sp>
    </p:spTree>
    <p:extLst>
      <p:ext uri="{BB962C8B-B14F-4D97-AF65-F5344CB8AC3E}">
        <p14:creationId xmlns:p14="http://schemas.microsoft.com/office/powerpoint/2010/main" val="29448050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image" Target="../media/image1.jpeg"/><Relationship Id="rId5" Type="http://schemas.openxmlformats.org/officeDocument/2006/relationships/slideLayout" Target="../slideLayouts/slideLayout16.xml"/><Relationship Id="rId10"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B59728C-DF21-40D6-A129-E304D06255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H"/>
          </a:p>
        </p:txBody>
      </p:sp>
      <p:sp>
        <p:nvSpPr>
          <p:cNvPr id="3" name="Text Placeholder 2">
            <a:extLst>
              <a:ext uri="{FF2B5EF4-FFF2-40B4-BE49-F238E27FC236}">
                <a16:creationId xmlns:a16="http://schemas.microsoft.com/office/drawing/2014/main" id="{312C5EBA-E8D0-4C00-A90D-D46F19215DF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H"/>
          </a:p>
        </p:txBody>
      </p:sp>
      <p:sp>
        <p:nvSpPr>
          <p:cNvPr id="4" name="Date Placeholder 3">
            <a:extLst>
              <a:ext uri="{FF2B5EF4-FFF2-40B4-BE49-F238E27FC236}">
                <a16:creationId xmlns:a16="http://schemas.microsoft.com/office/drawing/2014/main" id="{47950F88-3F59-4FB7-80AC-DDBDBC5EB7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D062A7-8E42-4B86-A0D2-2C05E44E8BA5}" type="datetimeFigureOut">
              <a:rPr lang="en-CH" smtClean="0"/>
              <a:t>11/20/2022</a:t>
            </a:fld>
            <a:endParaRPr lang="en-CH"/>
          </a:p>
        </p:txBody>
      </p:sp>
      <p:sp>
        <p:nvSpPr>
          <p:cNvPr id="5" name="Footer Placeholder 4">
            <a:extLst>
              <a:ext uri="{FF2B5EF4-FFF2-40B4-BE49-F238E27FC236}">
                <a16:creationId xmlns:a16="http://schemas.microsoft.com/office/drawing/2014/main" id="{BABF2B61-F15B-4B52-BDD6-AF554751DEC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H"/>
          </a:p>
        </p:txBody>
      </p:sp>
      <p:sp>
        <p:nvSpPr>
          <p:cNvPr id="6" name="Slide Number Placeholder 5">
            <a:extLst>
              <a:ext uri="{FF2B5EF4-FFF2-40B4-BE49-F238E27FC236}">
                <a16:creationId xmlns:a16="http://schemas.microsoft.com/office/drawing/2014/main" id="{E4B5433E-B0D2-4868-9601-588F284207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B2144F-D7F9-4E50-B45E-EE34F8AD3F2A}" type="slidenum">
              <a:rPr lang="en-CH" smtClean="0"/>
              <a:t>‹#›</a:t>
            </a:fld>
            <a:endParaRPr lang="en-CH"/>
          </a:p>
        </p:txBody>
      </p:sp>
    </p:spTree>
    <p:extLst>
      <p:ext uri="{BB962C8B-B14F-4D97-AF65-F5344CB8AC3E}">
        <p14:creationId xmlns:p14="http://schemas.microsoft.com/office/powerpoint/2010/main" val="274714446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59AF2F-52C6-9B46-B8B2-0579234AE62E}" type="slidenum">
              <a:rPr lang="en-US" smtClean="0"/>
              <a:t>‹#›</a:t>
            </a:fld>
            <a:endParaRPr lang="en-US"/>
          </a:p>
        </p:txBody>
      </p:sp>
      <p:pic>
        <p:nvPicPr>
          <p:cNvPr id="7" name="Picture 6" descr="wmo2016_powerpoint_standard_v2-2.jp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0" y="5151694"/>
            <a:ext cx="2651760" cy="1714500"/>
          </a:xfrm>
          <a:prstGeom prst="rect">
            <a:avLst/>
          </a:prstGeom>
        </p:spPr>
      </p:pic>
    </p:spTree>
    <p:extLst>
      <p:ext uri="{BB962C8B-B14F-4D97-AF65-F5344CB8AC3E}">
        <p14:creationId xmlns:p14="http://schemas.microsoft.com/office/powerpoint/2010/main" val="1020991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C187D-22EA-498D-A7F5-DD3CBDF55082}"/>
              </a:ext>
            </a:extLst>
          </p:cNvPr>
          <p:cNvPicPr>
            <a:picLocks noChangeAspect="1"/>
          </p:cNvPicPr>
          <p:nvPr/>
        </p:nvPicPr>
        <p:blipFill>
          <a:blip r:embed="rId2"/>
          <a:stretch>
            <a:fillRect/>
          </a:stretch>
        </p:blipFill>
        <p:spPr>
          <a:xfrm>
            <a:off x="0" y="0"/>
            <a:ext cx="12192000" cy="6858000"/>
          </a:xfrm>
          <a:prstGeom prst="rect">
            <a:avLst/>
          </a:prstGeom>
        </p:spPr>
      </p:pic>
      <p:sp>
        <p:nvSpPr>
          <p:cNvPr id="9" name="TextBox 8">
            <a:extLst>
              <a:ext uri="{FF2B5EF4-FFF2-40B4-BE49-F238E27FC236}">
                <a16:creationId xmlns:a16="http://schemas.microsoft.com/office/drawing/2014/main" id="{A677A93E-C7B3-4247-AF73-97DCDBC7C734}"/>
              </a:ext>
            </a:extLst>
          </p:cNvPr>
          <p:cNvSpPr txBox="1"/>
          <p:nvPr/>
        </p:nvSpPr>
        <p:spPr>
          <a:xfrm>
            <a:off x="1671979" y="2843242"/>
            <a:ext cx="9565864" cy="1446550"/>
          </a:xfrm>
          <a:prstGeom prst="rect">
            <a:avLst/>
          </a:prstGeom>
          <a:noFill/>
        </p:spPr>
        <p:txBody>
          <a:bodyPr wrap="square">
            <a:spAutoFit/>
          </a:bodyPr>
          <a:lstStyle/>
          <a:p>
            <a:pPr algn="ctr"/>
            <a:r>
              <a:rPr lang="en-US" sz="4400" b="1" dirty="0" smtClean="0">
                <a:latin typeface="Arial" panose="020B0604020202020204" pitchFamily="34" charset="0"/>
                <a:ea typeface="SimSun" panose="02010600030101010101" pitchFamily="2" charset="-122"/>
                <a:cs typeface="Arial" panose="020B0604020202020204" pitchFamily="34" charset="0"/>
              </a:rPr>
              <a:t>DEFINIR</a:t>
            </a:r>
            <a:r>
              <a:rPr lang="en-US" sz="4400" b="1" dirty="0" smtClean="0">
                <a:effectLst/>
                <a:latin typeface="Arial" panose="020B0604020202020204" pitchFamily="34" charset="0"/>
                <a:ea typeface="SimSun" panose="02010600030101010101" pitchFamily="2" charset="-122"/>
                <a:cs typeface="Arial" panose="020B0604020202020204" pitchFamily="34" charset="0"/>
              </a:rPr>
              <a:t> LES OBJECTIFS </a:t>
            </a:r>
            <a:endParaRPr lang="ro-RO" sz="4400" b="1" dirty="0" smtClean="0">
              <a:effectLst/>
              <a:latin typeface="Arial" panose="020B0604020202020204" pitchFamily="34" charset="0"/>
              <a:ea typeface="SimSun" panose="02010600030101010101" pitchFamily="2" charset="-122"/>
              <a:cs typeface="Arial" panose="020B0604020202020204" pitchFamily="34" charset="0"/>
            </a:endParaRPr>
          </a:p>
          <a:p>
            <a:pPr algn="ctr"/>
            <a:r>
              <a:rPr lang="en-US" sz="4400" b="1" dirty="0" smtClean="0">
                <a:effectLst/>
                <a:latin typeface="Arial" panose="020B0604020202020204" pitchFamily="34" charset="0"/>
                <a:ea typeface="SimSun" panose="02010600030101010101" pitchFamily="2" charset="-122"/>
                <a:cs typeface="Arial" panose="020B0604020202020204" pitchFamily="34" charset="0"/>
              </a:rPr>
              <a:t>DE LA FCE</a:t>
            </a:r>
            <a:endParaRPr lang="en-US" sz="4400" b="1" dirty="0">
              <a:effectLst/>
              <a:latin typeface="Arial" panose="020B0604020202020204" pitchFamily="34" charset="0"/>
              <a:ea typeface="SimSun" panose="02010600030101010101" pitchFamily="2" charset="-122"/>
              <a:cs typeface="Arial" panose="020B0604020202020204" pitchFamily="34" charset="0"/>
            </a:endParaRPr>
          </a:p>
        </p:txBody>
      </p:sp>
      <p:sp>
        <p:nvSpPr>
          <p:cNvPr id="4" name="Rectangle 5"/>
          <p:cNvSpPr txBox="1">
            <a:spLocks noChangeArrowheads="1"/>
          </p:cNvSpPr>
          <p:nvPr/>
        </p:nvSpPr>
        <p:spPr>
          <a:xfrm>
            <a:off x="6332914" y="5946375"/>
            <a:ext cx="5334000" cy="609600"/>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r">
              <a:buNone/>
            </a:pPr>
            <a:r>
              <a:rPr lang="en-US" altLang="en-US" sz="2400" b="1" dirty="0" smtClean="0">
                <a:solidFill>
                  <a:schemeClr val="tx2">
                    <a:lumMod val="60000"/>
                    <a:lumOff val="40000"/>
                  </a:schemeClr>
                </a:solidFill>
                <a:latin typeface="Arial" panose="020B0604020202020204" pitchFamily="34" charset="0"/>
                <a:cs typeface="Arial" panose="020B0604020202020204" pitchFamily="34" charset="0"/>
              </a:rPr>
              <a:t>Alexandru Hozoc, MET expert</a:t>
            </a:r>
            <a:endParaRPr lang="ro-RO" altLang="en-US" sz="2400" b="1" dirty="0">
              <a:solidFill>
                <a:schemeClr val="tx2">
                  <a:lumMod val="60000"/>
                  <a:lumOff val="40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47032654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66D033-2AC8-4734-8831-3A2C5865303F}"/>
              </a:ext>
            </a:extLst>
          </p:cNvPr>
          <p:cNvSpPr txBox="1"/>
          <p:nvPr/>
        </p:nvSpPr>
        <p:spPr>
          <a:xfrm>
            <a:off x="1382155" y="1520572"/>
            <a:ext cx="9757019" cy="954107"/>
          </a:xfrm>
          <a:prstGeom prst="rect">
            <a:avLst/>
          </a:prstGeom>
          <a:noFill/>
        </p:spPr>
        <p:txBody>
          <a:bodyPr wrap="square">
            <a:spAutoFit/>
          </a:bodyPr>
          <a:lstStyle/>
          <a:p>
            <a:pPr algn="just"/>
            <a:r>
              <a:rPr lang="fr-FR" sz="2800" i="1" dirty="0" smtClean="0">
                <a:solidFill>
                  <a:schemeClr val="bg1"/>
                </a:solidFill>
              </a:rPr>
              <a:t>poursuivront </a:t>
            </a:r>
            <a:r>
              <a:rPr lang="fr-FR" sz="2800" i="1" dirty="0">
                <a:solidFill>
                  <a:schemeClr val="bg1"/>
                </a:solidFill>
              </a:rPr>
              <a:t>un développement durable grâce aux meilleurs services possible, tant sur terre qu’en mer et dans les airs</a:t>
            </a:r>
            <a:endParaRPr lang="en-CH" sz="2800" i="1" dirty="0">
              <a:solidFill>
                <a:schemeClr val="bg1"/>
              </a:solidFill>
            </a:endParaRPr>
          </a:p>
        </p:txBody>
      </p:sp>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pic>
        <p:nvPicPr>
          <p:cNvPr id="3" name="Picture 2"/>
          <p:cNvPicPr>
            <a:picLocks noChangeAspect="1"/>
          </p:cNvPicPr>
          <p:nvPr/>
        </p:nvPicPr>
        <p:blipFill>
          <a:blip r:embed="rId2"/>
          <a:stretch>
            <a:fillRect/>
          </a:stretch>
        </p:blipFill>
        <p:spPr>
          <a:xfrm>
            <a:off x="1863231" y="704821"/>
            <a:ext cx="8794865" cy="5766170"/>
          </a:xfrm>
          <a:prstGeom prst="ellipse">
            <a:avLst/>
          </a:prstGeom>
          <a:ln>
            <a:noFill/>
          </a:ln>
          <a:effectLst>
            <a:softEdge rad="112500"/>
          </a:effectLst>
        </p:spPr>
      </p:pic>
    </p:spTree>
    <p:extLst>
      <p:ext uri="{BB962C8B-B14F-4D97-AF65-F5344CB8AC3E}">
        <p14:creationId xmlns:p14="http://schemas.microsoft.com/office/powerpoint/2010/main" val="39462616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66D033-2AC8-4734-8831-3A2C5865303F}"/>
              </a:ext>
            </a:extLst>
          </p:cNvPr>
          <p:cNvSpPr txBox="1"/>
          <p:nvPr/>
        </p:nvSpPr>
        <p:spPr>
          <a:xfrm>
            <a:off x="1382155" y="1520572"/>
            <a:ext cx="9757019" cy="954107"/>
          </a:xfrm>
          <a:prstGeom prst="rect">
            <a:avLst/>
          </a:prstGeom>
          <a:noFill/>
        </p:spPr>
        <p:txBody>
          <a:bodyPr wrap="square">
            <a:spAutoFit/>
          </a:bodyPr>
          <a:lstStyle/>
          <a:p>
            <a:pPr algn="just"/>
            <a:r>
              <a:rPr lang="fr-FR" sz="2800" i="1" dirty="0" smtClean="0">
                <a:solidFill>
                  <a:schemeClr val="bg1"/>
                </a:solidFill>
              </a:rPr>
              <a:t>poursuivront </a:t>
            </a:r>
            <a:r>
              <a:rPr lang="fr-FR" sz="2800" i="1" dirty="0">
                <a:solidFill>
                  <a:schemeClr val="bg1"/>
                </a:solidFill>
              </a:rPr>
              <a:t>un développement durable grâce aux meilleurs services possible, tant sur terre qu’en mer et dans les airs</a:t>
            </a:r>
            <a:endParaRPr lang="en-CH" sz="2800" i="1" dirty="0">
              <a:solidFill>
                <a:schemeClr val="bg1"/>
              </a:solidFill>
            </a:endParaRPr>
          </a:p>
        </p:txBody>
      </p:sp>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sp>
        <p:nvSpPr>
          <p:cNvPr id="15" name="Rectangle 4"/>
          <p:cNvSpPr>
            <a:spLocks noChangeArrowheads="1"/>
          </p:cNvSpPr>
          <p:nvPr/>
        </p:nvSpPr>
        <p:spPr bwMode="auto">
          <a:xfrm>
            <a:off x="857601" y="2098959"/>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42950" indent="-742950">
              <a:buFont typeface="+mj-lt"/>
              <a:buAutoNum type="arabicPeriod"/>
            </a:pPr>
            <a:r>
              <a:rPr lang="en-US" altLang="en-US" sz="3600" dirty="0" err="1"/>
              <a:t>Objectifs</a:t>
            </a:r>
            <a:r>
              <a:rPr lang="en-US" altLang="en-US" sz="3600" dirty="0"/>
              <a:t> de </a:t>
            </a:r>
            <a:r>
              <a:rPr lang="en-US" altLang="en-US" sz="3600" dirty="0" smtClean="0"/>
              <a:t>formation</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smtClean="0"/>
              <a:t>(</a:t>
            </a:r>
            <a:r>
              <a:rPr lang="en-US" altLang="en-US" sz="3600" dirty="0" err="1" smtClean="0"/>
              <a:t>soyez</a:t>
            </a:r>
            <a:r>
              <a:rPr lang="en-US" altLang="en-US" sz="3600" dirty="0" smtClean="0"/>
              <a:t>) SMART</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err="1" smtClean="0"/>
              <a:t>Connectant</a:t>
            </a:r>
            <a:r>
              <a:rPr lang="en-US" altLang="en-US" sz="3600" dirty="0" smtClean="0"/>
              <a:t>…</a:t>
            </a:r>
          </a:p>
          <a:p>
            <a:pPr>
              <a:buFontTx/>
              <a:buNone/>
            </a:pPr>
            <a:endParaRPr lang="ro-RO" altLang="en-US" sz="3600" dirty="0">
              <a:latin typeface="+mn-lt"/>
            </a:endParaRPr>
          </a:p>
        </p:txBody>
      </p:sp>
      <p:sp>
        <p:nvSpPr>
          <p:cNvPr id="11" name="TextBox 10">
            <a:extLst>
              <a:ext uri="{FF2B5EF4-FFF2-40B4-BE49-F238E27FC236}">
                <a16:creationId xmlns:a16="http://schemas.microsoft.com/office/drawing/2014/main" id="{93FACF69-2318-42C2-8D45-1347D4E66D8E}"/>
              </a:ext>
            </a:extLst>
          </p:cNvPr>
          <p:cNvSpPr txBox="1"/>
          <p:nvPr/>
        </p:nvSpPr>
        <p:spPr>
          <a:xfrm>
            <a:off x="900010" y="824024"/>
            <a:ext cx="2907211"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Contenu</a:t>
            </a:r>
            <a:endParaRPr lang="en-CH" sz="4000"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68002472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66D033-2AC8-4734-8831-3A2C5865303F}"/>
              </a:ext>
            </a:extLst>
          </p:cNvPr>
          <p:cNvSpPr txBox="1"/>
          <p:nvPr/>
        </p:nvSpPr>
        <p:spPr>
          <a:xfrm>
            <a:off x="1382155" y="1520572"/>
            <a:ext cx="9757019" cy="954107"/>
          </a:xfrm>
          <a:prstGeom prst="rect">
            <a:avLst/>
          </a:prstGeom>
          <a:noFill/>
        </p:spPr>
        <p:txBody>
          <a:bodyPr wrap="square">
            <a:spAutoFit/>
          </a:bodyPr>
          <a:lstStyle/>
          <a:p>
            <a:pPr algn="just"/>
            <a:r>
              <a:rPr lang="fr-FR" sz="2800" i="1" dirty="0" smtClean="0">
                <a:solidFill>
                  <a:schemeClr val="bg1"/>
                </a:solidFill>
              </a:rPr>
              <a:t>poursuivront </a:t>
            </a:r>
            <a:r>
              <a:rPr lang="fr-FR" sz="2800" i="1" dirty="0">
                <a:solidFill>
                  <a:schemeClr val="bg1"/>
                </a:solidFill>
              </a:rPr>
              <a:t>un développement durable grâce aux meilleurs services possible, tant sur terre qu’en mer et dans les airs</a:t>
            </a:r>
            <a:endParaRPr lang="en-CH" sz="2800" i="1" dirty="0">
              <a:solidFill>
                <a:schemeClr val="bg1"/>
              </a:solidFill>
            </a:endParaRPr>
          </a:p>
        </p:txBody>
      </p:sp>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sp>
        <p:nvSpPr>
          <p:cNvPr id="15" name="Rectangle 4"/>
          <p:cNvSpPr>
            <a:spLocks noChangeArrowheads="1"/>
          </p:cNvSpPr>
          <p:nvPr/>
        </p:nvSpPr>
        <p:spPr bwMode="auto">
          <a:xfrm>
            <a:off x="857601" y="2098959"/>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42950" indent="-742950">
              <a:buFont typeface="+mj-lt"/>
              <a:buAutoNum type="arabicPeriod"/>
            </a:pPr>
            <a:r>
              <a:rPr lang="en-US" altLang="en-US" sz="3600" dirty="0" err="1"/>
              <a:t>Objectifs</a:t>
            </a:r>
            <a:r>
              <a:rPr lang="en-US" altLang="en-US" sz="3600" dirty="0"/>
              <a:t> de </a:t>
            </a:r>
            <a:r>
              <a:rPr lang="en-US" altLang="en-US" sz="3600" dirty="0" smtClean="0"/>
              <a:t>formation</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smtClean="0">
                <a:solidFill>
                  <a:schemeClr val="bg1">
                    <a:lumMod val="75000"/>
                  </a:schemeClr>
                </a:solidFill>
              </a:rPr>
              <a:t>(</a:t>
            </a:r>
            <a:r>
              <a:rPr lang="en-US" altLang="en-US" sz="3600" dirty="0" err="1" smtClean="0">
                <a:solidFill>
                  <a:schemeClr val="bg1">
                    <a:lumMod val="75000"/>
                  </a:schemeClr>
                </a:solidFill>
              </a:rPr>
              <a:t>soyez</a:t>
            </a:r>
            <a:r>
              <a:rPr lang="en-US" altLang="en-US" sz="3600" dirty="0" smtClean="0">
                <a:solidFill>
                  <a:schemeClr val="bg1">
                    <a:lumMod val="75000"/>
                  </a:schemeClr>
                </a:solidFill>
              </a:rPr>
              <a:t>) SMART</a:t>
            </a:r>
          </a:p>
          <a:p>
            <a:pPr marL="742950" indent="-742950">
              <a:buFont typeface="+mj-lt"/>
              <a:buAutoNum type="arabicPeriod"/>
            </a:pPr>
            <a:endParaRPr lang="en-US" altLang="en-US" sz="3600" dirty="0" smtClean="0">
              <a:solidFill>
                <a:schemeClr val="bg1">
                  <a:lumMod val="75000"/>
                </a:schemeClr>
              </a:solidFill>
            </a:endParaRPr>
          </a:p>
          <a:p>
            <a:pPr marL="742950" indent="-742950">
              <a:buFont typeface="+mj-lt"/>
              <a:buAutoNum type="arabicPeriod"/>
            </a:pPr>
            <a:r>
              <a:rPr lang="en-US" altLang="en-US" sz="3600" dirty="0" err="1" smtClean="0">
                <a:solidFill>
                  <a:schemeClr val="bg1">
                    <a:lumMod val="75000"/>
                  </a:schemeClr>
                </a:solidFill>
              </a:rPr>
              <a:t>Connectant</a:t>
            </a:r>
            <a:r>
              <a:rPr lang="en-US" altLang="en-US" sz="3600" dirty="0" smtClean="0">
                <a:solidFill>
                  <a:schemeClr val="bg1">
                    <a:lumMod val="75000"/>
                  </a:schemeClr>
                </a:solidFill>
              </a:rPr>
              <a:t>…</a:t>
            </a:r>
          </a:p>
          <a:p>
            <a:pPr>
              <a:buFontTx/>
              <a:buNone/>
            </a:pPr>
            <a:endParaRPr lang="ro-RO" altLang="en-US" sz="3600" dirty="0">
              <a:latin typeface="+mn-lt"/>
            </a:endParaRPr>
          </a:p>
        </p:txBody>
      </p:sp>
      <p:sp>
        <p:nvSpPr>
          <p:cNvPr id="11" name="TextBox 10">
            <a:extLst>
              <a:ext uri="{FF2B5EF4-FFF2-40B4-BE49-F238E27FC236}">
                <a16:creationId xmlns:a16="http://schemas.microsoft.com/office/drawing/2014/main" id="{93FACF69-2318-42C2-8D45-1347D4E66D8E}"/>
              </a:ext>
            </a:extLst>
          </p:cNvPr>
          <p:cNvSpPr txBox="1"/>
          <p:nvPr/>
        </p:nvSpPr>
        <p:spPr>
          <a:xfrm>
            <a:off x="883387" y="824024"/>
            <a:ext cx="2907211"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Contenu</a:t>
            </a:r>
            <a:endParaRPr lang="en-CH" sz="4000"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9409648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8" name="TextBox 7">
            <a:extLst>
              <a:ext uri="{FF2B5EF4-FFF2-40B4-BE49-F238E27FC236}">
                <a16:creationId xmlns:a16="http://schemas.microsoft.com/office/drawing/2014/main" id="{93FACF69-2318-42C2-8D45-1347D4E66D8E}"/>
              </a:ext>
            </a:extLst>
          </p:cNvPr>
          <p:cNvSpPr txBox="1"/>
          <p:nvPr/>
        </p:nvSpPr>
        <p:spPr>
          <a:xfrm>
            <a:off x="1182643" y="824024"/>
            <a:ext cx="6140867"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Objectifs</a:t>
            </a:r>
            <a:r>
              <a:rPr lang="en-US" sz="4000" b="1" dirty="0" smtClean="0">
                <a:solidFill>
                  <a:schemeClr val="accent1"/>
                </a:solidFill>
                <a:latin typeface="Arial" panose="020B0604020202020204" pitchFamily="34" charset="0"/>
                <a:cs typeface="Arial" panose="020B0604020202020204" pitchFamily="34" charset="0"/>
              </a:rPr>
              <a:t> de formation</a:t>
            </a:r>
            <a:endParaRPr lang="en-CH" sz="4000" b="1" dirty="0">
              <a:solidFill>
                <a:schemeClr val="accent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sp>
        <p:nvSpPr>
          <p:cNvPr id="15" name="Rectangle 4"/>
          <p:cNvSpPr>
            <a:spLocks noChangeArrowheads="1"/>
          </p:cNvSpPr>
          <p:nvPr/>
        </p:nvSpPr>
        <p:spPr bwMode="auto">
          <a:xfrm>
            <a:off x="857600" y="1799700"/>
            <a:ext cx="101401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buFontTx/>
              <a:buNone/>
            </a:pPr>
            <a:r>
              <a:rPr lang="en-US" dirty="0"/>
              <a:t>	</a:t>
            </a:r>
            <a:r>
              <a:rPr lang="fr-FR" sz="2800" dirty="0" smtClean="0"/>
              <a:t>Les </a:t>
            </a:r>
            <a:r>
              <a:rPr lang="fr-FR" sz="2800" dirty="0"/>
              <a:t>objectifs de formation sont similaires aux buts ou aux résultats souhaités qui apportent de la valeur aux personnes participant à l’événement de formation</a:t>
            </a:r>
            <a:r>
              <a:rPr lang="en-GB" sz="2800" dirty="0" smtClean="0"/>
              <a:t>.</a:t>
            </a:r>
            <a:r>
              <a:rPr lang="en-US" altLang="en-US" sz="2800" dirty="0" smtClean="0"/>
              <a:t> </a:t>
            </a:r>
            <a:endParaRPr lang="ro-RO" altLang="en-US" sz="2800" dirty="0"/>
          </a:p>
        </p:txBody>
      </p:sp>
      <p:sp>
        <p:nvSpPr>
          <p:cNvPr id="11" name="Rectangle 4"/>
          <p:cNvSpPr>
            <a:spLocks noChangeArrowheads="1"/>
          </p:cNvSpPr>
          <p:nvPr/>
        </p:nvSpPr>
        <p:spPr bwMode="auto">
          <a:xfrm>
            <a:off x="860371" y="3456708"/>
            <a:ext cx="10203869"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Tx/>
              <a:buNone/>
            </a:pPr>
            <a:r>
              <a:rPr lang="en-US" dirty="0"/>
              <a:t>	</a:t>
            </a:r>
            <a:r>
              <a:rPr lang="fr-FR" sz="2800" dirty="0"/>
              <a:t>La création d’objectifs de formation </a:t>
            </a:r>
            <a:r>
              <a:rPr lang="fr-FR" sz="2800" b="1" dirty="0"/>
              <a:t>significatifs</a:t>
            </a:r>
            <a:r>
              <a:rPr lang="fr-FR" sz="2800" dirty="0"/>
              <a:t>, </a:t>
            </a:r>
            <a:r>
              <a:rPr lang="fr-FR" sz="2800" b="1" dirty="0"/>
              <a:t>pertinents</a:t>
            </a:r>
            <a:r>
              <a:rPr lang="fr-FR" sz="2800" dirty="0"/>
              <a:t> et </a:t>
            </a:r>
            <a:r>
              <a:rPr lang="fr-FR" sz="2800" b="1" dirty="0"/>
              <a:t>efficaces</a:t>
            </a:r>
            <a:r>
              <a:rPr lang="fr-FR" sz="2800" dirty="0"/>
              <a:t> est importante pour la réussite globale des stagiaires.</a:t>
            </a:r>
            <a:endParaRPr lang="ro-RO" altLang="en-US" sz="2800" dirty="0"/>
          </a:p>
        </p:txBody>
      </p:sp>
    </p:spTree>
    <p:extLst>
      <p:ext uri="{BB962C8B-B14F-4D97-AF65-F5344CB8AC3E}">
        <p14:creationId xmlns:p14="http://schemas.microsoft.com/office/powerpoint/2010/main" val="4002677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sp>
        <p:nvSpPr>
          <p:cNvPr id="15" name="Rectangle 4"/>
          <p:cNvSpPr>
            <a:spLocks noChangeArrowheads="1"/>
          </p:cNvSpPr>
          <p:nvPr/>
        </p:nvSpPr>
        <p:spPr bwMode="auto">
          <a:xfrm>
            <a:off x="857600" y="1616821"/>
            <a:ext cx="101401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0" indent="0">
              <a:buNone/>
            </a:pPr>
            <a:r>
              <a:rPr lang="fr-FR" sz="2400" dirty="0"/>
              <a:t>Les raisons pour lesquelles une attention accrue aux objectifs de formation sont les suivantes :</a:t>
            </a:r>
          </a:p>
          <a:p>
            <a:pPr marL="0" indent="0">
              <a:buNone/>
            </a:pPr>
            <a:endParaRPr lang="fr-FR" sz="2400" dirty="0"/>
          </a:p>
          <a:p>
            <a:r>
              <a:rPr lang="fr-FR" sz="1800" dirty="0"/>
              <a:t>Donner un but au cours dirige le processus de conception de la </a:t>
            </a:r>
            <a:r>
              <a:rPr lang="fr-FR" sz="1800" dirty="0" smtClean="0"/>
              <a:t>formation</a:t>
            </a:r>
            <a:r>
              <a:rPr lang="en-GB" sz="1800" dirty="0" smtClean="0"/>
              <a:t>,</a:t>
            </a:r>
            <a:endParaRPr lang="en-GB" sz="1800" dirty="0"/>
          </a:p>
          <a:p>
            <a:endParaRPr lang="en-GB" sz="1800" dirty="0" smtClean="0"/>
          </a:p>
          <a:p>
            <a:r>
              <a:rPr lang="fr-FR" sz="1800" dirty="0"/>
              <a:t>Permettre aux </a:t>
            </a:r>
            <a:r>
              <a:rPr lang="fr-FR" sz="1800" dirty="0" err="1" smtClean="0"/>
              <a:t>coursants</a:t>
            </a:r>
            <a:r>
              <a:rPr lang="fr-FR" sz="1800" dirty="0" smtClean="0"/>
              <a:t> </a:t>
            </a:r>
            <a:r>
              <a:rPr lang="fr-FR" sz="1800" dirty="0"/>
              <a:t>de comprendre ce qu’ils doivent faire pour </a:t>
            </a:r>
            <a:r>
              <a:rPr lang="fr-FR" sz="1800" dirty="0" smtClean="0"/>
              <a:t>réussir</a:t>
            </a:r>
            <a:r>
              <a:rPr lang="en-GB" sz="1800" dirty="0" smtClean="0"/>
              <a:t>,</a:t>
            </a:r>
            <a:endParaRPr lang="en-GB" sz="1800" dirty="0"/>
          </a:p>
          <a:p>
            <a:endParaRPr lang="en-GB" sz="1800" dirty="0" smtClean="0"/>
          </a:p>
          <a:p>
            <a:r>
              <a:rPr lang="fr-FR" sz="1800" dirty="0"/>
              <a:t>Fixer des objectifs que les </a:t>
            </a:r>
            <a:r>
              <a:rPr lang="fr-FR" sz="1800" dirty="0" err="1" smtClean="0"/>
              <a:t>coursants</a:t>
            </a:r>
            <a:r>
              <a:rPr lang="fr-FR" sz="1800" dirty="0" smtClean="0"/>
              <a:t> </a:t>
            </a:r>
            <a:r>
              <a:rPr lang="fr-FR" sz="1800" dirty="0"/>
              <a:t>doivent atteindre par étapes vers un résultat plus </a:t>
            </a:r>
            <a:r>
              <a:rPr lang="fr-FR" sz="1800" dirty="0" smtClean="0"/>
              <a:t>large</a:t>
            </a:r>
            <a:r>
              <a:rPr lang="en-GB" sz="1800" dirty="0" smtClean="0"/>
              <a:t>, </a:t>
            </a:r>
          </a:p>
          <a:p>
            <a:endParaRPr lang="en-GB" sz="1800" dirty="0" smtClean="0"/>
          </a:p>
          <a:p>
            <a:r>
              <a:rPr lang="fr-FR" sz="1800" dirty="0"/>
              <a:t>Fournir aux formateurs une méthode claire pour mesurer les progrès des stagiaires tout au long du </a:t>
            </a:r>
            <a:r>
              <a:rPr lang="fr-FR" sz="1800" dirty="0" smtClean="0"/>
              <a:t>programme,</a:t>
            </a:r>
            <a:endParaRPr lang="fr-FR" sz="1800" dirty="0"/>
          </a:p>
          <a:p>
            <a:pPr marL="0" indent="0">
              <a:buNone/>
            </a:pPr>
            <a:endParaRPr lang="en-GB" sz="1800" dirty="0" smtClean="0"/>
          </a:p>
          <a:p>
            <a:r>
              <a:rPr lang="fr-FR" sz="1800" dirty="0"/>
              <a:t>Soutenir les objectifs de l’entreprise en atteignant les objectifs de </a:t>
            </a:r>
            <a:r>
              <a:rPr lang="fr-FR" sz="1800" dirty="0" smtClean="0"/>
              <a:t>formation.</a:t>
            </a:r>
            <a:endParaRPr lang="fr-FR" sz="1800" dirty="0"/>
          </a:p>
          <a:p>
            <a:endParaRPr lang="fr-FR" sz="2400" dirty="0"/>
          </a:p>
        </p:txBody>
      </p:sp>
      <p:sp>
        <p:nvSpPr>
          <p:cNvPr id="7" name="Rectangle 4"/>
          <p:cNvSpPr>
            <a:spLocks noChangeArrowheads="1"/>
          </p:cNvSpPr>
          <p:nvPr/>
        </p:nvSpPr>
        <p:spPr bwMode="auto">
          <a:xfrm>
            <a:off x="857601" y="4938757"/>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Tx/>
              <a:buNone/>
            </a:pPr>
            <a:endParaRPr lang="ro-RO" altLang="en-US" dirty="0"/>
          </a:p>
        </p:txBody>
      </p:sp>
      <p:sp>
        <p:nvSpPr>
          <p:cNvPr id="9" name="TextBox 8">
            <a:extLst>
              <a:ext uri="{FF2B5EF4-FFF2-40B4-BE49-F238E27FC236}">
                <a16:creationId xmlns:a16="http://schemas.microsoft.com/office/drawing/2014/main" id="{93FACF69-2318-42C2-8D45-1347D4E66D8E}"/>
              </a:ext>
            </a:extLst>
          </p:cNvPr>
          <p:cNvSpPr txBox="1"/>
          <p:nvPr/>
        </p:nvSpPr>
        <p:spPr>
          <a:xfrm>
            <a:off x="858447" y="824024"/>
            <a:ext cx="6140867"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Objectifs</a:t>
            </a:r>
            <a:r>
              <a:rPr lang="en-US" sz="4000" b="1" dirty="0" smtClean="0">
                <a:solidFill>
                  <a:schemeClr val="accent1"/>
                </a:solidFill>
                <a:latin typeface="Arial" panose="020B0604020202020204" pitchFamily="34" charset="0"/>
                <a:cs typeface="Arial" panose="020B0604020202020204" pitchFamily="34" charset="0"/>
              </a:rPr>
              <a:t> de formation</a:t>
            </a:r>
            <a:endParaRPr lang="en-CH" sz="4000"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195402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66D033-2AC8-4734-8831-3A2C5865303F}"/>
              </a:ext>
            </a:extLst>
          </p:cNvPr>
          <p:cNvSpPr txBox="1"/>
          <p:nvPr/>
        </p:nvSpPr>
        <p:spPr>
          <a:xfrm>
            <a:off x="1382155" y="1520572"/>
            <a:ext cx="9757019" cy="954107"/>
          </a:xfrm>
          <a:prstGeom prst="rect">
            <a:avLst/>
          </a:prstGeom>
          <a:noFill/>
        </p:spPr>
        <p:txBody>
          <a:bodyPr wrap="square">
            <a:spAutoFit/>
          </a:bodyPr>
          <a:lstStyle/>
          <a:p>
            <a:pPr algn="just"/>
            <a:r>
              <a:rPr lang="fr-FR" sz="2800" i="1" dirty="0" smtClean="0">
                <a:solidFill>
                  <a:schemeClr val="bg1"/>
                </a:solidFill>
              </a:rPr>
              <a:t>poursuivront </a:t>
            </a:r>
            <a:r>
              <a:rPr lang="fr-FR" sz="2800" i="1" dirty="0">
                <a:solidFill>
                  <a:schemeClr val="bg1"/>
                </a:solidFill>
              </a:rPr>
              <a:t>un développement durable grâce aux meilleurs services possible, tant sur terre qu’en mer et dans les airs</a:t>
            </a:r>
            <a:endParaRPr lang="en-CH" sz="2800" i="1" dirty="0">
              <a:solidFill>
                <a:schemeClr val="bg1"/>
              </a:solidFill>
            </a:endParaRPr>
          </a:p>
        </p:txBody>
      </p:sp>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sp>
        <p:nvSpPr>
          <p:cNvPr id="15" name="Rectangle 4"/>
          <p:cNvSpPr>
            <a:spLocks noChangeArrowheads="1"/>
          </p:cNvSpPr>
          <p:nvPr/>
        </p:nvSpPr>
        <p:spPr bwMode="auto">
          <a:xfrm>
            <a:off x="857601" y="2098959"/>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42950" indent="-742950">
              <a:buFont typeface="+mj-lt"/>
              <a:buAutoNum type="arabicPeriod"/>
            </a:pPr>
            <a:r>
              <a:rPr lang="en-US" altLang="en-US" sz="3600" dirty="0" err="1">
                <a:solidFill>
                  <a:schemeClr val="bg1">
                    <a:lumMod val="75000"/>
                  </a:schemeClr>
                </a:solidFill>
              </a:rPr>
              <a:t>Objectifs</a:t>
            </a:r>
            <a:r>
              <a:rPr lang="en-US" altLang="en-US" sz="3600" dirty="0">
                <a:solidFill>
                  <a:schemeClr val="bg1">
                    <a:lumMod val="75000"/>
                  </a:schemeClr>
                </a:solidFill>
              </a:rPr>
              <a:t> de </a:t>
            </a:r>
            <a:r>
              <a:rPr lang="en-US" altLang="en-US" sz="3600" dirty="0" smtClean="0">
                <a:solidFill>
                  <a:schemeClr val="bg1">
                    <a:lumMod val="75000"/>
                  </a:schemeClr>
                </a:solidFill>
              </a:rPr>
              <a:t>formation</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smtClean="0"/>
              <a:t>(</a:t>
            </a:r>
            <a:r>
              <a:rPr lang="en-US" altLang="en-US" sz="3600" dirty="0" err="1" smtClean="0"/>
              <a:t>soyez</a:t>
            </a:r>
            <a:r>
              <a:rPr lang="en-US" altLang="en-US" sz="3600" dirty="0" smtClean="0"/>
              <a:t>) SMART</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err="1" smtClean="0">
                <a:solidFill>
                  <a:schemeClr val="bg1">
                    <a:lumMod val="75000"/>
                  </a:schemeClr>
                </a:solidFill>
              </a:rPr>
              <a:t>Connectant</a:t>
            </a:r>
            <a:r>
              <a:rPr lang="en-US" altLang="en-US" sz="3600" dirty="0" smtClean="0">
                <a:solidFill>
                  <a:schemeClr val="bg1">
                    <a:lumMod val="75000"/>
                  </a:schemeClr>
                </a:solidFill>
              </a:rPr>
              <a:t>…</a:t>
            </a:r>
          </a:p>
          <a:p>
            <a:pPr>
              <a:buFontTx/>
              <a:buNone/>
            </a:pPr>
            <a:endParaRPr lang="ro-RO" altLang="en-US" sz="3600" dirty="0">
              <a:latin typeface="+mn-lt"/>
            </a:endParaRPr>
          </a:p>
        </p:txBody>
      </p:sp>
      <p:sp>
        <p:nvSpPr>
          <p:cNvPr id="11" name="TextBox 10">
            <a:extLst>
              <a:ext uri="{FF2B5EF4-FFF2-40B4-BE49-F238E27FC236}">
                <a16:creationId xmlns:a16="http://schemas.microsoft.com/office/drawing/2014/main" id="{93FACF69-2318-42C2-8D45-1347D4E66D8E}"/>
              </a:ext>
            </a:extLst>
          </p:cNvPr>
          <p:cNvSpPr txBox="1"/>
          <p:nvPr/>
        </p:nvSpPr>
        <p:spPr>
          <a:xfrm>
            <a:off x="816886" y="824024"/>
            <a:ext cx="2907211"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Contenu</a:t>
            </a:r>
            <a:endParaRPr lang="en-CH" sz="4000"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353380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 Box 4"/>
          <p:cNvSpPr txBox="1">
            <a:spLocks noChangeArrowheads="1"/>
          </p:cNvSpPr>
          <p:nvPr/>
        </p:nvSpPr>
        <p:spPr bwMode="auto">
          <a:xfrm>
            <a:off x="2438400" y="701675"/>
            <a:ext cx="406072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sz="4000" b="1" dirty="0" smtClean="0">
                <a:solidFill>
                  <a:schemeClr val="accent1"/>
                </a:solidFill>
              </a:rPr>
              <a:t>(</a:t>
            </a:r>
            <a:r>
              <a:rPr lang="en-US" altLang="ro-RO" sz="4000" b="1" dirty="0" err="1" smtClean="0">
                <a:solidFill>
                  <a:schemeClr val="accent1"/>
                </a:solidFill>
              </a:rPr>
              <a:t>soyez</a:t>
            </a:r>
            <a:r>
              <a:rPr lang="en-US" altLang="ro-RO" sz="4000" b="1" dirty="0" smtClean="0">
                <a:solidFill>
                  <a:schemeClr val="accent1"/>
                </a:solidFill>
              </a:rPr>
              <a:t> )SMART</a:t>
            </a:r>
            <a:endParaRPr lang="en-US" altLang="ro-RO" sz="4000" b="1" dirty="0">
              <a:solidFill>
                <a:schemeClr val="accent1"/>
              </a:solidFill>
            </a:endParaRPr>
          </a:p>
        </p:txBody>
      </p:sp>
      <p:sp>
        <p:nvSpPr>
          <p:cNvPr id="2053" name="Text Box 5"/>
          <p:cNvSpPr txBox="1">
            <a:spLocks noChangeArrowheads="1"/>
          </p:cNvSpPr>
          <p:nvPr/>
        </p:nvSpPr>
        <p:spPr bwMode="auto">
          <a:xfrm>
            <a:off x="2478088" y="1531939"/>
            <a:ext cx="526106"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b="1">
                <a:solidFill>
                  <a:srgbClr val="FF0000"/>
                </a:solidFill>
              </a:rPr>
              <a:t>S</a:t>
            </a:r>
          </a:p>
          <a:p>
            <a:pPr eaLnBrk="1" hangingPunct="1">
              <a:spcBef>
                <a:spcPct val="0"/>
              </a:spcBef>
              <a:buFontTx/>
              <a:buNone/>
            </a:pPr>
            <a:endParaRPr lang="en-US" altLang="ro-RO"/>
          </a:p>
          <a:p>
            <a:pPr eaLnBrk="1" hangingPunct="1">
              <a:spcBef>
                <a:spcPct val="0"/>
              </a:spcBef>
              <a:buFontTx/>
              <a:buNone/>
            </a:pPr>
            <a:r>
              <a:rPr lang="en-US" altLang="ro-RO" b="1">
                <a:solidFill>
                  <a:srgbClr val="0000FF"/>
                </a:solidFill>
              </a:rPr>
              <a:t>M</a:t>
            </a:r>
          </a:p>
          <a:p>
            <a:pPr eaLnBrk="1" hangingPunct="1">
              <a:spcBef>
                <a:spcPct val="0"/>
              </a:spcBef>
              <a:buFontTx/>
              <a:buNone/>
            </a:pPr>
            <a:endParaRPr lang="en-US" altLang="ro-RO"/>
          </a:p>
          <a:p>
            <a:pPr eaLnBrk="1" hangingPunct="1">
              <a:spcBef>
                <a:spcPct val="0"/>
              </a:spcBef>
              <a:buFontTx/>
              <a:buNone/>
            </a:pPr>
            <a:r>
              <a:rPr lang="en-US" altLang="ro-RO" b="1">
                <a:solidFill>
                  <a:schemeClr val="hlink"/>
                </a:solidFill>
              </a:rPr>
              <a:t>A</a:t>
            </a:r>
          </a:p>
          <a:p>
            <a:pPr eaLnBrk="1" hangingPunct="1">
              <a:spcBef>
                <a:spcPct val="0"/>
              </a:spcBef>
              <a:buFontTx/>
              <a:buNone/>
            </a:pPr>
            <a:endParaRPr lang="en-US" altLang="ro-RO"/>
          </a:p>
          <a:p>
            <a:pPr eaLnBrk="1" hangingPunct="1">
              <a:spcBef>
                <a:spcPct val="0"/>
              </a:spcBef>
              <a:buFontTx/>
              <a:buNone/>
            </a:pPr>
            <a:r>
              <a:rPr lang="en-US" altLang="ro-RO" b="1">
                <a:solidFill>
                  <a:srgbClr val="FF9900"/>
                </a:solidFill>
              </a:rPr>
              <a:t>R</a:t>
            </a:r>
          </a:p>
          <a:p>
            <a:pPr eaLnBrk="1" hangingPunct="1">
              <a:spcBef>
                <a:spcPct val="0"/>
              </a:spcBef>
              <a:buFontTx/>
              <a:buNone/>
            </a:pPr>
            <a:endParaRPr lang="en-US" altLang="ro-RO"/>
          </a:p>
          <a:p>
            <a:pPr eaLnBrk="1" hangingPunct="1">
              <a:spcBef>
                <a:spcPct val="0"/>
              </a:spcBef>
              <a:buFontTx/>
              <a:buNone/>
            </a:pPr>
            <a:r>
              <a:rPr lang="en-US" altLang="ro-RO" b="1">
                <a:solidFill>
                  <a:srgbClr val="CC00CC"/>
                </a:solidFill>
              </a:rPr>
              <a:t>T</a:t>
            </a:r>
          </a:p>
        </p:txBody>
      </p:sp>
      <p:sp>
        <p:nvSpPr>
          <p:cNvPr id="2054" name="Text Box 6"/>
          <p:cNvSpPr txBox="1">
            <a:spLocks noChangeArrowheads="1"/>
          </p:cNvSpPr>
          <p:nvPr/>
        </p:nvSpPr>
        <p:spPr bwMode="auto">
          <a:xfrm>
            <a:off x="2765425" y="1538288"/>
            <a:ext cx="18245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o-RO" dirty="0" err="1" smtClean="0"/>
              <a:t>pécifique</a:t>
            </a:r>
            <a:endParaRPr lang="en-US" altLang="ro-RO" dirty="0"/>
          </a:p>
        </p:txBody>
      </p:sp>
      <p:sp>
        <p:nvSpPr>
          <p:cNvPr id="2055" name="Text Box 7"/>
          <p:cNvSpPr txBox="1">
            <a:spLocks noChangeArrowheads="1"/>
          </p:cNvSpPr>
          <p:nvPr/>
        </p:nvSpPr>
        <p:spPr bwMode="auto">
          <a:xfrm>
            <a:off x="2825750" y="2513013"/>
            <a:ext cx="17556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dirty="0" err="1" smtClean="0"/>
              <a:t>esurable</a:t>
            </a:r>
            <a:endParaRPr lang="en-US" altLang="ro-RO" dirty="0"/>
          </a:p>
        </p:txBody>
      </p:sp>
      <p:sp>
        <p:nvSpPr>
          <p:cNvPr id="2056" name="Text Box 8"/>
          <p:cNvSpPr txBox="1">
            <a:spLocks noChangeArrowheads="1"/>
          </p:cNvSpPr>
          <p:nvPr/>
        </p:nvSpPr>
        <p:spPr bwMode="auto">
          <a:xfrm>
            <a:off x="2760664" y="3482975"/>
            <a:ext cx="193835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dirty="0" err="1" smtClean="0"/>
              <a:t>cceptable</a:t>
            </a:r>
            <a:endParaRPr lang="en-US" altLang="ro-RO" dirty="0"/>
          </a:p>
        </p:txBody>
      </p:sp>
      <p:sp>
        <p:nvSpPr>
          <p:cNvPr id="2057" name="Text Box 9"/>
          <p:cNvSpPr txBox="1">
            <a:spLocks noChangeArrowheads="1"/>
          </p:cNvSpPr>
          <p:nvPr/>
        </p:nvSpPr>
        <p:spPr bwMode="auto">
          <a:xfrm>
            <a:off x="2795588" y="4473575"/>
            <a:ext cx="15055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dirty="0" err="1" smtClean="0"/>
              <a:t>elevant</a:t>
            </a:r>
            <a:endParaRPr lang="en-US" altLang="ro-RO" dirty="0"/>
          </a:p>
        </p:txBody>
      </p:sp>
      <p:sp>
        <p:nvSpPr>
          <p:cNvPr id="2058" name="Text Box 10"/>
          <p:cNvSpPr txBox="1">
            <a:spLocks noChangeArrowheads="1"/>
          </p:cNvSpPr>
          <p:nvPr/>
        </p:nvSpPr>
        <p:spPr bwMode="auto">
          <a:xfrm>
            <a:off x="2743200" y="5440363"/>
            <a:ext cx="41008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dirty="0" err="1" smtClean="0"/>
              <a:t>emporale</a:t>
            </a:r>
            <a:r>
              <a:rPr lang="en-US" altLang="ro-RO" dirty="0" smtClean="0"/>
              <a:t> </a:t>
            </a:r>
            <a:r>
              <a:rPr lang="en-US" altLang="ro-RO" dirty="0"/>
              <a:t>acceptable</a:t>
            </a:r>
          </a:p>
        </p:txBody>
      </p:sp>
    </p:spTree>
    <p:extLst>
      <p:ext uri="{BB962C8B-B14F-4D97-AF65-F5344CB8AC3E}">
        <p14:creationId xmlns:p14="http://schemas.microsoft.com/office/powerpoint/2010/main" val="30137224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053"/>
                                        </p:tgtEl>
                                        <p:attrNameLst>
                                          <p:attrName>style.visibility</p:attrName>
                                        </p:attrNameLst>
                                      </p:cBhvr>
                                      <p:to>
                                        <p:strVal val="visible"/>
                                      </p:to>
                                    </p:set>
                                    <p:animEffect transition="in" filter="fade">
                                      <p:cBhvr>
                                        <p:cTn id="7" dur="2000"/>
                                        <p:tgtEl>
                                          <p:spTgt spid="20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54"/>
                                        </p:tgtEl>
                                        <p:attrNameLst>
                                          <p:attrName>style.visibility</p:attrName>
                                        </p:attrNameLst>
                                      </p:cBhvr>
                                      <p:to>
                                        <p:strVal val="visible"/>
                                      </p:to>
                                    </p:set>
                                    <p:animEffect transition="in" filter="fade">
                                      <p:cBhvr>
                                        <p:cTn id="12" dur="2000"/>
                                        <p:tgtEl>
                                          <p:spTgt spid="205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55"/>
                                        </p:tgtEl>
                                        <p:attrNameLst>
                                          <p:attrName>style.visibility</p:attrName>
                                        </p:attrNameLst>
                                      </p:cBhvr>
                                      <p:to>
                                        <p:strVal val="visible"/>
                                      </p:to>
                                    </p:set>
                                    <p:animEffect transition="in" filter="fade">
                                      <p:cBhvr>
                                        <p:cTn id="17" dur="2000"/>
                                        <p:tgtEl>
                                          <p:spTgt spid="205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56"/>
                                        </p:tgtEl>
                                        <p:attrNameLst>
                                          <p:attrName>style.visibility</p:attrName>
                                        </p:attrNameLst>
                                      </p:cBhvr>
                                      <p:to>
                                        <p:strVal val="visible"/>
                                      </p:to>
                                    </p:set>
                                    <p:animEffect transition="in" filter="fade">
                                      <p:cBhvr>
                                        <p:cTn id="22" dur="2000"/>
                                        <p:tgtEl>
                                          <p:spTgt spid="205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57"/>
                                        </p:tgtEl>
                                        <p:attrNameLst>
                                          <p:attrName>style.visibility</p:attrName>
                                        </p:attrNameLst>
                                      </p:cBhvr>
                                      <p:to>
                                        <p:strVal val="visible"/>
                                      </p:to>
                                    </p:set>
                                    <p:animEffect transition="in" filter="fade">
                                      <p:cBhvr>
                                        <p:cTn id="27" dur="2000"/>
                                        <p:tgtEl>
                                          <p:spTgt spid="205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058"/>
                                        </p:tgtEl>
                                        <p:attrNameLst>
                                          <p:attrName>style.visibility</p:attrName>
                                        </p:attrNameLst>
                                      </p:cBhvr>
                                      <p:to>
                                        <p:strVal val="visible"/>
                                      </p:to>
                                    </p:set>
                                    <p:animEffect transition="in" filter="fade">
                                      <p:cBhvr>
                                        <p:cTn id="32" dur="2000"/>
                                        <p:tgtEl>
                                          <p:spTgt spid="20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3" grpId="0"/>
      <p:bldP spid="2054" grpId="0"/>
      <p:bldP spid="2055" grpId="0"/>
      <p:bldP spid="2056" grpId="0"/>
      <p:bldP spid="2057" grpId="0"/>
      <p:bldP spid="205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4"/>
          <p:cNvSpPr txBox="1">
            <a:spLocks noChangeArrowheads="1"/>
          </p:cNvSpPr>
          <p:nvPr/>
        </p:nvSpPr>
        <p:spPr bwMode="auto">
          <a:xfrm>
            <a:off x="2514601" y="685800"/>
            <a:ext cx="328808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sz="4000" b="1" dirty="0" smtClean="0">
                <a:solidFill>
                  <a:schemeClr val="accent1"/>
                </a:solidFill>
              </a:rPr>
              <a:t>SPECIFIQUE</a:t>
            </a:r>
            <a:endParaRPr lang="en-US" altLang="ro-RO" sz="4000" b="1" dirty="0">
              <a:solidFill>
                <a:schemeClr val="accent1"/>
              </a:solidFill>
            </a:endParaRPr>
          </a:p>
        </p:txBody>
      </p:sp>
      <p:sp>
        <p:nvSpPr>
          <p:cNvPr id="4101" name="Text Box 5"/>
          <p:cNvSpPr txBox="1">
            <a:spLocks noChangeArrowheads="1"/>
          </p:cNvSpPr>
          <p:nvPr/>
        </p:nvSpPr>
        <p:spPr bwMode="auto">
          <a:xfrm>
            <a:off x="2895600" y="4343401"/>
            <a:ext cx="17556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o-RO" sz="2400" b="1" dirty="0">
                <a:solidFill>
                  <a:srgbClr val="996633"/>
                </a:solidFill>
              </a:rPr>
              <a:t>Bien </a:t>
            </a:r>
            <a:r>
              <a:rPr lang="en-US" altLang="ro-RO" sz="2400" b="1" dirty="0" err="1" smtClean="0">
                <a:solidFill>
                  <a:srgbClr val="996633"/>
                </a:solidFill>
              </a:rPr>
              <a:t>défini</a:t>
            </a:r>
            <a:endParaRPr lang="en-US" altLang="ro-RO" sz="2400" b="1" dirty="0">
              <a:solidFill>
                <a:srgbClr val="996633"/>
              </a:solidFill>
            </a:endParaRPr>
          </a:p>
        </p:txBody>
      </p:sp>
      <p:sp>
        <p:nvSpPr>
          <p:cNvPr id="4102" name="Text Box 6"/>
          <p:cNvSpPr txBox="1">
            <a:spLocks noChangeArrowheads="1"/>
          </p:cNvSpPr>
          <p:nvPr/>
        </p:nvSpPr>
        <p:spPr bwMode="auto">
          <a:xfrm>
            <a:off x="6248400" y="2590801"/>
            <a:ext cx="373692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008000"/>
                </a:solidFill>
              </a:rPr>
              <a:t>Clair pour tout le </a:t>
            </a:r>
            <a:r>
              <a:rPr lang="fr-FR" altLang="ro-RO" sz="2400" b="1" dirty="0" smtClean="0">
                <a:solidFill>
                  <a:srgbClr val="008000"/>
                </a:solidFill>
              </a:rPr>
              <a:t>monde</a:t>
            </a:r>
            <a:endParaRPr lang="fr-FR" altLang="ro-RO" sz="2400" b="1" dirty="0">
              <a:solidFill>
                <a:srgbClr val="008000"/>
              </a:solidFill>
            </a:endParaRPr>
          </a:p>
        </p:txBody>
      </p:sp>
    </p:spTree>
    <p:extLst>
      <p:ext uri="{BB962C8B-B14F-4D97-AF65-F5344CB8AC3E}">
        <p14:creationId xmlns:p14="http://schemas.microsoft.com/office/powerpoint/2010/main" val="32503795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101"/>
                                        </p:tgtEl>
                                        <p:attrNameLst>
                                          <p:attrName>style.visibility</p:attrName>
                                        </p:attrNameLst>
                                      </p:cBhvr>
                                      <p:to>
                                        <p:strVal val="visible"/>
                                      </p:to>
                                    </p:set>
                                    <p:animEffect transition="in" filter="fade">
                                      <p:cBhvr>
                                        <p:cTn id="7" dur="2000"/>
                                        <p:tgtEl>
                                          <p:spTgt spid="410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02"/>
                                        </p:tgtEl>
                                        <p:attrNameLst>
                                          <p:attrName>style.visibility</p:attrName>
                                        </p:attrNameLst>
                                      </p:cBhvr>
                                      <p:to>
                                        <p:strVal val="visible"/>
                                      </p:to>
                                    </p:set>
                                    <p:animEffect transition="in" filter="fade">
                                      <p:cBhvr>
                                        <p:cTn id="12" dur="2000"/>
                                        <p:tgtEl>
                                          <p:spTgt spid="4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01" grpId="0"/>
      <p:bldP spid="410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2514600" y="685800"/>
            <a:ext cx="343074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sz="4000" b="1" dirty="0" smtClean="0">
                <a:solidFill>
                  <a:schemeClr val="accent1"/>
                </a:solidFill>
              </a:rPr>
              <a:t>MESURABLE</a:t>
            </a:r>
            <a:endParaRPr lang="en-US" altLang="ro-RO" sz="4000" b="1" dirty="0">
              <a:solidFill>
                <a:schemeClr val="accent1"/>
              </a:solidFill>
            </a:endParaRPr>
          </a:p>
        </p:txBody>
      </p:sp>
      <p:sp>
        <p:nvSpPr>
          <p:cNvPr id="5125" name="Text Box 5"/>
          <p:cNvSpPr txBox="1">
            <a:spLocks noChangeArrowheads="1"/>
          </p:cNvSpPr>
          <p:nvPr/>
        </p:nvSpPr>
        <p:spPr bwMode="auto">
          <a:xfrm>
            <a:off x="5105400" y="1981201"/>
            <a:ext cx="3962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smtClean="0">
                <a:solidFill>
                  <a:srgbClr val="0033CC"/>
                </a:solidFill>
              </a:rPr>
              <a:t>La </a:t>
            </a:r>
            <a:r>
              <a:rPr lang="fr-FR" altLang="ro-RO" sz="2400" b="1" dirty="0">
                <a:solidFill>
                  <a:srgbClr val="0033CC"/>
                </a:solidFill>
              </a:rPr>
              <a:t>manière dont ils peuvent être </a:t>
            </a:r>
            <a:r>
              <a:rPr lang="fr-FR" altLang="ro-RO" sz="2400" b="1" dirty="0" smtClean="0">
                <a:solidFill>
                  <a:srgbClr val="0033CC"/>
                </a:solidFill>
              </a:rPr>
              <a:t>atteints doit </a:t>
            </a:r>
            <a:r>
              <a:rPr lang="fr-FR" altLang="ro-RO" sz="2400" b="1" dirty="0">
                <a:solidFill>
                  <a:srgbClr val="0033CC"/>
                </a:solidFill>
              </a:rPr>
              <a:t>être </a:t>
            </a:r>
            <a:r>
              <a:rPr lang="fr-FR" altLang="ro-RO" sz="2400" b="1" dirty="0" smtClean="0">
                <a:solidFill>
                  <a:srgbClr val="0033CC"/>
                </a:solidFill>
              </a:rPr>
              <a:t>identifiée </a:t>
            </a:r>
            <a:endParaRPr lang="fr-FR" altLang="ro-RO" sz="2400" b="1" dirty="0">
              <a:solidFill>
                <a:srgbClr val="0033CC"/>
              </a:solidFill>
            </a:endParaRPr>
          </a:p>
        </p:txBody>
      </p:sp>
      <p:sp>
        <p:nvSpPr>
          <p:cNvPr id="5126" name="Text Box 6"/>
          <p:cNvSpPr txBox="1">
            <a:spLocks noChangeArrowheads="1"/>
          </p:cNvSpPr>
          <p:nvPr/>
        </p:nvSpPr>
        <p:spPr bwMode="auto">
          <a:xfrm>
            <a:off x="3581400" y="3962401"/>
            <a:ext cx="324960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o-RO" sz="2400" b="1" dirty="0" err="1">
                <a:solidFill>
                  <a:srgbClr val="FF0000"/>
                </a:solidFill>
              </a:rPr>
              <a:t>Mesures</a:t>
            </a:r>
            <a:r>
              <a:rPr lang="en-US" altLang="ro-RO" sz="2400" b="1" dirty="0">
                <a:solidFill>
                  <a:srgbClr val="FF0000"/>
                </a:solidFill>
              </a:rPr>
              <a:t> / </a:t>
            </a:r>
            <a:r>
              <a:rPr lang="en-US" altLang="ro-RO" sz="2400" b="1" dirty="0" err="1" smtClean="0">
                <a:solidFill>
                  <a:srgbClr val="FF0000"/>
                </a:solidFill>
              </a:rPr>
              <a:t>références</a:t>
            </a:r>
            <a:endParaRPr lang="en-US" altLang="ro-RO" sz="2400" b="1" dirty="0">
              <a:solidFill>
                <a:srgbClr val="FF0000"/>
              </a:solidFill>
            </a:endParaRPr>
          </a:p>
        </p:txBody>
      </p:sp>
      <p:sp>
        <p:nvSpPr>
          <p:cNvPr id="4101" name="Text Box 7"/>
          <p:cNvSpPr txBox="1">
            <a:spLocks noChangeArrowheads="1"/>
          </p:cNvSpPr>
          <p:nvPr/>
        </p:nvSpPr>
        <p:spPr bwMode="auto">
          <a:xfrm>
            <a:off x="6172201" y="5105401"/>
            <a:ext cx="28696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o-RO" sz="2400" b="1" dirty="0" err="1">
                <a:solidFill>
                  <a:srgbClr val="008000"/>
                </a:solidFill>
              </a:rPr>
              <a:t>Suivre</a:t>
            </a:r>
            <a:r>
              <a:rPr lang="en-US" altLang="ro-RO" sz="2400" b="1" dirty="0">
                <a:solidFill>
                  <a:srgbClr val="008000"/>
                </a:solidFill>
              </a:rPr>
              <a:t> les </a:t>
            </a:r>
            <a:r>
              <a:rPr lang="en-US" altLang="ro-RO" sz="2400" b="1" dirty="0" err="1" smtClean="0">
                <a:solidFill>
                  <a:srgbClr val="008000"/>
                </a:solidFill>
              </a:rPr>
              <a:t>progrès</a:t>
            </a:r>
            <a:endParaRPr lang="en-US" altLang="ro-RO" sz="2400" b="1" dirty="0">
              <a:solidFill>
                <a:srgbClr val="008000"/>
              </a:solidFill>
            </a:endParaRPr>
          </a:p>
        </p:txBody>
      </p:sp>
    </p:spTree>
    <p:extLst>
      <p:ext uri="{BB962C8B-B14F-4D97-AF65-F5344CB8AC3E}">
        <p14:creationId xmlns:p14="http://schemas.microsoft.com/office/powerpoint/2010/main" val="26912344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126"/>
                                        </p:tgtEl>
                                        <p:attrNameLst>
                                          <p:attrName>style.visibility</p:attrName>
                                        </p:attrNameLst>
                                      </p:cBhvr>
                                      <p:to>
                                        <p:strVal val="visible"/>
                                      </p:to>
                                    </p:set>
                                    <p:animEffect transition="in" filter="fade">
                                      <p:cBhvr>
                                        <p:cTn id="7" dur="2000"/>
                                        <p:tgtEl>
                                          <p:spTgt spid="51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125"/>
                                        </p:tgtEl>
                                        <p:attrNameLst>
                                          <p:attrName>style.visibility</p:attrName>
                                        </p:attrNameLst>
                                      </p:cBhvr>
                                      <p:to>
                                        <p:strVal val="visible"/>
                                      </p:to>
                                    </p:set>
                                    <p:animEffect transition="in" filter="fade">
                                      <p:cBhvr>
                                        <p:cTn id="12" dur="2000"/>
                                        <p:tgtEl>
                                          <p:spTgt spid="5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5" grpId="0"/>
      <p:bldP spid="51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4"/>
          <p:cNvSpPr txBox="1">
            <a:spLocks noChangeArrowheads="1"/>
          </p:cNvSpPr>
          <p:nvPr/>
        </p:nvSpPr>
        <p:spPr bwMode="auto">
          <a:xfrm>
            <a:off x="2514601" y="685800"/>
            <a:ext cx="364753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sz="4000" b="1" dirty="0" smtClean="0">
                <a:solidFill>
                  <a:schemeClr val="accent1"/>
                </a:solidFill>
              </a:rPr>
              <a:t>ACCEPTABLE</a:t>
            </a:r>
            <a:endParaRPr lang="en-US" altLang="ro-RO" sz="4000" b="1" dirty="0">
              <a:solidFill>
                <a:schemeClr val="accent1"/>
              </a:solidFill>
            </a:endParaRPr>
          </a:p>
        </p:txBody>
      </p:sp>
      <p:sp>
        <p:nvSpPr>
          <p:cNvPr id="6149" name="Text Box 5"/>
          <p:cNvSpPr txBox="1">
            <a:spLocks noChangeArrowheads="1"/>
          </p:cNvSpPr>
          <p:nvPr/>
        </p:nvSpPr>
        <p:spPr bwMode="auto">
          <a:xfrm>
            <a:off x="2971801" y="3810001"/>
            <a:ext cx="6416675"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008000"/>
                </a:solidFill>
              </a:rPr>
              <a:t>Peut être réalisé par les participants en fonction des connaissances et des </a:t>
            </a:r>
            <a:r>
              <a:rPr lang="fr-FR" altLang="ro-RO" sz="2400" b="1" dirty="0" smtClean="0">
                <a:solidFill>
                  <a:srgbClr val="008000"/>
                </a:solidFill>
              </a:rPr>
              <a:t>habiletés antérieures</a:t>
            </a:r>
            <a:endParaRPr lang="fr-FR" altLang="ro-RO" sz="2400" b="1" dirty="0">
              <a:solidFill>
                <a:srgbClr val="008000"/>
              </a:solidFill>
            </a:endParaRPr>
          </a:p>
        </p:txBody>
      </p:sp>
      <p:sp>
        <p:nvSpPr>
          <p:cNvPr id="6150" name="Text Box 6"/>
          <p:cNvSpPr txBox="1">
            <a:spLocks noChangeArrowheads="1"/>
          </p:cNvSpPr>
          <p:nvPr/>
        </p:nvSpPr>
        <p:spPr bwMode="auto">
          <a:xfrm>
            <a:off x="5486400" y="2438401"/>
            <a:ext cx="39020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CC00CC"/>
                </a:solidFill>
              </a:rPr>
              <a:t>Pas très ambitieux comme temps et </a:t>
            </a:r>
            <a:r>
              <a:rPr lang="fr-FR" altLang="ro-RO" sz="2400" b="1" dirty="0" smtClean="0">
                <a:solidFill>
                  <a:srgbClr val="CC00CC"/>
                </a:solidFill>
              </a:rPr>
              <a:t>contenu</a:t>
            </a:r>
            <a:endParaRPr lang="fr-FR" altLang="ro-RO" sz="2400" b="1" dirty="0">
              <a:solidFill>
                <a:srgbClr val="CC00CC"/>
              </a:solidFill>
            </a:endParaRPr>
          </a:p>
        </p:txBody>
      </p:sp>
    </p:spTree>
    <p:extLst>
      <p:ext uri="{BB962C8B-B14F-4D97-AF65-F5344CB8AC3E}">
        <p14:creationId xmlns:p14="http://schemas.microsoft.com/office/powerpoint/2010/main" val="7402871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149"/>
                                        </p:tgtEl>
                                        <p:attrNameLst>
                                          <p:attrName>style.visibility</p:attrName>
                                        </p:attrNameLst>
                                      </p:cBhvr>
                                      <p:to>
                                        <p:strVal val="visible"/>
                                      </p:to>
                                    </p:set>
                                    <p:animEffect transition="in" filter="fade">
                                      <p:cBhvr>
                                        <p:cTn id="7" dur="2000"/>
                                        <p:tgtEl>
                                          <p:spTgt spid="614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150"/>
                                        </p:tgtEl>
                                        <p:attrNameLst>
                                          <p:attrName>style.visibility</p:attrName>
                                        </p:attrNameLst>
                                      </p:cBhvr>
                                      <p:to>
                                        <p:strVal val="visible"/>
                                      </p:to>
                                    </p:set>
                                    <p:animEffect transition="in" filter="fade">
                                      <p:cBhvr>
                                        <p:cTn id="12" dur="2000"/>
                                        <p:tgtEl>
                                          <p:spTgt spid="61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9" grpId="0"/>
      <p:bldP spid="615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4"/>
          <p:cNvSpPr txBox="1">
            <a:spLocks noChangeArrowheads="1"/>
          </p:cNvSpPr>
          <p:nvPr/>
        </p:nvSpPr>
        <p:spPr bwMode="auto">
          <a:xfrm>
            <a:off x="2514601" y="685800"/>
            <a:ext cx="290695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sz="4000" b="1" dirty="0" smtClean="0">
                <a:solidFill>
                  <a:schemeClr val="accent1"/>
                </a:solidFill>
              </a:rPr>
              <a:t>RELEVANT</a:t>
            </a:r>
            <a:endParaRPr lang="en-US" altLang="ro-RO" sz="4000" b="1" dirty="0">
              <a:solidFill>
                <a:schemeClr val="accent1"/>
              </a:solidFill>
            </a:endParaRPr>
          </a:p>
        </p:txBody>
      </p:sp>
      <p:sp>
        <p:nvSpPr>
          <p:cNvPr id="7173" name="Text Box 5"/>
          <p:cNvSpPr txBox="1">
            <a:spLocks noChangeArrowheads="1"/>
          </p:cNvSpPr>
          <p:nvPr/>
        </p:nvSpPr>
        <p:spPr bwMode="auto">
          <a:xfrm>
            <a:off x="3336925" y="2401888"/>
            <a:ext cx="587853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en-US" altLang="ro-RO" sz="2400" b="1" dirty="0" err="1">
                <a:solidFill>
                  <a:srgbClr val="FF0000"/>
                </a:solidFill>
              </a:rPr>
              <a:t>Connecté</a:t>
            </a:r>
            <a:r>
              <a:rPr lang="en-US" altLang="ro-RO" sz="2400" b="1" dirty="0">
                <a:solidFill>
                  <a:srgbClr val="FF0000"/>
                </a:solidFill>
              </a:rPr>
              <a:t> aux </a:t>
            </a:r>
            <a:r>
              <a:rPr lang="en-US" altLang="ro-RO" sz="2400" b="1" dirty="0" err="1">
                <a:solidFill>
                  <a:srgbClr val="FF0000"/>
                </a:solidFill>
              </a:rPr>
              <a:t>activités</a:t>
            </a:r>
            <a:r>
              <a:rPr lang="en-US" altLang="ro-RO" sz="2400" b="1" dirty="0">
                <a:solidFill>
                  <a:srgbClr val="FF0000"/>
                </a:solidFill>
              </a:rPr>
              <a:t> </a:t>
            </a:r>
            <a:r>
              <a:rPr lang="en-US" altLang="ro-RO" sz="2400" b="1" dirty="0" err="1" smtClean="0">
                <a:solidFill>
                  <a:srgbClr val="FF0000"/>
                </a:solidFill>
              </a:rPr>
              <a:t>opérationnelles</a:t>
            </a:r>
            <a:endParaRPr lang="en-US" altLang="ro-RO" sz="2400" b="1" dirty="0">
              <a:solidFill>
                <a:srgbClr val="FF0000"/>
              </a:solidFill>
            </a:endParaRPr>
          </a:p>
        </p:txBody>
      </p:sp>
      <p:sp>
        <p:nvSpPr>
          <p:cNvPr id="7174" name="Text Box 6"/>
          <p:cNvSpPr txBox="1">
            <a:spLocks noChangeArrowheads="1"/>
          </p:cNvSpPr>
          <p:nvPr/>
        </p:nvSpPr>
        <p:spPr bwMode="auto">
          <a:xfrm>
            <a:off x="4937125" y="4002088"/>
            <a:ext cx="443903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0000FF"/>
                </a:solidFill>
              </a:rPr>
              <a:t>Lié aux besoins de </a:t>
            </a:r>
            <a:r>
              <a:rPr lang="fr-FR" altLang="ro-RO" sz="2400" b="1" dirty="0" smtClean="0">
                <a:solidFill>
                  <a:srgbClr val="0000FF"/>
                </a:solidFill>
              </a:rPr>
              <a:t>formation</a:t>
            </a:r>
            <a:endParaRPr lang="fr-FR" altLang="ro-RO" sz="2400" b="1" dirty="0">
              <a:solidFill>
                <a:srgbClr val="0000FF"/>
              </a:solidFill>
            </a:endParaRPr>
          </a:p>
        </p:txBody>
      </p:sp>
      <p:sp>
        <p:nvSpPr>
          <p:cNvPr id="7175" name="Text Box 7"/>
          <p:cNvSpPr txBox="1">
            <a:spLocks noChangeArrowheads="1"/>
          </p:cNvSpPr>
          <p:nvPr/>
        </p:nvSpPr>
        <p:spPr bwMode="auto">
          <a:xfrm>
            <a:off x="2743200" y="5181601"/>
            <a:ext cx="60960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FF9900"/>
                </a:solidFill>
              </a:rPr>
              <a:t>Peut être réalisé par l’instructeur dans l’environnement </a:t>
            </a:r>
            <a:r>
              <a:rPr lang="fr-FR" altLang="ro-RO" sz="2400" b="1" dirty="0" smtClean="0">
                <a:solidFill>
                  <a:srgbClr val="FF9900"/>
                </a:solidFill>
              </a:rPr>
              <a:t>réel</a:t>
            </a:r>
            <a:endParaRPr lang="fr-FR" altLang="ro-RO" sz="2400" b="1" dirty="0">
              <a:solidFill>
                <a:srgbClr val="FF9900"/>
              </a:solidFill>
            </a:endParaRPr>
          </a:p>
        </p:txBody>
      </p:sp>
    </p:spTree>
    <p:extLst>
      <p:ext uri="{BB962C8B-B14F-4D97-AF65-F5344CB8AC3E}">
        <p14:creationId xmlns:p14="http://schemas.microsoft.com/office/powerpoint/2010/main" val="42298514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173"/>
                                        </p:tgtEl>
                                        <p:attrNameLst>
                                          <p:attrName>style.visibility</p:attrName>
                                        </p:attrNameLst>
                                      </p:cBhvr>
                                      <p:to>
                                        <p:strVal val="visible"/>
                                      </p:to>
                                    </p:set>
                                    <p:animEffect transition="in" filter="fade">
                                      <p:cBhvr>
                                        <p:cTn id="7" dur="2000"/>
                                        <p:tgtEl>
                                          <p:spTgt spid="717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174"/>
                                        </p:tgtEl>
                                        <p:attrNameLst>
                                          <p:attrName>style.visibility</p:attrName>
                                        </p:attrNameLst>
                                      </p:cBhvr>
                                      <p:to>
                                        <p:strVal val="visible"/>
                                      </p:to>
                                    </p:set>
                                    <p:animEffect transition="in" filter="fade">
                                      <p:cBhvr>
                                        <p:cTn id="12" dur="2000"/>
                                        <p:tgtEl>
                                          <p:spTgt spid="717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175"/>
                                        </p:tgtEl>
                                        <p:attrNameLst>
                                          <p:attrName>style.visibility</p:attrName>
                                        </p:attrNameLst>
                                      </p:cBhvr>
                                      <p:to>
                                        <p:strVal val="visible"/>
                                      </p:to>
                                    </p:set>
                                    <p:animEffect transition="in" filter="fade">
                                      <p:cBhvr>
                                        <p:cTn id="17" dur="2000"/>
                                        <p:tgtEl>
                                          <p:spTgt spid="71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3" grpId="0"/>
      <p:bldP spid="7174" grpId="0"/>
      <p:bldP spid="717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4"/>
          <p:cNvSpPr txBox="1">
            <a:spLocks noChangeArrowheads="1"/>
          </p:cNvSpPr>
          <p:nvPr/>
        </p:nvSpPr>
        <p:spPr bwMode="auto">
          <a:xfrm>
            <a:off x="2514601" y="685800"/>
            <a:ext cx="7358681"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eaLnBrk="1" hangingPunct="1">
              <a:spcBef>
                <a:spcPct val="0"/>
              </a:spcBef>
              <a:buFontTx/>
              <a:buNone/>
            </a:pPr>
            <a:r>
              <a:rPr lang="en-US" altLang="ro-RO" sz="4000" b="1" dirty="0" smtClean="0">
                <a:solidFill>
                  <a:schemeClr val="accent1"/>
                </a:solidFill>
              </a:rPr>
              <a:t>TEMPORABLE ACCEPTABLE</a:t>
            </a:r>
            <a:endParaRPr lang="en-US" altLang="ro-RO" sz="4000" b="1" dirty="0">
              <a:solidFill>
                <a:schemeClr val="accent1"/>
              </a:solidFill>
            </a:endParaRPr>
          </a:p>
        </p:txBody>
      </p:sp>
      <p:sp>
        <p:nvSpPr>
          <p:cNvPr id="8197" name="Text Box 5"/>
          <p:cNvSpPr txBox="1">
            <a:spLocks noChangeArrowheads="1"/>
          </p:cNvSpPr>
          <p:nvPr/>
        </p:nvSpPr>
        <p:spPr bwMode="auto">
          <a:xfrm>
            <a:off x="3962400" y="2438401"/>
            <a:ext cx="632096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996633"/>
                </a:solidFill>
              </a:rPr>
              <a:t>Peut être réalisé dans le temps </a:t>
            </a:r>
            <a:r>
              <a:rPr lang="fr-FR" altLang="ro-RO" sz="2400" b="1" dirty="0" smtClean="0">
                <a:solidFill>
                  <a:srgbClr val="996633"/>
                </a:solidFill>
              </a:rPr>
              <a:t>disponible</a:t>
            </a:r>
            <a:endParaRPr lang="fr-FR" altLang="ro-RO" sz="2400" b="1" dirty="0">
              <a:solidFill>
                <a:srgbClr val="996633"/>
              </a:solidFill>
            </a:endParaRPr>
          </a:p>
        </p:txBody>
      </p:sp>
      <p:sp>
        <p:nvSpPr>
          <p:cNvPr id="8198" name="Text Box 6"/>
          <p:cNvSpPr txBox="1">
            <a:spLocks noChangeArrowheads="1"/>
          </p:cNvSpPr>
          <p:nvPr/>
        </p:nvSpPr>
        <p:spPr bwMode="auto">
          <a:xfrm>
            <a:off x="4343401" y="5334001"/>
            <a:ext cx="42370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008000"/>
                </a:solidFill>
              </a:rPr>
              <a:t>Peut être divisé en </a:t>
            </a:r>
            <a:r>
              <a:rPr lang="fr-FR" altLang="ro-RO" sz="2400" b="1" dirty="0" smtClean="0">
                <a:solidFill>
                  <a:srgbClr val="008000"/>
                </a:solidFill>
              </a:rPr>
              <a:t>sections</a:t>
            </a:r>
            <a:endParaRPr lang="fr-FR" altLang="ro-RO" sz="2400" b="1" dirty="0">
              <a:solidFill>
                <a:srgbClr val="008000"/>
              </a:solidFill>
            </a:endParaRPr>
          </a:p>
        </p:txBody>
      </p:sp>
      <p:sp>
        <p:nvSpPr>
          <p:cNvPr id="8199" name="Text Box 7"/>
          <p:cNvSpPr txBox="1">
            <a:spLocks noChangeArrowheads="1"/>
          </p:cNvSpPr>
          <p:nvPr/>
        </p:nvSpPr>
        <p:spPr bwMode="auto">
          <a:xfrm>
            <a:off x="3124200" y="3581401"/>
            <a:ext cx="75841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spcBef>
                <a:spcPct val="0"/>
              </a:spcBef>
              <a:buNone/>
            </a:pPr>
            <a:r>
              <a:rPr lang="fr-FR" altLang="ro-RO" sz="2400" b="1" dirty="0">
                <a:solidFill>
                  <a:srgbClr val="FF0066"/>
                </a:solidFill>
              </a:rPr>
              <a:t>La date limite pour la réalisation doit être </a:t>
            </a:r>
            <a:r>
              <a:rPr lang="fr-FR" altLang="ro-RO" sz="2400" b="1" dirty="0" smtClean="0">
                <a:solidFill>
                  <a:srgbClr val="FF0066"/>
                </a:solidFill>
              </a:rPr>
              <a:t>spécifiée</a:t>
            </a:r>
            <a:endParaRPr lang="fr-FR" altLang="ro-RO" sz="2400" b="1" dirty="0">
              <a:solidFill>
                <a:srgbClr val="FF0066"/>
              </a:solidFill>
            </a:endParaRPr>
          </a:p>
        </p:txBody>
      </p:sp>
    </p:spTree>
    <p:extLst>
      <p:ext uri="{BB962C8B-B14F-4D97-AF65-F5344CB8AC3E}">
        <p14:creationId xmlns:p14="http://schemas.microsoft.com/office/powerpoint/2010/main" val="20179746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198"/>
                                        </p:tgtEl>
                                        <p:attrNameLst>
                                          <p:attrName>style.visibility</p:attrName>
                                        </p:attrNameLst>
                                      </p:cBhvr>
                                      <p:to>
                                        <p:strVal val="visible"/>
                                      </p:to>
                                    </p:set>
                                    <p:animEffect transition="in" filter="fade">
                                      <p:cBhvr>
                                        <p:cTn id="7" dur="2000"/>
                                        <p:tgtEl>
                                          <p:spTgt spid="819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197"/>
                                        </p:tgtEl>
                                        <p:attrNameLst>
                                          <p:attrName>style.visibility</p:attrName>
                                        </p:attrNameLst>
                                      </p:cBhvr>
                                      <p:to>
                                        <p:strVal val="visible"/>
                                      </p:to>
                                    </p:set>
                                    <p:animEffect transition="in" filter="fade">
                                      <p:cBhvr>
                                        <p:cTn id="12" dur="2000"/>
                                        <p:tgtEl>
                                          <p:spTgt spid="819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199"/>
                                        </p:tgtEl>
                                        <p:attrNameLst>
                                          <p:attrName>style.visibility</p:attrName>
                                        </p:attrNameLst>
                                      </p:cBhvr>
                                      <p:to>
                                        <p:strVal val="visible"/>
                                      </p:to>
                                    </p:set>
                                    <p:animEffect transition="in" filter="fade">
                                      <p:cBhvr>
                                        <p:cTn id="17" dur="2000"/>
                                        <p:tgtEl>
                                          <p:spTgt spid="81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7" grpId="0"/>
      <p:bldP spid="8198" grpId="0"/>
      <p:bldP spid="819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3D66D033-2AC8-4734-8831-3A2C5865303F}"/>
              </a:ext>
            </a:extLst>
          </p:cNvPr>
          <p:cNvSpPr txBox="1"/>
          <p:nvPr/>
        </p:nvSpPr>
        <p:spPr>
          <a:xfrm>
            <a:off x="1382155" y="1520572"/>
            <a:ext cx="9757019" cy="954107"/>
          </a:xfrm>
          <a:prstGeom prst="rect">
            <a:avLst/>
          </a:prstGeom>
          <a:noFill/>
        </p:spPr>
        <p:txBody>
          <a:bodyPr wrap="square">
            <a:spAutoFit/>
          </a:bodyPr>
          <a:lstStyle/>
          <a:p>
            <a:pPr algn="just"/>
            <a:r>
              <a:rPr lang="fr-FR" sz="2800" i="1" dirty="0" smtClean="0">
                <a:solidFill>
                  <a:schemeClr val="bg1"/>
                </a:solidFill>
              </a:rPr>
              <a:t>poursuivront </a:t>
            </a:r>
            <a:r>
              <a:rPr lang="fr-FR" sz="2800" i="1" dirty="0">
                <a:solidFill>
                  <a:schemeClr val="bg1"/>
                </a:solidFill>
              </a:rPr>
              <a:t>un développement durable grâce aux meilleurs services possible, tant sur terre qu’en mer et dans les airs</a:t>
            </a:r>
            <a:endParaRPr lang="en-CH" sz="2800" i="1" dirty="0">
              <a:solidFill>
                <a:schemeClr val="bg1"/>
              </a:solidFill>
            </a:endParaRPr>
          </a:p>
        </p:txBody>
      </p:sp>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84299" y="3326296"/>
            <a:ext cx="5383462" cy="523220"/>
          </a:xfrm>
          <a:prstGeom prst="rect">
            <a:avLst/>
          </a:prstGeom>
          <a:noFill/>
        </p:spPr>
        <p:txBody>
          <a:bodyPr wrap="square">
            <a:spAutoFit/>
          </a:bodyPr>
          <a:lstStyle/>
          <a:p>
            <a:pPr algn="just"/>
            <a:endParaRPr lang="en-CH" sz="2800" dirty="0"/>
          </a:p>
        </p:txBody>
      </p:sp>
      <p:sp>
        <p:nvSpPr>
          <p:cNvPr id="15" name="Rectangle 4"/>
          <p:cNvSpPr>
            <a:spLocks noChangeArrowheads="1"/>
          </p:cNvSpPr>
          <p:nvPr/>
        </p:nvSpPr>
        <p:spPr bwMode="auto">
          <a:xfrm>
            <a:off x="857601" y="2098959"/>
            <a:ext cx="80010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marL="742950" indent="-742950">
              <a:buFont typeface="+mj-lt"/>
              <a:buAutoNum type="arabicPeriod"/>
            </a:pPr>
            <a:r>
              <a:rPr lang="en-US" altLang="en-US" sz="3600" dirty="0" err="1">
                <a:solidFill>
                  <a:schemeClr val="bg1">
                    <a:lumMod val="75000"/>
                  </a:schemeClr>
                </a:solidFill>
              </a:rPr>
              <a:t>Objectifs</a:t>
            </a:r>
            <a:r>
              <a:rPr lang="en-US" altLang="en-US" sz="3600" dirty="0">
                <a:solidFill>
                  <a:schemeClr val="bg1">
                    <a:lumMod val="75000"/>
                  </a:schemeClr>
                </a:solidFill>
              </a:rPr>
              <a:t> de </a:t>
            </a:r>
            <a:r>
              <a:rPr lang="en-US" altLang="en-US" sz="3600" dirty="0" smtClean="0">
                <a:solidFill>
                  <a:schemeClr val="bg1">
                    <a:lumMod val="75000"/>
                  </a:schemeClr>
                </a:solidFill>
              </a:rPr>
              <a:t>formation</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smtClean="0">
                <a:solidFill>
                  <a:schemeClr val="bg1">
                    <a:lumMod val="75000"/>
                  </a:schemeClr>
                </a:solidFill>
              </a:rPr>
              <a:t>(</a:t>
            </a:r>
            <a:r>
              <a:rPr lang="en-US" altLang="en-US" sz="3600" dirty="0" err="1" smtClean="0">
                <a:solidFill>
                  <a:schemeClr val="bg1">
                    <a:lumMod val="75000"/>
                  </a:schemeClr>
                </a:solidFill>
              </a:rPr>
              <a:t>soyez</a:t>
            </a:r>
            <a:r>
              <a:rPr lang="en-US" altLang="en-US" sz="3600" dirty="0" smtClean="0">
                <a:solidFill>
                  <a:schemeClr val="bg1">
                    <a:lumMod val="75000"/>
                  </a:schemeClr>
                </a:solidFill>
              </a:rPr>
              <a:t>) SMART</a:t>
            </a:r>
          </a:p>
          <a:p>
            <a:pPr marL="742950" indent="-742950">
              <a:buFont typeface="+mj-lt"/>
              <a:buAutoNum type="arabicPeriod"/>
            </a:pPr>
            <a:endParaRPr lang="en-US" altLang="en-US" sz="3600" dirty="0" smtClean="0"/>
          </a:p>
          <a:p>
            <a:pPr marL="742950" indent="-742950">
              <a:buFont typeface="+mj-lt"/>
              <a:buAutoNum type="arabicPeriod"/>
            </a:pPr>
            <a:r>
              <a:rPr lang="en-US" altLang="en-US" sz="3600" dirty="0" err="1" smtClean="0"/>
              <a:t>Connectant</a:t>
            </a:r>
            <a:r>
              <a:rPr lang="en-US" altLang="en-US" sz="3600" dirty="0" smtClean="0"/>
              <a:t>…</a:t>
            </a:r>
          </a:p>
          <a:p>
            <a:pPr>
              <a:buFontTx/>
              <a:buNone/>
            </a:pPr>
            <a:endParaRPr lang="ro-RO" altLang="en-US" sz="3600" dirty="0">
              <a:latin typeface="+mn-lt"/>
            </a:endParaRPr>
          </a:p>
        </p:txBody>
      </p:sp>
      <p:sp>
        <p:nvSpPr>
          <p:cNvPr id="11" name="TextBox 10">
            <a:extLst>
              <a:ext uri="{FF2B5EF4-FFF2-40B4-BE49-F238E27FC236}">
                <a16:creationId xmlns:a16="http://schemas.microsoft.com/office/drawing/2014/main" id="{93FACF69-2318-42C2-8D45-1347D4E66D8E}"/>
              </a:ext>
            </a:extLst>
          </p:cNvPr>
          <p:cNvSpPr txBox="1"/>
          <p:nvPr/>
        </p:nvSpPr>
        <p:spPr>
          <a:xfrm>
            <a:off x="816886" y="824024"/>
            <a:ext cx="2907211"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Contenu</a:t>
            </a:r>
            <a:endParaRPr lang="en-CH" sz="4000" b="1"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0558229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D7FFA9E7-37C8-49C6-ABD5-659516B3B362}"/>
              </a:ext>
            </a:extLst>
          </p:cNvPr>
          <p:cNvSpPr txBox="1">
            <a:spLocks/>
          </p:cNvSpPr>
          <p:nvPr/>
        </p:nvSpPr>
        <p:spPr>
          <a:xfrm>
            <a:off x="-500484" y="5700757"/>
            <a:ext cx="11231531" cy="105255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algn="ctr" defTabSz="457200" rtl="0">
              <a:spcBef>
                <a:spcPct val="0"/>
              </a:spcBef>
            </a:pPr>
            <a:endParaRPr lang="en-US" sz="3200" kern="0" dirty="0">
              <a:solidFill>
                <a:sysClr val="windowText" lastClr="000000"/>
              </a:solidFill>
              <a:latin typeface="+mn-lt"/>
            </a:endParaRPr>
          </a:p>
        </p:txBody>
      </p:sp>
      <p:sp>
        <p:nvSpPr>
          <p:cNvPr id="8" name="TextBox 7">
            <a:extLst>
              <a:ext uri="{FF2B5EF4-FFF2-40B4-BE49-F238E27FC236}">
                <a16:creationId xmlns:a16="http://schemas.microsoft.com/office/drawing/2014/main" id="{93FACF69-2318-42C2-8D45-1347D4E66D8E}"/>
              </a:ext>
            </a:extLst>
          </p:cNvPr>
          <p:cNvSpPr txBox="1"/>
          <p:nvPr/>
        </p:nvSpPr>
        <p:spPr>
          <a:xfrm>
            <a:off x="1174328" y="824024"/>
            <a:ext cx="5883172" cy="707886"/>
          </a:xfrm>
          <a:prstGeom prst="rect">
            <a:avLst/>
          </a:prstGeom>
          <a:noFill/>
        </p:spPr>
        <p:txBody>
          <a:bodyPr wrap="square" rtlCol="0">
            <a:spAutoFit/>
          </a:bodyPr>
          <a:lstStyle/>
          <a:p>
            <a:pPr marL="0" lvl="1" defTabSz="457200" rtl="0">
              <a:spcBef>
                <a:spcPct val="0"/>
              </a:spcBef>
            </a:pPr>
            <a:r>
              <a:rPr lang="en-US" sz="4000" b="1" dirty="0" err="1" smtClean="0">
                <a:solidFill>
                  <a:schemeClr val="accent1"/>
                </a:solidFill>
                <a:latin typeface="Arial" panose="020B0604020202020204" pitchFamily="34" charset="0"/>
                <a:cs typeface="Arial" panose="020B0604020202020204" pitchFamily="34" charset="0"/>
              </a:rPr>
              <a:t>Connectant</a:t>
            </a:r>
            <a:endParaRPr lang="en-CH" sz="4000" b="1" dirty="0">
              <a:solidFill>
                <a:schemeClr val="accent1"/>
              </a:solidFill>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B46D5177-2B7E-49FA-A36C-0E337A9E6B39}"/>
              </a:ext>
            </a:extLst>
          </p:cNvPr>
          <p:cNvSpPr txBox="1"/>
          <p:nvPr/>
        </p:nvSpPr>
        <p:spPr>
          <a:xfrm>
            <a:off x="1174328" y="2470365"/>
            <a:ext cx="9796812" cy="1200329"/>
          </a:xfrm>
          <a:prstGeom prst="rect">
            <a:avLst/>
          </a:prstGeom>
          <a:noFill/>
        </p:spPr>
        <p:txBody>
          <a:bodyPr wrap="square">
            <a:spAutoFit/>
          </a:bodyPr>
          <a:lstStyle/>
          <a:p>
            <a:pPr algn="just"/>
            <a:r>
              <a:rPr lang="fr-FR" sz="2400" dirty="0">
                <a:latin typeface="Arial" panose="020B0604020202020204" pitchFamily="34" charset="0"/>
                <a:cs typeface="Arial" panose="020B0604020202020204" pitchFamily="34" charset="0"/>
              </a:rPr>
              <a:t>Des descriptions de travail efficaces décrivent les rôles et les responsabilités d’un </a:t>
            </a:r>
            <a:r>
              <a:rPr lang="fr-FR" sz="2400" dirty="0" smtClean="0">
                <a:latin typeface="Arial" panose="020B0604020202020204" pitchFamily="34" charset="0"/>
                <a:cs typeface="Arial" panose="020B0604020202020204" pitchFamily="34" charset="0"/>
              </a:rPr>
              <a:t>poste; l’un </a:t>
            </a:r>
            <a:r>
              <a:rPr lang="fr-FR" sz="2400" dirty="0">
                <a:latin typeface="Arial" panose="020B0604020202020204" pitchFamily="34" charset="0"/>
                <a:cs typeface="Arial" panose="020B0604020202020204" pitchFamily="34" charset="0"/>
              </a:rPr>
              <a:t>des points de départ de la formation est de </a:t>
            </a:r>
            <a:r>
              <a:rPr lang="fr-FR" sz="2400" b="1" dirty="0">
                <a:latin typeface="Arial" panose="020B0604020202020204" pitchFamily="34" charset="0"/>
                <a:cs typeface="Arial" panose="020B0604020202020204" pitchFamily="34" charset="0"/>
              </a:rPr>
              <a:t>communiquer les tâches </a:t>
            </a:r>
            <a:r>
              <a:rPr lang="fr-FR" sz="2400" dirty="0">
                <a:latin typeface="Arial" panose="020B0604020202020204" pitchFamily="34" charset="0"/>
                <a:cs typeface="Arial" panose="020B0604020202020204" pitchFamily="34" charset="0"/>
              </a:rPr>
              <a:t>à </a:t>
            </a:r>
            <a:r>
              <a:rPr lang="fr-FR" sz="2400" dirty="0" smtClean="0">
                <a:latin typeface="Arial" panose="020B0604020202020204" pitchFamily="34" charset="0"/>
                <a:cs typeface="Arial" panose="020B0604020202020204" pitchFamily="34" charset="0"/>
              </a:rPr>
              <a:t>l’employé,</a:t>
            </a:r>
            <a:endParaRPr lang="fr-FR" sz="2400" dirty="0">
              <a:latin typeface="Arial" panose="020B0604020202020204" pitchFamily="34" charset="0"/>
              <a:cs typeface="Arial" panose="020B0604020202020204" pitchFamily="34" charset="0"/>
            </a:endParaRPr>
          </a:p>
        </p:txBody>
      </p:sp>
      <p:sp>
        <p:nvSpPr>
          <p:cNvPr id="15" name="Rectangle 4"/>
          <p:cNvSpPr>
            <a:spLocks noChangeArrowheads="1"/>
          </p:cNvSpPr>
          <p:nvPr/>
        </p:nvSpPr>
        <p:spPr bwMode="auto">
          <a:xfrm>
            <a:off x="857600" y="1616821"/>
            <a:ext cx="101401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lgn="just">
              <a:buFontTx/>
              <a:buNone/>
            </a:pPr>
            <a:r>
              <a:rPr lang="en-US" dirty="0"/>
              <a:t>	</a:t>
            </a:r>
            <a:r>
              <a:rPr lang="fr-FR" sz="2400" dirty="0" smtClean="0"/>
              <a:t>Les </a:t>
            </a:r>
            <a:r>
              <a:rPr lang="fr-FR" sz="2400" dirty="0"/>
              <a:t>objectifs de formation doivent être </a:t>
            </a:r>
            <a:r>
              <a:rPr lang="fr-FR" sz="2400" b="1" dirty="0"/>
              <a:t>liés</a:t>
            </a:r>
            <a:r>
              <a:rPr lang="fr-FR" sz="2400" dirty="0"/>
              <a:t> à la description de </a:t>
            </a:r>
            <a:r>
              <a:rPr lang="fr-FR" sz="2400" dirty="0" smtClean="0"/>
              <a:t>poste,</a:t>
            </a:r>
            <a:endParaRPr lang="fr-FR" sz="2400" dirty="0"/>
          </a:p>
          <a:p>
            <a:pPr algn="just">
              <a:buFontTx/>
              <a:buNone/>
            </a:pPr>
            <a:endParaRPr lang="ro-RO" altLang="en-US" sz="2400" dirty="0"/>
          </a:p>
        </p:txBody>
      </p:sp>
      <p:sp>
        <p:nvSpPr>
          <p:cNvPr id="11" name="Rectangle 4"/>
          <p:cNvSpPr>
            <a:spLocks noChangeArrowheads="1"/>
          </p:cNvSpPr>
          <p:nvPr/>
        </p:nvSpPr>
        <p:spPr bwMode="auto">
          <a:xfrm>
            <a:off x="860371" y="3415143"/>
            <a:ext cx="1013736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har char="•"/>
              <a:defRPr sz="3200">
                <a:solidFill>
                  <a:schemeClr val="tx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cs typeface="Arial" panose="020B0604020202020204" pitchFamily="34" charset="0"/>
              </a:defRPr>
            </a:lvl5pPr>
            <a:lvl6pPr marL="25146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6pPr>
            <a:lvl7pPr marL="29718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7pPr>
            <a:lvl8pPr marL="34290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8pPr>
            <a:lvl9pPr marL="3886200" indent="-228600" fontAlgn="base">
              <a:spcBef>
                <a:spcPct val="20000"/>
              </a:spcBef>
              <a:spcAft>
                <a:spcPct val="0"/>
              </a:spcAft>
              <a:buChar char="»"/>
              <a:defRPr sz="2000">
                <a:solidFill>
                  <a:schemeClr val="tx1"/>
                </a:solidFill>
                <a:latin typeface="Arial" panose="020B0604020202020204" pitchFamily="34" charset="0"/>
                <a:cs typeface="Arial" panose="020B0604020202020204" pitchFamily="34" charset="0"/>
              </a:defRPr>
            </a:lvl9pPr>
          </a:lstStyle>
          <a:p>
            <a:pPr>
              <a:buFontTx/>
              <a:buNone/>
            </a:pPr>
            <a:r>
              <a:rPr lang="en-US" dirty="0"/>
              <a:t>	</a:t>
            </a:r>
            <a:endParaRPr lang="ro-RO" altLang="en-US" dirty="0"/>
          </a:p>
        </p:txBody>
      </p:sp>
      <p:sp>
        <p:nvSpPr>
          <p:cNvPr id="7" name="TextBox 6">
            <a:extLst>
              <a:ext uri="{FF2B5EF4-FFF2-40B4-BE49-F238E27FC236}">
                <a16:creationId xmlns:a16="http://schemas.microsoft.com/office/drawing/2014/main" id="{B46D5177-2B7E-49FA-A36C-0E337A9E6B39}"/>
              </a:ext>
            </a:extLst>
          </p:cNvPr>
          <p:cNvSpPr txBox="1"/>
          <p:nvPr/>
        </p:nvSpPr>
        <p:spPr>
          <a:xfrm>
            <a:off x="1174328" y="4069016"/>
            <a:ext cx="9796812" cy="1569660"/>
          </a:xfrm>
          <a:prstGeom prst="rect">
            <a:avLst/>
          </a:prstGeom>
          <a:noFill/>
        </p:spPr>
        <p:txBody>
          <a:bodyPr wrap="square">
            <a:spAutoFit/>
          </a:bodyPr>
          <a:lstStyle/>
          <a:p>
            <a:pPr algn="just"/>
            <a:r>
              <a:rPr lang="fr-FR" sz="2400" dirty="0">
                <a:latin typeface="Arial" panose="020B0604020202020204" pitchFamily="34" charset="0"/>
                <a:cs typeface="Arial" panose="020B0604020202020204" pitchFamily="34" charset="0"/>
              </a:rPr>
              <a:t>Les descriptions de travail doivent fournir une orientation pour des programmes de formation officiels efficaces qui mettent l’accent sur l’enseignement de nouvelles aptitudes et compétences ou l’amélioration de celles qui existent déjà</a:t>
            </a:r>
            <a:r>
              <a:rPr lang="fr-FR" sz="2400" dirty="0" smtClean="0">
                <a:latin typeface="Arial" panose="020B0604020202020204" pitchFamily="34" charset="0"/>
                <a:cs typeface="Arial" panose="020B0604020202020204" pitchFamily="34" charset="0"/>
              </a:rPr>
              <a:t>.</a:t>
            </a:r>
            <a:r>
              <a:rPr lang="en-GB" sz="2400" dirty="0">
                <a:latin typeface="Arial" panose="020B0604020202020204" pitchFamily="34" charset="0"/>
                <a:cs typeface="Arial" panose="020B0604020202020204" pitchFamily="34" charset="0"/>
              </a:rPr>
              <a:t> </a:t>
            </a:r>
            <a:endParaRPr lang="en-CH"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6856265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EEC187D-22EA-498D-A7F5-DD3CBDF55082}"/>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p:cNvPicPr>
            <a:picLocks noChangeAspect="1"/>
          </p:cNvPicPr>
          <p:nvPr/>
        </p:nvPicPr>
        <p:blipFill>
          <a:blip r:embed="rId3"/>
          <a:stretch>
            <a:fillRect/>
          </a:stretch>
        </p:blipFill>
        <p:spPr>
          <a:xfrm>
            <a:off x="2175162" y="-83126"/>
            <a:ext cx="10108276" cy="5054138"/>
          </a:xfrm>
          <a:prstGeom prst="rect">
            <a:avLst/>
          </a:prstGeom>
          <a:ln>
            <a:noFill/>
          </a:ln>
          <a:effectLst>
            <a:softEdge rad="112500"/>
          </a:effectLst>
        </p:spPr>
      </p:pic>
    </p:spTree>
    <p:extLst>
      <p:ext uri="{BB962C8B-B14F-4D97-AF65-F5344CB8AC3E}">
        <p14:creationId xmlns:p14="http://schemas.microsoft.com/office/powerpoint/2010/main" val="23966652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TR Presentation_ PRA 2018 _P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9d2c9005-3129-4719-81ca-2fc8d806cf37">
      <UserInfo>
        <DisplayName>Yinka R. Adebayo</DisplayName>
        <AccountId>30</AccountId>
        <AccountType/>
      </UserInfo>
      <UserInfo>
        <DisplayName>Mustafa Adiguzel</DisplayName>
        <AccountId>14</AccountId>
        <AccountType/>
      </UserInfo>
      <UserInfo>
        <DisplayName>Luciane Veeck</DisplayName>
        <AccountId>1660</AccountId>
        <AccountType/>
      </UserInfo>
      <UserInfo>
        <DisplayName>Hong Fan</DisplayName>
        <AccountId>21</AccountId>
        <AccountType/>
      </UserInfo>
    </SharedWithUsers>
    <Comment xmlns="2c63548e-e22e-43cb-a415-9193d4d80a38" xsi:nil="true"/>
    <Elioslocation xmlns="2c63548e-e22e-43cb-a415-9193d4d80a38">
      <Url xsi:nil="true"/>
      <Description xsi:nil="true"/>
    </Elioslocation>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0C1E5BA222991439BA07A4745E8FDAA" ma:contentTypeVersion="15" ma:contentTypeDescription="Create a new document." ma:contentTypeScope="" ma:versionID="04f64893ca9abae055d02a7fde2298e3">
  <xsd:schema xmlns:xsd="http://www.w3.org/2001/XMLSchema" xmlns:xs="http://www.w3.org/2001/XMLSchema" xmlns:p="http://schemas.microsoft.com/office/2006/metadata/properties" xmlns:ns2="2c63548e-e22e-43cb-a415-9193d4d80a38" xmlns:ns3="9d2c9005-3129-4719-81ca-2fc8d806cf37" targetNamespace="http://schemas.microsoft.com/office/2006/metadata/properties" ma:root="true" ma:fieldsID="2f03952db9b8fa2660b299608b271947" ns2:_="" ns3:_="">
    <xsd:import namespace="2c63548e-e22e-43cb-a415-9193d4d80a38"/>
    <xsd:import namespace="9d2c9005-3129-4719-81ca-2fc8d806cf37"/>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Elioslocation" minOccurs="0"/>
                <xsd:element ref="ns2:Comment" minOccurs="0"/>
                <xsd:element ref="ns2:MediaServiceDateTaken"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63548e-e22e-43cb-a415-9193d4d80a3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Elioslocation" ma:index="18" nillable="true" ma:displayName="Elios location" ma:format="Hyperlink" ma:internalName="Elioslocation">
      <xsd:complexType>
        <xsd:complexContent>
          <xsd:extension base="dms:URL">
            <xsd:sequence>
              <xsd:element name="Url" type="dms:ValidUrl" minOccurs="0" nillable="true"/>
              <xsd:element name="Description" type="xsd:string" nillable="true"/>
            </xsd:sequence>
          </xsd:extension>
        </xsd:complexContent>
      </xsd:complexType>
    </xsd:element>
    <xsd:element name="Comment" ma:index="19" nillable="true" ma:displayName="Comment" ma:internalName="Comment">
      <xsd:simpleType>
        <xsd:restriction base="dms:Text">
          <xsd:maxLength value="255"/>
        </xsd:restriction>
      </xsd:simpleType>
    </xsd:element>
    <xsd:element name="MediaServiceDateTaken" ma:index="20" nillable="true" ma:displayName="MediaServiceDateTaken" ma:hidden="true" ma:internalName="MediaServiceDateTaken" ma:readOnly="true">
      <xsd:simpleType>
        <xsd:restriction base="dms:Text"/>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d2c9005-3129-4719-81ca-2fc8d806cf37"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F9239278-ACC7-4434-89C7-79485BD82DE8}">
  <ds:schemaRefs>
    <ds:schemaRef ds:uri="http://schemas.microsoft.com/office/2006/documentManagement/types"/>
    <ds:schemaRef ds:uri="http://purl.org/dc/terms/"/>
    <ds:schemaRef ds:uri="9d2c9005-3129-4719-81ca-2fc8d806cf37"/>
    <ds:schemaRef ds:uri="http://purl.org/dc/elements/1.1/"/>
    <ds:schemaRef ds:uri="http://schemas.microsoft.com/office/2006/metadata/properties"/>
    <ds:schemaRef ds:uri="http://www.w3.org/XML/1998/namespace"/>
    <ds:schemaRef ds:uri="2c63548e-e22e-43cb-a415-9193d4d80a38"/>
    <ds:schemaRef ds:uri="http://purl.org/dc/dcmitype/"/>
    <ds:schemaRef ds:uri="http://schemas.microsoft.com/office/infopath/2007/PartnerControls"/>
    <ds:schemaRef ds:uri="http://schemas.openxmlformats.org/package/2006/metadata/core-properties"/>
  </ds:schemaRefs>
</ds:datastoreItem>
</file>

<file path=customXml/itemProps2.xml><?xml version="1.0" encoding="utf-8"?>
<ds:datastoreItem xmlns:ds="http://schemas.openxmlformats.org/officeDocument/2006/customXml" ds:itemID="{0DE1E1A1-E9DA-4F50-B952-7DFA4577D65B}">
  <ds:schemaRefs>
    <ds:schemaRef ds:uri="http://schemas.microsoft.com/sharepoint/v3/contenttype/forms"/>
  </ds:schemaRefs>
</ds:datastoreItem>
</file>

<file path=customXml/itemProps3.xml><?xml version="1.0" encoding="utf-8"?>
<ds:datastoreItem xmlns:ds="http://schemas.openxmlformats.org/officeDocument/2006/customXml" ds:itemID="{0F0CCD9A-284B-44BC-B7DA-2894A5A8058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63548e-e22e-43cb-a415-9193d4d80a38"/>
    <ds:schemaRef ds:uri="9d2c9005-3129-4719-81ca-2fc8d806cf3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2519</TotalTime>
  <Words>468</Words>
  <Application>Microsoft Office PowerPoint</Application>
  <PresentationFormat>Widescreen</PresentationFormat>
  <Paragraphs>85</Paragraphs>
  <Slides>16</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16</vt:i4>
      </vt:variant>
    </vt:vector>
  </HeadingPairs>
  <TitlesOfParts>
    <vt:vector size="22" baseType="lpstr">
      <vt:lpstr>SimSun</vt:lpstr>
      <vt:lpstr>Arial</vt:lpstr>
      <vt:lpstr>Calibri</vt:lpstr>
      <vt:lpstr>Calibri Light</vt:lpstr>
      <vt:lpstr>Office Theme</vt:lpstr>
      <vt:lpstr>ETR Presentation_ PRA 2018 _PP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Bugeac</dc:creator>
  <cp:lastModifiedBy>Alexandru Hozoc</cp:lastModifiedBy>
  <cp:revision>58</cp:revision>
  <dcterms:created xsi:type="dcterms:W3CDTF">2022-02-28T12:42:32Z</dcterms:created>
  <dcterms:modified xsi:type="dcterms:W3CDTF">2022-11-20T07:18:52Z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0x010100B0C1E5BA222991439BA07A4745E8FDAA</vt:lpwstr>
  </property>
</Properties>
</file>