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4"/>
  </p:sldMasterIdLst>
  <p:notesMasterIdLst>
    <p:notesMasterId r:id="rId12"/>
  </p:notesMasterIdLst>
  <p:handoutMasterIdLst>
    <p:handoutMasterId r:id="rId13"/>
  </p:handoutMasterIdLst>
  <p:sldIdLst>
    <p:sldId id="257" r:id="rId5"/>
    <p:sldId id="259" r:id="rId6"/>
    <p:sldId id="265" r:id="rId7"/>
    <p:sldId id="266" r:id="rId8"/>
    <p:sldId id="275" r:id="rId9"/>
    <p:sldId id="276" r:id="rId10"/>
    <p:sldId id="273" r:id="rId11"/>
  </p:sldIdLst>
  <p:sldSz cx="9144000" cy="5143500" type="screen16x9"/>
  <p:notesSz cx="6858000" cy="9144000"/>
  <p:custDataLst>
    <p:tags r:id="rId14"/>
  </p:custDataLst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4400" kern="1200">
        <a:solidFill>
          <a:schemeClr val="tx2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4400" kern="1200">
        <a:solidFill>
          <a:schemeClr val="tx2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4400" kern="1200">
        <a:solidFill>
          <a:schemeClr val="tx2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4400" kern="1200">
        <a:solidFill>
          <a:schemeClr val="tx2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4400" kern="1200">
        <a:solidFill>
          <a:schemeClr val="tx2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4400" kern="1200">
        <a:solidFill>
          <a:schemeClr val="tx2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4400" kern="1200">
        <a:solidFill>
          <a:schemeClr val="tx2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4400" kern="1200">
        <a:solidFill>
          <a:schemeClr val="tx2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4400" kern="1200">
        <a:solidFill>
          <a:schemeClr val="tx2"/>
        </a:solidFill>
        <a:latin typeface="Arial" pitchFamily="34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82" autoAdjust="0"/>
    <p:restoredTop sz="66310" autoAdjust="0"/>
  </p:normalViewPr>
  <p:slideViewPr>
    <p:cSldViewPr>
      <p:cViewPr varScale="1">
        <p:scale>
          <a:sx n="58" d="100"/>
          <a:sy n="58" d="100"/>
        </p:scale>
        <p:origin x="976" y="4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25" d="100"/>
          <a:sy n="125" d="100"/>
        </p:scale>
        <p:origin x="-5224" y="-10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lnSpc>
                <a:spcPct val="85000"/>
              </a:lnSpc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85000"/>
              </a:lnSpc>
              <a:defRPr sz="1200"/>
            </a:lvl1pPr>
          </a:lstStyle>
          <a:p>
            <a:fld id="{3508CAFE-12B0-402E-8B2D-996C800924F0}" type="datetimeFigureOut">
              <a:rPr lang="en-US"/>
              <a:pPr/>
              <a:t>1/21/2021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lnSpc>
                <a:spcPct val="85000"/>
              </a:lnSpc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85000"/>
              </a:lnSpc>
              <a:defRPr sz="1200"/>
            </a:lvl1pPr>
          </a:lstStyle>
          <a:p>
            <a:fld id="{47147E03-B4A2-490E-B1B1-7C25A871815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defRPr sz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sz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3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53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defRPr sz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53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4E3092D-3D4D-4F28-935E-226AD5C58C6A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E3092D-3D4D-4F28-935E-226AD5C58C6A}" type="slidenum">
              <a:rPr lang="en-GB" smtClean="0"/>
              <a:pPr/>
              <a:t>4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option 1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noFill/>
          <a:ln w="28575" cap="flat" cmpd="sng" algn="ctr">
            <a:solidFill>
              <a:schemeClr val="bg2">
                <a:lumMod val="65000"/>
                <a:lumOff val="3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lnSpc>
                <a:spcPct val="85000"/>
              </a:lnSpc>
              <a:defRPr/>
            </a:pPr>
            <a:endParaRPr lang="en-US">
              <a:ln w="101600" cmpd="sng">
                <a:solidFill>
                  <a:schemeClr val="tx1"/>
                </a:solidFill>
              </a:ln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19672" y="250302"/>
            <a:ext cx="7416824" cy="934656"/>
          </a:xfrm>
          <a:prstGeom prst="rect">
            <a:avLst/>
          </a:prstGeom>
          <a:ln>
            <a:noFill/>
          </a:ln>
        </p:spPr>
        <p:txBody>
          <a:bodyPr anchor="b" anchorCtr="0"/>
          <a:lstStyle>
            <a:lvl1pPr algn="l">
              <a:defRPr sz="3600" baseline="0">
                <a:ln>
                  <a:noFill/>
                </a:ln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19672" y="1212734"/>
            <a:ext cx="7416824" cy="504056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0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Text Placeholder 14"/>
          <p:cNvSpPr>
            <a:spLocks noGrp="1"/>
          </p:cNvSpPr>
          <p:nvPr>
            <p:ph type="body" sz="quarter" idx="10"/>
          </p:nvPr>
        </p:nvSpPr>
        <p:spPr>
          <a:xfrm>
            <a:off x="1619820" y="1634566"/>
            <a:ext cx="7416675" cy="360040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6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option 2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noFill/>
          <a:ln w="28575" cap="flat" cmpd="sng" algn="ctr">
            <a:solidFill>
              <a:schemeClr val="bg2">
                <a:lumMod val="65000"/>
                <a:lumOff val="3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lnSpc>
                <a:spcPct val="85000"/>
              </a:lnSpc>
              <a:defRPr/>
            </a:pPr>
            <a:endParaRPr lang="en-US">
              <a:ln w="101600" cmpd="sng">
                <a:solidFill>
                  <a:schemeClr val="tx1"/>
                </a:solidFill>
              </a:ln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19672" y="250302"/>
            <a:ext cx="7416824" cy="934656"/>
          </a:xfrm>
          <a:prstGeom prst="rect">
            <a:avLst/>
          </a:prstGeom>
          <a:ln>
            <a:noFill/>
          </a:ln>
        </p:spPr>
        <p:txBody>
          <a:bodyPr anchor="b" anchorCtr="0"/>
          <a:lstStyle>
            <a:lvl1pPr algn="l">
              <a:defRPr sz="3600" baseline="0">
                <a:ln>
                  <a:noFill/>
                </a:ln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19672" y="1212734"/>
            <a:ext cx="7416824" cy="504056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0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3" name="Text Placeholder 14"/>
          <p:cNvSpPr>
            <a:spLocks noGrp="1"/>
          </p:cNvSpPr>
          <p:nvPr>
            <p:ph type="body" sz="quarter" idx="10"/>
          </p:nvPr>
        </p:nvSpPr>
        <p:spPr>
          <a:xfrm>
            <a:off x="1619820" y="1634566"/>
            <a:ext cx="7416675" cy="360040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6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option 3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noFill/>
          <a:ln w="28575" cap="flat" cmpd="sng" algn="ctr">
            <a:solidFill>
              <a:schemeClr val="bg2">
                <a:lumMod val="65000"/>
                <a:lumOff val="3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lnSpc>
                <a:spcPct val="85000"/>
              </a:lnSpc>
              <a:defRPr/>
            </a:pPr>
            <a:endParaRPr lang="en-US">
              <a:ln w="101600" cmpd="sng">
                <a:solidFill>
                  <a:schemeClr val="tx1"/>
                </a:solidFill>
              </a:ln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19672" y="250302"/>
            <a:ext cx="7416824" cy="934656"/>
          </a:xfrm>
          <a:prstGeom prst="rect">
            <a:avLst/>
          </a:prstGeom>
          <a:ln>
            <a:noFill/>
          </a:ln>
        </p:spPr>
        <p:txBody>
          <a:bodyPr anchor="b" anchorCtr="0"/>
          <a:lstStyle>
            <a:lvl1pPr algn="l">
              <a:defRPr sz="3600" baseline="0">
                <a:ln>
                  <a:noFill/>
                </a:ln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19672" y="1212734"/>
            <a:ext cx="7416824" cy="504056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0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3" name="Text Placeholder 14"/>
          <p:cNvSpPr>
            <a:spLocks noGrp="1"/>
          </p:cNvSpPr>
          <p:nvPr>
            <p:ph type="body" sz="quarter" idx="10"/>
          </p:nvPr>
        </p:nvSpPr>
        <p:spPr>
          <a:xfrm>
            <a:off x="1619820" y="1634566"/>
            <a:ext cx="7416675" cy="360040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6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19672" y="250302"/>
            <a:ext cx="7344816" cy="934656"/>
          </a:xfrm>
          <a:prstGeom prst="rect">
            <a:avLst/>
          </a:prstGeom>
          <a:ln>
            <a:noFill/>
          </a:ln>
        </p:spPr>
        <p:txBody>
          <a:bodyPr anchor="b" anchorCtr="0"/>
          <a:lstStyle>
            <a:lvl1pPr algn="l">
              <a:defRPr sz="3600" baseline="0">
                <a:ln>
                  <a:noFill/>
                </a:ln>
                <a:solidFill>
                  <a:schemeClr val="bg2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19672" y="1212734"/>
            <a:ext cx="7344816" cy="504056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000" baseline="0">
                <a:solidFill>
                  <a:schemeClr val="bg2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619250" y="1924050"/>
            <a:ext cx="7345238" cy="3023964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ai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19672" y="250302"/>
            <a:ext cx="7344816" cy="934656"/>
          </a:xfrm>
          <a:prstGeom prst="rect">
            <a:avLst/>
          </a:prstGeom>
          <a:ln>
            <a:noFill/>
          </a:ln>
        </p:spPr>
        <p:txBody>
          <a:bodyPr anchor="b" anchorCtr="0"/>
          <a:lstStyle>
            <a:lvl1pPr algn="l">
              <a:defRPr sz="3600" baseline="0">
                <a:ln>
                  <a:noFill/>
                </a:ln>
                <a:solidFill>
                  <a:schemeClr val="bg2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19672" y="1212734"/>
            <a:ext cx="7344816" cy="504056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000" baseline="0">
                <a:solidFill>
                  <a:schemeClr val="bg2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619250" y="1924050"/>
            <a:ext cx="3600822" cy="3023964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5435674" y="1923678"/>
            <a:ext cx="3528814" cy="3023964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Mai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19672" y="250302"/>
            <a:ext cx="7344816" cy="934656"/>
          </a:xfrm>
          <a:prstGeom prst="rect">
            <a:avLst/>
          </a:prstGeom>
          <a:ln>
            <a:noFill/>
          </a:ln>
        </p:spPr>
        <p:txBody>
          <a:bodyPr anchor="b" anchorCtr="0"/>
          <a:lstStyle>
            <a:lvl1pPr algn="l">
              <a:defRPr sz="3600" baseline="0">
                <a:ln>
                  <a:noFill/>
                </a:ln>
                <a:solidFill>
                  <a:schemeClr val="bg2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19672" y="1212734"/>
            <a:ext cx="7344816" cy="504056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000" baseline="0">
                <a:solidFill>
                  <a:schemeClr val="bg2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619250" y="1924050"/>
            <a:ext cx="3600822" cy="3023964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1"/>
          </p:nvPr>
        </p:nvSpPr>
        <p:spPr>
          <a:xfrm>
            <a:off x="5652120" y="2211710"/>
            <a:ext cx="3024336" cy="2448272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noProof="0"/>
              <a:t>Click icon to add table</a:t>
            </a:r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ai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19672" y="250302"/>
            <a:ext cx="7344816" cy="934656"/>
          </a:xfrm>
          <a:prstGeom prst="rect">
            <a:avLst/>
          </a:prstGeom>
          <a:ln>
            <a:noFill/>
          </a:ln>
        </p:spPr>
        <p:txBody>
          <a:bodyPr anchor="b" anchorCtr="0"/>
          <a:lstStyle>
            <a:lvl1pPr algn="l">
              <a:defRPr sz="3600" baseline="0">
                <a:ln>
                  <a:noFill/>
                </a:ln>
                <a:solidFill>
                  <a:schemeClr val="bg2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19672" y="1212734"/>
            <a:ext cx="7344816" cy="504056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000" baseline="0">
                <a:solidFill>
                  <a:schemeClr val="bg2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619250" y="1924050"/>
            <a:ext cx="3600822" cy="3023964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5651500" y="2211388"/>
            <a:ext cx="3024188" cy="24479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noProof="0"/>
              <a:t>Click icon to add picture</a:t>
            </a:r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ain content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MO_RGB_whitebackg.jp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50" y="106363"/>
            <a:ext cx="1219200" cy="1116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19672" y="250302"/>
            <a:ext cx="7344816" cy="934656"/>
          </a:xfrm>
          <a:prstGeom prst="rect">
            <a:avLst/>
          </a:prstGeom>
          <a:ln>
            <a:noFill/>
          </a:ln>
        </p:spPr>
        <p:txBody>
          <a:bodyPr anchor="b" anchorCtr="0"/>
          <a:lstStyle>
            <a:lvl1pPr algn="l">
              <a:defRPr sz="3600" baseline="0">
                <a:ln>
                  <a:noFill/>
                </a:ln>
                <a:solidFill>
                  <a:schemeClr val="bg2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19672" y="1212734"/>
            <a:ext cx="7344816" cy="504056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000" baseline="0">
                <a:solidFill>
                  <a:schemeClr val="bg2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619250" y="1924050"/>
            <a:ext cx="7345238" cy="3023964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Main content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MO_RGB_whitebackg.jp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50" y="106363"/>
            <a:ext cx="1219200" cy="1116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19672" y="1212734"/>
            <a:ext cx="7344816" cy="504056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000" baseline="0">
                <a:solidFill>
                  <a:schemeClr val="bg2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619250" y="1924050"/>
            <a:ext cx="3600822" cy="3023964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5435674" y="1923678"/>
            <a:ext cx="3528814" cy="3023964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19672" y="250302"/>
            <a:ext cx="7344816" cy="934656"/>
          </a:xfrm>
          <a:prstGeom prst="rect">
            <a:avLst/>
          </a:prstGeom>
          <a:ln>
            <a:noFill/>
          </a:ln>
        </p:spPr>
        <p:txBody>
          <a:bodyPr anchor="b" anchorCtr="0"/>
          <a:lstStyle>
            <a:lvl1pPr algn="l">
              <a:defRPr sz="3600" baseline="0">
                <a:ln>
                  <a:noFill/>
                </a:ln>
                <a:solidFill>
                  <a:schemeClr val="bg2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Main content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MO_RGB_whitebackg.jp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50" y="106363"/>
            <a:ext cx="1219200" cy="1116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19672" y="1212734"/>
            <a:ext cx="7344816" cy="504056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000" baseline="0">
                <a:solidFill>
                  <a:schemeClr val="bg2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19672" y="250302"/>
            <a:ext cx="7344816" cy="934656"/>
          </a:xfrm>
          <a:prstGeom prst="rect">
            <a:avLst/>
          </a:prstGeom>
          <a:ln>
            <a:noFill/>
          </a:ln>
        </p:spPr>
        <p:txBody>
          <a:bodyPr anchor="b" anchorCtr="0"/>
          <a:lstStyle>
            <a:lvl1pPr algn="l">
              <a:defRPr sz="3600" baseline="0">
                <a:ln>
                  <a:noFill/>
                </a:ln>
                <a:solidFill>
                  <a:schemeClr val="bg2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619250" y="1924050"/>
            <a:ext cx="3600822" cy="3023964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able Placeholder 3"/>
          <p:cNvSpPr>
            <a:spLocks noGrp="1"/>
          </p:cNvSpPr>
          <p:nvPr>
            <p:ph type="tbl" sz="quarter" idx="11"/>
          </p:nvPr>
        </p:nvSpPr>
        <p:spPr>
          <a:xfrm>
            <a:off x="5652120" y="2211710"/>
            <a:ext cx="3024336" cy="2448272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noProof="0"/>
              <a:t>Click icon to add table</a:t>
            </a:r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Main content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MO_RGB_whitebackg.jp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50" y="106363"/>
            <a:ext cx="1219200" cy="1116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19672" y="1212734"/>
            <a:ext cx="7344816" cy="504056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000" baseline="0">
                <a:solidFill>
                  <a:schemeClr val="bg2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19672" y="250302"/>
            <a:ext cx="7344816" cy="934656"/>
          </a:xfrm>
          <a:prstGeom prst="rect">
            <a:avLst/>
          </a:prstGeom>
          <a:ln>
            <a:noFill/>
          </a:ln>
        </p:spPr>
        <p:txBody>
          <a:bodyPr anchor="b" anchorCtr="0"/>
          <a:lstStyle>
            <a:lvl1pPr algn="l">
              <a:defRPr sz="3600" baseline="0">
                <a:ln>
                  <a:noFill/>
                </a:ln>
                <a:solidFill>
                  <a:schemeClr val="bg2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619250" y="1924050"/>
            <a:ext cx="3600822" cy="3023964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5651500" y="2211388"/>
            <a:ext cx="3024188" cy="24479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noProof="0"/>
              <a:t>Click icon to add picture</a:t>
            </a:r>
          </a:p>
        </p:txBody>
      </p:sp>
    </p:spTree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ernative content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19672" y="250302"/>
            <a:ext cx="7416824" cy="934656"/>
          </a:xfrm>
          <a:prstGeom prst="rect">
            <a:avLst/>
          </a:prstGeom>
          <a:ln>
            <a:noFill/>
          </a:ln>
        </p:spPr>
        <p:txBody>
          <a:bodyPr anchor="b" anchorCtr="0"/>
          <a:lstStyle>
            <a:lvl1pPr algn="l">
              <a:defRPr sz="3600" baseline="0">
                <a:ln>
                  <a:noFill/>
                </a:ln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19672" y="1212734"/>
            <a:ext cx="7416824" cy="504056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000" baseline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option 1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19672" y="250302"/>
            <a:ext cx="7416824" cy="934656"/>
          </a:xfrm>
          <a:prstGeom prst="rect">
            <a:avLst/>
          </a:prstGeom>
          <a:ln>
            <a:noFill/>
          </a:ln>
        </p:spPr>
        <p:txBody>
          <a:bodyPr anchor="b" anchorCtr="0"/>
          <a:lstStyle>
            <a:lvl1pPr algn="l">
              <a:defRPr sz="3600" baseline="0">
                <a:ln>
                  <a:noFill/>
                </a:ln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19672" y="1212734"/>
            <a:ext cx="7416824" cy="504056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000" baseline="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option 2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512" y="1455086"/>
            <a:ext cx="7416824" cy="1754520"/>
          </a:xfrm>
          <a:prstGeom prst="rect">
            <a:avLst/>
          </a:prstGeom>
          <a:ln>
            <a:noFill/>
          </a:ln>
        </p:spPr>
        <p:txBody>
          <a:bodyPr anchor="b" anchorCtr="0"/>
          <a:lstStyle>
            <a:lvl1pPr algn="l">
              <a:defRPr sz="3600" baseline="0">
                <a:ln>
                  <a:noFill/>
                </a:ln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option 3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512" y="1455086"/>
            <a:ext cx="7416824" cy="1754520"/>
          </a:xfrm>
          <a:prstGeom prst="rect">
            <a:avLst/>
          </a:prstGeom>
          <a:ln>
            <a:noFill/>
          </a:ln>
        </p:spPr>
        <p:txBody>
          <a:bodyPr anchor="b" anchorCtr="0"/>
          <a:lstStyle>
            <a:lvl1pPr algn="l">
              <a:defRPr sz="3600" baseline="0">
                <a:ln>
                  <a:noFill/>
                </a:ln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noFill/>
          <a:ln w="28575" cap="flat" cmpd="sng" algn="ctr">
            <a:solidFill>
              <a:schemeClr val="bg2">
                <a:lumMod val="65000"/>
                <a:lumOff val="3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lnSpc>
                <a:spcPct val="85000"/>
              </a:lnSpc>
              <a:defRPr/>
            </a:pPr>
            <a:endParaRPr lang="en-US">
              <a:ln w="101600" cmpd="sng">
                <a:solidFill>
                  <a:schemeClr val="tx1"/>
                </a:solidFill>
              </a:ln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027" name="Picture 2" descr="MO_RGB_transpbackg.png"/>
          <p:cNvPicPr>
            <a:picLocks noChangeAspect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107950" y="98425"/>
            <a:ext cx="1223963" cy="112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4311" r:id="rId1"/>
    <p:sldLayoutId id="2147484312" r:id="rId2"/>
    <p:sldLayoutId id="2147484313" r:id="rId3"/>
    <p:sldLayoutId id="2147484307" r:id="rId4"/>
    <p:sldLayoutId id="2147484308" r:id="rId5"/>
    <p:sldLayoutId id="2147484309" r:id="rId6"/>
    <p:sldLayoutId id="2147484310" r:id="rId7"/>
    <p:sldLayoutId id="2147484314" r:id="rId8"/>
    <p:sldLayoutId id="2147484315" r:id="rId9"/>
    <p:sldLayoutId id="2147484316" r:id="rId10"/>
    <p:sldLayoutId id="2147484317" r:id="rId11"/>
    <p:sldLayoutId id="2147484318" r:id="rId12"/>
    <p:sldLayoutId id="2147484319" r:id="rId13"/>
    <p:sldLayoutId id="2147484320" r:id="rId14"/>
    <p:sldLayoutId id="2147484321" r:id="rId15"/>
  </p:sldLayoutIdLst>
  <p:transition spd="slow">
    <p:fade/>
  </p:transition>
  <p:hf sldNum="0" hdr="0" dt="0"/>
  <p:txStyles>
    <p:titleStyle>
      <a:lvl1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000">
          <a:solidFill>
            <a:srgbClr val="000000"/>
          </a:solidFill>
          <a:latin typeface="+mj-lt"/>
          <a:ea typeface="ＭＳ Ｐゴシック" charset="0"/>
          <a:cs typeface="ＭＳ Ｐゴシック" charset="0"/>
        </a:defRPr>
      </a:lvl1pPr>
      <a:lvl2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000">
          <a:solidFill>
            <a:srgbClr val="000000"/>
          </a:solidFill>
          <a:latin typeface="Arial" charset="0"/>
          <a:ea typeface="ＭＳ Ｐゴシック" charset="0"/>
          <a:cs typeface="ＭＳ Ｐゴシック" charset="0"/>
        </a:defRPr>
      </a:lvl2pPr>
      <a:lvl3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000">
          <a:solidFill>
            <a:srgbClr val="000000"/>
          </a:solidFill>
          <a:latin typeface="Arial" charset="0"/>
          <a:ea typeface="ＭＳ Ｐゴシック" charset="0"/>
          <a:cs typeface="ＭＳ Ｐゴシック" charset="0"/>
        </a:defRPr>
      </a:lvl3pPr>
      <a:lvl4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000">
          <a:solidFill>
            <a:srgbClr val="000000"/>
          </a:solidFill>
          <a:latin typeface="Arial" charset="0"/>
          <a:ea typeface="ＭＳ Ｐゴシック" charset="0"/>
          <a:cs typeface="ＭＳ Ｐゴシック" charset="0"/>
        </a:defRPr>
      </a:lvl4pPr>
      <a:lvl5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000">
          <a:solidFill>
            <a:srgbClr val="000000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000">
          <a:solidFill>
            <a:srgbClr val="FFFFFF"/>
          </a:solidFill>
          <a:latin typeface="Arial" charset="0"/>
        </a:defRPr>
      </a:lvl6pPr>
      <a:lvl7pPr marL="9144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000">
          <a:solidFill>
            <a:srgbClr val="FFFFFF"/>
          </a:solidFill>
          <a:latin typeface="Arial" charset="0"/>
        </a:defRPr>
      </a:lvl7pPr>
      <a:lvl8pPr marL="13716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000">
          <a:solidFill>
            <a:srgbClr val="FFFFFF"/>
          </a:solidFill>
          <a:latin typeface="Arial" charset="0"/>
        </a:defRPr>
      </a:lvl8pPr>
      <a:lvl9pPr marL="18288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000">
          <a:solidFill>
            <a:srgbClr val="FFFFFF"/>
          </a:solidFill>
          <a:latin typeface="Arial" charset="0"/>
        </a:defRPr>
      </a:lvl9pPr>
    </p:titleStyle>
    <p:bodyStyle>
      <a:lvl1pPr marL="261938" indent="-261938" algn="l" rtl="0" eaLnBrk="1" fontAlgn="base" hangingPunct="1">
        <a:lnSpc>
          <a:spcPct val="90000"/>
        </a:lnSpc>
        <a:spcBef>
          <a:spcPct val="35000"/>
        </a:spcBef>
        <a:spcAft>
          <a:spcPct val="35000"/>
        </a:spcAft>
        <a:buChar char="•"/>
        <a:defRPr sz="2400">
          <a:solidFill>
            <a:srgbClr val="000000"/>
          </a:solidFill>
          <a:latin typeface="+mn-lt"/>
          <a:ea typeface="ＭＳ Ｐゴシック" charset="0"/>
          <a:cs typeface="ＭＳ Ｐゴシック" charset="0"/>
        </a:defRPr>
      </a:lvl1pPr>
      <a:lvl2pPr marL="623888" indent="-182563" algn="l" rtl="0" eaLnBrk="1" fontAlgn="base" hangingPunct="1">
        <a:lnSpc>
          <a:spcPct val="90000"/>
        </a:lnSpc>
        <a:spcBef>
          <a:spcPct val="35000"/>
        </a:spcBef>
        <a:spcAft>
          <a:spcPct val="35000"/>
        </a:spcAft>
        <a:buChar char="•"/>
        <a:defRPr sz="2000">
          <a:solidFill>
            <a:srgbClr val="000000"/>
          </a:solidFill>
          <a:latin typeface="+mn-lt"/>
          <a:ea typeface="ＭＳ Ｐゴシック" charset="0"/>
        </a:defRPr>
      </a:lvl2pPr>
      <a:lvl3pPr marL="987425" indent="-184150" algn="l" rtl="0" eaLnBrk="1" fontAlgn="base" hangingPunct="1">
        <a:lnSpc>
          <a:spcPct val="90000"/>
        </a:lnSpc>
        <a:spcBef>
          <a:spcPct val="35000"/>
        </a:spcBef>
        <a:spcAft>
          <a:spcPct val="35000"/>
        </a:spcAft>
        <a:buChar char="•"/>
        <a:defRPr sz="2000">
          <a:solidFill>
            <a:srgbClr val="000000"/>
          </a:solidFill>
          <a:latin typeface="+mn-lt"/>
          <a:ea typeface="ＭＳ Ｐゴシック" charset="0"/>
        </a:defRPr>
      </a:lvl3pPr>
      <a:lvl4pPr marL="1349375" indent="-182563" algn="l" rtl="0" eaLnBrk="1" fontAlgn="base" hangingPunct="1">
        <a:lnSpc>
          <a:spcPct val="90000"/>
        </a:lnSpc>
        <a:spcBef>
          <a:spcPct val="35000"/>
        </a:spcBef>
        <a:spcAft>
          <a:spcPct val="35000"/>
        </a:spcAft>
        <a:buChar char="•"/>
        <a:defRPr sz="2000">
          <a:solidFill>
            <a:srgbClr val="000000"/>
          </a:solidFill>
          <a:latin typeface="+mn-lt"/>
          <a:ea typeface="ＭＳ Ｐゴシック" charset="0"/>
        </a:defRPr>
      </a:lvl4pPr>
      <a:lvl5pPr marL="1698625" indent="-169863" algn="l" rtl="0" eaLnBrk="1" fontAlgn="base" hangingPunct="1">
        <a:lnSpc>
          <a:spcPct val="90000"/>
        </a:lnSpc>
        <a:spcBef>
          <a:spcPct val="35000"/>
        </a:spcBef>
        <a:spcAft>
          <a:spcPct val="35000"/>
        </a:spcAft>
        <a:buChar char="•"/>
        <a:defRPr sz="2000">
          <a:solidFill>
            <a:srgbClr val="000000"/>
          </a:solidFill>
          <a:latin typeface="+mn-lt"/>
          <a:ea typeface="ＭＳ Ｐゴシック" charset="0"/>
        </a:defRPr>
      </a:lvl5pPr>
      <a:lvl6pPr marL="2155825" indent="-169863" algn="l" rtl="0" eaLnBrk="1" fontAlgn="base" hangingPunct="1">
        <a:lnSpc>
          <a:spcPct val="90000"/>
        </a:lnSpc>
        <a:spcBef>
          <a:spcPct val="35000"/>
        </a:spcBef>
        <a:spcAft>
          <a:spcPct val="35000"/>
        </a:spcAft>
        <a:buChar char="•"/>
        <a:defRPr sz="2000">
          <a:solidFill>
            <a:srgbClr val="FFFFFF"/>
          </a:solidFill>
          <a:latin typeface="+mn-lt"/>
        </a:defRPr>
      </a:lvl6pPr>
      <a:lvl7pPr marL="2613025" indent="-169863" algn="l" rtl="0" eaLnBrk="1" fontAlgn="base" hangingPunct="1">
        <a:lnSpc>
          <a:spcPct val="90000"/>
        </a:lnSpc>
        <a:spcBef>
          <a:spcPct val="35000"/>
        </a:spcBef>
        <a:spcAft>
          <a:spcPct val="35000"/>
        </a:spcAft>
        <a:buChar char="•"/>
        <a:defRPr sz="2000">
          <a:solidFill>
            <a:srgbClr val="FFFFFF"/>
          </a:solidFill>
          <a:latin typeface="+mn-lt"/>
        </a:defRPr>
      </a:lvl7pPr>
      <a:lvl8pPr marL="3070225" indent="-169863" algn="l" rtl="0" eaLnBrk="1" fontAlgn="base" hangingPunct="1">
        <a:lnSpc>
          <a:spcPct val="90000"/>
        </a:lnSpc>
        <a:spcBef>
          <a:spcPct val="35000"/>
        </a:spcBef>
        <a:spcAft>
          <a:spcPct val="35000"/>
        </a:spcAft>
        <a:buChar char="•"/>
        <a:defRPr sz="2000">
          <a:solidFill>
            <a:srgbClr val="FFFFFF"/>
          </a:solidFill>
          <a:latin typeface="+mn-lt"/>
        </a:defRPr>
      </a:lvl8pPr>
      <a:lvl9pPr marL="3527425" indent="-169863" algn="l" rtl="0" eaLnBrk="1" fontAlgn="base" hangingPunct="1">
        <a:lnSpc>
          <a:spcPct val="90000"/>
        </a:lnSpc>
        <a:spcBef>
          <a:spcPct val="35000"/>
        </a:spcBef>
        <a:spcAft>
          <a:spcPct val="35000"/>
        </a:spcAft>
        <a:buChar char="•"/>
        <a:defRPr sz="2000">
          <a:solidFill>
            <a:srgbClr val="FFFFFF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ctrTitle"/>
          </p:nvPr>
        </p:nvSpPr>
        <p:spPr bwMode="auto">
          <a:xfrm>
            <a:off x="1619250" y="250825"/>
            <a:ext cx="7416800" cy="93345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r>
              <a:rPr lang="en-US" dirty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Responding to Challenges beyond the New Normal</a:t>
            </a:r>
          </a:p>
        </p:txBody>
      </p:sp>
    </p:spTree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6"/>
          <p:cNvSpPr>
            <a:spLocks noGrp="1"/>
          </p:cNvSpPr>
          <p:nvPr>
            <p:ph type="ctrTitle"/>
          </p:nvPr>
        </p:nvSpPr>
        <p:spPr bwMode="auto">
          <a:xfrm>
            <a:off x="1619250" y="250825"/>
            <a:ext cx="7345363" cy="664741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r>
              <a:rPr lang="en-US" dirty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Response</a:t>
            </a:r>
          </a:p>
        </p:txBody>
      </p:sp>
      <p:sp>
        <p:nvSpPr>
          <p:cNvPr id="16387" name="Text Placeholder 8"/>
          <p:cNvSpPr>
            <a:spLocks noGrp="1"/>
          </p:cNvSpPr>
          <p:nvPr>
            <p:ph type="body" sz="quarter" idx="10"/>
          </p:nvPr>
        </p:nvSpPr>
        <p:spPr bwMode="auto">
          <a:xfrm>
            <a:off x="1619249" y="862488"/>
            <a:ext cx="7345363" cy="3960664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00000"/>
              </a:lnSpc>
              <a:buNone/>
            </a:pPr>
            <a:endParaRPr lang="en-US" sz="2000" b="1" dirty="0">
              <a:solidFill>
                <a:srgbClr val="FF0000"/>
              </a:solidFill>
              <a:ea typeface="ＭＳ Ｐゴシック" pitchFamily="34" charset="-128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ea typeface="ＭＳ Ｐゴシック" pitchFamily="34" charset="-128"/>
              </a:rPr>
              <a:t>Good starting point, as the organization had supported flexible working prior to pandemic outbreak. Building blocks in place.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2000" dirty="0">
              <a:ea typeface="ＭＳ Ｐゴシック" pitchFamily="34" charset="-128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ea typeface="ＭＳ Ｐゴシック" pitchFamily="34" charset="-128"/>
              </a:rPr>
              <a:t>Immediate support for staff to replicate work place environment at home – additional screens, chairs etc. and carry out DSE equipment/assessment.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2000" dirty="0">
              <a:ea typeface="ＭＳ Ｐゴシック" pitchFamily="34" charset="-128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ea typeface="ＭＳ Ｐゴシック" pitchFamily="34" charset="-128"/>
              </a:rPr>
              <a:t>HQ and Offices made COVID secure to allow staff experiencing technology or personal issues to return to work, within government advice and guidelines.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000" dirty="0">
              <a:ea typeface="ＭＳ Ｐゴシック" pitchFamily="34" charset="-128"/>
            </a:endParaRPr>
          </a:p>
        </p:txBody>
      </p:sp>
    </p:spTree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ctrTitle"/>
          </p:nvPr>
        </p:nvSpPr>
        <p:spPr bwMode="auto">
          <a:xfrm>
            <a:off x="1619250" y="250825"/>
            <a:ext cx="7345363" cy="93345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r>
              <a:rPr lang="en-US" dirty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Impact on training delivery. </a:t>
            </a:r>
          </a:p>
        </p:txBody>
      </p:sp>
      <p:sp>
        <p:nvSpPr>
          <p:cNvPr id="17411" name="Text Placeholder 3"/>
          <p:cNvSpPr>
            <a:spLocks noGrp="1"/>
          </p:cNvSpPr>
          <p:nvPr>
            <p:ph type="body" sz="quarter" idx="10"/>
          </p:nvPr>
        </p:nvSpPr>
        <p:spPr bwMode="auto">
          <a:xfrm>
            <a:off x="1619250" y="1419622"/>
            <a:ext cx="7345238" cy="3024188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>
                <a:ea typeface="ＭＳ Ｐゴシック" pitchFamily="34" charset="-128"/>
              </a:rPr>
              <a:t>Around 90% of learning interventions were delivered as planned.</a:t>
            </a:r>
          </a:p>
          <a:p>
            <a:r>
              <a:rPr lang="en-US" dirty="0">
                <a:ea typeface="ＭＳ Ｐゴシック" pitchFamily="34" charset="-128"/>
              </a:rPr>
              <a:t>Learning consultants demonstrated amazing flexibility in adapting courses for online delivery.</a:t>
            </a:r>
          </a:p>
          <a:p>
            <a:r>
              <a:rPr lang="en-US" dirty="0">
                <a:ea typeface="ＭＳ Ｐゴシック" pitchFamily="34" charset="-128"/>
              </a:rPr>
              <a:t>Greater use of the Learning Portal, blended learning, engagement tools (</a:t>
            </a:r>
            <a:r>
              <a:rPr lang="en-US" dirty="0" err="1">
                <a:ea typeface="ＭＳ Ｐゴシック" pitchFamily="34" charset="-128"/>
              </a:rPr>
              <a:t>eg</a:t>
            </a:r>
            <a:r>
              <a:rPr lang="en-US" dirty="0">
                <a:ea typeface="ＭＳ Ｐゴシック" pitchFamily="34" charset="-128"/>
              </a:rPr>
              <a:t> </a:t>
            </a:r>
            <a:r>
              <a:rPr lang="en-US" dirty="0" err="1">
                <a:ea typeface="ＭＳ Ｐゴシック" pitchFamily="34" charset="-128"/>
              </a:rPr>
              <a:t>Plickers</a:t>
            </a:r>
            <a:r>
              <a:rPr lang="en-US" dirty="0">
                <a:ea typeface="ＭＳ Ｐゴシック" pitchFamily="34" charset="-128"/>
              </a:rPr>
              <a:t>) </a:t>
            </a:r>
          </a:p>
          <a:p>
            <a:endParaRPr lang="en-US" dirty="0">
              <a:ea typeface="ＭＳ Ｐゴシック" pitchFamily="34" charset="-128"/>
            </a:endParaRPr>
          </a:p>
        </p:txBody>
      </p:sp>
    </p:spTree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ctrTitle"/>
          </p:nvPr>
        </p:nvSpPr>
        <p:spPr bwMode="auto">
          <a:xfrm>
            <a:off x="1619250" y="250825"/>
            <a:ext cx="7345363" cy="93345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r>
              <a:rPr lang="en-US" dirty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Challenges</a:t>
            </a:r>
          </a:p>
        </p:txBody>
      </p:sp>
      <p:sp>
        <p:nvSpPr>
          <p:cNvPr id="18435" name="Text Placeholder 3"/>
          <p:cNvSpPr>
            <a:spLocks noGrp="1"/>
          </p:cNvSpPr>
          <p:nvPr>
            <p:ph type="body" sz="quarter" idx="10"/>
          </p:nvPr>
        </p:nvSpPr>
        <p:spPr bwMode="auto">
          <a:xfrm>
            <a:off x="1606509" y="1419622"/>
            <a:ext cx="6697166" cy="3024188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>
                <a:ea typeface="ＭＳ Ｐゴシック" pitchFamily="34" charset="-128"/>
              </a:rPr>
              <a:t>Multiple delivery platform options – Skype, Teams, Zoom, </a:t>
            </a:r>
            <a:r>
              <a:rPr lang="en-US" dirty="0" err="1">
                <a:ea typeface="ＭＳ Ｐゴシック" pitchFamily="34" charset="-128"/>
              </a:rPr>
              <a:t>Webex</a:t>
            </a:r>
            <a:r>
              <a:rPr lang="en-US" dirty="0">
                <a:ea typeface="ＭＳ Ｐゴシック" pitchFamily="34" charset="-128"/>
              </a:rPr>
              <a:t> etc.</a:t>
            </a:r>
          </a:p>
          <a:p>
            <a:r>
              <a:rPr lang="en-US" dirty="0">
                <a:ea typeface="ＭＳ Ｐゴシック" pitchFamily="34" charset="-128"/>
              </a:rPr>
              <a:t>IT and broadband  - staff and delegates.</a:t>
            </a:r>
          </a:p>
          <a:p>
            <a:r>
              <a:rPr lang="en-US" dirty="0">
                <a:ea typeface="ＭＳ Ｐゴシック" pitchFamily="34" charset="-128"/>
              </a:rPr>
              <a:t>Competency based learning interventions provided the greatest challenge. Observer training/assessments – work ongoing to address this.</a:t>
            </a:r>
          </a:p>
          <a:p>
            <a:r>
              <a:rPr lang="en-US" dirty="0">
                <a:ea typeface="ＭＳ Ｐゴシック" pitchFamily="34" charset="-128"/>
              </a:rPr>
              <a:t>Group interaction and engagement.</a:t>
            </a:r>
          </a:p>
          <a:p>
            <a:pPr marL="0" indent="0">
              <a:buNone/>
            </a:pPr>
            <a:endParaRPr lang="en-US" dirty="0">
              <a:ea typeface="ＭＳ Ｐゴシック" pitchFamily="34" charset="-128"/>
            </a:endParaRPr>
          </a:p>
        </p:txBody>
      </p:sp>
    </p:spTree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Opportunities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0"/>
          </p:nvPr>
        </p:nvSpPr>
        <p:spPr bwMode="auto">
          <a:xfrm>
            <a:off x="1606509" y="1419622"/>
            <a:ext cx="6697166" cy="3024188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>
                <a:ea typeface="ＭＳ Ｐゴシック" pitchFamily="34" charset="-128"/>
              </a:rPr>
              <a:t>Homeworkers could engage in a wider variety of courses and learning intervention providing greater flexibility.</a:t>
            </a:r>
          </a:p>
          <a:p>
            <a:r>
              <a:rPr lang="en-US" dirty="0">
                <a:ea typeface="ＭＳ Ｐゴシック" pitchFamily="34" charset="-128"/>
              </a:rPr>
              <a:t>Learners able join courses from home. </a:t>
            </a:r>
          </a:p>
          <a:p>
            <a:r>
              <a:rPr lang="en-US" dirty="0">
                <a:ea typeface="ＭＳ Ｐゴシック" pitchFamily="34" charset="-128"/>
              </a:rPr>
              <a:t>Introduction of new tools and methods.</a:t>
            </a:r>
          </a:p>
          <a:p>
            <a:r>
              <a:rPr lang="en-US" dirty="0">
                <a:ea typeface="ＭＳ Ｐゴシック" pitchFamily="34" charset="-128"/>
              </a:rPr>
              <a:t>Experience and confidence in staff using Learning Portal to coordinate blended learning activities has increased</a:t>
            </a:r>
          </a:p>
          <a:p>
            <a:pPr marL="0" indent="0">
              <a:buNone/>
            </a:pPr>
            <a:endParaRPr lang="en-US" dirty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35819079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Future….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0"/>
          </p:nvPr>
        </p:nvSpPr>
        <p:spPr bwMode="auto">
          <a:xfrm>
            <a:off x="1619250" y="1419622"/>
            <a:ext cx="7345238" cy="3024188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>
                <a:ea typeface="ＭＳ Ｐゴシック" pitchFamily="34" charset="-128"/>
              </a:rPr>
              <a:t>Face to face learning will still exist but we expect a more modular, blended approach with many courses staying online.</a:t>
            </a:r>
          </a:p>
          <a:p>
            <a:r>
              <a:rPr lang="en-US" dirty="0">
                <a:ea typeface="ＭＳ Ｐゴシック" pitchFamily="34" charset="-128"/>
              </a:rPr>
              <a:t>An increase in informal, bite-size learning and learning in the flow of work.</a:t>
            </a:r>
          </a:p>
          <a:p>
            <a:r>
              <a:rPr lang="en-US" dirty="0">
                <a:ea typeface="ＭＳ Ｐゴシック" pitchFamily="34" charset="-128"/>
              </a:rPr>
              <a:t>An increase in subject-matter-experts creating, sharing and reusing learning </a:t>
            </a:r>
            <a:r>
              <a:rPr lang="en-US">
                <a:ea typeface="ＭＳ Ｐゴシック" pitchFamily="34" charset="-128"/>
              </a:rPr>
              <a:t>objects themselves.</a:t>
            </a:r>
            <a:endParaRPr lang="en-US" dirty="0">
              <a:ea typeface="ＭＳ Ｐゴシック" pitchFamily="34" charset="-128"/>
            </a:endParaRPr>
          </a:p>
          <a:p>
            <a:endParaRPr lang="en-US" dirty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46500875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ctrTitle"/>
          </p:nvPr>
        </p:nvSpPr>
        <p:spPr bwMode="auto">
          <a:xfrm>
            <a:off x="1619250" y="250825"/>
            <a:ext cx="7416800" cy="93345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r>
              <a:rPr lang="en-US" dirty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Questions</a:t>
            </a:r>
          </a:p>
        </p:txBody>
      </p:sp>
      <p:sp>
        <p:nvSpPr>
          <p:cNvPr id="13315" name="Text Placeholder 3"/>
          <p:cNvSpPr>
            <a:spLocks noGrp="1"/>
          </p:cNvSpPr>
          <p:nvPr>
            <p:ph type="body" sz="quarter" idx="10"/>
          </p:nvPr>
        </p:nvSpPr>
        <p:spPr bwMode="auto">
          <a:xfrm>
            <a:off x="1619672" y="2139702"/>
            <a:ext cx="7416800" cy="358775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MO_16-9 standard_template_14_0085">
  <a:themeElements>
    <a:clrScheme name="Corporate pallette">
      <a:dk1>
        <a:srgbClr val="000000"/>
      </a:dk1>
      <a:lt1>
        <a:srgbClr val="FFFFFF"/>
      </a:lt1>
      <a:dk2>
        <a:srgbClr val="9CA299"/>
      </a:dk2>
      <a:lt2>
        <a:srgbClr val="00ADD0"/>
      </a:lt2>
      <a:accent1>
        <a:srgbClr val="8F8DCB"/>
      </a:accent1>
      <a:accent2>
        <a:srgbClr val="878800"/>
      </a:accent2>
      <a:accent3>
        <a:srgbClr val="031F73"/>
      </a:accent3>
      <a:accent4>
        <a:srgbClr val="9CA299"/>
      </a:accent4>
      <a:accent5>
        <a:srgbClr val="CCFF33"/>
      </a:accent5>
      <a:accent6>
        <a:srgbClr val="D7A900"/>
      </a:accent6>
      <a:hlink>
        <a:srgbClr val="9CA299"/>
      </a:hlink>
      <a:folHlink>
        <a:srgbClr val="ED2939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85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44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85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44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808080"/>
        </a:dk1>
        <a:lt1>
          <a:srgbClr val="FFFFFF"/>
        </a:lt1>
        <a:dk2>
          <a:srgbClr val="000000"/>
        </a:dk2>
        <a:lt2>
          <a:srgbClr val="FFFFFF"/>
        </a:lt2>
        <a:accent1>
          <a:srgbClr val="BBE0E3"/>
        </a:accent1>
        <a:accent2>
          <a:srgbClr val="ED2939"/>
        </a:accent2>
        <a:accent3>
          <a:srgbClr val="AAAAAA"/>
        </a:accent3>
        <a:accent4>
          <a:srgbClr val="DADADA"/>
        </a:accent4>
        <a:accent5>
          <a:srgbClr val="DAEDEF"/>
        </a:accent5>
        <a:accent6>
          <a:srgbClr val="D72433"/>
        </a:accent6>
        <a:hlink>
          <a:srgbClr val="009999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808080"/>
        </a:dk1>
        <a:lt1>
          <a:srgbClr val="FFFFFF"/>
        </a:lt1>
        <a:dk2>
          <a:srgbClr val="000000"/>
        </a:dk2>
        <a:lt2>
          <a:srgbClr val="FFFFFF"/>
        </a:lt2>
        <a:accent1>
          <a:srgbClr val="BBE0E3"/>
        </a:accent1>
        <a:accent2>
          <a:srgbClr val="ED2939"/>
        </a:accent2>
        <a:accent3>
          <a:srgbClr val="AAAAAA"/>
        </a:accent3>
        <a:accent4>
          <a:srgbClr val="DADADA"/>
        </a:accent4>
        <a:accent5>
          <a:srgbClr val="DAEDEF"/>
        </a:accent5>
        <a:accent6>
          <a:srgbClr val="D72433"/>
        </a:accent6>
        <a:hlink>
          <a:srgbClr val="009999"/>
        </a:hlink>
        <a:folHlink>
          <a:srgbClr val="B9DB0E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EBACF6D791E414B88E597AE82AD43EB" ma:contentTypeVersion="13" ma:contentTypeDescription="Create a new document." ma:contentTypeScope="" ma:versionID="844af0807fe04c88cec59c1c52f8c372">
  <xsd:schema xmlns:xsd="http://www.w3.org/2001/XMLSchema" xmlns:xs="http://www.w3.org/2001/XMLSchema" xmlns:p="http://schemas.microsoft.com/office/2006/metadata/properties" xmlns:ns3="5047777c-43f9-4346-ba73-e7356716cfa6" xmlns:ns4="e0e97e8b-f765-4c21-9e5d-c6b17ee0650c" targetNamespace="http://schemas.microsoft.com/office/2006/metadata/properties" ma:root="true" ma:fieldsID="73f6ebffb0d84b87f34259aa2ff402bd" ns3:_="" ns4:_="">
    <xsd:import namespace="5047777c-43f9-4346-ba73-e7356716cfa6"/>
    <xsd:import namespace="e0e97e8b-f765-4c21-9e5d-c6b17ee0650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47777c-43f9-4346-ba73-e7356716cfa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e97e8b-f765-4c21-9e5d-c6b17ee0650c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524D552-44EB-47BE-9D62-4A53F5A1A986}">
  <ds:schemaRefs>
    <ds:schemaRef ds:uri="http://purl.org/dc/terms/"/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e0e97e8b-f765-4c21-9e5d-c6b17ee0650c"/>
    <ds:schemaRef ds:uri="5047777c-43f9-4346-ba73-e7356716cfa6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92DBDC8D-7B57-4DAE-ADFA-53F846DD1CF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E7ACDA6-6C6E-4E45-82AA-5CE6F8D0A4F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047777c-43f9-4346-ba73-e7356716cfa6"/>
    <ds:schemaRef ds:uri="e0e97e8b-f765-4c21-9e5d-c6b17ee0650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MO_16-9 standard_template_14_0085</Template>
  <TotalTime>2614</TotalTime>
  <Words>272</Words>
  <Application>Microsoft Office PowerPoint</Application>
  <PresentationFormat>On-screen Show (16:9)</PresentationFormat>
  <Paragraphs>28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Arial</vt:lpstr>
      <vt:lpstr>MO_16-9 standard_template_14_0085</vt:lpstr>
      <vt:lpstr>Responding to Challenges beyond the New Normal</vt:lpstr>
      <vt:lpstr>Response</vt:lpstr>
      <vt:lpstr>Impact on training delivery. </vt:lpstr>
      <vt:lpstr>Challenges</vt:lpstr>
      <vt:lpstr>Opportunities</vt:lpstr>
      <vt:lpstr>Future….</vt:lpstr>
      <vt:lpstr>Questions</vt:lpstr>
    </vt:vector>
  </TitlesOfParts>
  <Company>Met Office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ole.dodwell</dc:creator>
  <dc:description>submitted 26.7.2005     CHG015666 refers</dc:description>
  <cp:lastModifiedBy>Patrick Parrish</cp:lastModifiedBy>
  <cp:revision>127</cp:revision>
  <cp:lastPrinted>2004-10-15T09:34:20Z</cp:lastPrinted>
  <dcterms:created xsi:type="dcterms:W3CDTF">2016-10-12T12:37:55Z</dcterms:created>
  <dcterms:modified xsi:type="dcterms:W3CDTF">2021-01-21T08:03:16Z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0x010100EEBACF6D791E414B88E597AE82AD43EB</vt:lpwstr>
  </property>
  <property fmtid="{D5CDD505-2E9C-101B-9397-08002B2CF9AE}" pid="3" name="_dlc_DocIdItemGuid">
    <vt:lpwstr>864b303d-823a-4f64-828e-e637e6b41924</vt:lpwstr>
  </property>
</Properties>
</file>