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1" r:id="rId7"/>
    <p:sldId id="260" r:id="rId8"/>
    <p:sldId id="259" r:id="rId9"/>
    <p:sldId id="262" r:id="rId10"/>
    <p:sldId id="258"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64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43EFA-3F0B-4D06-AD9F-4086A63313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1C304991-B278-4684-914E-9EAEF4C434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D6152468-4BAC-446E-8C76-4B8F83716A7A}"/>
              </a:ext>
            </a:extLst>
          </p:cNvPr>
          <p:cNvSpPr>
            <a:spLocks noGrp="1"/>
          </p:cNvSpPr>
          <p:nvPr>
            <p:ph type="dt" sz="half" idx="10"/>
          </p:nvPr>
        </p:nvSpPr>
        <p:spPr/>
        <p:txBody>
          <a:bodyPr/>
          <a:lstStyle/>
          <a:p>
            <a:fld id="{85E63B68-422B-42B1-8948-73F2A2C62B68}" type="datetimeFigureOut">
              <a:rPr lang="en-ZA" smtClean="0"/>
              <a:t>2021/11/17</a:t>
            </a:fld>
            <a:endParaRPr lang="en-ZA"/>
          </a:p>
        </p:txBody>
      </p:sp>
      <p:sp>
        <p:nvSpPr>
          <p:cNvPr id="5" name="Footer Placeholder 4">
            <a:extLst>
              <a:ext uri="{FF2B5EF4-FFF2-40B4-BE49-F238E27FC236}">
                <a16:creationId xmlns:a16="http://schemas.microsoft.com/office/drawing/2014/main" id="{BC829A2C-B032-47A6-8CFB-2BF99C788B6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2FB262B-0744-4098-BAE5-669B5BC8565C}"/>
              </a:ext>
            </a:extLst>
          </p:cNvPr>
          <p:cNvSpPr>
            <a:spLocks noGrp="1"/>
          </p:cNvSpPr>
          <p:nvPr>
            <p:ph type="sldNum" sz="quarter" idx="12"/>
          </p:nvPr>
        </p:nvSpPr>
        <p:spPr/>
        <p:txBody>
          <a:bodyPr/>
          <a:lstStyle/>
          <a:p>
            <a:fld id="{E326DFC3-300B-4B58-AD85-A8CF2B77A608}" type="slidenum">
              <a:rPr lang="en-ZA" smtClean="0"/>
              <a:t>‹#›</a:t>
            </a:fld>
            <a:endParaRPr lang="en-ZA"/>
          </a:p>
        </p:txBody>
      </p:sp>
    </p:spTree>
    <p:extLst>
      <p:ext uri="{BB962C8B-B14F-4D97-AF65-F5344CB8AC3E}">
        <p14:creationId xmlns:p14="http://schemas.microsoft.com/office/powerpoint/2010/main" val="3934819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B4F5C-4390-4DBB-A9F9-7416CB4EBEEA}"/>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257E2ECA-2D99-4AA8-A9DC-913BAFEEF1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839DB59F-19A9-4DCC-9733-48707E6DED3A}"/>
              </a:ext>
            </a:extLst>
          </p:cNvPr>
          <p:cNvSpPr>
            <a:spLocks noGrp="1"/>
          </p:cNvSpPr>
          <p:nvPr>
            <p:ph type="dt" sz="half" idx="10"/>
          </p:nvPr>
        </p:nvSpPr>
        <p:spPr/>
        <p:txBody>
          <a:bodyPr/>
          <a:lstStyle/>
          <a:p>
            <a:fld id="{85E63B68-422B-42B1-8948-73F2A2C62B68}" type="datetimeFigureOut">
              <a:rPr lang="en-ZA" smtClean="0"/>
              <a:t>2021/11/17</a:t>
            </a:fld>
            <a:endParaRPr lang="en-ZA"/>
          </a:p>
        </p:txBody>
      </p:sp>
      <p:sp>
        <p:nvSpPr>
          <p:cNvPr id="5" name="Footer Placeholder 4">
            <a:extLst>
              <a:ext uri="{FF2B5EF4-FFF2-40B4-BE49-F238E27FC236}">
                <a16:creationId xmlns:a16="http://schemas.microsoft.com/office/drawing/2014/main" id="{5D88A3D1-2098-4A4B-A30F-7B6DAEC6FDE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A5096DD-BD24-4205-96EE-B509E3F3A753}"/>
              </a:ext>
            </a:extLst>
          </p:cNvPr>
          <p:cNvSpPr>
            <a:spLocks noGrp="1"/>
          </p:cNvSpPr>
          <p:nvPr>
            <p:ph type="sldNum" sz="quarter" idx="12"/>
          </p:nvPr>
        </p:nvSpPr>
        <p:spPr/>
        <p:txBody>
          <a:bodyPr/>
          <a:lstStyle/>
          <a:p>
            <a:fld id="{E326DFC3-300B-4B58-AD85-A8CF2B77A608}" type="slidenum">
              <a:rPr lang="en-ZA" smtClean="0"/>
              <a:t>‹#›</a:t>
            </a:fld>
            <a:endParaRPr lang="en-ZA"/>
          </a:p>
        </p:txBody>
      </p:sp>
    </p:spTree>
    <p:extLst>
      <p:ext uri="{BB962C8B-B14F-4D97-AF65-F5344CB8AC3E}">
        <p14:creationId xmlns:p14="http://schemas.microsoft.com/office/powerpoint/2010/main" val="568911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9FEC0-4749-4FB5-9BB3-FCD3FF6259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7BF629F5-51E7-40C0-96FD-D6A7D934DA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D73DAE-0CCD-4D3A-A79B-75C6EC5B089A}"/>
              </a:ext>
            </a:extLst>
          </p:cNvPr>
          <p:cNvSpPr>
            <a:spLocks noGrp="1"/>
          </p:cNvSpPr>
          <p:nvPr>
            <p:ph type="dt" sz="half" idx="10"/>
          </p:nvPr>
        </p:nvSpPr>
        <p:spPr/>
        <p:txBody>
          <a:bodyPr/>
          <a:lstStyle/>
          <a:p>
            <a:fld id="{85E63B68-422B-42B1-8948-73F2A2C62B68}" type="datetimeFigureOut">
              <a:rPr lang="en-ZA" smtClean="0"/>
              <a:t>2021/11/17</a:t>
            </a:fld>
            <a:endParaRPr lang="en-ZA"/>
          </a:p>
        </p:txBody>
      </p:sp>
      <p:sp>
        <p:nvSpPr>
          <p:cNvPr id="5" name="Footer Placeholder 4">
            <a:extLst>
              <a:ext uri="{FF2B5EF4-FFF2-40B4-BE49-F238E27FC236}">
                <a16:creationId xmlns:a16="http://schemas.microsoft.com/office/drawing/2014/main" id="{D7D413CC-5089-4A01-BC76-B7713865D1F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620E3070-D580-417B-A1DB-2941B8D3F99E}"/>
              </a:ext>
            </a:extLst>
          </p:cNvPr>
          <p:cNvSpPr>
            <a:spLocks noGrp="1"/>
          </p:cNvSpPr>
          <p:nvPr>
            <p:ph type="sldNum" sz="quarter" idx="12"/>
          </p:nvPr>
        </p:nvSpPr>
        <p:spPr/>
        <p:txBody>
          <a:bodyPr/>
          <a:lstStyle/>
          <a:p>
            <a:fld id="{E326DFC3-300B-4B58-AD85-A8CF2B77A608}" type="slidenum">
              <a:rPr lang="en-ZA" smtClean="0"/>
              <a:t>‹#›</a:t>
            </a:fld>
            <a:endParaRPr lang="en-ZA"/>
          </a:p>
        </p:txBody>
      </p:sp>
    </p:spTree>
    <p:extLst>
      <p:ext uri="{BB962C8B-B14F-4D97-AF65-F5344CB8AC3E}">
        <p14:creationId xmlns:p14="http://schemas.microsoft.com/office/powerpoint/2010/main" val="2431171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CF34E-0833-4093-811C-8BF639D0C92C}"/>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4DAE9A1E-2219-4DB9-B3C7-3504BEC845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ED8EECDC-F421-40D9-9414-84F8BB61BA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730BB03E-F6C9-4976-AD89-BEF672E8EC74}"/>
              </a:ext>
            </a:extLst>
          </p:cNvPr>
          <p:cNvSpPr>
            <a:spLocks noGrp="1"/>
          </p:cNvSpPr>
          <p:nvPr>
            <p:ph type="dt" sz="half" idx="10"/>
          </p:nvPr>
        </p:nvSpPr>
        <p:spPr/>
        <p:txBody>
          <a:bodyPr/>
          <a:lstStyle/>
          <a:p>
            <a:fld id="{85E63B68-422B-42B1-8948-73F2A2C62B68}" type="datetimeFigureOut">
              <a:rPr lang="en-ZA" smtClean="0"/>
              <a:t>2021/11/17</a:t>
            </a:fld>
            <a:endParaRPr lang="en-ZA"/>
          </a:p>
        </p:txBody>
      </p:sp>
      <p:sp>
        <p:nvSpPr>
          <p:cNvPr id="6" name="Footer Placeholder 5">
            <a:extLst>
              <a:ext uri="{FF2B5EF4-FFF2-40B4-BE49-F238E27FC236}">
                <a16:creationId xmlns:a16="http://schemas.microsoft.com/office/drawing/2014/main" id="{6E3E3497-9228-4F1A-A186-CA2B4C0CFA26}"/>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4E29ACA-78F5-4C3A-961C-FBAB71E7ACF5}"/>
              </a:ext>
            </a:extLst>
          </p:cNvPr>
          <p:cNvSpPr>
            <a:spLocks noGrp="1"/>
          </p:cNvSpPr>
          <p:nvPr>
            <p:ph type="sldNum" sz="quarter" idx="12"/>
          </p:nvPr>
        </p:nvSpPr>
        <p:spPr/>
        <p:txBody>
          <a:bodyPr/>
          <a:lstStyle/>
          <a:p>
            <a:fld id="{E326DFC3-300B-4B58-AD85-A8CF2B77A608}" type="slidenum">
              <a:rPr lang="en-ZA" smtClean="0"/>
              <a:t>‹#›</a:t>
            </a:fld>
            <a:endParaRPr lang="en-ZA"/>
          </a:p>
        </p:txBody>
      </p:sp>
    </p:spTree>
    <p:extLst>
      <p:ext uri="{BB962C8B-B14F-4D97-AF65-F5344CB8AC3E}">
        <p14:creationId xmlns:p14="http://schemas.microsoft.com/office/powerpoint/2010/main" val="2368034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106D9-359C-4A57-90D9-4D61E0C33911}"/>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690684EA-8A12-4BC0-B412-A9D084A73E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47C201-EE5B-44FC-8163-BB2E7A017D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BCD2E84B-0CCE-4BD5-ABA2-4500930352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863523-1433-4855-97F0-E278778C0B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D02356F8-79D7-4F4C-A4AC-29C0792930D2}"/>
              </a:ext>
            </a:extLst>
          </p:cNvPr>
          <p:cNvSpPr>
            <a:spLocks noGrp="1"/>
          </p:cNvSpPr>
          <p:nvPr>
            <p:ph type="dt" sz="half" idx="10"/>
          </p:nvPr>
        </p:nvSpPr>
        <p:spPr/>
        <p:txBody>
          <a:bodyPr/>
          <a:lstStyle/>
          <a:p>
            <a:fld id="{85E63B68-422B-42B1-8948-73F2A2C62B68}" type="datetimeFigureOut">
              <a:rPr lang="en-ZA" smtClean="0"/>
              <a:t>2021/11/17</a:t>
            </a:fld>
            <a:endParaRPr lang="en-ZA"/>
          </a:p>
        </p:txBody>
      </p:sp>
      <p:sp>
        <p:nvSpPr>
          <p:cNvPr id="8" name="Footer Placeholder 7">
            <a:extLst>
              <a:ext uri="{FF2B5EF4-FFF2-40B4-BE49-F238E27FC236}">
                <a16:creationId xmlns:a16="http://schemas.microsoft.com/office/drawing/2014/main" id="{1E2AD7D7-417F-47EF-871A-713E3F5ECEFA}"/>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3733BDD5-2F10-4727-AC67-0CBDF14BC216}"/>
              </a:ext>
            </a:extLst>
          </p:cNvPr>
          <p:cNvSpPr>
            <a:spLocks noGrp="1"/>
          </p:cNvSpPr>
          <p:nvPr>
            <p:ph type="sldNum" sz="quarter" idx="12"/>
          </p:nvPr>
        </p:nvSpPr>
        <p:spPr/>
        <p:txBody>
          <a:bodyPr/>
          <a:lstStyle/>
          <a:p>
            <a:fld id="{E326DFC3-300B-4B58-AD85-A8CF2B77A608}" type="slidenum">
              <a:rPr lang="en-ZA" smtClean="0"/>
              <a:t>‹#›</a:t>
            </a:fld>
            <a:endParaRPr lang="en-ZA"/>
          </a:p>
        </p:txBody>
      </p:sp>
    </p:spTree>
    <p:extLst>
      <p:ext uri="{BB962C8B-B14F-4D97-AF65-F5344CB8AC3E}">
        <p14:creationId xmlns:p14="http://schemas.microsoft.com/office/powerpoint/2010/main" val="8630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96A3F-E586-42A8-88D6-14F3970440EC}"/>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41418EF5-2CDC-4213-B2AB-E3CCC04C828F}"/>
              </a:ext>
            </a:extLst>
          </p:cNvPr>
          <p:cNvSpPr>
            <a:spLocks noGrp="1"/>
          </p:cNvSpPr>
          <p:nvPr>
            <p:ph type="dt" sz="half" idx="10"/>
          </p:nvPr>
        </p:nvSpPr>
        <p:spPr/>
        <p:txBody>
          <a:bodyPr/>
          <a:lstStyle/>
          <a:p>
            <a:fld id="{85E63B68-422B-42B1-8948-73F2A2C62B68}" type="datetimeFigureOut">
              <a:rPr lang="en-ZA" smtClean="0"/>
              <a:t>2021/11/17</a:t>
            </a:fld>
            <a:endParaRPr lang="en-ZA"/>
          </a:p>
        </p:txBody>
      </p:sp>
      <p:sp>
        <p:nvSpPr>
          <p:cNvPr id="4" name="Footer Placeholder 3">
            <a:extLst>
              <a:ext uri="{FF2B5EF4-FFF2-40B4-BE49-F238E27FC236}">
                <a16:creationId xmlns:a16="http://schemas.microsoft.com/office/drawing/2014/main" id="{5B60348B-4735-4753-B4CB-7AA70620AA42}"/>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F41504FE-884A-4A5C-AAD6-9E2348D64B04}"/>
              </a:ext>
            </a:extLst>
          </p:cNvPr>
          <p:cNvSpPr>
            <a:spLocks noGrp="1"/>
          </p:cNvSpPr>
          <p:nvPr>
            <p:ph type="sldNum" sz="quarter" idx="12"/>
          </p:nvPr>
        </p:nvSpPr>
        <p:spPr/>
        <p:txBody>
          <a:bodyPr/>
          <a:lstStyle/>
          <a:p>
            <a:fld id="{E326DFC3-300B-4B58-AD85-A8CF2B77A608}" type="slidenum">
              <a:rPr lang="en-ZA" smtClean="0"/>
              <a:t>‹#›</a:t>
            </a:fld>
            <a:endParaRPr lang="en-ZA"/>
          </a:p>
        </p:txBody>
      </p:sp>
    </p:spTree>
    <p:extLst>
      <p:ext uri="{BB962C8B-B14F-4D97-AF65-F5344CB8AC3E}">
        <p14:creationId xmlns:p14="http://schemas.microsoft.com/office/powerpoint/2010/main" val="3020932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29CCB9-5856-4905-A104-68D63C36378E}"/>
              </a:ext>
            </a:extLst>
          </p:cNvPr>
          <p:cNvSpPr>
            <a:spLocks noGrp="1"/>
          </p:cNvSpPr>
          <p:nvPr>
            <p:ph type="dt" sz="half" idx="10"/>
          </p:nvPr>
        </p:nvSpPr>
        <p:spPr/>
        <p:txBody>
          <a:bodyPr/>
          <a:lstStyle/>
          <a:p>
            <a:fld id="{85E63B68-422B-42B1-8948-73F2A2C62B68}" type="datetimeFigureOut">
              <a:rPr lang="en-ZA" smtClean="0"/>
              <a:t>2021/11/17</a:t>
            </a:fld>
            <a:endParaRPr lang="en-ZA"/>
          </a:p>
        </p:txBody>
      </p:sp>
      <p:sp>
        <p:nvSpPr>
          <p:cNvPr id="3" name="Footer Placeholder 2">
            <a:extLst>
              <a:ext uri="{FF2B5EF4-FFF2-40B4-BE49-F238E27FC236}">
                <a16:creationId xmlns:a16="http://schemas.microsoft.com/office/drawing/2014/main" id="{0706CA3C-452D-405D-B1B0-F3799F0CD269}"/>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9E555521-5902-42C5-A6AC-937A82591B19}"/>
              </a:ext>
            </a:extLst>
          </p:cNvPr>
          <p:cNvSpPr>
            <a:spLocks noGrp="1"/>
          </p:cNvSpPr>
          <p:nvPr>
            <p:ph type="sldNum" sz="quarter" idx="12"/>
          </p:nvPr>
        </p:nvSpPr>
        <p:spPr/>
        <p:txBody>
          <a:bodyPr/>
          <a:lstStyle/>
          <a:p>
            <a:fld id="{E326DFC3-300B-4B58-AD85-A8CF2B77A608}" type="slidenum">
              <a:rPr lang="en-ZA" smtClean="0"/>
              <a:t>‹#›</a:t>
            </a:fld>
            <a:endParaRPr lang="en-ZA"/>
          </a:p>
        </p:txBody>
      </p:sp>
    </p:spTree>
    <p:extLst>
      <p:ext uri="{BB962C8B-B14F-4D97-AF65-F5344CB8AC3E}">
        <p14:creationId xmlns:p14="http://schemas.microsoft.com/office/powerpoint/2010/main" val="2571130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B669C-EFA2-4C35-80F5-87D26D3D9B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A0C0D661-AF3C-42E1-8700-1B8C05A812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AE8CA936-FCD4-4766-B178-4FADA1382C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03AC4E-EBB1-4FA4-A6DA-CB41CB38A7EB}"/>
              </a:ext>
            </a:extLst>
          </p:cNvPr>
          <p:cNvSpPr>
            <a:spLocks noGrp="1"/>
          </p:cNvSpPr>
          <p:nvPr>
            <p:ph type="dt" sz="half" idx="10"/>
          </p:nvPr>
        </p:nvSpPr>
        <p:spPr/>
        <p:txBody>
          <a:bodyPr/>
          <a:lstStyle/>
          <a:p>
            <a:fld id="{85E63B68-422B-42B1-8948-73F2A2C62B68}" type="datetimeFigureOut">
              <a:rPr lang="en-ZA" smtClean="0"/>
              <a:t>2021/11/17</a:t>
            </a:fld>
            <a:endParaRPr lang="en-ZA"/>
          </a:p>
        </p:txBody>
      </p:sp>
      <p:sp>
        <p:nvSpPr>
          <p:cNvPr id="6" name="Footer Placeholder 5">
            <a:extLst>
              <a:ext uri="{FF2B5EF4-FFF2-40B4-BE49-F238E27FC236}">
                <a16:creationId xmlns:a16="http://schemas.microsoft.com/office/drawing/2014/main" id="{022EBE62-BA4E-4EC7-B8E3-8C62E22714AD}"/>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D4A807F1-CCF0-446C-A65D-E46F550C0684}"/>
              </a:ext>
            </a:extLst>
          </p:cNvPr>
          <p:cNvSpPr>
            <a:spLocks noGrp="1"/>
          </p:cNvSpPr>
          <p:nvPr>
            <p:ph type="sldNum" sz="quarter" idx="12"/>
          </p:nvPr>
        </p:nvSpPr>
        <p:spPr/>
        <p:txBody>
          <a:bodyPr/>
          <a:lstStyle/>
          <a:p>
            <a:fld id="{E326DFC3-300B-4B58-AD85-A8CF2B77A608}" type="slidenum">
              <a:rPr lang="en-ZA" smtClean="0"/>
              <a:t>‹#›</a:t>
            </a:fld>
            <a:endParaRPr lang="en-ZA"/>
          </a:p>
        </p:txBody>
      </p:sp>
    </p:spTree>
    <p:extLst>
      <p:ext uri="{BB962C8B-B14F-4D97-AF65-F5344CB8AC3E}">
        <p14:creationId xmlns:p14="http://schemas.microsoft.com/office/powerpoint/2010/main" val="2242643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4328-9B6B-4D6B-A6BA-009DAFB2FE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F98D09AA-E145-4CE1-8B0B-6A7007E572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033B75B0-1C9A-48CD-8F65-3196A4162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3F13A7-E756-486E-AB4E-A3A906B8B030}"/>
              </a:ext>
            </a:extLst>
          </p:cNvPr>
          <p:cNvSpPr>
            <a:spLocks noGrp="1"/>
          </p:cNvSpPr>
          <p:nvPr>
            <p:ph type="dt" sz="half" idx="10"/>
          </p:nvPr>
        </p:nvSpPr>
        <p:spPr/>
        <p:txBody>
          <a:bodyPr/>
          <a:lstStyle/>
          <a:p>
            <a:fld id="{85E63B68-422B-42B1-8948-73F2A2C62B68}" type="datetimeFigureOut">
              <a:rPr lang="en-ZA" smtClean="0"/>
              <a:t>2021/11/17</a:t>
            </a:fld>
            <a:endParaRPr lang="en-ZA"/>
          </a:p>
        </p:txBody>
      </p:sp>
      <p:sp>
        <p:nvSpPr>
          <p:cNvPr id="6" name="Footer Placeholder 5">
            <a:extLst>
              <a:ext uri="{FF2B5EF4-FFF2-40B4-BE49-F238E27FC236}">
                <a16:creationId xmlns:a16="http://schemas.microsoft.com/office/drawing/2014/main" id="{CE708B3F-EF7B-4BAF-B1ED-6F1C2026BA04}"/>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A91279FD-4678-4E58-BFE8-A230BD687326}"/>
              </a:ext>
            </a:extLst>
          </p:cNvPr>
          <p:cNvSpPr>
            <a:spLocks noGrp="1"/>
          </p:cNvSpPr>
          <p:nvPr>
            <p:ph type="sldNum" sz="quarter" idx="12"/>
          </p:nvPr>
        </p:nvSpPr>
        <p:spPr/>
        <p:txBody>
          <a:bodyPr/>
          <a:lstStyle/>
          <a:p>
            <a:fld id="{E326DFC3-300B-4B58-AD85-A8CF2B77A608}" type="slidenum">
              <a:rPr lang="en-ZA" smtClean="0"/>
              <a:t>‹#›</a:t>
            </a:fld>
            <a:endParaRPr lang="en-ZA"/>
          </a:p>
        </p:txBody>
      </p:sp>
    </p:spTree>
    <p:extLst>
      <p:ext uri="{BB962C8B-B14F-4D97-AF65-F5344CB8AC3E}">
        <p14:creationId xmlns:p14="http://schemas.microsoft.com/office/powerpoint/2010/main" val="3842581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183DC-E8D8-4E80-8666-C0F847433E16}"/>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5E931818-8A68-4B0A-ACE7-C11DA15674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9BF6014F-D1AC-4243-A1FC-DE739B69CB6A}"/>
              </a:ext>
            </a:extLst>
          </p:cNvPr>
          <p:cNvSpPr>
            <a:spLocks noGrp="1"/>
          </p:cNvSpPr>
          <p:nvPr>
            <p:ph type="dt" sz="half" idx="10"/>
          </p:nvPr>
        </p:nvSpPr>
        <p:spPr/>
        <p:txBody>
          <a:bodyPr/>
          <a:lstStyle/>
          <a:p>
            <a:fld id="{85E63B68-422B-42B1-8948-73F2A2C62B68}" type="datetimeFigureOut">
              <a:rPr lang="en-ZA" smtClean="0"/>
              <a:t>2021/11/17</a:t>
            </a:fld>
            <a:endParaRPr lang="en-ZA"/>
          </a:p>
        </p:txBody>
      </p:sp>
      <p:sp>
        <p:nvSpPr>
          <p:cNvPr id="5" name="Footer Placeholder 4">
            <a:extLst>
              <a:ext uri="{FF2B5EF4-FFF2-40B4-BE49-F238E27FC236}">
                <a16:creationId xmlns:a16="http://schemas.microsoft.com/office/drawing/2014/main" id="{1A925E61-977B-4B97-98A5-D974297F377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8568B51B-8793-4A09-B045-C41C09B21C79}"/>
              </a:ext>
            </a:extLst>
          </p:cNvPr>
          <p:cNvSpPr>
            <a:spLocks noGrp="1"/>
          </p:cNvSpPr>
          <p:nvPr>
            <p:ph type="sldNum" sz="quarter" idx="12"/>
          </p:nvPr>
        </p:nvSpPr>
        <p:spPr/>
        <p:txBody>
          <a:bodyPr/>
          <a:lstStyle/>
          <a:p>
            <a:fld id="{E326DFC3-300B-4B58-AD85-A8CF2B77A608}" type="slidenum">
              <a:rPr lang="en-ZA" smtClean="0"/>
              <a:t>‹#›</a:t>
            </a:fld>
            <a:endParaRPr lang="en-ZA"/>
          </a:p>
        </p:txBody>
      </p:sp>
    </p:spTree>
    <p:extLst>
      <p:ext uri="{BB962C8B-B14F-4D97-AF65-F5344CB8AC3E}">
        <p14:creationId xmlns:p14="http://schemas.microsoft.com/office/powerpoint/2010/main" val="2706125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38BA0F-2634-4CC3-8876-08EDB65130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7D8DF105-D8A4-4653-8A86-2D96DFB956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7FBD942-074F-4E62-BB70-AED41A2FF5D8}"/>
              </a:ext>
            </a:extLst>
          </p:cNvPr>
          <p:cNvSpPr>
            <a:spLocks noGrp="1"/>
          </p:cNvSpPr>
          <p:nvPr>
            <p:ph type="dt" sz="half" idx="10"/>
          </p:nvPr>
        </p:nvSpPr>
        <p:spPr/>
        <p:txBody>
          <a:bodyPr/>
          <a:lstStyle/>
          <a:p>
            <a:fld id="{85E63B68-422B-42B1-8948-73F2A2C62B68}" type="datetimeFigureOut">
              <a:rPr lang="en-ZA" smtClean="0"/>
              <a:t>2021/11/17</a:t>
            </a:fld>
            <a:endParaRPr lang="en-ZA"/>
          </a:p>
        </p:txBody>
      </p:sp>
      <p:sp>
        <p:nvSpPr>
          <p:cNvPr id="5" name="Footer Placeholder 4">
            <a:extLst>
              <a:ext uri="{FF2B5EF4-FFF2-40B4-BE49-F238E27FC236}">
                <a16:creationId xmlns:a16="http://schemas.microsoft.com/office/drawing/2014/main" id="{524D11B8-A1ED-44BB-8C21-FA451CF4E1A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C44541AF-086C-4B6E-8F4A-ED576DAE81A4}"/>
              </a:ext>
            </a:extLst>
          </p:cNvPr>
          <p:cNvSpPr>
            <a:spLocks noGrp="1"/>
          </p:cNvSpPr>
          <p:nvPr>
            <p:ph type="sldNum" sz="quarter" idx="12"/>
          </p:nvPr>
        </p:nvSpPr>
        <p:spPr/>
        <p:txBody>
          <a:bodyPr/>
          <a:lstStyle/>
          <a:p>
            <a:fld id="{E326DFC3-300B-4B58-AD85-A8CF2B77A608}" type="slidenum">
              <a:rPr lang="en-ZA" smtClean="0"/>
              <a:t>‹#›</a:t>
            </a:fld>
            <a:endParaRPr lang="en-ZA"/>
          </a:p>
        </p:txBody>
      </p:sp>
    </p:spTree>
    <p:extLst>
      <p:ext uri="{BB962C8B-B14F-4D97-AF65-F5344CB8AC3E}">
        <p14:creationId xmlns:p14="http://schemas.microsoft.com/office/powerpoint/2010/main" val="160109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3E7D88-6A79-4C91-9287-B91DDA4084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40088460-DD20-448E-98A8-96FF2F452A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0F5BD578-E555-4DDE-A3BB-A1A4CE36F0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E63B68-422B-42B1-8948-73F2A2C62B68}" type="datetimeFigureOut">
              <a:rPr lang="en-ZA" smtClean="0"/>
              <a:t>2021/11/17</a:t>
            </a:fld>
            <a:endParaRPr lang="en-ZA"/>
          </a:p>
        </p:txBody>
      </p:sp>
      <p:sp>
        <p:nvSpPr>
          <p:cNvPr id="5" name="Footer Placeholder 4">
            <a:extLst>
              <a:ext uri="{FF2B5EF4-FFF2-40B4-BE49-F238E27FC236}">
                <a16:creationId xmlns:a16="http://schemas.microsoft.com/office/drawing/2014/main" id="{3BE75858-4D8E-4F5E-BCB3-7921CD6F94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02F30681-AF26-4FC7-B114-5D0C0E0DC3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26DFC3-300B-4B58-AD85-A8CF2B77A608}" type="slidenum">
              <a:rPr lang="en-ZA" smtClean="0"/>
              <a:t>‹#›</a:t>
            </a:fld>
            <a:endParaRPr lang="en-ZA"/>
          </a:p>
        </p:txBody>
      </p:sp>
    </p:spTree>
    <p:extLst>
      <p:ext uri="{BB962C8B-B14F-4D97-AF65-F5344CB8AC3E}">
        <p14:creationId xmlns:p14="http://schemas.microsoft.com/office/powerpoint/2010/main" val="3542714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7D750-559E-4E60-8FE1-B1F8A23A2E34}"/>
              </a:ext>
            </a:extLst>
          </p:cNvPr>
          <p:cNvSpPr>
            <a:spLocks noGrp="1"/>
          </p:cNvSpPr>
          <p:nvPr>
            <p:ph type="ctrTitle"/>
          </p:nvPr>
        </p:nvSpPr>
        <p:spPr>
          <a:xfrm>
            <a:off x="1404731" y="1000540"/>
            <a:ext cx="9144000" cy="1800433"/>
          </a:xfrm>
        </p:spPr>
        <p:txBody>
          <a:bodyPr>
            <a:normAutofit fontScale="90000"/>
          </a:bodyPr>
          <a:lstStyle/>
          <a:p>
            <a:r>
              <a:rPr lang="en-US" dirty="0"/>
              <a:t>South Africa – products and services </a:t>
            </a:r>
            <a:br>
              <a:rPr lang="en-US" dirty="0"/>
            </a:br>
            <a:r>
              <a:rPr lang="en-US" dirty="0"/>
              <a:t>Session 7</a:t>
            </a:r>
            <a:endParaRPr lang="en-ZA" dirty="0"/>
          </a:p>
        </p:txBody>
      </p:sp>
      <p:sp>
        <p:nvSpPr>
          <p:cNvPr id="3" name="Subtitle 2">
            <a:extLst>
              <a:ext uri="{FF2B5EF4-FFF2-40B4-BE49-F238E27FC236}">
                <a16:creationId xmlns:a16="http://schemas.microsoft.com/office/drawing/2014/main" id="{A61032D2-D4D4-4631-8B21-0982A20392AD}"/>
              </a:ext>
            </a:extLst>
          </p:cNvPr>
          <p:cNvSpPr>
            <a:spLocks noGrp="1"/>
          </p:cNvSpPr>
          <p:nvPr>
            <p:ph type="subTitle" idx="1"/>
          </p:nvPr>
        </p:nvSpPr>
        <p:spPr>
          <a:xfrm>
            <a:off x="1524000" y="3602037"/>
            <a:ext cx="9144000" cy="2255423"/>
          </a:xfrm>
        </p:spPr>
        <p:txBody>
          <a:bodyPr>
            <a:normAutofit/>
          </a:bodyPr>
          <a:lstStyle/>
          <a:p>
            <a:pPr marL="0" indent="0" algn="ctr">
              <a:buNone/>
            </a:pPr>
            <a:r>
              <a:rPr lang="en-US" dirty="0"/>
              <a:t>Lucky Dlamini</a:t>
            </a:r>
          </a:p>
          <a:p>
            <a:pPr marL="0" indent="0" algn="ctr">
              <a:buNone/>
            </a:pPr>
            <a:r>
              <a:rPr lang="en-US" dirty="0"/>
              <a:t>Lebohang Melato</a:t>
            </a:r>
          </a:p>
          <a:p>
            <a:pPr marL="0" indent="0" algn="ctr">
              <a:buNone/>
            </a:pPr>
            <a:r>
              <a:rPr lang="en-US" dirty="0"/>
              <a:t>Sandile Ngwenya</a:t>
            </a:r>
          </a:p>
          <a:p>
            <a:pPr marL="0" indent="0" algn="ctr">
              <a:buNone/>
            </a:pPr>
            <a:r>
              <a:rPr lang="en-US" dirty="0"/>
              <a:t>Innocent Mbokodo</a:t>
            </a:r>
            <a:endParaRPr lang="en-ZA" dirty="0"/>
          </a:p>
          <a:p>
            <a:endParaRPr lang="en-ZA" dirty="0"/>
          </a:p>
        </p:txBody>
      </p:sp>
    </p:spTree>
    <p:extLst>
      <p:ext uri="{BB962C8B-B14F-4D97-AF65-F5344CB8AC3E}">
        <p14:creationId xmlns:p14="http://schemas.microsoft.com/office/powerpoint/2010/main" val="2313314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BE50E-FFA9-40A2-AFF5-394D646EDAFE}"/>
              </a:ext>
            </a:extLst>
          </p:cNvPr>
          <p:cNvSpPr>
            <a:spLocks noGrp="1"/>
          </p:cNvSpPr>
          <p:nvPr>
            <p:ph type="title"/>
          </p:nvPr>
        </p:nvSpPr>
        <p:spPr>
          <a:xfrm>
            <a:off x="449855" y="257891"/>
            <a:ext cx="10903945" cy="1325563"/>
          </a:xfrm>
        </p:spPr>
        <p:txBody>
          <a:bodyPr/>
          <a:lstStyle/>
          <a:p>
            <a:pPr algn="ctr"/>
            <a:r>
              <a:rPr lang="en-US" b="1" dirty="0"/>
              <a:t>Climate outlook forums</a:t>
            </a:r>
            <a:endParaRPr lang="en-ZA" b="1" dirty="0"/>
          </a:p>
        </p:txBody>
      </p:sp>
      <p:sp>
        <p:nvSpPr>
          <p:cNvPr id="3" name="Content Placeholder 2">
            <a:extLst>
              <a:ext uri="{FF2B5EF4-FFF2-40B4-BE49-F238E27FC236}">
                <a16:creationId xmlns:a16="http://schemas.microsoft.com/office/drawing/2014/main" id="{BAAE5EB6-69C2-4003-8F23-AAC8A07B07F3}"/>
              </a:ext>
            </a:extLst>
          </p:cNvPr>
          <p:cNvSpPr>
            <a:spLocks noGrp="1"/>
          </p:cNvSpPr>
          <p:nvPr>
            <p:ph idx="1"/>
          </p:nvPr>
        </p:nvSpPr>
        <p:spPr>
          <a:xfrm>
            <a:off x="335280" y="1371600"/>
            <a:ext cx="11018520" cy="4805363"/>
          </a:xfrm>
        </p:spPr>
        <p:txBody>
          <a:bodyPr/>
          <a:lstStyle/>
          <a:p>
            <a:r>
              <a:rPr lang="en-US" dirty="0"/>
              <a:t>Drought monitoring desk</a:t>
            </a:r>
          </a:p>
          <a:p>
            <a:pPr lvl="1"/>
            <a:r>
              <a:rPr lang="en-US" dirty="0"/>
              <a:t>Drought bulletin is published monthly</a:t>
            </a:r>
          </a:p>
          <a:p>
            <a:pPr lvl="1"/>
            <a:r>
              <a:rPr lang="en-US" dirty="0"/>
              <a:t>Using SPI, VCI and TCI</a:t>
            </a:r>
          </a:p>
          <a:p>
            <a:pPr lvl="1"/>
            <a:endParaRPr lang="en-US" dirty="0"/>
          </a:p>
          <a:p>
            <a:endParaRPr lang="en-US" dirty="0"/>
          </a:p>
          <a:p>
            <a:endParaRPr lang="en-US" dirty="0"/>
          </a:p>
          <a:p>
            <a:endParaRPr lang="en-US" dirty="0"/>
          </a:p>
          <a:p>
            <a:pPr marL="0" indent="0">
              <a:buNone/>
            </a:pPr>
            <a:endParaRPr lang="en-ZA" dirty="0"/>
          </a:p>
        </p:txBody>
      </p:sp>
      <p:pic>
        <p:nvPicPr>
          <p:cNvPr id="9" name="Picture 8">
            <a:extLst>
              <a:ext uri="{FF2B5EF4-FFF2-40B4-BE49-F238E27FC236}">
                <a16:creationId xmlns:a16="http://schemas.microsoft.com/office/drawing/2014/main" id="{386F1B4D-46BE-4F5C-81BF-D35AE8F70DA8}"/>
              </a:ext>
            </a:extLst>
          </p:cNvPr>
          <p:cNvPicPr>
            <a:picLocks noChangeAspect="1"/>
          </p:cNvPicPr>
          <p:nvPr/>
        </p:nvPicPr>
        <p:blipFill rotWithShape="1">
          <a:blip r:embed="rId2"/>
          <a:srcRect l="8423" t="16599" r="45423" b="31273"/>
          <a:stretch/>
        </p:blipFill>
        <p:spPr>
          <a:xfrm>
            <a:off x="449855" y="2603767"/>
            <a:ext cx="6124575" cy="3889107"/>
          </a:xfrm>
          <a:prstGeom prst="rect">
            <a:avLst/>
          </a:prstGeom>
        </p:spPr>
      </p:pic>
      <p:pic>
        <p:nvPicPr>
          <p:cNvPr id="13" name="Picture 12">
            <a:extLst>
              <a:ext uri="{FF2B5EF4-FFF2-40B4-BE49-F238E27FC236}">
                <a16:creationId xmlns:a16="http://schemas.microsoft.com/office/drawing/2014/main" id="{A1A48BEC-7EE2-4D6D-B1A6-B84AA3CA9816}"/>
              </a:ext>
            </a:extLst>
          </p:cNvPr>
          <p:cNvPicPr>
            <a:picLocks noChangeAspect="1"/>
          </p:cNvPicPr>
          <p:nvPr/>
        </p:nvPicPr>
        <p:blipFill rotWithShape="1">
          <a:blip r:embed="rId3"/>
          <a:srcRect l="7731" t="20704" r="28576" b="7466"/>
          <a:stretch/>
        </p:blipFill>
        <p:spPr>
          <a:xfrm>
            <a:off x="6508651" y="3281771"/>
            <a:ext cx="5233493" cy="3318338"/>
          </a:xfrm>
          <a:prstGeom prst="rect">
            <a:avLst/>
          </a:prstGeom>
        </p:spPr>
      </p:pic>
    </p:spTree>
    <p:extLst>
      <p:ext uri="{BB962C8B-B14F-4D97-AF65-F5344CB8AC3E}">
        <p14:creationId xmlns:p14="http://schemas.microsoft.com/office/powerpoint/2010/main" val="1567604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E1CD73D-4470-4985-BCCE-C99047A16A03}"/>
              </a:ext>
            </a:extLst>
          </p:cNvPr>
          <p:cNvSpPr>
            <a:spLocks noGrp="1"/>
          </p:cNvSpPr>
          <p:nvPr>
            <p:ph type="title"/>
          </p:nvPr>
        </p:nvSpPr>
        <p:spPr/>
        <p:txBody>
          <a:bodyPr/>
          <a:lstStyle/>
          <a:p>
            <a:r>
              <a:rPr lang="en-US" sz="2800" dirty="0">
                <a:latin typeface="Calibri (body)"/>
              </a:rPr>
              <a:t>Drought monitoring desk</a:t>
            </a:r>
            <a:br>
              <a:rPr lang="en-US" dirty="0"/>
            </a:br>
            <a:endParaRPr lang="en-ZA" dirty="0"/>
          </a:p>
        </p:txBody>
      </p:sp>
      <p:sp>
        <p:nvSpPr>
          <p:cNvPr id="3" name="Content Placeholder 2">
            <a:extLst>
              <a:ext uri="{FF2B5EF4-FFF2-40B4-BE49-F238E27FC236}">
                <a16:creationId xmlns:a16="http://schemas.microsoft.com/office/drawing/2014/main" id="{BAAE5EB6-69C2-4003-8F23-AAC8A07B07F3}"/>
              </a:ext>
            </a:extLst>
          </p:cNvPr>
          <p:cNvSpPr>
            <a:spLocks noGrp="1"/>
          </p:cNvSpPr>
          <p:nvPr>
            <p:ph idx="1"/>
          </p:nvPr>
        </p:nvSpPr>
        <p:spPr>
          <a:xfrm>
            <a:off x="838200" y="1057275"/>
            <a:ext cx="10515600" cy="5119688"/>
          </a:xfrm>
        </p:spPr>
        <p:txBody>
          <a:bodyPr/>
          <a:lstStyle/>
          <a:p>
            <a:pPr lvl="1"/>
            <a:r>
              <a:rPr lang="en-US" dirty="0"/>
              <a:t>We also zoom into the drought stricken Areas and calculate SPI and SPEI  (12 and 24 months to better understand the dynamics the drought in regions.</a:t>
            </a:r>
          </a:p>
          <a:p>
            <a:pPr lvl="1"/>
            <a:endParaRPr lang="en-US" dirty="0"/>
          </a:p>
          <a:p>
            <a:pPr lvl="1"/>
            <a:endParaRPr lang="en-US" dirty="0"/>
          </a:p>
          <a:p>
            <a:endParaRPr lang="en-ZA" dirty="0"/>
          </a:p>
        </p:txBody>
      </p:sp>
      <p:pic>
        <p:nvPicPr>
          <p:cNvPr id="7" name="Picture 6">
            <a:extLst>
              <a:ext uri="{FF2B5EF4-FFF2-40B4-BE49-F238E27FC236}">
                <a16:creationId xmlns:a16="http://schemas.microsoft.com/office/drawing/2014/main" id="{0EF60FEA-4F6B-401C-B27F-78376AA9F8C2}"/>
              </a:ext>
            </a:extLst>
          </p:cNvPr>
          <p:cNvPicPr>
            <a:picLocks noChangeAspect="1"/>
          </p:cNvPicPr>
          <p:nvPr/>
        </p:nvPicPr>
        <p:blipFill>
          <a:blip r:embed="rId2"/>
          <a:stretch>
            <a:fillRect/>
          </a:stretch>
        </p:blipFill>
        <p:spPr>
          <a:xfrm>
            <a:off x="4572000" y="1887774"/>
            <a:ext cx="6466387" cy="4844887"/>
          </a:xfrm>
          <a:prstGeom prst="rect">
            <a:avLst/>
          </a:prstGeom>
        </p:spPr>
      </p:pic>
    </p:spTree>
    <p:extLst>
      <p:ext uri="{BB962C8B-B14F-4D97-AF65-F5344CB8AC3E}">
        <p14:creationId xmlns:p14="http://schemas.microsoft.com/office/powerpoint/2010/main" val="1747851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E5EB6-69C2-4003-8F23-AAC8A07B07F3}"/>
              </a:ext>
            </a:extLst>
          </p:cNvPr>
          <p:cNvSpPr>
            <a:spLocks noGrp="1"/>
          </p:cNvSpPr>
          <p:nvPr>
            <p:ph idx="1"/>
          </p:nvPr>
        </p:nvSpPr>
        <p:spPr>
          <a:xfrm>
            <a:off x="838199" y="581026"/>
            <a:ext cx="10868025" cy="5595938"/>
          </a:xfrm>
        </p:spPr>
        <p:txBody>
          <a:bodyPr/>
          <a:lstStyle/>
          <a:p>
            <a:pPr marL="0" indent="0" algn="ctr">
              <a:buNone/>
            </a:pPr>
            <a:r>
              <a:rPr lang="en-US" b="1" dirty="0"/>
              <a:t>Climate</a:t>
            </a:r>
            <a:r>
              <a:rPr lang="en-US" dirty="0"/>
              <a:t> </a:t>
            </a:r>
            <a:r>
              <a:rPr lang="en-US" b="1" dirty="0"/>
              <a:t>Summary</a:t>
            </a:r>
          </a:p>
          <a:p>
            <a:pPr lvl="1"/>
            <a:r>
              <a:rPr lang="en-US" dirty="0"/>
              <a:t>This publication gives a general overview of the climate of South Africa</a:t>
            </a:r>
          </a:p>
          <a:p>
            <a:pPr lvl="1"/>
            <a:endParaRPr lang="en-US" dirty="0"/>
          </a:p>
          <a:p>
            <a:endParaRPr lang="en-US" dirty="0"/>
          </a:p>
          <a:p>
            <a:endParaRPr lang="en-US" dirty="0"/>
          </a:p>
          <a:p>
            <a:endParaRPr lang="en-US" dirty="0"/>
          </a:p>
          <a:p>
            <a:pPr marL="0" indent="0">
              <a:buNone/>
            </a:pPr>
            <a:endParaRPr lang="en-US" dirty="0"/>
          </a:p>
        </p:txBody>
      </p:sp>
      <p:pic>
        <p:nvPicPr>
          <p:cNvPr id="5" name="Picture 4">
            <a:extLst>
              <a:ext uri="{FF2B5EF4-FFF2-40B4-BE49-F238E27FC236}">
                <a16:creationId xmlns:a16="http://schemas.microsoft.com/office/drawing/2014/main" id="{8A263D47-3E6C-4070-9B3D-B91B649E1A32}"/>
              </a:ext>
            </a:extLst>
          </p:cNvPr>
          <p:cNvPicPr>
            <a:picLocks noChangeAspect="1"/>
          </p:cNvPicPr>
          <p:nvPr/>
        </p:nvPicPr>
        <p:blipFill rotWithShape="1">
          <a:blip r:embed="rId2"/>
          <a:srcRect l="5423" t="15984" r="25000" b="5302"/>
          <a:stretch/>
        </p:blipFill>
        <p:spPr>
          <a:xfrm>
            <a:off x="4960665" y="1474412"/>
            <a:ext cx="6666944" cy="4240587"/>
          </a:xfrm>
          <a:prstGeom prst="rect">
            <a:avLst/>
          </a:prstGeom>
        </p:spPr>
      </p:pic>
    </p:spTree>
    <p:extLst>
      <p:ext uri="{BB962C8B-B14F-4D97-AF65-F5344CB8AC3E}">
        <p14:creationId xmlns:p14="http://schemas.microsoft.com/office/powerpoint/2010/main" val="3777418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E5EB6-69C2-4003-8F23-AAC8A07B07F3}"/>
              </a:ext>
            </a:extLst>
          </p:cNvPr>
          <p:cNvSpPr>
            <a:spLocks noGrp="1"/>
          </p:cNvSpPr>
          <p:nvPr>
            <p:ph idx="1"/>
          </p:nvPr>
        </p:nvSpPr>
        <p:spPr>
          <a:xfrm>
            <a:off x="838200" y="243840"/>
            <a:ext cx="10957560" cy="5933123"/>
          </a:xfrm>
        </p:spPr>
        <p:txBody>
          <a:bodyPr/>
          <a:lstStyle/>
          <a:p>
            <a:pPr marL="0" indent="0" algn="ctr">
              <a:buNone/>
            </a:pPr>
            <a:r>
              <a:rPr lang="en-US" b="1" dirty="0"/>
              <a:t>Extreme climate indices </a:t>
            </a:r>
          </a:p>
          <a:p>
            <a:pPr lvl="1"/>
            <a:r>
              <a:rPr lang="en-US" dirty="0"/>
              <a:t>The South African Weather Service (SAWS) provides updates of the WMO Extreme Climate Indices on an annual basis. </a:t>
            </a:r>
          </a:p>
          <a:p>
            <a:pPr lvl="1"/>
            <a:r>
              <a:rPr lang="en-US" dirty="0"/>
              <a:t>The indices provide a general impression of the trend in weather and climate extremes in South Africa, with the latest index values included in the report for comparative purposes.</a:t>
            </a:r>
            <a:endParaRPr lang="en-ZA" dirty="0"/>
          </a:p>
        </p:txBody>
      </p:sp>
      <p:pic>
        <p:nvPicPr>
          <p:cNvPr id="4" name="Picture 3">
            <a:extLst>
              <a:ext uri="{FF2B5EF4-FFF2-40B4-BE49-F238E27FC236}">
                <a16:creationId xmlns:a16="http://schemas.microsoft.com/office/drawing/2014/main" id="{50099753-48C7-485C-BD54-087A5A364B40}"/>
              </a:ext>
            </a:extLst>
          </p:cNvPr>
          <p:cNvPicPr>
            <a:picLocks noChangeAspect="1"/>
          </p:cNvPicPr>
          <p:nvPr/>
        </p:nvPicPr>
        <p:blipFill>
          <a:blip r:embed="rId2"/>
          <a:stretch>
            <a:fillRect/>
          </a:stretch>
        </p:blipFill>
        <p:spPr>
          <a:xfrm>
            <a:off x="6022651" y="2570480"/>
            <a:ext cx="6017361" cy="3765362"/>
          </a:xfrm>
          <a:prstGeom prst="rect">
            <a:avLst/>
          </a:prstGeom>
        </p:spPr>
      </p:pic>
      <p:pic>
        <p:nvPicPr>
          <p:cNvPr id="8" name="Picture 7">
            <a:extLst>
              <a:ext uri="{FF2B5EF4-FFF2-40B4-BE49-F238E27FC236}">
                <a16:creationId xmlns:a16="http://schemas.microsoft.com/office/drawing/2014/main" id="{43B99574-B90F-41B5-AEA4-B3A99CB3C5BC}"/>
              </a:ext>
            </a:extLst>
          </p:cNvPr>
          <p:cNvPicPr>
            <a:picLocks noChangeAspect="1"/>
          </p:cNvPicPr>
          <p:nvPr/>
        </p:nvPicPr>
        <p:blipFill>
          <a:blip r:embed="rId3"/>
          <a:stretch>
            <a:fillRect/>
          </a:stretch>
        </p:blipFill>
        <p:spPr>
          <a:xfrm>
            <a:off x="304829" y="2674503"/>
            <a:ext cx="6453328" cy="3279257"/>
          </a:xfrm>
          <a:prstGeom prst="rect">
            <a:avLst/>
          </a:prstGeom>
        </p:spPr>
      </p:pic>
    </p:spTree>
    <p:extLst>
      <p:ext uri="{BB962C8B-B14F-4D97-AF65-F5344CB8AC3E}">
        <p14:creationId xmlns:p14="http://schemas.microsoft.com/office/powerpoint/2010/main" val="2060732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3520" y="929640"/>
            <a:ext cx="4876800" cy="3657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4640" y="2758440"/>
            <a:ext cx="4876800" cy="3657600"/>
          </a:xfrm>
          <a:prstGeom prst="rect">
            <a:avLst/>
          </a:prstGeom>
        </p:spPr>
      </p:pic>
      <p:sp>
        <p:nvSpPr>
          <p:cNvPr id="4" name="TextBox 3"/>
          <p:cNvSpPr txBox="1"/>
          <p:nvPr/>
        </p:nvSpPr>
        <p:spPr>
          <a:xfrm>
            <a:off x="3931920" y="548640"/>
            <a:ext cx="4485074" cy="369332"/>
          </a:xfrm>
          <a:prstGeom prst="rect">
            <a:avLst/>
          </a:prstGeom>
          <a:noFill/>
        </p:spPr>
        <p:txBody>
          <a:bodyPr wrap="none" rtlCol="0">
            <a:spAutoFit/>
          </a:bodyPr>
          <a:lstStyle/>
          <a:p>
            <a:r>
              <a:rPr lang="en-US" b="1" dirty="0"/>
              <a:t>Examples of some of the Indices we calculate</a:t>
            </a:r>
          </a:p>
        </p:txBody>
      </p:sp>
      <p:sp>
        <p:nvSpPr>
          <p:cNvPr id="5" name="TextBox 4"/>
          <p:cNvSpPr txBox="1"/>
          <p:nvPr/>
        </p:nvSpPr>
        <p:spPr>
          <a:xfrm>
            <a:off x="7526345" y="2112109"/>
            <a:ext cx="3897718" cy="646331"/>
          </a:xfrm>
          <a:prstGeom prst="rect">
            <a:avLst/>
          </a:prstGeom>
          <a:noFill/>
        </p:spPr>
        <p:txBody>
          <a:bodyPr wrap="square" rtlCol="0">
            <a:spAutoFit/>
          </a:bodyPr>
          <a:lstStyle/>
          <a:p>
            <a:pPr algn="ctr"/>
            <a:r>
              <a:rPr lang="en-US" dirty="0"/>
              <a:t>Monthly  maximum value of daily maximum temperature</a:t>
            </a:r>
          </a:p>
        </p:txBody>
      </p:sp>
      <p:sp>
        <p:nvSpPr>
          <p:cNvPr id="6" name="TextBox 5"/>
          <p:cNvSpPr txBox="1"/>
          <p:nvPr/>
        </p:nvSpPr>
        <p:spPr>
          <a:xfrm>
            <a:off x="2711345" y="4738255"/>
            <a:ext cx="2530757" cy="369332"/>
          </a:xfrm>
          <a:prstGeom prst="rect">
            <a:avLst/>
          </a:prstGeom>
          <a:noFill/>
        </p:spPr>
        <p:txBody>
          <a:bodyPr wrap="none" rtlCol="0">
            <a:spAutoFit/>
          </a:bodyPr>
          <a:lstStyle/>
          <a:p>
            <a:r>
              <a:rPr lang="en-US" dirty="0"/>
              <a:t>Cold spell Duration Index</a:t>
            </a:r>
          </a:p>
        </p:txBody>
      </p:sp>
    </p:spTree>
    <p:extLst>
      <p:ext uri="{BB962C8B-B14F-4D97-AF65-F5344CB8AC3E}">
        <p14:creationId xmlns:p14="http://schemas.microsoft.com/office/powerpoint/2010/main" val="2480446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1327D3-66B8-402B-8F73-EE13CC8FD90B}"/>
              </a:ext>
            </a:extLst>
          </p:cNvPr>
          <p:cNvSpPr>
            <a:spLocks noGrp="1"/>
          </p:cNvSpPr>
          <p:nvPr>
            <p:ph idx="1"/>
          </p:nvPr>
        </p:nvSpPr>
        <p:spPr>
          <a:xfrm>
            <a:off x="838200" y="657224"/>
            <a:ext cx="10296525" cy="5911215"/>
          </a:xfrm>
        </p:spPr>
        <p:txBody>
          <a:bodyPr>
            <a:normAutofit/>
          </a:bodyPr>
          <a:lstStyle/>
          <a:p>
            <a:r>
              <a:rPr lang="en-US" dirty="0"/>
              <a:t>Regional product -  Southern Africa Flash Flood Guidance Early Warning system.</a:t>
            </a:r>
          </a:p>
          <a:p>
            <a:r>
              <a:rPr lang="en-US" dirty="0"/>
              <a:t>QC processes for data used </a:t>
            </a:r>
          </a:p>
          <a:p>
            <a:pPr lvl="1"/>
            <a:r>
              <a:rPr lang="en-US" dirty="0"/>
              <a:t>The QC process is based on the thresholds which are dependent on the location, climate of the region and altitude.</a:t>
            </a:r>
          </a:p>
          <a:p>
            <a:r>
              <a:rPr lang="en-ZA" dirty="0"/>
              <a:t>Do we rescue data:</a:t>
            </a:r>
          </a:p>
          <a:p>
            <a:pPr lvl="1"/>
            <a:r>
              <a:rPr lang="en-ZA" dirty="0"/>
              <a:t>Information on the old climate returns (back dated to 1800) are being digitized.</a:t>
            </a:r>
          </a:p>
          <a:p>
            <a:pPr lvl="1"/>
            <a:r>
              <a:rPr lang="en-ZA" dirty="0"/>
              <a:t>The challenges are that the data is first converted from the old units of measurement and that there is not enough capacity.</a:t>
            </a:r>
          </a:p>
          <a:p>
            <a:pPr lvl="1"/>
            <a:endParaRPr lang="en-ZA" dirty="0"/>
          </a:p>
          <a:p>
            <a:r>
              <a:rPr lang="en-ZA" dirty="0"/>
              <a:t>How is our data obtained by the public?</a:t>
            </a:r>
          </a:p>
          <a:p>
            <a:pPr lvl="1"/>
            <a:r>
              <a:rPr lang="en-ZA" dirty="0"/>
              <a:t>On our website</a:t>
            </a:r>
          </a:p>
          <a:p>
            <a:pPr lvl="1"/>
            <a:r>
              <a:rPr lang="en-ZA" dirty="0"/>
              <a:t>Via request from the Climate Information office</a:t>
            </a:r>
          </a:p>
          <a:p>
            <a:endParaRPr lang="en-US" dirty="0"/>
          </a:p>
          <a:p>
            <a:pPr lvl="1"/>
            <a:endParaRPr lang="en-ZA" dirty="0"/>
          </a:p>
        </p:txBody>
      </p:sp>
    </p:spTree>
    <p:extLst>
      <p:ext uri="{BB962C8B-B14F-4D97-AF65-F5344CB8AC3E}">
        <p14:creationId xmlns:p14="http://schemas.microsoft.com/office/powerpoint/2010/main" val="2542112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Other common challenges</a:t>
            </a:r>
          </a:p>
        </p:txBody>
      </p:sp>
      <p:sp>
        <p:nvSpPr>
          <p:cNvPr id="3" name="Content Placeholder 2"/>
          <p:cNvSpPr>
            <a:spLocks noGrp="1"/>
          </p:cNvSpPr>
          <p:nvPr>
            <p:ph idx="1"/>
          </p:nvPr>
        </p:nvSpPr>
        <p:spPr/>
        <p:txBody>
          <a:bodyPr>
            <a:normAutofit fontScale="85000" lnSpcReduction="20000"/>
          </a:bodyPr>
          <a:lstStyle/>
          <a:p>
            <a:pPr>
              <a:lnSpc>
                <a:spcPct val="150000"/>
              </a:lnSpc>
            </a:pPr>
            <a:r>
              <a:rPr lang="en-US" dirty="0"/>
              <a:t>For the manual stations, we have challenges to disseminate data in real time since we still need to transport all climate returns (Hard copies) from different regions across the country to SAWS offices where it will be captured, </a:t>
            </a:r>
            <a:r>
              <a:rPr lang="en-US" dirty="0" err="1"/>
              <a:t>QC’ed</a:t>
            </a:r>
            <a:r>
              <a:rPr lang="en-US" dirty="0"/>
              <a:t> and archived. </a:t>
            </a:r>
          </a:p>
          <a:p>
            <a:pPr>
              <a:lnSpc>
                <a:spcPct val="150000"/>
              </a:lnSpc>
            </a:pPr>
            <a:r>
              <a:rPr lang="en-US" dirty="0"/>
              <a:t>For automated stations, allocation of spares is a challenges with results in loss of data (Looking at a new strategy to minimize loss which is due to this).</a:t>
            </a:r>
          </a:p>
          <a:p>
            <a:pPr>
              <a:lnSpc>
                <a:spcPct val="150000"/>
              </a:lnSpc>
            </a:pPr>
            <a:r>
              <a:rPr lang="en-US" dirty="0"/>
              <a:t>Network challenges: Whenever our network providers (e.g. MTN) are down we also lose data.</a:t>
            </a:r>
          </a:p>
          <a:p>
            <a:pPr marL="0" indent="0">
              <a:lnSpc>
                <a:spcPct val="150000"/>
              </a:lnSpc>
              <a:buNone/>
            </a:pPr>
            <a:endParaRPr lang="en-US" dirty="0"/>
          </a:p>
        </p:txBody>
      </p:sp>
    </p:spTree>
    <p:extLst>
      <p:ext uri="{BB962C8B-B14F-4D97-AF65-F5344CB8AC3E}">
        <p14:creationId xmlns:p14="http://schemas.microsoft.com/office/powerpoint/2010/main" val="3279114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885619ACC66E40924F80AD72C29800" ma:contentTypeVersion="13" ma:contentTypeDescription="Create a new document." ma:contentTypeScope="" ma:versionID="21dad5bac2533701c67ca2cf5acb481f">
  <xsd:schema xmlns:xsd="http://www.w3.org/2001/XMLSchema" xmlns:xs="http://www.w3.org/2001/XMLSchema" xmlns:p="http://schemas.microsoft.com/office/2006/metadata/properties" xmlns:ns3="2f54b51d-d71f-4c68-89d6-b982f02021d6" xmlns:ns4="cef1e425-e03e-475d-8454-a492170812a5" targetNamespace="http://schemas.microsoft.com/office/2006/metadata/properties" ma:root="true" ma:fieldsID="b9eff6fa9d13fd3d5b13d98290aef07d" ns3:_="" ns4:_="">
    <xsd:import namespace="2f54b51d-d71f-4c68-89d6-b982f02021d6"/>
    <xsd:import namespace="cef1e425-e03e-475d-8454-a492170812a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54b51d-d71f-4c68-89d6-b982f02021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ef1e425-e03e-475d-8454-a492170812a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119E0D4-437B-4CDE-9CA0-FC88BDF244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54b51d-d71f-4c68-89d6-b982f02021d6"/>
    <ds:schemaRef ds:uri="cef1e425-e03e-475d-8454-a492170812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6D9129-6797-4328-B604-5983380F3722}">
  <ds:schemaRefs>
    <ds:schemaRef ds:uri="http://schemas.microsoft.com/sharepoint/v3/contenttype/forms"/>
  </ds:schemaRefs>
</ds:datastoreItem>
</file>

<file path=customXml/itemProps3.xml><?xml version="1.0" encoding="utf-8"?>
<ds:datastoreItem xmlns:ds="http://schemas.openxmlformats.org/officeDocument/2006/customXml" ds:itemID="{65C71AE5-F93B-4EE6-87C0-11F0F58E22C4}">
  <ds:schemaRefs>
    <ds:schemaRef ds:uri="http://www.w3.org/XML/1998/namespace"/>
    <ds:schemaRef ds:uri="http://purl.org/dc/dcmitype/"/>
    <ds:schemaRef ds:uri="cef1e425-e03e-475d-8454-a492170812a5"/>
    <ds:schemaRef ds:uri="2f54b51d-d71f-4c68-89d6-b982f02021d6"/>
    <ds:schemaRef ds:uri="http://schemas.microsoft.com/office/2006/metadata/properties"/>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82</TotalTime>
  <Words>353</Words>
  <Application>Microsoft Office PowerPoint</Application>
  <PresentationFormat>Widescreen</PresentationFormat>
  <Paragraphs>40</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(body)</vt:lpstr>
      <vt:lpstr>Calibri Light</vt:lpstr>
      <vt:lpstr>Office Theme</vt:lpstr>
      <vt:lpstr>South Africa – products and services  Session 7</vt:lpstr>
      <vt:lpstr>Climate outlook forums</vt:lpstr>
      <vt:lpstr>Drought monitoring desk </vt:lpstr>
      <vt:lpstr>PowerPoint Presentation</vt:lpstr>
      <vt:lpstr>PowerPoint Presentation</vt:lpstr>
      <vt:lpstr>PowerPoint Presentation</vt:lpstr>
      <vt:lpstr>PowerPoint Presentation</vt:lpstr>
      <vt:lpstr>Other common challenges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Lebohang Melato</dc:creator>
  <cp:lastModifiedBy>Ilaria GALLO</cp:lastModifiedBy>
  <cp:revision>16</cp:revision>
  <dcterms:created xsi:type="dcterms:W3CDTF">2021-11-17T09:13:23Z</dcterms:created>
  <dcterms:modified xsi:type="dcterms:W3CDTF">2021-11-17T13:40:46Z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0x01010078885619ACC66E40924F80AD72C29800</vt:lpwstr>
  </property>
</Properties>
</file>