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60" r:id="rId5"/>
    <p:sldId id="270" r:id="rId6"/>
    <p:sldId id="261" r:id="rId7"/>
    <p:sldId id="262" r:id="rId8"/>
    <p:sldId id="264" r:id="rId9"/>
    <p:sldId id="265" r:id="rId10"/>
    <p:sldId id="267" r:id="rId11"/>
    <p:sldId id="268" r:id="rId12"/>
    <p:sldId id="271" r:id="rId13"/>
    <p:sldId id="272" r:id="rId14"/>
    <p:sldId id="273" r:id="rId15"/>
    <p:sldId id="274" r:id="rId16"/>
    <p:sldId id="275" r:id="rId17"/>
    <p:sldId id="276" r:id="rId18"/>
    <p:sldId id="259" r:id="rId1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99"/>
    <a:srgbClr val="FF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50" autoAdjust="0"/>
    <p:restoredTop sz="98335" autoAdjust="0"/>
  </p:normalViewPr>
  <p:slideViewPr>
    <p:cSldViewPr snapToGrid="0" snapToObjects="1">
      <p:cViewPr>
        <p:scale>
          <a:sx n="75" d="100"/>
          <a:sy n="75" d="100"/>
        </p:scale>
        <p:origin x="-108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9A171-1096-48BA-ACB3-0A25F92F6765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989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oscardepl.wmo.int/surfac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etrp.wmo.int/course/view.php?id=146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mo.int/wigo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36"/>
            <a:ext cx="9216000" cy="691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75200" y="5895293"/>
            <a:ext cx="42235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000" b="1" smtClean="0">
                <a:solidFill>
                  <a:srgbClr val="000090"/>
                </a:solidFill>
              </a:rPr>
              <a:t>9 December 2020 </a:t>
            </a:r>
            <a:r>
              <a:rPr lang="fr-CH" sz="2000" b="1" smtClean="0">
                <a:solidFill>
                  <a:srgbClr val="000090"/>
                </a:solidFill>
              </a:rPr>
              <a:t>– webinar #</a:t>
            </a:r>
            <a:r>
              <a:rPr lang="fr-CH" sz="2000" b="1" smtClean="0">
                <a:solidFill>
                  <a:srgbClr val="000090"/>
                </a:solidFill>
              </a:rPr>
              <a:t>12</a:t>
            </a:r>
            <a:endParaRPr lang="fr-CH" sz="2000" b="1" smtClean="0">
              <a:solidFill>
                <a:srgbClr val="000090"/>
              </a:solidFill>
            </a:endParaRPr>
          </a:p>
          <a:p>
            <a:pPr algn="ctr"/>
            <a:r>
              <a:rPr lang="fr-CH" sz="2000" b="1" smtClean="0">
                <a:solidFill>
                  <a:srgbClr val="000090"/>
                </a:solidFill>
              </a:rPr>
              <a:t>WIGOS project office</a:t>
            </a:r>
            <a:endParaRPr lang="fr-CH" sz="2000" dirty="0">
              <a:solidFill>
                <a:srgbClr val="000090"/>
              </a:solidFill>
            </a:endParaRPr>
          </a:p>
        </p:txBody>
      </p:sp>
      <p:sp>
        <p:nvSpPr>
          <p:cNvPr id="7" name="Shape 231"/>
          <p:cNvSpPr txBox="1">
            <a:spLocks/>
          </p:cNvSpPr>
          <p:nvPr/>
        </p:nvSpPr>
        <p:spPr>
          <a:xfrm>
            <a:off x="120649" y="1002683"/>
            <a:ext cx="8865446" cy="1108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4000" b="1" smtClean="0">
                <a:solidFill>
                  <a:srgbClr val="000090"/>
                </a:solidFill>
              </a:rPr>
              <a:t>Webinar #</a:t>
            </a:r>
            <a:r>
              <a:rPr lang="en-US" sz="4000" b="1" smtClean="0">
                <a:solidFill>
                  <a:srgbClr val="000090"/>
                </a:solidFill>
              </a:rPr>
              <a:t>12 </a:t>
            </a:r>
            <a:r>
              <a:rPr lang="en-US" sz="4000" b="1" smtClean="0">
                <a:solidFill>
                  <a:srgbClr val="000090"/>
                </a:solidFill>
              </a:rPr>
              <a:t>– </a:t>
            </a:r>
            <a:r>
              <a:rPr lang="fr-CH" sz="4000" b="1" smtClean="0">
                <a:solidFill>
                  <a:srgbClr val="000090"/>
                </a:solidFill>
              </a:rPr>
              <a:t>Practical API examples</a:t>
            </a:r>
            <a:endParaRPr lang="en-US" sz="40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73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Agenda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Introduction</a:t>
            </a:r>
          </a:p>
          <a:p>
            <a:r>
              <a:rPr lang="fr-CH" smtClean="0"/>
              <a:t>API overview</a:t>
            </a:r>
          </a:p>
          <a:p>
            <a:r>
              <a:rPr lang="fr-CH" smtClean="0"/>
              <a:t>API examples </a:t>
            </a:r>
          </a:p>
          <a:p>
            <a:pPr lvl="1"/>
            <a:r>
              <a:rPr lang="fr-CH" smtClean="0"/>
              <a:t>Finding stations changed since </a:t>
            </a:r>
          </a:p>
          <a:p>
            <a:pPr lvl="1"/>
            <a:r>
              <a:rPr lang="fr-CH" smtClean="0"/>
              <a:t>How to reproduce Volume A</a:t>
            </a:r>
          </a:p>
          <a:p>
            <a:pPr lvl="1"/>
            <a:r>
              <a:rPr lang="fr-CH" smtClean="0"/>
              <a:t>Updating station schedules with custom logic</a:t>
            </a:r>
          </a:p>
          <a:p>
            <a:pPr marL="457200" lvl="1" indent="0">
              <a:buNone/>
            </a:pPr>
            <a:endParaRPr lang="fr-CH" smtClean="0"/>
          </a:p>
          <a:p>
            <a:r>
              <a:rPr lang="fr-CH" smtClean="0"/>
              <a:t>Feedback and </a:t>
            </a:r>
            <a:r>
              <a:rPr lang="fr-CH" smtClean="0"/>
              <a:t>discussion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81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The </a:t>
            </a:r>
            <a:r>
              <a:rPr lang="en-US" sz="3600" b="1" dirty="0">
                <a:solidFill>
                  <a:srgbClr val="000090"/>
                </a:solidFill>
              </a:rPr>
              <a:t>OSCAR/Surface </a:t>
            </a:r>
            <a:r>
              <a:rPr lang="en-US" sz="3600" b="1" dirty="0" smtClean="0">
                <a:solidFill>
                  <a:srgbClr val="000090"/>
                </a:solidFill>
              </a:rPr>
              <a:t>webinar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en-US" sz="2400" dirty="0" smtClean="0"/>
              <a:t>Monthly  webinar with varying topic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dirty="0" smtClean="0"/>
              <a:t>Audience are OSCAR/Surface Focal Points and </a:t>
            </a:r>
            <a:r>
              <a:rPr lang="fr-CH" sz="2400" dirty="0" err="1" smtClean="0"/>
              <a:t>Users</a:t>
            </a:r>
            <a:endParaRPr lang="fr-CH" sz="24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Normally every </a:t>
            </a:r>
            <a:r>
              <a:rPr lang="fr-CH" sz="2400" smtClean="0"/>
              <a:t>first Monday of </a:t>
            </a:r>
            <a:r>
              <a:rPr lang="fr-CH" sz="2400" dirty="0" smtClean="0"/>
              <a:t>the </a:t>
            </a:r>
            <a:r>
              <a:rPr lang="fr-CH" sz="2400" err="1" smtClean="0"/>
              <a:t>month</a:t>
            </a:r>
            <a:r>
              <a:rPr lang="fr-CH" sz="2400" smtClean="0"/>
              <a:t> 11h </a:t>
            </a:r>
            <a:r>
              <a:rPr lang="fr-CH" sz="2400" dirty="0" smtClean="0"/>
              <a:t>UTC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dirty="0" err="1" smtClean="0"/>
              <a:t>Hosted</a:t>
            </a:r>
            <a:r>
              <a:rPr lang="fr-CH" sz="2400" dirty="0" smtClean="0"/>
              <a:t> in the </a:t>
            </a:r>
            <a:r>
              <a:rPr lang="fr-CH" sz="2400" smtClean="0"/>
              <a:t>WMO BlueJeans</a:t>
            </a:r>
            <a:endParaRPr lang="fr-CH" sz="24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400" dirty="0" err="1" smtClean="0"/>
              <a:t>Please</a:t>
            </a:r>
            <a:r>
              <a:rPr lang="fr-CH" sz="2400" dirty="0" smtClean="0"/>
              <a:t> </a:t>
            </a:r>
            <a:r>
              <a:rPr lang="fr-CH" sz="2400" dirty="0" err="1" smtClean="0"/>
              <a:t>suggest</a:t>
            </a:r>
            <a:r>
              <a:rPr lang="fr-CH" sz="2400" dirty="0" smtClean="0"/>
              <a:t> topics</a:t>
            </a:r>
          </a:p>
          <a:p>
            <a:pPr marL="682625" indent="-682625">
              <a:buFont typeface="+mj-lt"/>
              <a:buAutoNum type="romanUcPeriod"/>
            </a:pPr>
            <a:endParaRPr lang="fr-CH" sz="2400" dirty="0" smtClean="0"/>
          </a:p>
        </p:txBody>
      </p:sp>
    </p:spTree>
    <p:extLst>
      <p:ext uri="{BB962C8B-B14F-4D97-AF65-F5344CB8AC3E}">
        <p14:creationId xmlns:p14="http://schemas.microsoft.com/office/powerpoint/2010/main" val="181154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Today’s speakers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Luisa Ickes </a:t>
            </a:r>
            <a:r>
              <a:rPr lang="fr-CH" smtClean="0"/>
              <a:t>(WIGOS Project </a:t>
            </a:r>
            <a:r>
              <a:rPr lang="fr-CH" smtClean="0"/>
              <a:t>Office)</a:t>
            </a:r>
          </a:p>
          <a:p>
            <a:r>
              <a:rPr lang="fr-CH"/>
              <a:t>Timo Pröscholdt  (WIGOS Project Office)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10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The OSCAR/Surface API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64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API OSCAR/Surface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API = application programming interface</a:t>
            </a:r>
          </a:p>
          <a:p>
            <a:r>
              <a:rPr lang="fr-CH" smtClean="0"/>
              <a:t>Access information in machine readable format</a:t>
            </a:r>
          </a:p>
          <a:p>
            <a:r>
              <a:rPr lang="fr-CH" smtClean="0"/>
              <a:t>Submit information </a:t>
            </a:r>
            <a:r>
              <a:rPr lang="fr-CH" smtClean="0"/>
              <a:t>with a computer programme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32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OSCAR/Surface API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smtClean="0"/>
              <a:t>Get a machine readable list</a:t>
            </a:r>
          </a:p>
          <a:p>
            <a:r>
              <a:rPr lang="fr-CH" smtClean="0"/>
              <a:t>Accesible via URL:</a:t>
            </a:r>
          </a:p>
          <a:p>
            <a:r>
              <a:rPr lang="fr-CH" smtClean="0"/>
              <a:t>Parametres similat to the UI</a:t>
            </a:r>
          </a:p>
          <a:p>
            <a:endParaRPr lang="en-US" smtClean="0"/>
          </a:p>
          <a:p>
            <a:endParaRPr lang="en-US"/>
          </a:p>
          <a:p>
            <a:r>
              <a:rPr lang="en-US" smtClean="0"/>
              <a:t>https</a:t>
            </a:r>
            <a:r>
              <a:rPr lang="en-US"/>
              <a:t>://</a:t>
            </a:r>
            <a:r>
              <a:rPr lang="en-US" smtClean="0"/>
              <a:t>oscar.wmo.int/surface/rest/api/search/station?</a:t>
            </a:r>
            <a:br>
              <a:rPr lang="en-US" smtClean="0"/>
            </a:br>
            <a:r>
              <a:rPr lang="en-US" b="1" smtClean="0"/>
              <a:t>programAffiliation=GOS</a:t>
            </a:r>
            <a:r>
              <a:rPr lang="en-US" smtClean="0"/>
              <a:t>&amp;</a:t>
            </a:r>
            <a:r>
              <a:rPr lang="en-US" b="1" smtClean="0"/>
              <a:t>territoryName=SEN</a:t>
            </a:r>
            <a:endParaRPr lang="en-US" b="1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457" y="1065213"/>
            <a:ext cx="3505516" cy="344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776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Different example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H" smtClean="0"/>
              <a:t>Download a statin in XML format (machine readable)</a:t>
            </a:r>
          </a:p>
          <a:p>
            <a:endParaRPr lang="fr-CH"/>
          </a:p>
          <a:p>
            <a:endParaRPr lang="fr-CH" smtClean="0"/>
          </a:p>
          <a:p>
            <a:endParaRPr lang="fr-CH"/>
          </a:p>
          <a:p>
            <a:endParaRPr lang="fr-CH" smtClean="0"/>
          </a:p>
          <a:p>
            <a:endParaRPr lang="fr-CH"/>
          </a:p>
          <a:p>
            <a:r>
              <a:rPr lang="fr-CH" smtClean="0"/>
              <a:t>XML allows to integrate the information into an IT process</a:t>
            </a:r>
          </a:p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2278983"/>
            <a:ext cx="5267325" cy="259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69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mtClean="0"/>
              <a:t>Upload a station to OSCAR/Surface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smtClean="0"/>
              <a:t>Upload a station in XML format to</a:t>
            </a:r>
            <a:br>
              <a:rPr lang="fr-CH" smtClean="0"/>
            </a:br>
            <a:r>
              <a:rPr lang="fr-CH" smtClean="0"/>
              <a:t>OSCAR/Surface</a:t>
            </a:r>
          </a:p>
          <a:p>
            <a:r>
              <a:rPr lang="fr-CH" smtClean="0"/>
              <a:t>Upload several stations at the same time quickly</a:t>
            </a:r>
          </a:p>
          <a:p>
            <a:r>
              <a:rPr lang="fr-CH" smtClean="0"/>
              <a:t>Link to existing databases</a:t>
            </a:r>
            <a:br>
              <a:rPr lang="fr-CH" smtClean="0"/>
            </a:br>
            <a:r>
              <a:rPr lang="fr-CH" smtClean="0"/>
              <a:t>des bases de doneés existantes</a:t>
            </a:r>
          </a:p>
          <a:p>
            <a:r>
              <a:rPr lang="fr-CH" smtClean="0"/>
              <a:t>More details on XML in next presentation</a:t>
            </a:r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692" y="1495425"/>
            <a:ext cx="1667561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58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Access rights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OSCAR/Surface National Focal Point</a:t>
            </a:r>
          </a:p>
          <a:p>
            <a:r>
              <a:rPr lang="fr-CH" smtClean="0"/>
              <a:t>The Focal Point can genrate a «token» to use the API in a programme </a:t>
            </a:r>
          </a:p>
          <a:p>
            <a:r>
              <a:rPr lang="fr-CH" smtClean="0"/>
              <a:t>Example </a:t>
            </a:r>
            <a:r>
              <a:rPr lang="fr-CH"/>
              <a:t>token: «7d0efe16-6473-4754-ad3c-e01f0434a81e»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95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«testbed»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To the the XML interface without risking to intefer with the operational system</a:t>
            </a:r>
          </a:p>
          <a:p>
            <a:r>
              <a:rPr lang="fr-CH" smtClean="0"/>
              <a:t>URL: </a:t>
            </a:r>
            <a:r>
              <a:rPr lang="en-US">
                <a:hlinkClick r:id="rId2"/>
              </a:rPr>
              <a:t>https://</a:t>
            </a:r>
            <a:r>
              <a:rPr lang="en-US" smtClean="0">
                <a:hlinkClick r:id="rId2"/>
              </a:rPr>
              <a:t>oscardepl.wmo.int/surface</a:t>
            </a:r>
            <a:endParaRPr lang="en-US" smtClean="0"/>
          </a:p>
          <a:p>
            <a:r>
              <a:rPr lang="fr-CH" smtClean="0"/>
              <a:t>The testbed is reset every Monday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70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Three practical examples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50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Python &amp; Jupyter Notebooks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Python and  Jupyter notebooks</a:t>
            </a:r>
          </a:p>
          <a:p>
            <a:r>
              <a:rPr lang="fr-CH" smtClean="0"/>
              <a:t>git</a:t>
            </a:r>
          </a:p>
          <a:p>
            <a:r>
              <a:rPr lang="fr-CH" smtClean="0"/>
              <a:t>..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53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Example #1: changed stations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We would like to identify stations that changed since a given date </a:t>
            </a:r>
          </a:p>
          <a:p>
            <a:endParaRPr lang="fr-CH"/>
          </a:p>
          <a:p>
            <a:r>
              <a:rPr lang="fr-CH" smtClean="0"/>
              <a:t>List of stations can be obtained through API</a:t>
            </a:r>
          </a:p>
          <a:p>
            <a:r>
              <a:rPr lang="fr-CH" smtClean="0"/>
              <a:t>But result does not contain the last changed date</a:t>
            </a:r>
          </a:p>
          <a:p>
            <a:r>
              <a:rPr lang="fr-CH" smtClean="0"/>
              <a:t>Solution: download individual stations, extract lastmodification date and compare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87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Example #2: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29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Example #3: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299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More information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In the OSCAR/Surface manual</a:t>
            </a:r>
          </a:p>
          <a:p>
            <a:r>
              <a:rPr lang="fr-CH" smtClean="0"/>
              <a:t>In the moodle OSCAR/Surface</a:t>
            </a:r>
            <a:r>
              <a:rPr lang="en-US" smtClean="0"/>
              <a:t> </a:t>
            </a:r>
          </a:p>
          <a:p>
            <a:pPr marL="0" indent="0">
              <a:buNone/>
            </a:pPr>
            <a:r>
              <a:rPr lang="en-US">
                <a:hlinkClick r:id="rId2"/>
              </a:rPr>
              <a:t>https://</a:t>
            </a:r>
            <a:r>
              <a:rPr lang="en-US" smtClean="0">
                <a:hlinkClick r:id="rId2"/>
              </a:rPr>
              <a:t>etrp.wmo.int/course/view.php?id=146</a:t>
            </a:r>
            <a:endParaRPr lang="en-US" smtClean="0"/>
          </a:p>
          <a:p>
            <a:pPr>
              <a:buFontTx/>
              <a:buChar char="-"/>
            </a:pPr>
            <a:r>
              <a:rPr lang="fr-CH" smtClean="0"/>
              <a:t>Blog</a:t>
            </a:r>
          </a:p>
          <a:p>
            <a:pPr>
              <a:buFontTx/>
              <a:buChar char="-"/>
            </a:pPr>
            <a:r>
              <a:rPr lang="fr-CH" smtClean="0"/>
              <a:t>Webinar</a:t>
            </a:r>
          </a:p>
          <a:p>
            <a:pPr>
              <a:buFontTx/>
              <a:buChar char="-"/>
            </a:pPr>
            <a:r>
              <a:rPr lang="fr-CH" smtClean="0"/>
              <a:t>Presentations</a:t>
            </a:r>
            <a:endParaRPr lang="fr-CH"/>
          </a:p>
          <a:p>
            <a:pPr marL="0" indent="0">
              <a:buNone/>
            </a:pPr>
            <a:endParaRPr lang="fr-CH" smtClean="0"/>
          </a:p>
        </p:txBody>
      </p:sp>
    </p:spTree>
    <p:extLst>
      <p:ext uri="{BB962C8B-B14F-4D97-AF65-F5344CB8AC3E}">
        <p14:creationId xmlns:p14="http://schemas.microsoft.com/office/powerpoint/2010/main" val="248561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1786346"/>
            <a:ext cx="8229600" cy="22907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smtClean="0">
                <a:solidFill>
                  <a:srgbClr val="000090"/>
                </a:solidFill>
              </a:rPr>
              <a:t>Thank you</a:t>
            </a:r>
            <a:endParaRPr lang="en-US" sz="4000" dirty="0" smtClean="0">
              <a:solidFill>
                <a:srgbClr val="000090"/>
              </a:solidFill>
            </a:endParaRPr>
          </a:p>
          <a:p>
            <a:endParaRPr lang="en-US" sz="4000" dirty="0" smtClean="0">
              <a:solidFill>
                <a:srgbClr val="000090"/>
              </a:solidFill>
            </a:endParaRPr>
          </a:p>
          <a:p>
            <a:r>
              <a:rPr lang="en-AU" sz="4000" dirty="0">
                <a:hlinkClick r:id="rId4"/>
              </a:rPr>
              <a:t>www.wmo.int/wigos</a:t>
            </a:r>
            <a:endParaRPr lang="en-US" sz="40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34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18496</TotalTime>
  <Words>307</Words>
  <Application>Microsoft Office PowerPoint</Application>
  <PresentationFormat>On-screen Show (4:3)</PresentationFormat>
  <Paragraphs>78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WMO_WHITE_Powerpoint_en_fr</vt:lpstr>
      <vt:lpstr>PowerPoint Presentation</vt:lpstr>
      <vt:lpstr>Agenda</vt:lpstr>
      <vt:lpstr>The OSCAR/Surface webinar</vt:lpstr>
      <vt:lpstr>Today’s speakers</vt:lpstr>
      <vt:lpstr>The OSCAR/Surface API</vt:lpstr>
      <vt:lpstr>API OSCAR/Surface</vt:lpstr>
      <vt:lpstr>OSCAR/Surface API</vt:lpstr>
      <vt:lpstr>Different example</vt:lpstr>
      <vt:lpstr>Upload a station to OSCAR/Surface</vt:lpstr>
      <vt:lpstr>Access rights</vt:lpstr>
      <vt:lpstr>«testbed»</vt:lpstr>
      <vt:lpstr>Three practical examples</vt:lpstr>
      <vt:lpstr>Python &amp; Jupyter Notebooks</vt:lpstr>
      <vt:lpstr>Example #1: changed stations </vt:lpstr>
      <vt:lpstr>Example #2: </vt:lpstr>
      <vt:lpstr>Example #3: </vt:lpstr>
      <vt:lpstr>More information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LFNunes</dc:creator>
  <cp:lastModifiedBy>Timo Proescholdt</cp:lastModifiedBy>
  <cp:revision>607</cp:revision>
  <cp:lastPrinted>2017-09-29T07:54:09Z</cp:lastPrinted>
  <dcterms:created xsi:type="dcterms:W3CDTF">2016-05-27T11:05:50Z</dcterms:created>
  <dcterms:modified xsi:type="dcterms:W3CDTF">2019-12-05T08:59:15Z</dcterms:modified>
</cp:coreProperties>
</file>