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9"/>
  </p:notesMasterIdLst>
  <p:sldIdLst>
    <p:sldId id="348" r:id="rId5"/>
    <p:sldId id="365" r:id="rId6"/>
    <p:sldId id="364" r:id="rId7"/>
    <p:sldId id="360" r:id="rId8"/>
    <p:sldId id="380" r:id="rId9"/>
    <p:sldId id="366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92" r:id="rId22"/>
    <p:sldId id="367" r:id="rId23"/>
    <p:sldId id="394" r:id="rId24"/>
    <p:sldId id="395" r:id="rId25"/>
    <p:sldId id="396" r:id="rId26"/>
    <p:sldId id="397" r:id="rId27"/>
    <p:sldId id="393" r:id="rId28"/>
    <p:sldId id="398" r:id="rId29"/>
    <p:sldId id="399" r:id="rId30"/>
    <p:sldId id="400" r:id="rId31"/>
    <p:sldId id="401" r:id="rId32"/>
    <p:sldId id="402" r:id="rId33"/>
    <p:sldId id="403" r:id="rId34"/>
    <p:sldId id="404" r:id="rId35"/>
    <p:sldId id="405" r:id="rId36"/>
    <p:sldId id="369" r:id="rId37"/>
    <p:sldId id="406" r:id="rId3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22" autoAdjust="0"/>
  </p:normalViewPr>
  <p:slideViewPr>
    <p:cSldViewPr snapToGrid="0">
      <p:cViewPr varScale="1">
        <p:scale>
          <a:sx n="63" d="100"/>
          <a:sy n="63" d="100"/>
        </p:scale>
        <p:origin x="70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16/12/2022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Building tests and composing questions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32914" y="5946375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AutoShape 4" descr="Z"/>
          <p:cNvSpPr>
            <a:spLocks noChangeAspect="1" noChangeArrowheads="1"/>
          </p:cNvSpPr>
          <p:nvPr/>
        </p:nvSpPr>
        <p:spPr bwMode="auto">
          <a:xfrm>
            <a:off x="3533775" y="2390775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3" name="AutoShape 5" descr="Z"/>
          <p:cNvSpPr>
            <a:spLocks noChangeAspect="1" noChangeArrowheads="1"/>
          </p:cNvSpPr>
          <p:nvPr/>
        </p:nvSpPr>
        <p:spPr bwMode="auto">
          <a:xfrm>
            <a:off x="1679575" y="46038"/>
            <a:ext cx="512445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7" name="Rectangle 19"/>
          <p:cNvSpPr>
            <a:spLocks noChangeArrowheads="1"/>
          </p:cNvSpPr>
          <p:nvPr/>
        </p:nvSpPr>
        <p:spPr bwMode="auto">
          <a:xfrm>
            <a:off x="4876800" y="5181600"/>
            <a:ext cx="5638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Fara un plan unde mergi,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  <a:t>vei ajunge in alta parte. </a:t>
            </a:r>
            <a:br>
              <a:rPr lang="ro-RO" altLang="en-US" sz="2800" i="1">
                <a:solidFill>
                  <a:schemeClr val="bg1"/>
                </a:solidFill>
                <a:latin typeface="Tahoma" panose="020B0604030504040204" pitchFamily="34" charset="0"/>
              </a:rPr>
            </a:br>
            <a:r>
              <a:rPr lang="ro-RO" altLang="en-US" sz="2000" i="1">
                <a:solidFill>
                  <a:schemeClr val="bg1"/>
                </a:solidFill>
                <a:latin typeface="Tahoma" panose="020B0604030504040204" pitchFamily="34" charset="0"/>
              </a:rPr>
              <a:t>(Yogi Bear</a:t>
            </a:r>
            <a:r>
              <a:rPr lang="ro-RO" altLang="en-US" sz="2000" i="1">
                <a:solidFill>
                  <a:schemeClr val="bg1"/>
                </a:solidFill>
              </a:rPr>
              <a:t>)</a:t>
            </a:r>
            <a:r>
              <a:rPr lang="ro-RO" altLang="en-US"/>
              <a:t> </a:t>
            </a:r>
          </a:p>
        </p:txBody>
      </p:sp>
      <p:pic>
        <p:nvPicPr>
          <p:cNvPr id="7" name="Picture 21" descr="Imagini pentru god's tests qu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419" y="0"/>
            <a:ext cx="7039345" cy="685800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3958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66738" y="1752600"/>
            <a:ext cx="39243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600" dirty="0" err="1">
                <a:solidFill>
                  <a:schemeClr val="bg1"/>
                </a:solidFill>
                <a:latin typeface="Tahoma" panose="020B0604030504040204" pitchFamily="34" charset="0"/>
              </a:rPr>
              <a:t>Generalităţi</a:t>
            </a:r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Participanţi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nevoile de pregătire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Performanţe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rezultatele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Conţinut</a:t>
            </a: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Limitări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şi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riscuri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Soluţii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de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învăţare</a:t>
            </a: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Evaluarea </a:t>
            </a:r>
            <a:r>
              <a:rPr lang="ro-RO" altLang="en-US" sz="2500" dirty="0" err="1">
                <a:solidFill>
                  <a:schemeClr val="bg1"/>
                </a:solidFill>
                <a:latin typeface="Tahoma" panose="020B0604030504040204" pitchFamily="34" charset="0"/>
              </a:rPr>
              <a:t>învăţării</a:t>
            </a:r>
            <a:r>
              <a:rPr lang="ro-RO" altLang="en-US" sz="2500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>
              <a:buFont typeface="Wingdings" panose="05000000000000000000" pitchFamily="2" charset="2"/>
              <a:buAutoNum type="arabicPeriod"/>
            </a:pPr>
            <a:endParaRPr lang="ro-RO" altLang="en-US" sz="2500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marL="571500" indent="-571500"/>
            <a:endParaRPr lang="ro-RO" altLang="en-US" sz="260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007313" y="1828800"/>
            <a:ext cx="6900862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b="1" dirty="0">
                <a:latin typeface="Tahoma" panose="020B0604030504040204" pitchFamily="34" charset="0"/>
              </a:rPr>
              <a:t>Test d</a:t>
            </a:r>
            <a:r>
              <a:rPr lang="ro-RO" altLang="en-US" sz="2800" b="1" dirty="0" err="1">
                <a:latin typeface="Tahoma" panose="020B0604030504040204" pitchFamily="34" charset="0"/>
              </a:rPr>
              <a:t>efin</a:t>
            </a:r>
            <a:r>
              <a:rPr lang="en-US" altLang="en-US" sz="2800" b="1" dirty="0" err="1">
                <a:latin typeface="Tahoma" panose="020B0604030504040204" pitchFamily="34" charset="0"/>
              </a:rPr>
              <a:t>ition</a:t>
            </a:r>
            <a:r>
              <a:rPr lang="en-US" altLang="en-US" sz="2800" b="1" dirty="0">
                <a:latin typeface="Tahoma" panose="020B0604030504040204" pitchFamily="34" charset="0"/>
              </a:rPr>
              <a:t> and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ro-RO" altLang="en-US" sz="2800" b="1" dirty="0" err="1">
                <a:latin typeface="Tahoma" panose="020B0604030504040204" pitchFamily="34" charset="0"/>
              </a:rPr>
              <a:t>scope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>
                <a:latin typeface="Tahoma" panose="020B0604030504040204" pitchFamily="34" charset="0"/>
              </a:rPr>
              <a:t>y</a:t>
            </a:r>
            <a:r>
              <a:rPr lang="ro-RO" altLang="en-US" sz="2800" b="1" dirty="0">
                <a:latin typeface="Tahoma" panose="020B0604030504040204" pitchFamily="34" charset="0"/>
              </a:rPr>
              <a:t>p</a:t>
            </a:r>
            <a:r>
              <a:rPr lang="en-US" altLang="en-US" sz="2800" b="1" dirty="0" err="1">
                <a:latin typeface="Tahoma" panose="020B0604030504040204" pitchFamily="34" charset="0"/>
              </a:rPr>
              <a:t>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test</a:t>
            </a:r>
            <a:r>
              <a:rPr lang="en-US" altLang="en-US" sz="2800" b="1" dirty="0">
                <a:latin typeface="Tahoma" panose="020B0604030504040204" pitchFamily="34" charset="0"/>
              </a:rPr>
              <a:t>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>
                <a:latin typeface="Tahoma" panose="020B0604030504040204" pitchFamily="34" charset="0"/>
              </a:rPr>
              <a:t>C</a:t>
            </a:r>
            <a:r>
              <a:rPr lang="en-US" altLang="en-US" sz="2800" b="1" dirty="0" err="1">
                <a:latin typeface="Tahoma" panose="020B0604030504040204" pitchFamily="34" charset="0"/>
              </a:rPr>
              <a:t>riterias</a:t>
            </a:r>
            <a:r>
              <a:rPr lang="en-US" altLang="en-US" sz="2800" b="1" dirty="0">
                <a:latin typeface="Tahoma" panose="020B0604030504040204" pitchFamily="34" charset="0"/>
              </a:rPr>
              <a:t> in defining </a:t>
            </a:r>
            <a:r>
              <a:rPr lang="ro-RO" altLang="en-US" sz="2800" b="1" dirty="0">
                <a:latin typeface="Tahoma" panose="020B0604030504040204" pitchFamily="34" charset="0"/>
              </a:rPr>
              <a:t>test</a:t>
            </a:r>
            <a:r>
              <a:rPr lang="en-US" altLang="en-US" sz="2800" b="1" dirty="0">
                <a:latin typeface="Tahoma" panose="020B0604030504040204" pitchFamily="34" charset="0"/>
              </a:rPr>
              <a:t> features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800" b="1" dirty="0">
                <a:latin typeface="Tahoma" panose="020B0604030504040204" pitchFamily="34" charset="0"/>
              </a:rPr>
              <a:t>Qu</a:t>
            </a:r>
            <a:r>
              <a:rPr lang="ro-RO" altLang="en-US" sz="2800" b="1" dirty="0">
                <a:latin typeface="Tahoma" panose="020B0604030504040204" pitchFamily="34" charset="0"/>
              </a:rPr>
              <a:t>e</a:t>
            </a:r>
            <a:r>
              <a:rPr lang="en-US" altLang="en-US" sz="2800" b="1" dirty="0" err="1">
                <a:latin typeface="Tahoma" panose="020B0604030504040204" pitchFamily="34" charset="0"/>
              </a:rPr>
              <a:t>stions</a:t>
            </a:r>
            <a:r>
              <a:rPr lang="en-US" altLang="en-US" sz="2800" b="1" dirty="0">
                <a:latin typeface="Tahoma" panose="020B0604030504040204" pitchFamily="34" charset="0"/>
              </a:rPr>
              <a:t>: oral and written </a:t>
            </a:r>
            <a:r>
              <a:rPr lang="ro-RO" altLang="en-US" sz="2800" b="1" dirty="0" err="1">
                <a:latin typeface="Tahoma" panose="020B0604030504040204" pitchFamily="34" charset="0"/>
              </a:rPr>
              <a:t>tes</a:t>
            </a:r>
            <a:r>
              <a:rPr lang="en-US" altLang="en-US" sz="2800" b="1" dirty="0">
                <a:latin typeface="Tahoma" panose="020B0604030504040204" pitchFamily="34" charset="0"/>
              </a:rPr>
              <a:t>t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en-US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ro-RO" altLang="en-US" sz="2800" b="1" dirty="0" err="1">
                <a:latin typeface="Tahoma" panose="020B0604030504040204" pitchFamily="34" charset="0"/>
              </a:rPr>
              <a:t>Tips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&amp; </a:t>
            </a:r>
            <a:r>
              <a:rPr lang="ro-RO" altLang="en-US" sz="2800" b="1" dirty="0" err="1">
                <a:latin typeface="Tahoma" panose="020B0604030504040204" pitchFamily="34" charset="0"/>
              </a:rPr>
              <a:t>Tricks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800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endParaRPr lang="ro-RO" altLang="en-US" sz="2100" dirty="0">
              <a:latin typeface="Tahoma" panose="020B0604030504040204" pitchFamily="34" charset="0"/>
            </a:endParaRPr>
          </a:p>
          <a:p>
            <a:pPr marL="571500" indent="-571500">
              <a:lnSpc>
                <a:spcPct val="90000"/>
              </a:lnSpc>
            </a:pPr>
            <a:endParaRPr lang="ro-RO" altLang="en-US" sz="22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5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53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Test definition &amp; scope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742601" y="2478577"/>
            <a:ext cx="10529574" cy="1752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3600" b="1" dirty="0">
                <a:latin typeface="Tahoma" panose="020B0604030504040204" pitchFamily="34" charset="0"/>
              </a:rPr>
              <a:t>	</a:t>
            </a:r>
            <a:r>
              <a:rPr lang="ro-RO" altLang="en-US" sz="3600" b="1" dirty="0">
                <a:latin typeface="Tahoma" panose="020B0604030504040204" pitchFamily="34" charset="0"/>
              </a:rPr>
              <a:t>TEST</a:t>
            </a:r>
            <a:r>
              <a:rPr lang="en-US" altLang="en-US" sz="3600" dirty="0">
                <a:latin typeface="Tahoma" panose="020B0604030504040204" pitchFamily="34" charset="0"/>
              </a:rPr>
              <a:t>: </a:t>
            </a:r>
            <a:r>
              <a:rPr lang="en-US" altLang="en-US" sz="3600" b="1" dirty="0">
                <a:latin typeface="Tahoma" panose="020B0604030504040204" pitchFamily="34" charset="0"/>
              </a:rPr>
              <a:t>evaluation</a:t>
            </a:r>
            <a:r>
              <a:rPr lang="en-US" altLang="en-US" sz="3600" dirty="0">
                <a:latin typeface="Tahoma" panose="020B0604030504040204" pitchFamily="34" charset="0"/>
              </a:rPr>
              <a:t> of learning in terms of </a:t>
            </a:r>
            <a:r>
              <a:rPr lang="en-US" altLang="en-US" sz="3600" b="1" dirty="0">
                <a:latin typeface="Tahoma" panose="020B0604030504040204" pitchFamily="34" charset="0"/>
              </a:rPr>
              <a:t>KUS</a:t>
            </a:r>
            <a:r>
              <a:rPr lang="en-US" altLang="en-US" sz="3600" dirty="0">
                <a:latin typeface="Tahoma" panose="020B0604030504040204" pitchFamily="34" charset="0"/>
              </a:rPr>
              <a:t> vs. a </a:t>
            </a:r>
            <a:r>
              <a:rPr lang="en-US" altLang="en-US" sz="3600" b="1" dirty="0">
                <a:latin typeface="Tahoma" panose="020B0604030504040204" pitchFamily="34" charset="0"/>
              </a:rPr>
              <a:t>set of objectives</a:t>
            </a:r>
            <a:r>
              <a:rPr lang="en-US" altLang="en-US" sz="3600" dirty="0">
                <a:latin typeface="Tahoma" panose="020B0604030504040204" pitchFamily="34" charset="0"/>
              </a:rPr>
              <a:t> for a </a:t>
            </a:r>
            <a:r>
              <a:rPr lang="en-US" altLang="en-US" sz="3600" b="1" dirty="0">
                <a:latin typeface="Tahoma" panose="020B0604030504040204" pitchFamily="34" charset="0"/>
              </a:rPr>
              <a:t>given stage</a:t>
            </a:r>
            <a:r>
              <a:rPr lang="en-US" altLang="en-US" sz="3600" dirty="0">
                <a:latin typeface="Tahoma" panose="020B0604030504040204" pitchFamily="34" charset="0"/>
              </a:rPr>
              <a:t> of the learning process.</a:t>
            </a:r>
            <a:r>
              <a:rPr lang="ro-RO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65398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Test definition &amp; scope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://assets1.bigthink.com/system/idea_thumbnails/49065/primary/sherlock.jpg?1358527625"/>
          <p:cNvPicPr>
            <a:picLocks noChangeAspect="1" noChangeArrowheads="1"/>
          </p:cNvPicPr>
          <p:nvPr/>
        </p:nvPicPr>
        <p:blipFill rotWithShape="1">
          <a:blip r:embed="rId2"/>
          <a:srcRect l="-3590" t="-11195" r="27826" b="11195"/>
          <a:stretch/>
        </p:blipFill>
        <p:spPr bwMode="auto">
          <a:xfrm>
            <a:off x="543314" y="3354956"/>
            <a:ext cx="2599460" cy="220448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sp>
        <p:nvSpPr>
          <p:cNvPr id="12" name="AutoShape 2"/>
          <p:cNvSpPr>
            <a:spLocks noChangeArrowheads="1"/>
          </p:cNvSpPr>
          <p:nvPr/>
        </p:nvSpPr>
        <p:spPr bwMode="auto">
          <a:xfrm>
            <a:off x="762000" y="1752600"/>
            <a:ext cx="2654300" cy="1449388"/>
          </a:xfrm>
          <a:prstGeom prst="wedgeRoundRectCallout">
            <a:avLst>
              <a:gd name="adj1" fmla="val -7296"/>
              <a:gd name="adj2" fmla="val 76616"/>
              <a:gd name="adj3" fmla="val 16667"/>
            </a:avLst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558955" y="1812174"/>
            <a:ext cx="1331912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Why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using </a:t>
            </a:r>
          </a:p>
          <a:p>
            <a:r>
              <a:rPr lang="en-US" altLang="en-US" sz="2800" dirty="0">
                <a:solidFill>
                  <a:schemeClr val="bg1"/>
                </a:solidFill>
                <a:latin typeface="Tahoma" panose="020B0604030504040204" pitchFamily="34" charset="0"/>
              </a:rPr>
              <a:t>tests</a:t>
            </a:r>
            <a:r>
              <a:rPr lang="en-GB" altLang="en-US" sz="2800" b="0" dirty="0">
                <a:solidFill>
                  <a:schemeClr val="bg1"/>
                </a:solidFill>
                <a:latin typeface="Tahoma" panose="020B0604030504040204" pitchFamily="34" charset="0"/>
              </a:rPr>
              <a:t> ?</a:t>
            </a: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3733799" y="3108963"/>
            <a:ext cx="6041967" cy="3294611"/>
          </a:xfrm>
          <a:prstGeom prst="wedgeRoundRectCallout">
            <a:avLst>
              <a:gd name="adj1" fmla="val -76143"/>
              <a:gd name="adj2" fmla="val -2282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3886200" y="3263900"/>
            <a:ext cx="5486400" cy="28321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MEASURE THE STUDENT'S LEARNING PROGRESS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HAVE AN INDICATION OF THE EFFICIENCY OF EDUCATION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endParaRPr lang="en-US" altLang="en-US" sz="20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TAKE CORRECTIVE ACTIONS IN INCIPIENT PHASES</a:t>
            </a:r>
            <a:r>
              <a:rPr lang="ro-RO" altLang="en-US" sz="2000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 </a:t>
            </a:r>
            <a:endParaRPr lang="en-GB" altLang="en-US" sz="20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345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058488" y="1905000"/>
            <a:ext cx="3829396" cy="33985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>
                <a:latin typeface="Tahoma" panose="020B0604030504040204" pitchFamily="34" charset="0"/>
              </a:rPr>
              <a:t>3 t</a:t>
            </a:r>
            <a:r>
              <a:rPr lang="en-US" altLang="en-US" sz="2800" dirty="0" err="1">
                <a:latin typeface="Tahoma" panose="020B0604030504040204" pitchFamily="34" charset="0"/>
              </a:rPr>
              <a:t>ypes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r>
              <a:rPr lang="en-US" altLang="en-US" sz="2800" dirty="0">
                <a:latin typeface="Tahoma" panose="020B0604030504040204" pitchFamily="34" charset="0"/>
              </a:rPr>
              <a:t>of</a:t>
            </a:r>
            <a:r>
              <a:rPr lang="ro-RO" altLang="en-US" sz="2800" dirty="0">
                <a:latin typeface="Tahoma" panose="020B0604030504040204" pitchFamily="34" charset="0"/>
              </a:rPr>
              <a:t> test</a:t>
            </a:r>
            <a:r>
              <a:rPr lang="en-US" altLang="en-US" sz="2800" dirty="0">
                <a:latin typeface="Tahoma" panose="020B0604030504040204" pitchFamily="34" charset="0"/>
              </a:rPr>
              <a:t>s: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b="1" dirty="0">
                <a:latin typeface="Tahoma" panose="020B0604030504040204" pitchFamily="34" charset="0"/>
              </a:rPr>
              <a:t>Written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o-RO" altLang="en-US" sz="2800" b="1" dirty="0">
                <a:latin typeface="Tahoma" panose="020B0604030504040204" pitchFamily="34" charset="0"/>
              </a:rPr>
              <a:t>Oral</a:t>
            </a:r>
          </a:p>
          <a:p>
            <a:pPr>
              <a:lnSpc>
                <a:spcPct val="90000"/>
              </a:lnSpc>
            </a:pPr>
            <a:endParaRPr lang="ro-RO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ro-RO" altLang="en-US" sz="2800" b="1" dirty="0">
                <a:latin typeface="Tahoma" panose="020B0604030504040204" pitchFamily="34" charset="0"/>
              </a:rPr>
              <a:t>Practic</a:t>
            </a:r>
            <a:r>
              <a:rPr lang="en-US" altLang="en-US" sz="2800" b="1" dirty="0">
                <a:latin typeface="Tahoma" panose="020B0604030504040204" pitchFamily="34" charset="0"/>
              </a:rPr>
              <a:t>al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o-RO" altLang="en-US" sz="2800" dirty="0">
                <a:latin typeface="Tahoma" panose="020B0604030504040204" pitchFamily="34" charset="0"/>
              </a:rPr>
              <a:t>	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ro-RO" alt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30882A-0C3E-5EDA-0CB5-1B22800651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695" y="1905000"/>
            <a:ext cx="5955479" cy="397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7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Written t</a:t>
            </a:r>
            <a:r>
              <a:rPr lang="ro-RO" altLang="en-US" sz="2800" b="1" dirty="0">
                <a:latin typeface="Tahoma" panose="020B0604030504040204" pitchFamily="34" charset="0"/>
              </a:rPr>
              <a:t>est</a:t>
            </a:r>
            <a:r>
              <a:rPr lang="en-US" altLang="en-US" sz="2800" b="1" dirty="0">
                <a:latin typeface="Tahoma" panose="020B0604030504040204" pitchFamily="34" charset="0"/>
              </a:rPr>
              <a:t>s</a:t>
            </a:r>
            <a:r>
              <a:rPr lang="en-US" altLang="en-US" sz="2800" dirty="0">
                <a:latin typeface="Tahoma" panose="020B0604030504040204" pitchFamily="34" charset="0"/>
              </a:rPr>
              <a:t>: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  <a:p>
            <a:endParaRPr lang="ro-RO" altLang="en-US" sz="2800" dirty="0">
              <a:latin typeface="Tahoma" panose="020B0604030504040204" pitchFamily="34" charset="0"/>
            </a:endParaRP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>
                <a:latin typeface="Tahoma" panose="020B0604030504040204" pitchFamily="34" charset="0"/>
              </a:rPr>
              <a:t>	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554413"/>
            <a:ext cx="533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 err="1">
                <a:latin typeface="Tahoma" panose="020B0604030504040204" pitchFamily="34" charset="0"/>
              </a:rPr>
              <a:t>uate</a:t>
            </a:r>
            <a:r>
              <a:rPr lang="en-US" altLang="en-US" sz="2800" b="0" dirty="0">
                <a:latin typeface="Tahoma" panose="020B0604030504040204" pitchFamily="34" charset="0"/>
              </a:rPr>
              <a:t> Knowledge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(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ş</a:t>
            </a:r>
            <a:r>
              <a:rPr lang="ro-RO" altLang="en-US" sz="2800" b="0" dirty="0">
                <a:latin typeface="Tahoma" panose="020B0604030504040204" pitchFamily="34" charset="0"/>
              </a:rPr>
              <a:t>i </a:t>
            </a:r>
          </a:p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en-US" altLang="en-US" sz="2800" b="0" dirty="0">
                <a:latin typeface="Tahoma" panose="020B0604030504040204" pitchFamily="34" charset="0"/>
              </a:rPr>
              <a:t>	somehow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Understanding</a:t>
            </a:r>
            <a:r>
              <a:rPr lang="ro-RO" altLang="en-US" sz="2800" b="0" dirty="0">
                <a:latin typeface="Tahoma" panose="020B0604030504040204" pitchFamily="34" charset="0"/>
              </a:rPr>
              <a:t> (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4" name="Picture 6" descr="Imagini pentru tes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599" y="2438399"/>
            <a:ext cx="3772593" cy="403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36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Oral t</a:t>
            </a:r>
            <a:r>
              <a:rPr lang="ro-RO" altLang="en-US" sz="2800" b="1" dirty="0">
                <a:latin typeface="Tahoma" panose="020B0604030504040204" pitchFamily="34" charset="0"/>
              </a:rPr>
              <a:t>est</a:t>
            </a:r>
            <a:r>
              <a:rPr lang="en-US" altLang="en-US" sz="2800" b="1" dirty="0">
                <a:latin typeface="Tahoma" panose="020B0604030504040204" pitchFamily="34" charset="0"/>
              </a:rPr>
              <a:t>s</a:t>
            </a:r>
            <a:r>
              <a:rPr lang="en-US" altLang="en-US" sz="2800" dirty="0">
                <a:latin typeface="Tahoma" panose="020B0604030504040204" pitchFamily="34" charset="0"/>
              </a:rPr>
              <a:t>: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  <a:p>
            <a:endParaRPr lang="ro-RO" altLang="en-US" sz="2800" dirty="0">
              <a:latin typeface="Tahoma" panose="020B0604030504040204" pitchFamily="34" charset="0"/>
            </a:endParaRP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>
                <a:latin typeface="Tahoma" panose="020B0604030504040204" pitchFamily="34" charset="0"/>
              </a:rPr>
              <a:t>	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228600" y="3554413"/>
            <a:ext cx="5105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>
                <a:latin typeface="Tahoma" panose="020B0604030504040204" pitchFamily="34" charset="0"/>
              </a:rPr>
              <a:t>u</a:t>
            </a:r>
            <a:r>
              <a:rPr lang="ro-RO" altLang="en-US" sz="2800" b="0" dirty="0">
                <a:latin typeface="Tahoma" panose="020B0604030504040204" pitchFamily="34" charset="0"/>
              </a:rPr>
              <a:t>a</a:t>
            </a:r>
            <a:r>
              <a:rPr lang="en-US" altLang="en-US" sz="2800" b="0" dirty="0" err="1">
                <a:latin typeface="Tahoma" panose="020B0604030504040204" pitchFamily="34" charset="0"/>
              </a:rPr>
              <a:t>te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r>
              <a:rPr lang="en-US" altLang="en-US" sz="280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more in depth, based on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6" name="Picture 7" descr="Imagini pentru examen o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7" y="2590799"/>
            <a:ext cx="2801961" cy="397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536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8352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Types of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609600" y="2362200"/>
            <a:ext cx="8001000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Practical t</a:t>
            </a:r>
            <a:r>
              <a:rPr lang="ro-RO" altLang="en-US" sz="2800" b="1" dirty="0">
                <a:latin typeface="Tahoma" panose="020B0604030504040204" pitchFamily="34" charset="0"/>
              </a:rPr>
              <a:t>est</a:t>
            </a:r>
            <a:r>
              <a:rPr lang="en-US" altLang="en-US" sz="2800" b="1" dirty="0">
                <a:latin typeface="Tahoma" panose="020B0604030504040204" pitchFamily="34" charset="0"/>
              </a:rPr>
              <a:t>s</a:t>
            </a:r>
            <a:r>
              <a:rPr lang="en-US" altLang="en-US" sz="2800" dirty="0">
                <a:latin typeface="Tahoma" panose="020B0604030504040204" pitchFamily="34" charset="0"/>
              </a:rPr>
              <a:t>: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  <a:p>
            <a:endParaRPr lang="ro-RO" altLang="en-US" sz="2800" dirty="0">
              <a:latin typeface="Tahoma" panose="020B0604030504040204" pitchFamily="34" charset="0"/>
            </a:endParaRP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800" dirty="0">
                <a:latin typeface="Tahoma" panose="020B0604030504040204" pitchFamily="34" charset="0"/>
              </a:rPr>
              <a:t>	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endParaRPr lang="ro-RO" altLang="en-US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28600" y="3124200"/>
            <a:ext cx="5806440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marL="381000" indent="-3810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tx2"/>
              </a:buClr>
              <a:buFont typeface="Wingdings" panose="05000000000000000000" pitchFamily="2" charset="2"/>
              <a:buNone/>
            </a:pPr>
            <a:r>
              <a:rPr lang="ro-RO" altLang="en-US" sz="2800" b="0" dirty="0">
                <a:latin typeface="Tahoma" panose="020B0604030504040204" pitchFamily="34" charset="0"/>
              </a:rPr>
              <a:t>	</a:t>
            </a:r>
            <a:r>
              <a:rPr lang="ro-RO" altLang="en-US" sz="2800" b="0" dirty="0" err="1">
                <a:latin typeface="Tahoma" panose="020B0604030504040204" pitchFamily="34" charset="0"/>
              </a:rPr>
              <a:t>Eval</a:t>
            </a:r>
            <a:r>
              <a:rPr lang="en-US" altLang="en-US" sz="2800" b="0" dirty="0" err="1">
                <a:latin typeface="Tahoma" panose="020B0604030504040204" pitchFamily="34" charset="0"/>
              </a:rPr>
              <a:t>uate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Skills</a:t>
            </a:r>
            <a:r>
              <a:rPr lang="ro-RO" altLang="en-US" sz="2800" b="0" dirty="0">
                <a:latin typeface="Tahoma" panose="020B0604030504040204" pitchFamily="34" charset="0"/>
              </a:rPr>
              <a:t> (</a:t>
            </a:r>
            <a:r>
              <a:rPr lang="ro-RO" altLang="en-US" sz="2800" dirty="0">
                <a:latin typeface="Tahoma" panose="020B0604030504040204" pitchFamily="34" charset="0"/>
              </a:rPr>
              <a:t>S</a:t>
            </a:r>
            <a:r>
              <a:rPr lang="en-US" altLang="en-US" sz="2800" b="0" dirty="0">
                <a:latin typeface="Tahoma" panose="020B0604030504040204" pitchFamily="34" charset="0"/>
              </a:rPr>
              <a:t>)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related to job description,</a:t>
            </a:r>
            <a:r>
              <a:rPr lang="ro-RO" altLang="en-US" sz="2800" b="0" dirty="0">
                <a:latin typeface="Tahoma" panose="020B0604030504040204" pitchFamily="34" charset="0"/>
              </a:rPr>
              <a:t> ba</a:t>
            </a:r>
            <a:r>
              <a:rPr lang="en-US" altLang="en-US" sz="2800" b="0" dirty="0" err="1">
                <a:latin typeface="Tahoma" panose="020B0604030504040204" pitchFamily="34" charset="0"/>
              </a:rPr>
              <a:t>sed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on </a:t>
            </a:r>
            <a:r>
              <a:rPr lang="ro-RO" altLang="en-US" sz="2800" dirty="0">
                <a:latin typeface="Tahoma" panose="020B0604030504040204" pitchFamily="34" charset="0"/>
              </a:rPr>
              <a:t>K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en-US" altLang="en-US" sz="2800" b="0" dirty="0">
                <a:latin typeface="Tahoma" panose="020B0604030504040204" pitchFamily="34" charset="0"/>
              </a:rPr>
              <a:t>and </a:t>
            </a:r>
            <a:r>
              <a:rPr lang="ro-RO" altLang="en-US" sz="2800" dirty="0">
                <a:latin typeface="Tahoma" panose="020B0604030504040204" pitchFamily="34" charset="0"/>
              </a:rPr>
              <a:t>U</a:t>
            </a:r>
            <a:endParaRPr lang="en-GB" altLang="en-US" sz="2800" b="0" dirty="0">
              <a:latin typeface="Tahoma" panose="020B0604030504040204" pitchFamily="34" charset="0"/>
            </a:endParaRPr>
          </a:p>
        </p:txBody>
      </p:sp>
      <p:pic>
        <p:nvPicPr>
          <p:cNvPr id="14" name="Picture 8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918" y="2595571"/>
            <a:ext cx="4614949" cy="3253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21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2626821" y="1678588"/>
            <a:ext cx="7514705" cy="454844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444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VORBEF</a:t>
            </a:r>
          </a:p>
        </p:txBody>
      </p:sp>
    </p:spTree>
    <p:extLst>
      <p:ext uri="{BB962C8B-B14F-4D97-AF65-F5344CB8AC3E}">
        <p14:creationId xmlns:p14="http://schemas.microsoft.com/office/powerpoint/2010/main" val="336226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390996" y="1722917"/>
            <a:ext cx="9008225" cy="452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3200" b="1" dirty="0">
                <a:latin typeface="Tahoma" panose="020B0604030504040204" pitchFamily="34" charset="0"/>
              </a:rPr>
              <a:t>ALIDITY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3200" b="1" dirty="0">
                <a:latin typeface="Tahoma" panose="020B0604030504040204" pitchFamily="34" charset="0"/>
              </a:rPr>
              <a:t>BJECTIVITY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R</a:t>
            </a:r>
            <a:r>
              <a:rPr lang="en-GB" altLang="en-US" sz="3200" b="1" dirty="0">
                <a:latin typeface="Tahoma" panose="020B0604030504040204" pitchFamily="34" charset="0"/>
              </a:rPr>
              <a:t>ELIABILITY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3200" b="1" dirty="0">
                <a:latin typeface="Tahoma" panose="020B0604030504040204" pitchFamily="34" charset="0"/>
              </a:rPr>
              <a:t>ALANCE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3200" b="1" dirty="0">
                <a:latin typeface="Tahoma" panose="020B0604030504040204" pitchFamily="34" charset="0"/>
              </a:rPr>
              <a:t>FFICIENCY</a:t>
            </a:r>
            <a:r>
              <a:rPr lang="de-DE" altLang="en-US" sz="3200" b="1" dirty="0">
                <a:latin typeface="Tahoma" panose="020B0604030504040204" pitchFamily="34" charset="0"/>
              </a:rPr>
              <a:t> </a:t>
            </a: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(PRACTICABILITY)</a:t>
            </a:r>
          </a:p>
          <a:p>
            <a:pPr>
              <a:lnSpc>
                <a:spcPct val="150000"/>
              </a:lnSpc>
            </a:pP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3200" b="1" dirty="0">
                <a:latin typeface="Tahoma" panose="020B0604030504040204" pitchFamily="34" charset="0"/>
              </a:rPr>
              <a:t>AIRNESS  </a:t>
            </a:r>
            <a:r>
              <a:rPr lang="de-DE" altLang="en-US" sz="3200" b="1" dirty="0">
                <a:latin typeface="Tahoma" panose="020B0604030504040204" pitchFamily="34" charset="0"/>
              </a:rPr>
              <a:t> </a:t>
            </a:r>
            <a:r>
              <a:rPr lang="en-GB" altLang="en-US" sz="3200" b="1" dirty="0">
                <a:solidFill>
                  <a:srgbClr val="C00000"/>
                </a:solidFill>
                <a:latin typeface="Tahoma" panose="020B0604030504040204" pitchFamily="34" charset="0"/>
              </a:rPr>
              <a:t>(NON-DISCRIMINATION)</a:t>
            </a:r>
          </a:p>
        </p:txBody>
      </p:sp>
    </p:spTree>
    <p:extLst>
      <p:ext uri="{BB962C8B-B14F-4D97-AF65-F5344CB8AC3E}">
        <p14:creationId xmlns:p14="http://schemas.microsoft.com/office/powerpoint/2010/main" val="3057464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V</a:t>
            </a:r>
            <a:r>
              <a:rPr lang="en-GB" altLang="en-US" sz="2600" b="1" dirty="0">
                <a:latin typeface="Tahoma" panose="020B0604030504040204" pitchFamily="34" charset="0"/>
              </a:rPr>
              <a:t>ALIDITY</a:t>
            </a: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75508" y="3124200"/>
            <a:ext cx="7696200" cy="1731963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valid when the student has to perform as required in the defined objectives.</a:t>
            </a:r>
            <a:r>
              <a:rPr lang="ro-RO" altLang="en-US" dirty="0"/>
              <a:t> 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44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O</a:t>
            </a:r>
            <a:r>
              <a:rPr lang="en-GB" altLang="en-US" sz="2600" b="1" dirty="0">
                <a:latin typeface="Tahoma" panose="020B0604030504040204" pitchFamily="34" charset="0"/>
              </a:rPr>
              <a:t>BJECTIVITY</a:t>
            </a: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7194" y="3124200"/>
            <a:ext cx="7924800" cy="1731963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objective when at least 2 competent instructors agree with the validity of the test.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248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R</a:t>
            </a:r>
            <a:r>
              <a:rPr lang="en-GB" altLang="en-US" sz="2600" b="1" dirty="0">
                <a:latin typeface="Tahoma" panose="020B0604030504040204" pitchFamily="34" charset="0"/>
              </a:rPr>
              <a:t>ELIABILITY</a:t>
            </a: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49185" y="3124200"/>
            <a:ext cx="9174480" cy="1197764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>
                <a:latin typeface="Tahoma" panose="020B0604030504040204" pitchFamily="34" charset="0"/>
              </a:rPr>
              <a:t>A test is reliable when, after its application over a period of time, consistent average and acceptable results are obtained.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de-DE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533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B</a:t>
            </a:r>
            <a:r>
              <a:rPr lang="en-GB" altLang="en-US" sz="2600" b="1" dirty="0">
                <a:latin typeface="Tahoma" panose="020B0604030504040204" pitchFamily="34" charset="0"/>
              </a:rPr>
              <a:t>ALANCE</a:t>
            </a: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65811" y="3124200"/>
            <a:ext cx="7696200" cy="1731963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balanced when it covers a wide range of stated objectives</a:t>
            </a:r>
            <a:r>
              <a:rPr lang="ro-RO" altLang="en-US" sz="2400" b="0" dirty="0">
                <a:latin typeface="Tahoma" panose="020B0604030504040204" pitchFamily="34" charset="0"/>
              </a:rPr>
              <a:t>.</a:t>
            </a:r>
            <a:endParaRPr lang="de-DE" altLang="en-US" sz="2400" b="0" u="sng" dirty="0"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endParaRPr lang="de-DE" altLang="en-US" sz="2400" b="0" u="sng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392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E</a:t>
            </a:r>
            <a:r>
              <a:rPr lang="en-GB" altLang="en-US" sz="2600" b="1" dirty="0">
                <a:latin typeface="Tahoma" panose="020B0604030504040204" pitchFamily="34" charset="0"/>
              </a:rPr>
              <a:t>FFICIENCY</a:t>
            </a:r>
          </a:p>
        </p:txBody>
      </p:sp>
      <p:sp>
        <p:nvSpPr>
          <p:cNvPr id="8" name="Rectangle 92"/>
          <p:cNvSpPr>
            <a:spLocks noChangeArrowheads="1"/>
          </p:cNvSpPr>
          <p:nvPr/>
        </p:nvSpPr>
        <p:spPr bwMode="auto">
          <a:xfrm>
            <a:off x="1424246" y="3124200"/>
            <a:ext cx="8792095" cy="1751762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 test is efficient when it can be done in a timely manner and with the available means and tools, the method of correction being clearly defined.</a:t>
            </a:r>
            <a:r>
              <a:rPr lang="ro-RO" altLang="en-US" dirty="0"/>
              <a:t> </a:t>
            </a:r>
            <a:endParaRPr lang="de-DE" altLang="en-US" dirty="0"/>
          </a:p>
        </p:txBody>
      </p:sp>
    </p:spTree>
    <p:extLst>
      <p:ext uri="{BB962C8B-B14F-4D97-AF65-F5344CB8AC3E}">
        <p14:creationId xmlns:p14="http://schemas.microsoft.com/office/powerpoint/2010/main" val="2308998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877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Criterias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defining test features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440873" y="1981200"/>
            <a:ext cx="7100888" cy="608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GB" altLang="en-US" sz="2600" b="1" dirty="0">
                <a:solidFill>
                  <a:srgbClr val="C00000"/>
                </a:solidFill>
                <a:latin typeface="Tahoma" panose="020B0604030504040204" pitchFamily="34" charset="0"/>
              </a:rPr>
              <a:t>F</a:t>
            </a:r>
            <a:r>
              <a:rPr lang="en-GB" altLang="en-US" sz="2600" b="1" dirty="0">
                <a:latin typeface="Tahoma" panose="020B0604030504040204" pitchFamily="34" charset="0"/>
              </a:rPr>
              <a:t>AIRNESS</a:t>
            </a:r>
          </a:p>
        </p:txBody>
      </p:sp>
      <p:sp>
        <p:nvSpPr>
          <p:cNvPr id="12" name="Rectangle 92"/>
          <p:cNvSpPr>
            <a:spLocks noChangeArrowheads="1"/>
          </p:cNvSpPr>
          <p:nvPr/>
        </p:nvSpPr>
        <p:spPr bwMode="auto">
          <a:xfrm>
            <a:off x="1449186" y="2819400"/>
            <a:ext cx="8883533" cy="3413755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A</a:t>
            </a:r>
            <a:r>
              <a:rPr lang="en-GB" altLang="en-US" sz="2400" b="0" dirty="0">
                <a:latin typeface="Tahoma" panose="020B0604030504040204" pitchFamily="34" charset="0"/>
              </a:rPr>
              <a:t> test is fair </a:t>
            </a:r>
            <a:r>
              <a:rPr lang="en-US" altLang="en-US" sz="2400" b="0" dirty="0">
                <a:latin typeface="Tahoma" panose="020B0604030504040204" pitchFamily="34" charset="0"/>
              </a:rPr>
              <a:t>when it evaluates the performance of all students and provides clear and accurate feedback to the training system.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ro-RO" altLang="en-US" sz="2400" b="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o-RO" altLang="en-US" sz="2400" b="0" dirty="0"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400" b="0" dirty="0">
                <a:latin typeface="Tahoma" panose="020B0604030504040204" pitchFamily="34" charset="0"/>
              </a:rPr>
              <a:t>The evaluated trainees know the mode and scale used to score their results</a:t>
            </a:r>
            <a:r>
              <a:rPr lang="ro-RO" altLang="en-US" sz="2400" b="0" dirty="0">
                <a:latin typeface="Tahoma" panose="020B0604030504040204" pitchFamily="34" charset="0"/>
              </a:rPr>
              <a:t>.</a:t>
            </a:r>
            <a:endParaRPr lang="de-DE" altLang="en-US" sz="2400" b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88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6169559" y="8004947"/>
            <a:ext cx="24891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071416" y="1704109"/>
            <a:ext cx="9816647" cy="362989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80886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oral and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9" descr="Imagine similar&amp;abreve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16" y="4052456"/>
            <a:ext cx="2590800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609600" y="2133600"/>
            <a:ext cx="2806700" cy="1449388"/>
          </a:xfrm>
          <a:prstGeom prst="wedgeRoundRectCallout">
            <a:avLst>
              <a:gd name="adj1" fmla="val -4185"/>
              <a:gd name="adj2" fmla="val 76616"/>
              <a:gd name="adj3" fmla="val 16667"/>
            </a:avLst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CECECE"/>
            </a:outerShdw>
          </a:effectLst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4105561" y="3509816"/>
            <a:ext cx="6682509" cy="2429164"/>
          </a:xfrm>
          <a:prstGeom prst="wedgeRoundRectCallout">
            <a:avLst>
              <a:gd name="adj1" fmla="val -61727"/>
              <a:gd name="adj2" fmla="val 5833"/>
              <a:gd name="adj3" fmla="val 16667"/>
            </a:avLst>
          </a:prstGeom>
          <a:solidFill>
            <a:srgbClr val="FFFF00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24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505033" y="4036289"/>
            <a:ext cx="6209145" cy="14747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</a:t>
            </a:r>
            <a:r>
              <a:rPr lang="en-US" altLang="en-US" sz="2000" b="1" dirty="0">
                <a:latin typeface="Tahoma" panose="020B0604030504040204" pitchFamily="34" charset="0"/>
              </a:rPr>
              <a:t>PROMOTE TWO-WAY COMMUNICATION</a:t>
            </a:r>
            <a:endParaRPr lang="ro-RO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latin typeface="Tahoma" panose="020B0604030504040204" pitchFamily="34" charset="0"/>
              </a:rPr>
              <a:t>TO REINFORCE SUBJECT-MATERIAL</a:t>
            </a:r>
            <a:endParaRPr lang="en-US" alt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alt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TO </a:t>
            </a:r>
            <a:r>
              <a:rPr lang="en-US" altLang="en-US" sz="2000" b="1" dirty="0">
                <a:latin typeface="Tahoma" panose="020B0604030504040204" pitchFamily="34" charset="0"/>
              </a:rPr>
              <a:t>MOTIVATE THE CLASS</a:t>
            </a:r>
            <a:endParaRPr lang="en-GB" altLang="en-US" sz="2000" b="1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143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oral and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1366978" y="1828800"/>
            <a:ext cx="7848600" cy="332142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PROMOTE TWO-WAY COMMUNICATION</a:t>
            </a: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feedback </a:t>
            </a:r>
            <a:r>
              <a:rPr lang="ro-RO" altLang="en-US" sz="2800" b="0" dirty="0" err="1">
                <a:latin typeface="Tahoma" panose="020B0604030504040204" pitchFamily="34" charset="0"/>
              </a:rPr>
              <a:t>to</a:t>
            </a:r>
            <a:r>
              <a:rPr lang="ro-RO" altLang="en-US" sz="2800" b="0" dirty="0">
                <a:latin typeface="Tahoma" panose="020B0604030504040204" pitchFamily="34" charset="0"/>
              </a:rPr>
              <a:t> instructor </a:t>
            </a:r>
            <a:r>
              <a:rPr lang="ro-RO" altLang="en-US" sz="2800" b="0" dirty="0" err="1">
                <a:latin typeface="Tahoma" panose="020B0604030504040204" pitchFamily="34" charset="0"/>
              </a:rPr>
              <a:t>and</a:t>
            </a:r>
            <a:r>
              <a:rPr lang="ro-RO" altLang="en-US" sz="2800" b="0" dirty="0">
                <a:latin typeface="Tahoma" panose="020B0604030504040204" pitchFamily="34" charset="0"/>
              </a:rPr>
              <a:t> student</a:t>
            </a: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</a:t>
            </a:r>
            <a:r>
              <a:rPr lang="ro-RO" altLang="en-US" sz="2800" b="0" dirty="0" err="1">
                <a:latin typeface="Tahoma" panose="020B0604030504040204" pitchFamily="34" charset="0"/>
              </a:rPr>
              <a:t>clarify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misunderstandings</a:t>
            </a:r>
            <a:endParaRPr lang="ro-RO" altLang="en-US" sz="2800" b="0" dirty="0">
              <a:latin typeface="Tahoma" panose="020B0604030504040204" pitchFamily="34" charset="0"/>
            </a:endParaRPr>
          </a:p>
          <a:p>
            <a:pPr lvl="1"/>
            <a:endParaRPr lang="en-US" altLang="en-US" sz="2800" b="0" dirty="0">
              <a:latin typeface="Tahoma" panose="020B0604030504040204" pitchFamily="34" charset="0"/>
            </a:endParaRPr>
          </a:p>
          <a:p>
            <a:pPr lvl="1"/>
            <a:r>
              <a:rPr lang="ro-RO" altLang="en-US" sz="2800" b="0" dirty="0">
                <a:latin typeface="Tahoma" panose="020B0604030504040204" pitchFamily="34" charset="0"/>
              </a:rPr>
              <a:t>- </a:t>
            </a:r>
            <a:r>
              <a:rPr lang="ro-RO" altLang="en-US" sz="2800" b="0" dirty="0" err="1">
                <a:latin typeface="Tahoma" panose="020B0604030504040204" pitchFamily="34" charset="0"/>
              </a:rPr>
              <a:t>correct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any</a:t>
            </a:r>
            <a:r>
              <a:rPr lang="ro-RO" altLang="en-US" sz="2800" b="0" dirty="0">
                <a:latin typeface="Tahoma" panose="020B0604030504040204" pitchFamily="34" charset="0"/>
              </a:rPr>
              <a:t> </a:t>
            </a:r>
            <a:r>
              <a:rPr lang="ro-RO" altLang="en-US" sz="2800" b="0" dirty="0" err="1">
                <a:latin typeface="Tahoma" panose="020B0604030504040204" pitchFamily="34" charset="0"/>
              </a:rPr>
              <a:t>mistakes</a:t>
            </a:r>
            <a:r>
              <a:rPr lang="ro-RO" altLang="en-US" sz="2800" b="0" dirty="0">
                <a:latin typeface="Tahoma" panose="020B0604030504040204" pitchFamily="34" charset="0"/>
              </a:rPr>
              <a:t> (as </a:t>
            </a:r>
            <a:r>
              <a:rPr lang="ro-RO" altLang="en-US" sz="2800" b="0" dirty="0" err="1">
                <a:latin typeface="Tahoma" panose="020B0604030504040204" pitchFamily="34" charset="0"/>
              </a:rPr>
              <a:t>early</a:t>
            </a:r>
            <a:r>
              <a:rPr lang="ro-RO" altLang="en-US" sz="2800" b="0" dirty="0">
                <a:latin typeface="Tahoma" panose="020B0604030504040204" pitchFamily="34" charset="0"/>
              </a:rPr>
              <a:t> as </a:t>
            </a:r>
            <a:r>
              <a:rPr lang="ro-RO" altLang="en-US" sz="2800" b="0" dirty="0" err="1">
                <a:latin typeface="Tahoma" panose="020B0604030504040204" pitchFamily="34" charset="0"/>
              </a:rPr>
              <a:t>possible</a:t>
            </a:r>
            <a:r>
              <a:rPr lang="ro-RO" altLang="en-US" sz="2800" b="0" dirty="0">
                <a:latin typeface="Tahoma" panose="020B0604030504040204" pitchFamily="34" charset="0"/>
              </a:rPr>
              <a:t>)</a:t>
            </a:r>
            <a:endParaRPr lang="ro-RO" alt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943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oral and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376215" y="1929474"/>
            <a:ext cx="7848600" cy="3013646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REINFORCE SUBJECT-MATERIAL</a:t>
            </a:r>
          </a:p>
          <a:p>
            <a:endParaRPr lang="en-US" altLang="en-US" sz="2800" b="0" dirty="0">
              <a:latin typeface="Tahoma" panose="020B0604030504040204" pitchFamily="34" charset="0"/>
            </a:endParaRPr>
          </a:p>
          <a:p>
            <a:r>
              <a:rPr lang="en-US" altLang="en-US" sz="2800" b="0" dirty="0">
                <a:latin typeface="Tahoma" panose="020B0604030504040204" pitchFamily="34" charset="0"/>
              </a:rPr>
              <a:t>- cause recall</a:t>
            </a:r>
          </a:p>
          <a:p>
            <a:endParaRPr lang="en-US" altLang="en-US" sz="2800" b="0" dirty="0">
              <a:latin typeface="Tahoma" panose="020B0604030504040204" pitchFamily="34" charset="0"/>
            </a:endParaRPr>
          </a:p>
          <a:p>
            <a:r>
              <a:rPr lang="en-US" altLang="en-US" sz="2800" b="0" dirty="0">
                <a:latin typeface="Tahoma" panose="020B0604030504040204" pitchFamily="34" charset="0"/>
              </a:rPr>
              <a:t>- encourage retention of facts and concepts</a:t>
            </a:r>
            <a:endParaRPr lang="en-US" alt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Tahoma" panose="020B060403050404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GB" altLang="en-US" sz="2400" b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21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oral and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99060" y="1828800"/>
            <a:ext cx="7848600" cy="295209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>
            <a:lvl1pPr marL="377825" indent="-377825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77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MOTIVATE THE CLASS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maintain interest and attention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encourage shy students</a:t>
            </a:r>
          </a:p>
          <a:p>
            <a:endParaRPr lang="en-GB" altLang="en-US" sz="2400" b="0" dirty="0">
              <a:latin typeface="Tahoma" panose="020B0604030504040204" pitchFamily="34" charset="0"/>
            </a:endParaRPr>
          </a:p>
          <a:p>
            <a:r>
              <a:rPr lang="en-GB" altLang="en-US" sz="2400" b="0" dirty="0">
                <a:latin typeface="Tahoma" panose="020B0604030504040204" pitchFamily="34" charset="0"/>
              </a:rPr>
              <a:t>- control the “over-active” student</a:t>
            </a:r>
          </a:p>
        </p:txBody>
      </p:sp>
    </p:spTree>
    <p:extLst>
      <p:ext uri="{BB962C8B-B14F-4D97-AF65-F5344CB8AC3E}">
        <p14:creationId xmlns:p14="http://schemas.microsoft.com/office/powerpoint/2010/main" val="3586858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oral and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980290" y="2133600"/>
            <a:ext cx="2131995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questions?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7" name="Picture 3" descr="Imagini pentru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0" y="1769226"/>
            <a:ext cx="6477000" cy="431165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332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647305" y="2362200"/>
            <a:ext cx="80010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May be:</a:t>
            </a: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r>
              <a:rPr lang="en-US" altLang="en-US" sz="2800" b="1" dirty="0">
                <a:latin typeface="Tahoma" panose="020B0604030504040204" pitchFamily="34" charset="0"/>
              </a:rPr>
              <a:t>Subjective</a:t>
            </a:r>
            <a:r>
              <a:rPr lang="en-US" altLang="en-US" sz="2800" dirty="0">
                <a:latin typeface="Tahoma" panose="020B0604030504040204" pitchFamily="34" charset="0"/>
              </a:rPr>
              <a:t> (non-objective)</a:t>
            </a:r>
          </a:p>
          <a:p>
            <a:endParaRPr lang="en-US" altLang="en-US" sz="2800" dirty="0">
              <a:latin typeface="Tahoma" panose="020B0604030504040204" pitchFamily="34" charset="0"/>
            </a:endParaRPr>
          </a:p>
          <a:p>
            <a:r>
              <a:rPr lang="en-US" altLang="en-US" sz="2800" b="1" dirty="0">
                <a:latin typeface="Tahoma" panose="020B0604030504040204" pitchFamily="34" charset="0"/>
              </a:rPr>
              <a:t>Objective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</a:p>
          <a:p>
            <a:endParaRPr lang="en-US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</p:spTree>
    <p:extLst>
      <p:ext uri="{BB962C8B-B14F-4D97-AF65-F5344CB8AC3E}">
        <p14:creationId xmlns:p14="http://schemas.microsoft.com/office/powerpoint/2010/main" val="2646173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8417" y="1905000"/>
            <a:ext cx="8458200" cy="30480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Subjective</a:t>
            </a:r>
            <a:r>
              <a:rPr lang="en-US" altLang="en-US" sz="2800" dirty="0">
                <a:latin typeface="Tahoma" panose="020B0604030504040204" pitchFamily="34" charset="0"/>
              </a:rPr>
              <a:t> (non-objective)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Do not have a clear and unique answer associated with a declared objective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latin typeface="Tahoma" panose="020B0604030504040204" pitchFamily="34" charset="0"/>
            </a:endParaRPr>
          </a:p>
          <a:p>
            <a:endParaRPr lang="en-US" altLang="en-US" sz="26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dirty="0"/>
          </a:p>
        </p:txBody>
      </p:sp>
      <p:sp>
        <p:nvSpPr>
          <p:cNvPr id="8" name="Text Box 147"/>
          <p:cNvSpPr txBox="1">
            <a:spLocks noChangeArrowheads="1"/>
          </p:cNvSpPr>
          <p:nvPr/>
        </p:nvSpPr>
        <p:spPr bwMode="auto">
          <a:xfrm>
            <a:off x="1190105" y="3867440"/>
            <a:ext cx="7772400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US" altLang="en-US" sz="2400" b="0" i="1" dirty="0">
                <a:latin typeface="Tahoma" panose="020B0604030504040204" pitchFamily="34" charset="0"/>
              </a:rPr>
              <a:t>ex:</a:t>
            </a:r>
            <a:r>
              <a:rPr lang="ro-RO" altLang="en-US" sz="2400" b="0" i="1" dirty="0">
                <a:latin typeface="Tahoma" panose="020B0604030504040204" pitchFamily="34" charset="0"/>
              </a:rPr>
              <a:t> </a:t>
            </a:r>
            <a:r>
              <a:rPr lang="en-US" altLang="en-US" sz="2400" b="0" i="1" dirty="0">
                <a:latin typeface="Tahoma" panose="020B0604030504040204" pitchFamily="34" charset="0"/>
              </a:rPr>
              <a:t>Write about the </a:t>
            </a:r>
            <a:r>
              <a:rPr lang="en-US" altLang="en-US" sz="2400" b="0" i="1" dirty="0" err="1">
                <a:latin typeface="Tahoma" panose="020B0604030504040204" pitchFamily="34" charset="0"/>
              </a:rPr>
              <a:t>Bucuresti</a:t>
            </a:r>
            <a:r>
              <a:rPr lang="en-US" altLang="en-US" sz="2400" b="0" i="1" dirty="0">
                <a:latin typeface="Tahoma" panose="020B0604030504040204" pitchFamily="34" charset="0"/>
              </a:rPr>
              <a:t> FIR</a:t>
            </a:r>
          </a:p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</a:pPr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  <a:p>
            <a:r>
              <a:rPr lang="en-GB" altLang="en-US" sz="2000" b="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----------------------------------------------------------------------------------------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4039166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239980" y="1828800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b="1" dirty="0">
                <a:latin typeface="Tahoma" panose="020B0604030504040204" pitchFamily="34" charset="0"/>
              </a:rPr>
              <a:t>Objective</a:t>
            </a:r>
            <a:endParaRPr lang="en-US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latin typeface="Tahoma" panose="020B0604030504040204" pitchFamily="34" charset="0"/>
              </a:rPr>
              <a:t>There is just one correct answer associated with a declared objective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8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Covers in detail the declared objectives</a:t>
            </a:r>
            <a:r>
              <a:rPr lang="ro-RO" altLang="en-US" sz="2400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o-RO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Allows a correct and objective scoring</a:t>
            </a:r>
            <a:r>
              <a:rPr lang="ro-RO" altLang="en-US" sz="2400" dirty="0">
                <a:latin typeface="Tahoma" panose="020B0604030504040204" pitchFamily="34" charset="0"/>
              </a:rPr>
              <a:t>.</a:t>
            </a:r>
          </a:p>
          <a:p>
            <a:pPr>
              <a:lnSpc>
                <a:spcPct val="80000"/>
              </a:lnSpc>
            </a:pPr>
            <a:endParaRPr lang="ro-RO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anose="020B0604030504040204" pitchFamily="34" charset="0"/>
              </a:rPr>
              <a:t>Avoids any language problems</a:t>
            </a:r>
            <a:r>
              <a:rPr lang="ro-RO" altLang="en-US" sz="2400" dirty="0">
                <a:latin typeface="Tahoma" panose="020B0604030504040204" pitchFamily="34" charset="0"/>
              </a:rPr>
              <a:t>.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115508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06979" y="1837113"/>
            <a:ext cx="8458200" cy="41148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>
                <a:latin typeface="Tahoma" panose="020B0604030504040204" pitchFamily="34" charset="0"/>
              </a:rPr>
              <a:t>y</a:t>
            </a:r>
            <a:r>
              <a:rPr lang="ro-RO" altLang="en-US" sz="2800" b="1" dirty="0">
                <a:latin typeface="Tahoma" panose="020B0604030504040204" pitchFamily="34" charset="0"/>
              </a:rPr>
              <a:t>p</a:t>
            </a:r>
            <a:r>
              <a:rPr lang="en-US" altLang="en-US" sz="2800" b="1" dirty="0" err="1">
                <a:latin typeface="Tahoma" panose="020B0604030504040204" pitchFamily="34" charset="0"/>
              </a:rPr>
              <a:t>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0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300" dirty="0">
                <a:latin typeface="Tahoma" panose="020B0604030504040204" pitchFamily="34" charset="0"/>
              </a:rPr>
              <a:t>True/False</a:t>
            </a: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300" dirty="0">
                <a:latin typeface="Tahoma" panose="020B0604030504040204" pitchFamily="34" charset="0"/>
              </a:rPr>
              <a:t>Fill in the blanks</a:t>
            </a: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>
                <a:latin typeface="Tahoma" panose="020B0604030504040204" pitchFamily="34" charset="0"/>
              </a:rPr>
              <a:t>Identific</a:t>
            </a:r>
            <a:r>
              <a:rPr lang="en-US" altLang="en-US" sz="2300" dirty="0" err="1">
                <a:latin typeface="Tahoma" panose="020B0604030504040204" pitchFamily="34" charset="0"/>
              </a:rPr>
              <a:t>ation</a:t>
            </a: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>
                <a:latin typeface="Tahoma" panose="020B0604030504040204" pitchFamily="34" charset="0"/>
              </a:rPr>
              <a:t>As</a:t>
            </a:r>
            <a:r>
              <a:rPr lang="en-US" altLang="en-US" sz="2300" dirty="0">
                <a:latin typeface="Tahoma" panose="020B0604030504040204" pitchFamily="34" charset="0"/>
              </a:rPr>
              <a:t>s</a:t>
            </a:r>
            <a:r>
              <a:rPr lang="ro-RO" altLang="en-US" sz="2300" dirty="0" err="1">
                <a:latin typeface="Tahoma" panose="020B0604030504040204" pitchFamily="34" charset="0"/>
              </a:rPr>
              <a:t>oci</a:t>
            </a:r>
            <a:r>
              <a:rPr lang="en-US" altLang="en-US" sz="2300" dirty="0" err="1">
                <a:latin typeface="Tahoma" panose="020B0604030504040204" pitchFamily="34" charset="0"/>
              </a:rPr>
              <a:t>ation</a:t>
            </a: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ro-RO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r>
              <a:rPr lang="ro-RO" altLang="en-US" sz="2300" dirty="0">
                <a:latin typeface="Tahoma" panose="020B0604030504040204" pitchFamily="34" charset="0"/>
              </a:rPr>
              <a:t>Multiple</a:t>
            </a:r>
            <a:r>
              <a:rPr lang="en-US" altLang="en-US" sz="2300" dirty="0">
                <a:latin typeface="Tahoma" panose="020B0604030504040204" pitchFamily="34" charset="0"/>
              </a:rPr>
              <a:t> choice answers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300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</a:pPr>
            <a:endParaRPr lang="en-US" altLang="en-US" sz="2200" i="1" dirty="0">
              <a:latin typeface="Tahoma" panose="020B0604030504040204" pitchFamily="34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ro-RO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918666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>
                <a:latin typeface="Tahoma" panose="020B0604030504040204" pitchFamily="34" charset="0"/>
              </a:rPr>
              <a:t>ypes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endParaRPr lang="ro-RO" altLang="en-US" sz="24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>
                <a:latin typeface="Tahoma" panose="020B0604030504040204" pitchFamily="34" charset="0"/>
              </a:rPr>
              <a:t>True</a:t>
            </a:r>
            <a:r>
              <a:rPr lang="ro-RO" altLang="en-US" sz="2800" i="1" dirty="0">
                <a:latin typeface="Tahoma" panose="020B0604030504040204" pitchFamily="34" charset="0"/>
              </a:rPr>
              <a:t>/Fals</a:t>
            </a:r>
            <a:r>
              <a:rPr lang="en-US" altLang="en-US" sz="2800" i="1" dirty="0">
                <a:latin typeface="Tahoma" panose="020B0604030504040204" pitchFamily="34" charset="0"/>
              </a:rPr>
              <a:t>e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Choose from two</a:t>
            </a:r>
            <a:r>
              <a:rPr lang="ro-RO" altLang="en-US" sz="2400" dirty="0">
                <a:latin typeface="Tahoma" panose="020B0604030504040204" pitchFamily="34" charset="0"/>
              </a:rPr>
              <a:t> posibile</a:t>
            </a:r>
            <a:r>
              <a:rPr lang="en-US" altLang="en-US" sz="2400" dirty="0">
                <a:latin typeface="Tahoma" panose="020B0604030504040204" pitchFamily="34" charset="0"/>
              </a:rPr>
              <a:t> answers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>
                <a:latin typeface="Tahoma" panose="020B0604030504040204" pitchFamily="34" charset="0"/>
              </a:rPr>
              <a:t>			    </a:t>
            </a:r>
            <a:r>
              <a:rPr lang="en-US" altLang="en-US" sz="2400" b="1" dirty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</a:t>
            </a:r>
            <a:r>
              <a:rPr lang="ro-RO" altLang="en-US" sz="2400" dirty="0">
                <a:latin typeface="Tahoma" panose="020B0604030504040204" pitchFamily="34" charset="0"/>
              </a:rPr>
              <a:t> de pre</a:t>
            </a:r>
            <a:r>
              <a:rPr lang="en-US" altLang="en-US" sz="2400" dirty="0">
                <a:latin typeface="Tahoma" panose="020B0604030504040204" pitchFamily="34" charset="0"/>
              </a:rPr>
              <a:t>pare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			</a:t>
            </a:r>
            <a:r>
              <a:rPr lang="ro-RO" altLang="en-US" sz="2400" dirty="0">
                <a:latin typeface="Tahoma" panose="020B0604030504040204" pitchFamily="34" charset="0"/>
              </a:rPr>
              <a:t>50% </a:t>
            </a:r>
            <a:r>
              <a:rPr lang="en-US" altLang="en-US" sz="2400" dirty="0">
                <a:latin typeface="Tahoma" panose="020B0604030504040204" pitchFamily="34" charset="0"/>
              </a:rPr>
              <a:t>guess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to correct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			</a:t>
            </a:r>
            <a:r>
              <a:rPr lang="ro-RO" altLang="en-US" sz="2400" dirty="0" err="1">
                <a:latin typeface="Tahoma" panose="020B0604030504040204" pitchFamily="34" charset="0"/>
              </a:rPr>
              <a:t>Evalu</a:t>
            </a:r>
            <a:r>
              <a:rPr lang="en-US" altLang="en-US" sz="2400" dirty="0">
                <a:latin typeface="Tahoma" panose="020B0604030504040204" pitchFamily="34" charset="0"/>
              </a:rPr>
              <a:t>ate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mainly</a:t>
            </a:r>
            <a:r>
              <a:rPr lang="ro-RO" altLang="en-US" sz="2400" dirty="0">
                <a:latin typeface="Tahoma" panose="020B0604030504040204" pitchFamily="34" charset="0"/>
              </a:rPr>
              <a:t> 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Covers any type of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topics</a:t>
            </a:r>
          </a:p>
          <a:p>
            <a:endParaRPr lang="en-US" altLang="en-US" sz="24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03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007223" y="1828800"/>
            <a:ext cx="988244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>
                <a:latin typeface="Tahoma" panose="020B0604030504040204" pitchFamily="34" charset="0"/>
              </a:rPr>
              <a:t>ypes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endParaRPr lang="ro-RO" altLang="en-US" sz="28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>
                <a:latin typeface="Tahoma" panose="020B0604030504040204" pitchFamily="34" charset="0"/>
              </a:rPr>
              <a:t>Fill in the blanks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Reminding the exact words in a memorized text</a:t>
            </a:r>
            <a:r>
              <a:rPr lang="ro-RO" altLang="en-US" dirty="0"/>
              <a:t> </a:t>
            </a:r>
            <a:endParaRPr lang="ro-RO" altLang="en-US" sz="28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14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>
                <a:latin typeface="Tahoma" panose="020B0604030504040204" pitchFamily="34" charset="0"/>
              </a:rPr>
              <a:t>		</a:t>
            </a:r>
            <a:r>
              <a:rPr lang="en-US" altLang="en-US" sz="2400" b="1" dirty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Very reliable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Checks just memory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				Possible errors in not using the exact wording</a:t>
            </a:r>
            <a:r>
              <a:rPr lang="ro-RO" altLang="en-US" dirty="0"/>
              <a:t> </a:t>
            </a:r>
            <a:endParaRPr lang="ro-RO" altLang="en-US" sz="28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>
              <a:latin typeface="Tahoma" panose="020B0604030504040204" pitchFamily="34" charset="0"/>
            </a:endParaRPr>
          </a:p>
          <a:p>
            <a:endParaRPr lang="en-US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8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00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1115293" y="18288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>
                <a:latin typeface="Tahoma" panose="020B0604030504040204" pitchFamily="34" charset="0"/>
              </a:rPr>
              <a:t>ypes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 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endParaRPr lang="ro-RO" altLang="en-US" sz="24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>
                <a:latin typeface="Tahoma" panose="020B0604030504040204" pitchFamily="34" charset="0"/>
              </a:rPr>
              <a:t>Identification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Reminding and</a:t>
            </a:r>
            <a:r>
              <a:rPr lang="ro-RO" altLang="en-US" sz="2400" dirty="0">
                <a:latin typeface="Tahoma" panose="020B0604030504040204" pitchFamily="34" charset="0"/>
              </a:rPr>
              <a:t> re</a:t>
            </a:r>
            <a:r>
              <a:rPr lang="en-US" altLang="en-US" sz="2400" dirty="0">
                <a:latin typeface="Tahoma" panose="020B0604030504040204" pitchFamily="34" charset="0"/>
              </a:rPr>
              <a:t>cognition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>
                <a:latin typeface="Tahoma" panose="020B0604030504040204" pitchFamily="34" charset="0"/>
              </a:rPr>
              <a:t>			    </a:t>
            </a:r>
            <a:r>
              <a:rPr lang="en-US" altLang="en-US" sz="2400" b="1" dirty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to</a:t>
            </a:r>
            <a:r>
              <a:rPr lang="ro-RO" altLang="en-US" sz="2400" dirty="0">
                <a:latin typeface="Tahoma" panose="020B0604030504040204" pitchFamily="34" charset="0"/>
              </a:rPr>
              <a:t> pre</a:t>
            </a:r>
            <a:r>
              <a:rPr lang="en-US" altLang="en-US" sz="2400" dirty="0">
                <a:latin typeface="Tahoma" panose="020B0604030504040204" pitchFamily="34" charset="0"/>
              </a:rPr>
              <a:t>pare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</a:t>
            </a:r>
            <a:r>
              <a:rPr lang="ro-RO" altLang="en-US" sz="2400" dirty="0" err="1">
                <a:latin typeface="Tahoma" panose="020B0604030504040204" pitchFamily="34" charset="0"/>
              </a:rPr>
              <a:t>Evalu</a:t>
            </a:r>
            <a:r>
              <a:rPr lang="en-US" altLang="en-US" sz="2400" dirty="0">
                <a:latin typeface="Tahoma" panose="020B0604030504040204" pitchFamily="34" charset="0"/>
              </a:rPr>
              <a:t>ate mainly</a:t>
            </a:r>
            <a:r>
              <a:rPr lang="ro-RO" altLang="en-US" sz="2400" dirty="0">
                <a:latin typeface="Tahoma" panose="020B0604030504040204" pitchFamily="34" charset="0"/>
              </a:rPr>
              <a:t> 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to</a:t>
            </a:r>
            <a:r>
              <a:rPr lang="ro-RO" altLang="en-US" sz="2400" dirty="0">
                <a:latin typeface="Tahoma" panose="020B0604030504040204" pitchFamily="34" charset="0"/>
              </a:rPr>
              <a:t> cor</a:t>
            </a:r>
            <a:r>
              <a:rPr lang="en-US" altLang="en-US" sz="2400" dirty="0">
                <a:latin typeface="Tahoma" panose="020B0604030504040204" pitchFamily="34" charset="0"/>
              </a:rPr>
              <a:t>r</a:t>
            </a:r>
            <a:r>
              <a:rPr lang="ro-RO" altLang="en-US" sz="2400" dirty="0" err="1">
                <a:latin typeface="Tahoma" panose="020B0604030504040204" pitchFamily="34" charset="0"/>
              </a:rPr>
              <a:t>ect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Do not cover any type of topics</a:t>
            </a:r>
            <a:r>
              <a:rPr lang="ro-RO" altLang="en-US" sz="2400" dirty="0">
                <a:latin typeface="Tahoma" panose="020B0604030504040204" pitchFamily="34" charset="0"/>
              </a:rPr>
              <a:t> 	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>
              <a:latin typeface="Tahoma" panose="020B0604030504040204" pitchFamily="34" charset="0"/>
            </a:endParaRPr>
          </a:p>
          <a:p>
            <a:endParaRPr lang="en-US" altLang="en-US" sz="24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20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190105" y="1828800"/>
            <a:ext cx="9540942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>
                <a:latin typeface="Tahoma" panose="020B0604030504040204" pitchFamily="34" charset="0"/>
              </a:rPr>
              <a:t>ypes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</a:t>
            </a:r>
          </a:p>
          <a:p>
            <a:pPr eaLnBrk="0" hangingPunct="0">
              <a:spcBef>
                <a:spcPct val="0"/>
              </a:spcBef>
              <a:buSzPct val="100000"/>
              <a:buFontTx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o-RO" altLang="en-US" sz="2800" i="1" dirty="0">
                <a:latin typeface="Tahoma" panose="020B0604030504040204" pitchFamily="34" charset="0"/>
              </a:rPr>
              <a:t>As</a:t>
            </a:r>
            <a:r>
              <a:rPr lang="en-US" altLang="en-US" sz="2800" i="1" dirty="0">
                <a:latin typeface="Tahoma" panose="020B0604030504040204" pitchFamily="34" charset="0"/>
              </a:rPr>
              <a:t>s</a:t>
            </a:r>
            <a:r>
              <a:rPr lang="ro-RO" altLang="en-US" sz="2800" i="1" dirty="0" err="1">
                <a:latin typeface="Tahoma" panose="020B0604030504040204" pitchFamily="34" charset="0"/>
              </a:rPr>
              <a:t>oci</a:t>
            </a:r>
            <a:r>
              <a:rPr lang="en-US" altLang="en-US" sz="2800" i="1" dirty="0" err="1">
                <a:latin typeface="Tahoma" panose="020B0604030504040204" pitchFamily="34" charset="0"/>
              </a:rPr>
              <a:t>ation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Identifies links between 2 columns of notions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endParaRPr lang="en-US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>
                <a:latin typeface="Tahoma" panose="020B0604030504040204" pitchFamily="34" charset="0"/>
              </a:rPr>
              <a:t>			    </a:t>
            </a:r>
            <a:r>
              <a:rPr lang="en-US" altLang="en-US" sz="2400" b="1" dirty="0">
                <a:latin typeface="Tahoma" panose="020B0604030504040204" pitchFamily="34" charset="0"/>
              </a:rPr>
              <a:t>					</a:t>
            </a:r>
            <a:r>
              <a:rPr lang="ro-RO" altLang="en-US" sz="24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Reliable</a:t>
            </a:r>
            <a:r>
              <a:rPr lang="ro-RO" altLang="en-US" sz="2400" dirty="0">
                <a:latin typeface="Tahoma" panose="020B0604030504040204" pitchFamily="34" charset="0"/>
              </a:rPr>
              <a:t>			    </a:t>
            </a:r>
            <a:r>
              <a:rPr lang="en-US" altLang="en-US" sz="2400" dirty="0">
                <a:latin typeface="Tahoma" panose="020B0604030504040204" pitchFamily="34" charset="0"/>
              </a:rPr>
              <a:t>					</a:t>
            </a:r>
            <a:r>
              <a:rPr lang="ro-RO" altLang="en-US" sz="2400" dirty="0" err="1">
                <a:latin typeface="Tahoma" panose="020B0604030504040204" pitchFamily="34" charset="0"/>
              </a:rPr>
              <a:t>Evalu</a:t>
            </a:r>
            <a:r>
              <a:rPr lang="en-US" altLang="en-US" sz="2400" dirty="0">
                <a:latin typeface="Tahoma" panose="020B0604030504040204" pitchFamily="34" charset="0"/>
              </a:rPr>
              <a:t>ate</a:t>
            </a:r>
            <a:r>
              <a:rPr lang="ro-RO" altLang="en-US" sz="2400" dirty="0">
                <a:latin typeface="Tahoma" panose="020B0604030504040204" pitchFamily="34" charset="0"/>
              </a:rPr>
              <a:t> K </a:t>
            </a:r>
            <a:r>
              <a:rPr lang="en-US" altLang="en-US" sz="2400" dirty="0">
                <a:latin typeface="Tahoma" panose="020B0604030504040204" pitchFamily="34" charset="0"/>
              </a:rPr>
              <a:t>and some</a:t>
            </a:r>
            <a:r>
              <a:rPr lang="ro-RO" altLang="en-US" sz="2400" dirty="0">
                <a:latin typeface="Tahoma" panose="020B0604030504040204" pitchFamily="34" charset="0"/>
              </a:rPr>
              <a:t> U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 to correct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		Quite difficult cu prepare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Covers large number of topics</a:t>
            </a:r>
            <a:r>
              <a:rPr lang="ro-RO" altLang="en-US" sz="2600" dirty="0"/>
              <a:t> </a:t>
            </a:r>
            <a:r>
              <a:rPr lang="ro-RO" altLang="en-US" sz="2400" dirty="0">
                <a:latin typeface="Tahoma" panose="020B060403050404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>
              <a:latin typeface="Tahoma" panose="020B0604030504040204" pitchFamily="34" charset="0"/>
            </a:endParaRPr>
          </a:p>
          <a:p>
            <a:endParaRPr lang="en-US" altLang="en-US" sz="24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3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10039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Questions: </a:t>
            </a:r>
            <a:r>
              <a:rPr lang="en-US" sz="40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 and </a:t>
            </a: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written tests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072463" y="2133600"/>
            <a:ext cx="1947649" cy="138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Oral 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question?</a:t>
            </a:r>
          </a:p>
          <a:p>
            <a:pPr algn="ctr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</a:rPr>
              <a:t>Why?</a:t>
            </a:r>
            <a:endParaRPr lang="en-GB" altLang="en-US" sz="28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1123606" y="1828800"/>
            <a:ext cx="8458200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o-RO" altLang="en-US" sz="2800" b="1" dirty="0">
                <a:latin typeface="Tahoma" panose="020B0604030504040204" pitchFamily="34" charset="0"/>
              </a:rPr>
              <a:t>T</a:t>
            </a:r>
            <a:r>
              <a:rPr lang="en-US" altLang="en-US" sz="2800" b="1" dirty="0" err="1">
                <a:latin typeface="Tahoma" panose="020B0604030504040204" pitchFamily="34" charset="0"/>
              </a:rPr>
              <a:t>ypes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of</a:t>
            </a:r>
            <a:r>
              <a:rPr lang="ro-RO" altLang="en-US" sz="2800" b="1" dirty="0">
                <a:latin typeface="Tahoma" panose="020B0604030504040204" pitchFamily="34" charset="0"/>
              </a:rPr>
              <a:t> o</a:t>
            </a:r>
            <a:r>
              <a:rPr lang="en-US" altLang="en-US" sz="2800" b="1" dirty="0" err="1">
                <a:latin typeface="Tahoma" panose="020B0604030504040204" pitchFamily="34" charset="0"/>
              </a:rPr>
              <a:t>bjective</a:t>
            </a:r>
            <a:r>
              <a:rPr lang="ro-RO" altLang="en-US" sz="2800" b="1" dirty="0">
                <a:latin typeface="Tahoma" panose="020B0604030504040204" pitchFamily="34" charset="0"/>
              </a:rPr>
              <a:t> </a:t>
            </a:r>
            <a:r>
              <a:rPr lang="en-US" altLang="en-US" sz="2800" b="1" dirty="0">
                <a:latin typeface="Tahoma" panose="020B0604030504040204" pitchFamily="34" charset="0"/>
              </a:rPr>
              <a:t>written questions:</a:t>
            </a:r>
            <a:endParaRPr lang="ro-RO" altLang="en-US" sz="2800" b="1" dirty="0">
              <a:latin typeface="Tahoma" panose="020B0604030504040204" pitchFamily="34" charset="0"/>
            </a:endParaRPr>
          </a:p>
          <a:p>
            <a:endParaRPr lang="ro-RO" altLang="en-US" sz="24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800" i="1" dirty="0">
                <a:latin typeface="Tahoma" panose="020B0604030504040204" pitchFamily="34" charset="0"/>
              </a:rPr>
              <a:t>M</a:t>
            </a:r>
            <a:r>
              <a:rPr lang="ro-RO" altLang="en-US" sz="2800" i="1" dirty="0" err="1">
                <a:latin typeface="Tahoma" panose="020B0604030504040204" pitchFamily="34" charset="0"/>
              </a:rPr>
              <a:t>ultiple</a:t>
            </a:r>
            <a:r>
              <a:rPr lang="ro-RO" altLang="en-US" sz="2800" i="1" dirty="0">
                <a:latin typeface="Tahoma" panose="020B0604030504040204" pitchFamily="34" charset="0"/>
              </a:rPr>
              <a:t> </a:t>
            </a:r>
            <a:r>
              <a:rPr lang="en-US" altLang="en-US" sz="2800" i="1" dirty="0">
                <a:latin typeface="Tahoma" panose="020B0604030504040204" pitchFamily="34" charset="0"/>
              </a:rPr>
              <a:t>choice answers</a:t>
            </a:r>
            <a:endParaRPr lang="ro-RO" altLang="en-US" sz="28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Choose the right answer from several plausible answers</a:t>
            </a:r>
            <a:r>
              <a:rPr lang="ro-RO" altLang="en-US" sz="2600" dirty="0"/>
              <a:t> 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>
                <a:latin typeface="Tahoma" panose="020B0604030504040204" pitchFamily="34" charset="0"/>
              </a:rPr>
              <a:t>			    </a:t>
            </a:r>
            <a:r>
              <a:rPr lang="en-US" altLang="en-US" sz="2400" b="1" dirty="0">
                <a:latin typeface="Tahoma" panose="020B0604030504040204" pitchFamily="34" charset="0"/>
              </a:rPr>
              <a:t>			</a:t>
            </a:r>
            <a:r>
              <a:rPr lang="ro-RO" altLang="en-US" sz="2400" b="1" dirty="0" err="1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 err="1">
                <a:latin typeface="Tahoma" panose="020B0604030504040204" pitchFamily="34" charset="0"/>
              </a:rPr>
              <a:t>Evalu</a:t>
            </a:r>
            <a:r>
              <a:rPr lang="en-US" altLang="en-US" sz="2400" dirty="0">
                <a:latin typeface="Tahoma" panose="020B0604030504040204" pitchFamily="34" charset="0"/>
              </a:rPr>
              <a:t>ate</a:t>
            </a:r>
            <a:r>
              <a:rPr lang="ro-RO" altLang="en-US" sz="2400" dirty="0">
                <a:latin typeface="Tahoma" panose="020B0604030504040204" pitchFamily="34" charset="0"/>
              </a:rPr>
              <a:t> K, U </a:t>
            </a:r>
            <a:r>
              <a:rPr lang="en-US" altLang="en-US" sz="2400" dirty="0">
                <a:latin typeface="Tahoma" panose="020B0604030504040204" pitchFamily="34" charset="0"/>
              </a:rPr>
              <a:t>&amp;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S</a:t>
            </a:r>
            <a:r>
              <a:rPr lang="ro-RO" altLang="en-US" sz="2400" dirty="0">
                <a:latin typeface="Tahoma" panose="020B0604030504040204" pitchFamily="34" charset="0"/>
              </a:rPr>
              <a:t>		   </a:t>
            </a:r>
            <a:r>
              <a:rPr lang="en-US" altLang="en-US" sz="2400" dirty="0">
                <a:latin typeface="Tahoma" panose="020B0604030504040204" pitchFamily="34" charset="0"/>
              </a:rPr>
              <a:t>	For high graduation levels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Easy to correct</a:t>
            </a:r>
            <a:r>
              <a:rPr lang="ro-RO" altLang="en-US" sz="2400" dirty="0">
                <a:latin typeface="Tahoma" panose="020B0604030504040204" pitchFamily="34" charset="0"/>
              </a:rPr>
              <a:t>		    </a:t>
            </a:r>
            <a:r>
              <a:rPr lang="en-US" altLang="en-US" sz="2400" dirty="0">
                <a:latin typeface="Tahoma" panose="020B0604030504040204" pitchFamily="34" charset="0"/>
              </a:rPr>
              <a:t>		Plausible answers hard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en-US" altLang="en-US" sz="2400" dirty="0">
                <a:latin typeface="Tahoma" panose="020B0604030504040204" pitchFamily="34" charset="0"/>
              </a:rPr>
              <a:t>to</a:t>
            </a:r>
            <a:r>
              <a:rPr lang="ro-RO" altLang="en-US" sz="2400" dirty="0">
                <a:latin typeface="Tahoma" panose="020B0604030504040204" pitchFamily="34" charset="0"/>
              </a:rPr>
              <a:t> </a:t>
            </a:r>
            <a:r>
              <a:rPr lang="ro-RO" altLang="en-US" sz="2400" dirty="0" err="1">
                <a:latin typeface="Tahoma" panose="020B0604030504040204" pitchFamily="34" charset="0"/>
              </a:rPr>
              <a:t>identif</a:t>
            </a:r>
            <a:r>
              <a:rPr lang="en-US" altLang="en-US" sz="2400" dirty="0">
                <a:latin typeface="Tahoma" panose="020B0604030504040204" pitchFamily="34" charset="0"/>
              </a:rPr>
              <a:t>y</a:t>
            </a:r>
            <a:endParaRPr lang="ro-RO" altLang="en-US" sz="2400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dirty="0">
                <a:latin typeface="Tahoma" panose="020B060403050404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400" dirty="0">
              <a:latin typeface="Tahoma" panose="020B0604030504040204" pitchFamily="34" charset="0"/>
            </a:endParaRPr>
          </a:p>
          <a:p>
            <a:endParaRPr lang="en-US" altLang="en-US" sz="2400" i="1" dirty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34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>
                <a:solidFill>
                  <a:schemeClr val="bg1"/>
                </a:solidFill>
              </a:rPr>
              <a:t>poursuivront un développement durable grâce aux meilleurs services possible, tant sur terre qu’en 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7" y="824024"/>
            <a:ext cx="5800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Tips @ Tricks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39586" y="1752600"/>
            <a:ext cx="10681974" cy="4267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>
                <a:latin typeface="Tahoma" panose="020B0604030504040204" pitchFamily="34" charset="0"/>
              </a:rPr>
              <a:t>Oral? Apply PPP!</a:t>
            </a:r>
          </a:p>
          <a:p>
            <a:r>
              <a:rPr lang="en-US" altLang="en-US" sz="2800" dirty="0">
                <a:latin typeface="Tahoma" panose="020B0604030504040204" pitchFamily="34" charset="0"/>
              </a:rPr>
              <a:t>Plan a test instead of a final consolidation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endParaRPr lang="en-GB" altLang="en-US" sz="2800" dirty="0">
              <a:latin typeface="Tahoma" panose="020B0604030504040204" pitchFamily="34" charset="0"/>
            </a:endParaRPr>
          </a:p>
          <a:p>
            <a:r>
              <a:rPr lang="en-US" altLang="en-US" sz="2800" dirty="0">
                <a:latin typeface="Tahoma" panose="020B0604030504040204" pitchFamily="34" charset="0"/>
              </a:rPr>
              <a:t>Identify and categorize questions on levels of K, U and maybe S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endParaRPr lang="en-US" altLang="en-US" sz="2800" dirty="0">
              <a:latin typeface="Tahoma" panose="020B0604030504040204" pitchFamily="34" charset="0"/>
            </a:endParaRPr>
          </a:p>
          <a:p>
            <a:r>
              <a:rPr lang="en-GB" altLang="en-US" sz="2800" dirty="0">
                <a:latin typeface="Tahoma" panose="020B0604030504040204" pitchFamily="34" charset="0"/>
              </a:rPr>
              <a:t>10-12 </a:t>
            </a:r>
            <a:r>
              <a:rPr lang="en-US" altLang="en-US" sz="2800" dirty="0">
                <a:latin typeface="Tahoma" panose="020B0604030504040204" pitchFamily="34" charset="0"/>
              </a:rPr>
              <a:t>questions</a:t>
            </a:r>
            <a:r>
              <a:rPr lang="en-GB" altLang="en-US" sz="2800" dirty="0">
                <a:latin typeface="Tahoma" panose="020B0604030504040204" pitchFamily="34" charset="0"/>
              </a:rPr>
              <a:t> </a:t>
            </a:r>
          </a:p>
          <a:p>
            <a:r>
              <a:rPr lang="en-US" altLang="en-US" sz="2800" dirty="0">
                <a:latin typeface="Tahoma" panose="020B0604030504040204" pitchFamily="34" charset="0"/>
              </a:rPr>
              <a:t>Check the criteria for an objective test</a:t>
            </a:r>
            <a:r>
              <a:rPr lang="ro-RO" altLang="en-US" sz="2800" dirty="0">
                <a:latin typeface="Tahoma" panose="020B0604030504040204" pitchFamily="34" charset="0"/>
              </a:rPr>
              <a:t> </a:t>
            </a:r>
            <a:endParaRPr lang="en-US" altLang="en-US" sz="2800" dirty="0">
              <a:latin typeface="Tahoma" panose="020B0604030504040204" pitchFamily="34" charset="0"/>
            </a:endParaRPr>
          </a:p>
          <a:p>
            <a:r>
              <a:rPr lang="en-US" altLang="en-US" sz="2800" dirty="0">
                <a:latin typeface="Tahoma" panose="020B0604030504040204" pitchFamily="34" charset="0"/>
              </a:rPr>
              <a:t>Provide or list objectives and tests for all the rated trainees.</a:t>
            </a:r>
            <a:r>
              <a:rPr lang="ro-RO" altLang="en-US" dirty="0">
                <a:latin typeface="Tahoma" panose="020B0604030504040204" pitchFamily="34" charset="0"/>
              </a:rPr>
              <a:t> </a:t>
            </a:r>
          </a:p>
          <a:p>
            <a:endParaRPr lang="en-GB" altLang="en-US" dirty="0">
              <a:latin typeface="Tahoma" panose="020B0604030504040204" pitchFamily="34" charset="0"/>
            </a:endParaRPr>
          </a:p>
          <a:p>
            <a:endParaRPr lang="ro-RO" altLang="en-US" sz="3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367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innerShdw blurRad="114300">
              <a:prstClr val="black"/>
            </a:innerShdw>
            <a:softEdge rad="63500"/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678" y="679450"/>
            <a:ext cx="4526643" cy="528108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17485643"/>
      </p:ext>
    </p:extLst>
  </p:cSld>
  <p:clrMapOvr>
    <a:masterClrMapping/>
  </p:clrMapOvr>
</p:sld>
</file>

<file path=ppt/theme/theme1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1717</Words>
  <Application>Microsoft Office PowerPoint</Application>
  <PresentationFormat>Widescreen</PresentationFormat>
  <Paragraphs>298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Calibri</vt:lpstr>
      <vt:lpstr>Tahoma</vt:lpstr>
      <vt:lpstr>Wingdings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Paul Bugeac</cp:lastModifiedBy>
  <cp:revision>71</cp:revision>
  <dcterms:created xsi:type="dcterms:W3CDTF">2022-02-28T12:42:32Z</dcterms:created>
  <dcterms:modified xsi:type="dcterms:W3CDTF">2022-12-16T05:01:32Z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