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23"/>
  </p:notesMasterIdLst>
  <p:sldIdLst>
    <p:sldId id="257" r:id="rId3"/>
    <p:sldId id="258" r:id="rId4"/>
    <p:sldId id="275" r:id="rId5"/>
    <p:sldId id="277" r:id="rId6"/>
    <p:sldId id="278" r:id="rId7"/>
    <p:sldId id="279" r:id="rId8"/>
    <p:sldId id="281" r:id="rId9"/>
    <p:sldId id="290" r:id="rId10"/>
    <p:sldId id="283" r:id="rId11"/>
    <p:sldId id="284" r:id="rId12"/>
    <p:sldId id="285" r:id="rId13"/>
    <p:sldId id="286" r:id="rId14"/>
    <p:sldId id="287" r:id="rId15"/>
    <p:sldId id="288" r:id="rId16"/>
    <p:sldId id="292" r:id="rId17"/>
    <p:sldId id="289" r:id="rId18"/>
    <p:sldId id="291" r:id="rId19"/>
    <p:sldId id="280" r:id="rId20"/>
    <p:sldId id="276" r:id="rId21"/>
    <p:sldId id="27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FF5353"/>
    <a:srgbClr val="FFD653"/>
    <a:srgbClr val="FFFF7D"/>
    <a:srgbClr val="B7ECFF"/>
    <a:srgbClr val="8FE2FF"/>
    <a:srgbClr val="FFB871"/>
    <a:srgbClr val="FF972F"/>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9" autoAdjust="0"/>
    <p:restoredTop sz="94660"/>
  </p:normalViewPr>
  <p:slideViewPr>
    <p:cSldViewPr snapToGrid="0">
      <p:cViewPr>
        <p:scale>
          <a:sx n="110" d="100"/>
          <a:sy n="110" d="100"/>
        </p:scale>
        <p:origin x="630"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2E4344-EFAA-442E-90BA-DA24A42E83A9}" type="datetimeFigureOut">
              <a:rPr lang="en-GB" smtClean="0"/>
              <a:t>02/09/2022</a:t>
            </a:fld>
            <a:endParaRPr lang="en-GB"/>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14232-B01C-4B11-A52B-1EB92BC6AA8F}" type="slidenum">
              <a:rPr lang="en-GB" smtClean="0"/>
              <a:t>‹Nº›</a:t>
            </a:fld>
            <a:endParaRPr lang="en-GB"/>
          </a:p>
        </p:txBody>
      </p:sp>
    </p:spTree>
    <p:extLst>
      <p:ext uri="{BB962C8B-B14F-4D97-AF65-F5344CB8AC3E}">
        <p14:creationId xmlns:p14="http://schemas.microsoft.com/office/powerpoint/2010/main" val="1923523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a:p>
        </p:txBody>
      </p:sp>
      <p:sp>
        <p:nvSpPr>
          <p:cNvPr id="4" name="Marcador de número de diapositiva 3"/>
          <p:cNvSpPr>
            <a:spLocks noGrp="1"/>
          </p:cNvSpPr>
          <p:nvPr>
            <p:ph type="sldNum" sz="quarter" idx="10"/>
          </p:nvPr>
        </p:nvSpPr>
        <p:spPr/>
        <p:txBody>
          <a:bodyPr/>
          <a:lstStyle/>
          <a:p>
            <a:fld id="{37914232-B01C-4B11-A52B-1EB92BC6AA8F}" type="slidenum">
              <a:rPr lang="en-GB" smtClean="0"/>
              <a:t>2</a:t>
            </a:fld>
            <a:endParaRPr lang="en-GB"/>
          </a:p>
        </p:txBody>
      </p:sp>
    </p:spTree>
    <p:extLst>
      <p:ext uri="{BB962C8B-B14F-4D97-AF65-F5344CB8AC3E}">
        <p14:creationId xmlns:p14="http://schemas.microsoft.com/office/powerpoint/2010/main" val="2760778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0C9D6A24-049D-4E16-99E3-10ED5BA37BB0}" type="datetime1">
              <a:rPr lang="es-ES" smtClean="0">
                <a:solidFill>
                  <a:srgbClr val="00338D">
                    <a:tint val="75000"/>
                  </a:srgbClr>
                </a:solidFill>
              </a:rPr>
              <a:t>02/09/2022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406675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6CE2915E-6756-4178-82DB-6813A2EDC74E}" type="datetime1">
              <a:rPr lang="es-ES" smtClean="0">
                <a:solidFill>
                  <a:srgbClr val="00338D">
                    <a:tint val="75000"/>
                  </a:srgbClr>
                </a:solidFill>
              </a:rPr>
              <a:t>02/09/2022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pic>
        <p:nvPicPr>
          <p:cNvPr id="8" name="Imagen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0198" y="5125"/>
            <a:ext cx="5981802" cy="720000"/>
          </a:xfrm>
          <a:prstGeom prst="rect">
            <a:avLst/>
          </a:prstGeom>
        </p:spPr>
      </p:pic>
    </p:spTree>
    <p:extLst>
      <p:ext uri="{BB962C8B-B14F-4D97-AF65-F5344CB8AC3E}">
        <p14:creationId xmlns:p14="http://schemas.microsoft.com/office/powerpoint/2010/main" val="949695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8F53F414-236C-4097-9DC1-8CEB657926CB}" type="datetime1">
              <a:rPr lang="es-ES" smtClean="0">
                <a:solidFill>
                  <a:srgbClr val="00338D">
                    <a:tint val="75000"/>
                  </a:srgbClr>
                </a:solidFill>
              </a:rPr>
              <a:t>02/09/2022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158488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6FAB1E65-CC70-4211-BD0D-DA49EF770D0F}" type="datetime1">
              <a:rPr lang="es-ES" smtClean="0">
                <a:solidFill>
                  <a:srgbClr val="00338D">
                    <a:tint val="75000"/>
                  </a:srgbClr>
                </a:solidFill>
              </a:rPr>
              <a:t>02/09/2022</a:t>
            </a:fld>
            <a:endParaRPr lang="es-ES">
              <a:solidFill>
                <a:srgbClr val="00338D">
                  <a:tint val="75000"/>
                </a:srgbClr>
              </a:solidFill>
            </a:endParaRPr>
          </a:p>
        </p:txBody>
      </p:sp>
      <p:sp>
        <p:nvSpPr>
          <p:cNvPr id="6" name="Marcador de pie de página 5"/>
          <p:cNvSpPr>
            <a:spLocks noGrp="1"/>
          </p:cNvSpPr>
          <p:nvPr>
            <p:ph type="ftr" sz="quarter" idx="11"/>
          </p:nvPr>
        </p:nvSpPr>
        <p:spPr/>
        <p:txBody>
          <a:bodyPr/>
          <a:lstStyle/>
          <a:p>
            <a:endParaRPr lang="es-ES">
              <a:solidFill>
                <a:srgbClr val="00338D">
                  <a:tint val="75000"/>
                </a:srgbClr>
              </a:solidFill>
            </a:endParaRPr>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2132177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EF93FC2F-8ACB-4EDC-AE63-6A6035B8D999}" type="datetime1">
              <a:rPr lang="es-ES" smtClean="0">
                <a:solidFill>
                  <a:srgbClr val="00338D">
                    <a:tint val="75000"/>
                  </a:srgbClr>
                </a:solidFill>
              </a:rPr>
              <a:t>02/09/2022</a:t>
            </a:fld>
            <a:endParaRPr lang="es-ES">
              <a:solidFill>
                <a:srgbClr val="00338D">
                  <a:tint val="75000"/>
                </a:srgbClr>
              </a:solidFill>
            </a:endParaRPr>
          </a:p>
        </p:txBody>
      </p:sp>
      <p:sp>
        <p:nvSpPr>
          <p:cNvPr id="8" name="Marcador de pie de página 7"/>
          <p:cNvSpPr>
            <a:spLocks noGrp="1"/>
          </p:cNvSpPr>
          <p:nvPr>
            <p:ph type="ftr" sz="quarter" idx="11"/>
          </p:nvPr>
        </p:nvSpPr>
        <p:spPr/>
        <p:txBody>
          <a:bodyPr/>
          <a:lstStyle/>
          <a:p>
            <a:endParaRPr lang="es-ES">
              <a:solidFill>
                <a:srgbClr val="00338D">
                  <a:tint val="75000"/>
                </a:srgbClr>
              </a:solidFill>
            </a:endParaRPr>
          </a:p>
        </p:txBody>
      </p:sp>
      <p:sp>
        <p:nvSpPr>
          <p:cNvPr id="9" name="Marcador de número de diapositiva 8"/>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957131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173E944D-0A4B-43B5-9157-2E7256066063}" type="datetime1">
              <a:rPr lang="es-ES" smtClean="0">
                <a:solidFill>
                  <a:srgbClr val="00338D">
                    <a:tint val="75000"/>
                  </a:srgbClr>
                </a:solidFill>
              </a:rPr>
              <a:t>02/09/2022</a:t>
            </a:fld>
            <a:endParaRPr lang="es-ES">
              <a:solidFill>
                <a:srgbClr val="00338D">
                  <a:tint val="75000"/>
                </a:srgbClr>
              </a:solidFill>
            </a:endParaRPr>
          </a:p>
        </p:txBody>
      </p:sp>
      <p:sp>
        <p:nvSpPr>
          <p:cNvPr id="4" name="Marcador de pie de página 3"/>
          <p:cNvSpPr>
            <a:spLocks noGrp="1"/>
          </p:cNvSpPr>
          <p:nvPr>
            <p:ph type="ftr" sz="quarter" idx="11"/>
          </p:nvPr>
        </p:nvSpPr>
        <p:spPr/>
        <p:txBody>
          <a:bodyPr/>
          <a:lstStyle/>
          <a:p>
            <a:endParaRPr lang="es-ES">
              <a:solidFill>
                <a:srgbClr val="00338D">
                  <a:tint val="75000"/>
                </a:srgbClr>
              </a:solidFill>
            </a:endParaRPr>
          </a:p>
        </p:txBody>
      </p:sp>
      <p:sp>
        <p:nvSpPr>
          <p:cNvPr id="5" name="Marcador de número de diapositiva 4"/>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434642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7093F557-A6CB-4B29-A2C3-D9BAE316AFC0}" type="datetime1">
              <a:rPr lang="es-ES" smtClean="0">
                <a:solidFill>
                  <a:srgbClr val="00338D">
                    <a:tint val="75000"/>
                  </a:srgbClr>
                </a:solidFill>
              </a:rPr>
              <a:t>02/09/2022</a:t>
            </a:fld>
            <a:endParaRPr lang="es-ES">
              <a:solidFill>
                <a:srgbClr val="00338D">
                  <a:tint val="75000"/>
                </a:srgbClr>
              </a:solidFill>
            </a:endParaRPr>
          </a:p>
        </p:txBody>
      </p:sp>
      <p:sp>
        <p:nvSpPr>
          <p:cNvPr id="3" name="Marcador de pie de página 2"/>
          <p:cNvSpPr>
            <a:spLocks noGrp="1"/>
          </p:cNvSpPr>
          <p:nvPr>
            <p:ph type="ftr" sz="quarter" idx="11"/>
          </p:nvPr>
        </p:nvSpPr>
        <p:spPr/>
        <p:txBody>
          <a:bodyPr/>
          <a:lstStyle/>
          <a:p>
            <a:endParaRPr lang="es-ES">
              <a:solidFill>
                <a:srgbClr val="00338D">
                  <a:tint val="75000"/>
                </a:srgbClr>
              </a:solidFill>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290673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1E652D6-9DAE-4E6A-8DBB-103E57750940}" type="datetime1">
              <a:rPr lang="es-ES" smtClean="0">
                <a:solidFill>
                  <a:srgbClr val="00338D">
                    <a:tint val="75000"/>
                  </a:srgbClr>
                </a:solidFill>
              </a:rPr>
              <a:t>02/09/2022</a:t>
            </a:fld>
            <a:endParaRPr lang="es-ES">
              <a:solidFill>
                <a:srgbClr val="00338D">
                  <a:tint val="75000"/>
                </a:srgbClr>
              </a:solidFill>
            </a:endParaRPr>
          </a:p>
        </p:txBody>
      </p:sp>
      <p:sp>
        <p:nvSpPr>
          <p:cNvPr id="6" name="Marcador de pie de página 5"/>
          <p:cNvSpPr>
            <a:spLocks noGrp="1"/>
          </p:cNvSpPr>
          <p:nvPr>
            <p:ph type="ftr" sz="quarter" idx="11"/>
          </p:nvPr>
        </p:nvSpPr>
        <p:spPr/>
        <p:txBody>
          <a:bodyPr/>
          <a:lstStyle/>
          <a:p>
            <a:endParaRPr lang="es-ES">
              <a:solidFill>
                <a:srgbClr val="00338D">
                  <a:tint val="75000"/>
                </a:srgbClr>
              </a:solidFill>
            </a:endParaRPr>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592307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A27CFE99-2CBF-4D99-A937-3D47D9C97ED4}" type="datetime1">
              <a:rPr lang="es-ES" smtClean="0">
                <a:solidFill>
                  <a:srgbClr val="00338D">
                    <a:tint val="75000"/>
                  </a:srgbClr>
                </a:solidFill>
              </a:rPr>
              <a:t>02/09/2022</a:t>
            </a:fld>
            <a:endParaRPr lang="es-ES">
              <a:solidFill>
                <a:srgbClr val="00338D">
                  <a:tint val="75000"/>
                </a:srgbClr>
              </a:solidFill>
            </a:endParaRPr>
          </a:p>
        </p:txBody>
      </p:sp>
      <p:sp>
        <p:nvSpPr>
          <p:cNvPr id="6" name="Marcador de pie de página 5"/>
          <p:cNvSpPr>
            <a:spLocks noGrp="1"/>
          </p:cNvSpPr>
          <p:nvPr>
            <p:ph type="ftr" sz="quarter" idx="11"/>
          </p:nvPr>
        </p:nvSpPr>
        <p:spPr/>
        <p:txBody>
          <a:bodyPr/>
          <a:lstStyle/>
          <a:p>
            <a:endParaRPr lang="es-ES">
              <a:solidFill>
                <a:srgbClr val="00338D">
                  <a:tint val="75000"/>
                </a:srgbClr>
              </a:solidFill>
            </a:endParaRPr>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1378488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634CE775-0B6D-46A6-B175-678302244B33}" type="datetime1">
              <a:rPr lang="es-ES" smtClean="0">
                <a:solidFill>
                  <a:srgbClr val="00338D">
                    <a:tint val="75000"/>
                  </a:srgbClr>
                </a:solidFill>
              </a:rPr>
              <a:t>02/09/2022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607382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06668FFE-3F8D-49EE-B453-96140C22FA41}" type="datetime1">
              <a:rPr lang="es-ES" smtClean="0">
                <a:solidFill>
                  <a:srgbClr val="00338D">
                    <a:tint val="75000"/>
                  </a:srgbClr>
                </a:solidFill>
              </a:rPr>
              <a:t>02/09/2022</a:t>
            </a:fld>
            <a:endParaRPr lang="es-ES">
              <a:solidFill>
                <a:srgbClr val="00338D">
                  <a:tint val="75000"/>
                </a:srgbClr>
              </a:solidFill>
            </a:endParaRPr>
          </a:p>
        </p:txBody>
      </p:sp>
      <p:sp>
        <p:nvSpPr>
          <p:cNvPr id="5" name="Marcador de pie de página 4"/>
          <p:cNvSpPr>
            <a:spLocks noGrp="1"/>
          </p:cNvSpPr>
          <p:nvPr>
            <p:ph type="ftr" sz="quarter" idx="11"/>
          </p:nvPr>
        </p:nvSpPr>
        <p:spPr/>
        <p:txBody>
          <a:bodyPr/>
          <a:lstStyle/>
          <a:p>
            <a:endParaRPr lang="es-ES">
              <a:solidFill>
                <a:srgbClr val="00338D">
                  <a:tint val="75000"/>
                </a:srgbClr>
              </a:solidFill>
            </a:endParaRPr>
          </a:p>
        </p:txBody>
      </p:sp>
      <p:sp>
        <p:nvSpPr>
          <p:cNvPr id="6" name="Marcador de número de diapositiva 5"/>
          <p:cNvSpPr>
            <a:spLocks noGrp="1"/>
          </p:cNvSpPr>
          <p:nvPr>
            <p:ph type="sldNum" sz="quarter" idx="12"/>
          </p:nvPr>
        </p:nvSpPr>
        <p:spPr/>
        <p:txBody>
          <a:body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3024506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n-GB"/>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GB"/>
          </a:p>
        </p:txBody>
      </p:sp>
      <p:sp>
        <p:nvSpPr>
          <p:cNvPr id="4" name="Marcador de fecha 3"/>
          <p:cNvSpPr>
            <a:spLocks noGrp="1"/>
          </p:cNvSpPr>
          <p:nvPr>
            <p:ph type="dt" sz="half" idx="10"/>
          </p:nvPr>
        </p:nvSpPr>
        <p:spPr/>
        <p:txBody>
          <a:bodyPr/>
          <a:lstStyle/>
          <a:p>
            <a:fld id="{B7568725-9FFF-4812-8136-56C892AF3833}" type="datetime1">
              <a:rPr lang="es-ES" smtClean="0"/>
              <a:t>02/09/2022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3042935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F4FED17F-D900-40A6-98B3-7EB0E7777DB3}" type="datetime1">
              <a:rPr lang="es-ES" smtClean="0"/>
              <a:t>02/09/2022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081561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n-GB"/>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D6582EFD-4D60-4446-9254-D292C94B1072}" type="datetime1">
              <a:rPr lang="es-ES" smtClean="0"/>
              <a:t>02/09/2022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699342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Marcador de fecha 4"/>
          <p:cNvSpPr>
            <a:spLocks noGrp="1"/>
          </p:cNvSpPr>
          <p:nvPr>
            <p:ph type="dt" sz="half" idx="10"/>
          </p:nvPr>
        </p:nvSpPr>
        <p:spPr/>
        <p:txBody>
          <a:bodyPr/>
          <a:lstStyle/>
          <a:p>
            <a:fld id="{B71DB1F0-0054-4EF2-9196-CD773546E34A}" type="datetime1">
              <a:rPr lang="es-ES" smtClean="0"/>
              <a:t>02/09/2022</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1109404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n-GB"/>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7" name="Marcador de fecha 6"/>
          <p:cNvSpPr>
            <a:spLocks noGrp="1"/>
          </p:cNvSpPr>
          <p:nvPr>
            <p:ph type="dt" sz="half" idx="10"/>
          </p:nvPr>
        </p:nvSpPr>
        <p:spPr/>
        <p:txBody>
          <a:bodyPr/>
          <a:lstStyle/>
          <a:p>
            <a:fld id="{72A5E9B1-E446-4BE1-9FD8-224B88929296}" type="datetime1">
              <a:rPr lang="es-ES" smtClean="0"/>
              <a:t>02/09/2022</a:t>
            </a:fld>
            <a:endParaRPr lang="en-GB"/>
          </a:p>
        </p:txBody>
      </p:sp>
      <p:sp>
        <p:nvSpPr>
          <p:cNvPr id="8" name="Marcador de pie de página 7"/>
          <p:cNvSpPr>
            <a:spLocks noGrp="1"/>
          </p:cNvSpPr>
          <p:nvPr>
            <p:ph type="ftr" sz="quarter" idx="11"/>
          </p:nvPr>
        </p:nvSpPr>
        <p:spPr/>
        <p:txBody>
          <a:bodyPr/>
          <a:lstStyle/>
          <a:p>
            <a:endParaRPr lang="en-GB"/>
          </a:p>
        </p:txBody>
      </p:sp>
      <p:sp>
        <p:nvSpPr>
          <p:cNvPr id="9" name="Marcador de número de diapositiva 8"/>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4154205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fecha 2"/>
          <p:cNvSpPr>
            <a:spLocks noGrp="1"/>
          </p:cNvSpPr>
          <p:nvPr>
            <p:ph type="dt" sz="half" idx="10"/>
          </p:nvPr>
        </p:nvSpPr>
        <p:spPr/>
        <p:txBody>
          <a:bodyPr/>
          <a:lstStyle/>
          <a:p>
            <a:fld id="{68BEC581-15CC-47F7-BC30-74A6D40C78A4}" type="datetime1">
              <a:rPr lang="es-ES" smtClean="0"/>
              <a:t>02/09/2022</a:t>
            </a:fld>
            <a:endParaRPr lang="en-GB"/>
          </a:p>
        </p:txBody>
      </p:sp>
      <p:sp>
        <p:nvSpPr>
          <p:cNvPr id="4" name="Marcador de pie de página 3"/>
          <p:cNvSpPr>
            <a:spLocks noGrp="1"/>
          </p:cNvSpPr>
          <p:nvPr>
            <p:ph type="ftr" sz="quarter" idx="11"/>
          </p:nvPr>
        </p:nvSpPr>
        <p:spPr/>
        <p:txBody>
          <a:bodyPr/>
          <a:lstStyle/>
          <a:p>
            <a:endParaRPr lang="en-GB"/>
          </a:p>
        </p:txBody>
      </p:sp>
      <p:sp>
        <p:nvSpPr>
          <p:cNvPr id="5" name="Marcador de número de diapositiva 4"/>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3127955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E8547FA-AE99-44B1-8BA2-C2DE07E35510}" type="datetime1">
              <a:rPr lang="es-ES" smtClean="0"/>
              <a:t>02/09/2022</a:t>
            </a:fld>
            <a:endParaRPr lang="en-GB"/>
          </a:p>
        </p:txBody>
      </p:sp>
      <p:sp>
        <p:nvSpPr>
          <p:cNvPr id="3" name="Marcador de pie de página 2"/>
          <p:cNvSpPr>
            <a:spLocks noGrp="1"/>
          </p:cNvSpPr>
          <p:nvPr>
            <p:ph type="ftr" sz="quarter" idx="11"/>
          </p:nvPr>
        </p:nvSpPr>
        <p:spPr/>
        <p:txBody>
          <a:bodyPr/>
          <a:lstStyle/>
          <a:p>
            <a:endParaRPr lang="en-GB"/>
          </a:p>
        </p:txBody>
      </p:sp>
      <p:sp>
        <p:nvSpPr>
          <p:cNvPr id="4" name="Marcador de número de diapositiva 3"/>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190276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GB"/>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57EA6872-0F7A-42A6-A2D7-0C349AD153EA}" type="datetime1">
              <a:rPr lang="es-ES" smtClean="0"/>
              <a:t>02/09/2022</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2980301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GB"/>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7F149856-5FC9-43E6-9265-A008C19DA6E8}" type="datetime1">
              <a:rPr lang="es-ES" smtClean="0"/>
              <a:t>02/09/2022</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3321611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n-GB"/>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223DA9BD-6A30-4E08-B363-C68DBE8CD9E6}" type="datetime1">
              <a:rPr lang="es-ES" smtClean="0"/>
              <a:t>02/09/2022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15069919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n-GB"/>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10"/>
          </p:nvPr>
        </p:nvSpPr>
        <p:spPr/>
        <p:txBody>
          <a:bodyPr/>
          <a:lstStyle/>
          <a:p>
            <a:fld id="{C7C9A382-138B-4963-8A92-D795915530DA}" type="datetime1">
              <a:rPr lang="es-ES" smtClean="0"/>
              <a:t>02/09/2022</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3148E20F-9441-4183-BC2B-2F850C25EC18}" type="slidenum">
              <a:rPr lang="en-GB" smtClean="0"/>
              <a:t>‹Nº›</a:t>
            </a:fld>
            <a:endParaRPr lang="en-GB"/>
          </a:p>
        </p:txBody>
      </p:sp>
    </p:spTree>
    <p:extLst>
      <p:ext uri="{BB962C8B-B14F-4D97-AF65-F5344CB8AC3E}">
        <p14:creationId xmlns:p14="http://schemas.microsoft.com/office/powerpoint/2010/main" val="3998111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5DC51-22BB-4FBC-B1A5-2177712605EA}" type="datetime1">
              <a:rPr lang="es-ES" smtClean="0">
                <a:solidFill>
                  <a:srgbClr val="00338D">
                    <a:tint val="75000"/>
                  </a:srgbClr>
                </a:solidFill>
              </a:rPr>
              <a:t>02/09/2022</a:t>
            </a:fld>
            <a:endParaRPr lang="es-ES">
              <a:solidFill>
                <a:srgbClr val="00338D">
                  <a:tint val="75000"/>
                </a:srgbClr>
              </a:solidFill>
            </a:endParaRP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solidFill>
                <a:srgbClr val="00338D">
                  <a:tint val="75000"/>
                </a:srgbClr>
              </a:solidFill>
            </a:endParaRP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BCD2E1-4E08-49D7-95B0-CC3980D685A6}" type="slidenum">
              <a:rPr lang="es-ES" smtClean="0">
                <a:solidFill>
                  <a:srgbClr val="00338D">
                    <a:tint val="75000"/>
                  </a:srgbClr>
                </a:solidFill>
              </a:rPr>
              <a:pPr/>
              <a:t>‹Nº›</a:t>
            </a:fld>
            <a:endParaRPr lang="es-ES">
              <a:solidFill>
                <a:srgbClr val="00338D">
                  <a:tint val="75000"/>
                </a:srgbClr>
              </a:solidFill>
            </a:endParaRPr>
          </a:p>
        </p:txBody>
      </p:sp>
    </p:spTree>
    <p:extLst>
      <p:ext uri="{BB962C8B-B14F-4D97-AF65-F5344CB8AC3E}">
        <p14:creationId xmlns:p14="http://schemas.microsoft.com/office/powerpoint/2010/main" val="25320864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7000" b="-7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dirty="0" smtClean="0"/>
              <a:t>Haga clic para modificar el estilo de título del patrón</a:t>
            </a:r>
            <a:endParaRPr lang="en-GB" dirty="0"/>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52E81A-A8C8-4AE8-AB32-17CE763D2BAC}" type="datetime1">
              <a:rPr lang="es-ES" smtClean="0"/>
              <a:t>02/09/2022</a:t>
            </a:fld>
            <a:endParaRPr lang="en-GB"/>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48E20F-9441-4183-BC2B-2F850C25EC18}" type="slidenum">
              <a:rPr lang="en-GB" smtClean="0"/>
              <a:t>‹Nº›</a:t>
            </a:fld>
            <a:endParaRPr lang="en-GB"/>
          </a:p>
        </p:txBody>
      </p:sp>
      <p:pic>
        <p:nvPicPr>
          <p:cNvPr id="7" name="Imagen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822200" y="96087"/>
            <a:ext cx="4320000" cy="688500"/>
          </a:xfrm>
          <a:prstGeom prst="rect">
            <a:avLst/>
          </a:prstGeom>
        </p:spPr>
      </p:pic>
    </p:spTree>
    <p:extLst>
      <p:ext uri="{BB962C8B-B14F-4D97-AF65-F5344CB8AC3E}">
        <p14:creationId xmlns:p14="http://schemas.microsoft.com/office/powerpoint/2010/main" val="10714120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8" Type="http://schemas.openxmlformats.org/officeDocument/2006/relationships/hyperlink" Target="https://library.wmo.int/index.php?lvl=notice_display&amp;id=17258" TargetMode="External"/><Relationship Id="rId3" Type="http://schemas.openxmlformats.org/officeDocument/2006/relationships/hyperlink" Target="http://www0.aemet.es/wwh/productos/ver_fa/METEOALERTA_ANX1_Umbrales_y_niveles_de_aviso.pdf" TargetMode="External"/><Relationship Id="rId7" Type="http://schemas.openxmlformats.org/officeDocument/2006/relationships/hyperlink" Target="http://www0.aemet.es/wwh/normativa/SNP-PRO-1020.pdf" TargetMode="External"/><Relationship Id="rId2" Type="http://schemas.openxmlformats.org/officeDocument/2006/relationships/hyperlink" Target="http://www0.aemet.es/wwh/productos/ver_fa/meteoalerta.pdf" TargetMode="External"/><Relationship Id="rId1" Type="http://schemas.openxmlformats.org/officeDocument/2006/relationships/slideLayout" Target="../slideLayouts/slideLayout2.xml"/><Relationship Id="rId6" Type="http://schemas.openxmlformats.org/officeDocument/2006/relationships/hyperlink" Target="http://www0.aemet.es/wwh/productos/ver_fa/METEOALERTA_ANX4_Boletin_avisos.pdf" TargetMode="External"/><Relationship Id="rId5" Type="http://schemas.openxmlformats.org/officeDocument/2006/relationships/hyperlink" Target="http://www0.aemet.es/wwh/productos/ver_fa/METEOALERTA_ANX3_CAP.pdf" TargetMode="External"/><Relationship Id="rId4" Type="http://schemas.openxmlformats.org/officeDocument/2006/relationships/hyperlink" Target="http://www0.aemet.es/wwh/productos/ver_fa/METEOALERTA_ANX2_Zonas_aviso.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b="-7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155469" y="1649254"/>
            <a:ext cx="9881062" cy="2387600"/>
          </a:xfrm>
        </p:spPr>
        <p:txBody>
          <a:bodyPr>
            <a:noAutofit/>
          </a:bodyPr>
          <a:lstStyle/>
          <a:p>
            <a:r>
              <a:rPr lang="es-ES" sz="4800" dirty="0" smtClean="0"/>
              <a:t>Plan nacional de predicción y vigilancia de fen</a:t>
            </a:r>
            <a:r>
              <a:rPr lang="es-ES" sz="4800" dirty="0" smtClean="0"/>
              <a:t>ómenos meteorológicos adversos (Meteoalerta)</a:t>
            </a:r>
            <a:endParaRPr lang="es-ES" sz="4800" dirty="0"/>
          </a:p>
        </p:txBody>
      </p:sp>
      <p:sp>
        <p:nvSpPr>
          <p:cNvPr id="3" name="Subtítulo 2"/>
          <p:cNvSpPr>
            <a:spLocks noGrp="1"/>
          </p:cNvSpPr>
          <p:nvPr>
            <p:ph type="subTitle" idx="1"/>
          </p:nvPr>
        </p:nvSpPr>
        <p:spPr>
          <a:xfrm>
            <a:off x="1051560" y="4150679"/>
            <a:ext cx="10088880" cy="1335722"/>
          </a:xfrm>
        </p:spPr>
        <p:txBody>
          <a:bodyPr anchor="ctr"/>
          <a:lstStyle/>
          <a:p>
            <a:r>
              <a:rPr lang="es-ES" dirty="0" smtClean="0">
                <a:solidFill>
                  <a:schemeClr val="tx2"/>
                </a:solidFill>
                <a:latin typeface="+mj-lt"/>
              </a:rPr>
              <a:t>Paquete de Instrucción Básica para Meteorólogos (PIB-M), 3ª ed. Fase presencial</a:t>
            </a:r>
          </a:p>
          <a:p>
            <a:r>
              <a:rPr lang="es-ES" dirty="0" smtClean="0">
                <a:solidFill>
                  <a:schemeClr val="tx2"/>
                </a:solidFill>
                <a:latin typeface="+mj-lt"/>
              </a:rPr>
              <a:t>Predicción operativa</a:t>
            </a:r>
          </a:p>
        </p:txBody>
      </p:sp>
      <p:sp>
        <p:nvSpPr>
          <p:cNvPr id="4" name="CuadroTexto 3"/>
          <p:cNvSpPr txBox="1"/>
          <p:nvPr/>
        </p:nvSpPr>
        <p:spPr>
          <a:xfrm>
            <a:off x="7574280" y="5486401"/>
            <a:ext cx="3566160" cy="773083"/>
          </a:xfrm>
          <a:prstGeom prst="rect">
            <a:avLst/>
          </a:prstGeom>
          <a:noFill/>
        </p:spPr>
        <p:txBody>
          <a:bodyPr wrap="square" rtlCol="0">
            <a:spAutoFit/>
          </a:bodyPr>
          <a:lstStyle/>
          <a:p>
            <a:pPr lvl="0" algn="r">
              <a:lnSpc>
                <a:spcPct val="90000"/>
              </a:lnSpc>
            </a:pPr>
            <a:r>
              <a:rPr lang="es-ES" sz="1600">
                <a:solidFill>
                  <a:srgbClr val="4C74B5"/>
                </a:solidFill>
                <a:latin typeface="Calibri Light" panose="020F0302020204030204"/>
              </a:rPr>
              <a:t>Jesús Á. Barroso Pellico</a:t>
            </a:r>
            <a:endParaRPr lang="es-ES" sz="2000">
              <a:solidFill>
                <a:srgbClr val="4C74B5"/>
              </a:solidFill>
              <a:latin typeface="Calibri Light" panose="020F0302020204030204"/>
            </a:endParaRPr>
          </a:p>
          <a:p>
            <a:pPr lvl="0" algn="r">
              <a:lnSpc>
                <a:spcPct val="90000"/>
              </a:lnSpc>
            </a:pPr>
            <a:r>
              <a:rPr lang="es-ES" sz="1600">
                <a:solidFill>
                  <a:srgbClr val="4C74B5"/>
                </a:solidFill>
                <a:latin typeface="Calibri Light" panose="020F0302020204030204"/>
              </a:rPr>
              <a:t>Jefe de turno de predicción</a:t>
            </a:r>
          </a:p>
          <a:p>
            <a:pPr lvl="0" algn="r">
              <a:lnSpc>
                <a:spcPct val="90000"/>
              </a:lnSpc>
            </a:pPr>
            <a:r>
              <a:rPr lang="es-ES" sz="1600">
                <a:solidFill>
                  <a:srgbClr val="4C74B5"/>
                </a:solidFill>
                <a:latin typeface="Calibri Light" panose="020F0302020204030204"/>
              </a:rPr>
              <a:t>jbarrosop@aemet.es</a:t>
            </a:r>
            <a:endParaRPr lang="es-ES" sz="1600" dirty="0">
              <a:solidFill>
                <a:srgbClr val="4C74B5"/>
              </a:solidFill>
              <a:latin typeface="Calibri Light" panose="020F0302020204030204"/>
            </a:endParaRPr>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070" y="222363"/>
            <a:ext cx="4517649" cy="720000"/>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7288" y="222363"/>
            <a:ext cx="1575212" cy="720000"/>
          </a:xfrm>
          <a:prstGeom prst="rect">
            <a:avLst/>
          </a:prstGeom>
        </p:spPr>
      </p:pic>
    </p:spTree>
    <p:extLst>
      <p:ext uri="{BB962C8B-B14F-4D97-AF65-F5344CB8AC3E}">
        <p14:creationId xmlns:p14="http://schemas.microsoft.com/office/powerpoint/2010/main" val="2319073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Índice</a:t>
            </a:r>
            <a:endParaRPr lang="es-ES" dirty="0"/>
          </a:p>
        </p:txBody>
      </p:sp>
      <p:sp>
        <p:nvSpPr>
          <p:cNvPr id="3" name="Marcador de contenido 2"/>
          <p:cNvSpPr>
            <a:spLocks noGrp="1"/>
          </p:cNvSpPr>
          <p:nvPr>
            <p:ph idx="1"/>
          </p:nvPr>
        </p:nvSpPr>
        <p:spPr>
          <a:xfrm>
            <a:off x="888351" y="1496291"/>
            <a:ext cx="10415299" cy="5243379"/>
          </a:xfrm>
        </p:spPr>
        <p:txBody>
          <a:bodyPr/>
          <a:lstStyle/>
          <a:p>
            <a:pPr algn="just"/>
            <a:r>
              <a:rPr lang="es-ES" sz="2000" dirty="0" smtClean="0">
                <a:solidFill>
                  <a:schemeClr val="tx2"/>
                </a:solidFill>
                <a:latin typeface="+mj-lt"/>
              </a:rPr>
              <a:t>Objetivo del Plan</a:t>
            </a:r>
          </a:p>
          <a:p>
            <a:pPr algn="just"/>
            <a:r>
              <a:rPr lang="es-ES" sz="2000" dirty="0" smtClean="0">
                <a:solidFill>
                  <a:schemeClr val="tx2"/>
                </a:solidFill>
                <a:latin typeface="+mj-lt"/>
              </a:rPr>
              <a:t>Fenómenos meteorológicos adversos</a:t>
            </a:r>
          </a:p>
          <a:p>
            <a:pPr algn="just"/>
            <a:r>
              <a:rPr lang="es-ES" sz="2000" dirty="0" smtClean="0">
                <a:solidFill>
                  <a:schemeClr val="tx2"/>
                </a:solidFill>
                <a:latin typeface="+mj-lt"/>
              </a:rPr>
              <a:t>Avisos de FMA</a:t>
            </a:r>
          </a:p>
          <a:p>
            <a:pPr lvl="1" algn="just">
              <a:buFont typeface="Courier New" panose="02070309020205020404" pitchFamily="49" charset="0"/>
              <a:buChar char="o"/>
            </a:pPr>
            <a:r>
              <a:rPr lang="es-ES" sz="2000" dirty="0" smtClean="0">
                <a:solidFill>
                  <a:schemeClr val="tx2"/>
                </a:solidFill>
                <a:latin typeface="+mj-lt"/>
              </a:rPr>
              <a:t> Definición de aviso de FMA</a:t>
            </a:r>
          </a:p>
          <a:p>
            <a:pPr lvl="1" algn="just">
              <a:buFont typeface="Courier New" panose="02070309020205020404" pitchFamily="49" charset="0"/>
              <a:buChar char="o"/>
            </a:pPr>
            <a:r>
              <a:rPr lang="es-ES" sz="2000" dirty="0">
                <a:solidFill>
                  <a:schemeClr val="tx2"/>
                </a:solidFill>
                <a:latin typeface="+mj-lt"/>
              </a:rPr>
              <a:t> </a:t>
            </a:r>
            <a:r>
              <a:rPr lang="es-ES" sz="2000" dirty="0" smtClean="0">
                <a:solidFill>
                  <a:schemeClr val="tx2"/>
                </a:solidFill>
                <a:latin typeface="+mj-lt"/>
              </a:rPr>
              <a:t>Zonas de aviso</a:t>
            </a:r>
          </a:p>
          <a:p>
            <a:pPr lvl="1" algn="just">
              <a:buFont typeface="Courier New" panose="02070309020205020404" pitchFamily="49" charset="0"/>
              <a:buChar char="o"/>
            </a:pPr>
            <a:r>
              <a:rPr lang="es-ES" sz="2000" dirty="0" smtClean="0">
                <a:solidFill>
                  <a:schemeClr val="tx2"/>
                </a:solidFill>
                <a:latin typeface="+mj-lt"/>
              </a:rPr>
              <a:t> Niveles de aviso</a:t>
            </a:r>
          </a:p>
          <a:p>
            <a:pPr lvl="1" algn="just">
              <a:buFont typeface="Courier New" panose="02070309020205020404" pitchFamily="49" charset="0"/>
              <a:buChar char="o"/>
            </a:pPr>
            <a:r>
              <a:rPr lang="es-ES" sz="2000" dirty="0">
                <a:solidFill>
                  <a:schemeClr val="tx2"/>
                </a:solidFill>
                <a:latin typeface="+mj-lt"/>
              </a:rPr>
              <a:t> </a:t>
            </a:r>
            <a:r>
              <a:rPr lang="es-ES" sz="2000" dirty="0" smtClean="0">
                <a:solidFill>
                  <a:schemeClr val="tx2"/>
                </a:solidFill>
                <a:latin typeface="+mj-lt"/>
              </a:rPr>
              <a:t>Umbrales para la emisión de avisos</a:t>
            </a:r>
          </a:p>
          <a:p>
            <a:pPr lvl="1" algn="just">
              <a:buFont typeface="Courier New" panose="02070309020205020404" pitchFamily="49" charset="0"/>
              <a:buChar char="o"/>
            </a:pPr>
            <a:r>
              <a:rPr lang="es-ES" sz="2000" dirty="0">
                <a:solidFill>
                  <a:schemeClr val="tx2"/>
                </a:solidFill>
                <a:latin typeface="+mj-lt"/>
              </a:rPr>
              <a:t> </a:t>
            </a:r>
            <a:r>
              <a:rPr lang="es-ES" sz="2000" dirty="0" smtClean="0">
                <a:solidFill>
                  <a:schemeClr val="tx2"/>
                </a:solidFill>
                <a:latin typeface="+mj-lt"/>
              </a:rPr>
              <a:t>Periodos preferentes de emisión de avisos</a:t>
            </a:r>
          </a:p>
          <a:p>
            <a:pPr lvl="1" algn="just">
              <a:buFont typeface="Courier New" panose="02070309020205020404" pitchFamily="49" charset="0"/>
              <a:buChar char="o"/>
            </a:pPr>
            <a:r>
              <a:rPr lang="es-ES" sz="2000" dirty="0" smtClean="0">
                <a:solidFill>
                  <a:schemeClr val="tx2"/>
                </a:solidFill>
                <a:latin typeface="+mj-lt"/>
              </a:rPr>
              <a:t>Difusión de los avisos</a:t>
            </a:r>
          </a:p>
          <a:p>
            <a:pPr algn="just"/>
            <a:r>
              <a:rPr lang="es-ES" sz="2000" dirty="0" smtClean="0">
                <a:solidFill>
                  <a:schemeClr val="tx2"/>
                </a:solidFill>
                <a:latin typeface="+mj-lt"/>
              </a:rPr>
              <a:t>Otros avisos</a:t>
            </a:r>
          </a:p>
          <a:p>
            <a:pPr lvl="1" algn="just">
              <a:buFont typeface="Courier New" panose="02070309020205020404" pitchFamily="49" charset="0"/>
              <a:buChar char="o"/>
            </a:pPr>
            <a:r>
              <a:rPr lang="es-ES" sz="2000" dirty="0">
                <a:solidFill>
                  <a:schemeClr val="tx2"/>
                </a:solidFill>
                <a:latin typeface="+mj-lt"/>
              </a:rPr>
              <a:t> </a:t>
            </a:r>
            <a:r>
              <a:rPr lang="es-ES" sz="2000" dirty="0" smtClean="0">
                <a:solidFill>
                  <a:schemeClr val="tx2"/>
                </a:solidFill>
                <a:latin typeface="+mj-lt"/>
              </a:rPr>
              <a:t>Avisos especiales</a:t>
            </a:r>
          </a:p>
          <a:p>
            <a:pPr lvl="1" algn="just">
              <a:buFont typeface="Courier New" panose="02070309020205020404" pitchFamily="49" charset="0"/>
              <a:buChar char="o"/>
            </a:pPr>
            <a:r>
              <a:rPr lang="es-ES" sz="2000" dirty="0" smtClean="0">
                <a:solidFill>
                  <a:schemeClr val="tx2"/>
                </a:solidFill>
                <a:latin typeface="+mj-lt"/>
              </a:rPr>
              <a:t>Avisos específicos</a:t>
            </a:r>
          </a:p>
          <a:p>
            <a:pPr algn="just"/>
            <a:r>
              <a:rPr lang="es-ES" sz="2000" dirty="0" smtClean="0">
                <a:solidFill>
                  <a:schemeClr val="tx2"/>
                </a:solidFill>
                <a:latin typeface="+mj-lt"/>
              </a:rPr>
              <a:t>Avisos orientados a impactos (futuro)</a:t>
            </a:r>
          </a:p>
          <a:p>
            <a:pPr lvl="1" algn="just">
              <a:buFont typeface="Courier New" panose="02070309020205020404" pitchFamily="49" charset="0"/>
              <a:buChar char="o"/>
            </a:pPr>
            <a:endParaRPr lang="es-ES" sz="2800" dirty="0" smtClean="0">
              <a:solidFill>
                <a:schemeClr val="tx2"/>
              </a:solidFill>
              <a:latin typeface="+mj-lt"/>
            </a:endParaRPr>
          </a:p>
          <a:p>
            <a:pPr lvl="1" algn="just">
              <a:buFont typeface="Courier New" panose="02070309020205020404" pitchFamily="49" charset="0"/>
              <a:buChar char="o"/>
            </a:pPr>
            <a:endParaRPr lang="es-ES" sz="2800" dirty="0">
              <a:solidFill>
                <a:schemeClr val="tx2"/>
              </a:solidFill>
              <a:latin typeface="+mj-lt"/>
            </a:endParaRPr>
          </a:p>
        </p:txBody>
      </p:sp>
      <p:sp>
        <p:nvSpPr>
          <p:cNvPr id="4" name="Marcador de número de diapositiva 3"/>
          <p:cNvSpPr>
            <a:spLocks noGrp="1"/>
          </p:cNvSpPr>
          <p:nvPr>
            <p:ph type="sldNum" sz="quarter" idx="12"/>
          </p:nvPr>
        </p:nvSpPr>
        <p:spPr/>
        <p:txBody>
          <a:bodyPr/>
          <a:lstStyle/>
          <a:p>
            <a:fld id="{82D3226F-4A3C-452B-B231-00FC51DA00AF}" type="slidenum">
              <a:rPr lang="es-ES" smtClean="0">
                <a:solidFill>
                  <a:srgbClr val="00338D">
                    <a:tint val="75000"/>
                  </a:srgbClr>
                </a:solidFill>
              </a:rPr>
              <a:t>2</a:t>
            </a:fld>
            <a:endParaRPr lang="es-ES" dirty="0">
              <a:solidFill>
                <a:srgbClr val="00338D">
                  <a:tint val="75000"/>
                </a:srgbClr>
              </a:solidFill>
            </a:endParaRPr>
          </a:p>
        </p:txBody>
      </p:sp>
    </p:spTree>
    <p:extLst>
      <p:ext uri="{BB962C8B-B14F-4D97-AF65-F5344CB8AC3E}">
        <p14:creationId xmlns:p14="http://schemas.microsoft.com/office/powerpoint/2010/main" val="41939999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Objetivo del Plan</a:t>
            </a:r>
            <a:endParaRPr lang="es-ES" dirty="0"/>
          </a:p>
        </p:txBody>
      </p:sp>
      <p:sp>
        <p:nvSpPr>
          <p:cNvPr id="3" name="Marcador de contenido 2"/>
          <p:cNvSpPr>
            <a:spLocks noGrp="1"/>
          </p:cNvSpPr>
          <p:nvPr>
            <p:ph idx="1"/>
          </p:nvPr>
        </p:nvSpPr>
        <p:spPr>
          <a:xfrm>
            <a:off x="888351" y="1496291"/>
            <a:ext cx="5096813" cy="5243379"/>
          </a:xfrm>
        </p:spPr>
        <p:txBody>
          <a:bodyPr>
            <a:normAutofit lnSpcReduction="10000"/>
          </a:bodyPr>
          <a:lstStyle/>
          <a:p>
            <a:pPr algn="just"/>
            <a:r>
              <a:rPr lang="es-ES" dirty="0" smtClean="0">
                <a:solidFill>
                  <a:schemeClr val="tx2"/>
                </a:solidFill>
                <a:latin typeface="+mj-lt"/>
              </a:rPr>
              <a:t>Facilitar </a:t>
            </a:r>
            <a:r>
              <a:rPr lang="es-ES" dirty="0">
                <a:solidFill>
                  <a:schemeClr val="tx2"/>
                </a:solidFill>
                <a:latin typeface="+mj-lt"/>
              </a:rPr>
              <a:t>a todos los ciudadanos y a las instituciones públicas, </a:t>
            </a:r>
            <a:r>
              <a:rPr lang="es-ES" dirty="0" smtClean="0">
                <a:solidFill>
                  <a:schemeClr val="tx2"/>
                </a:solidFill>
                <a:latin typeface="+mj-lt"/>
              </a:rPr>
              <a:t>muy singularmente </a:t>
            </a:r>
            <a:r>
              <a:rPr lang="es-ES" dirty="0">
                <a:solidFill>
                  <a:schemeClr val="tx2"/>
                </a:solidFill>
                <a:latin typeface="+mj-lt"/>
              </a:rPr>
              <a:t>a las </a:t>
            </a:r>
            <a:r>
              <a:rPr lang="es-ES" u="sng" dirty="0">
                <a:solidFill>
                  <a:schemeClr val="tx2"/>
                </a:solidFill>
                <a:latin typeface="+mj-lt"/>
              </a:rPr>
              <a:t>autoridades de Protección Civil</a:t>
            </a:r>
            <a:r>
              <a:rPr lang="es-ES" dirty="0">
                <a:solidFill>
                  <a:schemeClr val="tx2"/>
                </a:solidFill>
                <a:latin typeface="+mj-lt"/>
              </a:rPr>
              <a:t>, la mejor y más actualizada </a:t>
            </a:r>
            <a:r>
              <a:rPr lang="es-ES" dirty="0" smtClean="0">
                <a:solidFill>
                  <a:schemeClr val="tx2"/>
                </a:solidFill>
                <a:latin typeface="+mj-lt"/>
              </a:rPr>
              <a:t>información posible </a:t>
            </a:r>
            <a:r>
              <a:rPr lang="es-ES" u="sng" dirty="0">
                <a:solidFill>
                  <a:schemeClr val="tx2"/>
                </a:solidFill>
                <a:latin typeface="+mj-lt"/>
              </a:rPr>
              <a:t>sobre el peligro </a:t>
            </a:r>
            <a:r>
              <a:rPr lang="es-ES" dirty="0">
                <a:solidFill>
                  <a:schemeClr val="tx2"/>
                </a:solidFill>
                <a:latin typeface="+mj-lt"/>
              </a:rPr>
              <a:t>de los fenómenos meteorológicos adversos que se prevean, con </a:t>
            </a:r>
            <a:r>
              <a:rPr lang="es-ES" dirty="0" smtClean="0">
                <a:solidFill>
                  <a:schemeClr val="tx2"/>
                </a:solidFill>
                <a:latin typeface="+mj-lt"/>
              </a:rPr>
              <a:t>un adelanto </a:t>
            </a:r>
            <a:r>
              <a:rPr lang="es-ES" dirty="0">
                <a:solidFill>
                  <a:schemeClr val="tx2"/>
                </a:solidFill>
                <a:latin typeface="+mj-lt"/>
              </a:rPr>
              <a:t>de </a:t>
            </a:r>
            <a:r>
              <a:rPr lang="es-ES" u="sng" dirty="0">
                <a:solidFill>
                  <a:schemeClr val="tx2"/>
                </a:solidFill>
                <a:latin typeface="+mj-lt"/>
              </a:rPr>
              <a:t>hasta 72 horas</a:t>
            </a:r>
            <a:r>
              <a:rPr lang="es-ES" dirty="0">
                <a:solidFill>
                  <a:schemeClr val="tx2"/>
                </a:solidFill>
                <a:latin typeface="+mj-lt"/>
              </a:rPr>
              <a:t>, así como mantener una información puntual de la evolución </a:t>
            </a:r>
            <a:r>
              <a:rPr lang="es-ES" dirty="0" smtClean="0">
                <a:solidFill>
                  <a:schemeClr val="tx2"/>
                </a:solidFill>
                <a:latin typeface="+mj-lt"/>
              </a:rPr>
              <a:t>de los </a:t>
            </a:r>
            <a:r>
              <a:rPr lang="es-ES" dirty="0">
                <a:solidFill>
                  <a:schemeClr val="tx2"/>
                </a:solidFill>
                <a:latin typeface="+mj-lt"/>
              </a:rPr>
              <a:t>mismos, una vez que se ha iniciado su desarrollo.</a:t>
            </a:r>
            <a:endParaRPr lang="es-ES" dirty="0">
              <a:solidFill>
                <a:schemeClr val="tx2"/>
              </a:solidFill>
              <a:latin typeface="+mj-lt"/>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3</a:t>
            </a:fld>
            <a:endParaRPr lang="es-ES">
              <a:solidFill>
                <a:srgbClr val="00338D">
                  <a:tint val="75000"/>
                </a:srgbClr>
              </a:solidFill>
            </a:endParaRP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4216" y="5055629"/>
            <a:ext cx="1440000" cy="1370149"/>
          </a:xfrm>
          <a:prstGeom prst="rect">
            <a:avLst/>
          </a:prstGeom>
        </p:spPr>
      </p:pic>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9428" y="3807231"/>
            <a:ext cx="997663" cy="1440000"/>
          </a:xfrm>
          <a:prstGeom prst="rect">
            <a:avLst/>
          </a:prstGeom>
        </p:spPr>
      </p:pic>
      <p:pic>
        <p:nvPicPr>
          <p:cNvPr id="10" name="Imagen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7884" y="3950925"/>
            <a:ext cx="1440000" cy="1105240"/>
          </a:xfrm>
          <a:prstGeom prst="rect">
            <a:avLst/>
          </a:prstGeom>
        </p:spPr>
      </p:pic>
      <p:pic>
        <p:nvPicPr>
          <p:cNvPr id="11" name="Imagen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26979" y="2257252"/>
            <a:ext cx="714475" cy="666843"/>
          </a:xfrm>
          <a:prstGeom prst="rect">
            <a:avLst/>
          </a:prstGeom>
        </p:spPr>
      </p:pic>
      <p:pic>
        <p:nvPicPr>
          <p:cNvPr id="12" name="Imagen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84263" y="1653472"/>
            <a:ext cx="1440000" cy="603780"/>
          </a:xfrm>
          <a:prstGeom prst="rect">
            <a:avLst/>
          </a:prstGeom>
        </p:spPr>
      </p:pic>
      <p:sp>
        <p:nvSpPr>
          <p:cNvPr id="13" name="Flecha arriba 12"/>
          <p:cNvSpPr/>
          <p:nvPr/>
        </p:nvSpPr>
        <p:spPr>
          <a:xfrm flipH="1" flipV="1">
            <a:off x="8994371" y="3000895"/>
            <a:ext cx="216131" cy="1945178"/>
          </a:xfrm>
          <a:prstGeom prst="up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echa doblada 13"/>
          <p:cNvSpPr/>
          <p:nvPr/>
        </p:nvSpPr>
        <p:spPr>
          <a:xfrm rot="5400000" flipV="1">
            <a:off x="7962795" y="2685809"/>
            <a:ext cx="556955" cy="1685889"/>
          </a:xfrm>
          <a:prstGeom prst="bentArrow">
            <a:avLst>
              <a:gd name="adj1" fmla="val 19030"/>
              <a:gd name="adj2" fmla="val 21269"/>
              <a:gd name="adj3" fmla="val 25000"/>
              <a:gd name="adj4" fmla="val 4375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Flecha doblada 14"/>
          <p:cNvSpPr/>
          <p:nvPr/>
        </p:nvSpPr>
        <p:spPr>
          <a:xfrm rot="16200000" flipH="1" flipV="1">
            <a:off x="9708677" y="2685809"/>
            <a:ext cx="556955" cy="1685889"/>
          </a:xfrm>
          <a:prstGeom prst="bentArrow">
            <a:avLst>
              <a:gd name="adj1" fmla="val 19030"/>
              <a:gd name="adj2" fmla="val 21269"/>
              <a:gd name="adj3" fmla="val 25000"/>
              <a:gd name="adj4" fmla="val 4375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5596625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Fenómenos meteorológicos adversos</a:t>
            </a:r>
            <a:endParaRPr lang="es-ES" dirty="0"/>
          </a:p>
        </p:txBody>
      </p:sp>
      <p:sp>
        <p:nvSpPr>
          <p:cNvPr id="3" name="Marcador de contenido 2"/>
          <p:cNvSpPr>
            <a:spLocks noGrp="1"/>
          </p:cNvSpPr>
          <p:nvPr>
            <p:ph idx="1"/>
          </p:nvPr>
        </p:nvSpPr>
        <p:spPr>
          <a:xfrm>
            <a:off x="888351" y="1496291"/>
            <a:ext cx="5096813" cy="5243379"/>
          </a:xfrm>
        </p:spPr>
        <p:txBody>
          <a:bodyPr anchor="ctr">
            <a:normAutofit/>
          </a:bodyPr>
          <a:lstStyle/>
          <a:p>
            <a:r>
              <a:rPr lang="es-ES" dirty="0" smtClean="0">
                <a:solidFill>
                  <a:schemeClr val="tx2"/>
                </a:solidFill>
                <a:latin typeface="+mj-lt"/>
              </a:rPr>
              <a:t>Evento meteorológico </a:t>
            </a:r>
            <a:r>
              <a:rPr lang="es-ES" dirty="0">
                <a:solidFill>
                  <a:schemeClr val="tx2"/>
                </a:solidFill>
                <a:latin typeface="+mj-lt"/>
              </a:rPr>
              <a:t>capaz de producir, directa o indirectamente, daños a las personas y los </a:t>
            </a:r>
            <a:r>
              <a:rPr lang="es-ES" dirty="0" smtClean="0">
                <a:solidFill>
                  <a:schemeClr val="tx2"/>
                </a:solidFill>
                <a:latin typeface="+mj-lt"/>
              </a:rPr>
              <a:t>bienes y </a:t>
            </a:r>
            <a:r>
              <a:rPr lang="es-ES" dirty="0">
                <a:solidFill>
                  <a:schemeClr val="tx2"/>
                </a:solidFill>
                <a:latin typeface="+mj-lt"/>
              </a:rPr>
              <a:t>que, por tanto, puede producir impactos</a:t>
            </a:r>
            <a:r>
              <a:rPr lang="es-ES" dirty="0" smtClean="0">
                <a:solidFill>
                  <a:schemeClr val="tx2"/>
                </a:solidFill>
                <a:latin typeface="+mj-lt"/>
              </a:rPr>
              <a:t>.</a:t>
            </a:r>
          </a:p>
          <a:p>
            <a:r>
              <a:rPr lang="es-ES" dirty="0" smtClean="0">
                <a:solidFill>
                  <a:schemeClr val="tx2"/>
                </a:solidFill>
                <a:latin typeface="+mj-lt"/>
              </a:rPr>
              <a:t>Cual </a:t>
            </a:r>
            <a:r>
              <a:rPr lang="es-ES" dirty="0">
                <a:solidFill>
                  <a:schemeClr val="tx2"/>
                </a:solidFill>
                <a:latin typeface="+mj-lt"/>
              </a:rPr>
              <a:t>fenómeno meteorológico susceptible de alterar la </a:t>
            </a:r>
            <a:r>
              <a:rPr lang="es-ES" dirty="0" smtClean="0">
                <a:solidFill>
                  <a:schemeClr val="tx2"/>
                </a:solidFill>
                <a:latin typeface="+mj-lt"/>
              </a:rPr>
              <a:t>actividad humana </a:t>
            </a:r>
            <a:r>
              <a:rPr lang="es-ES" dirty="0">
                <a:solidFill>
                  <a:schemeClr val="tx2"/>
                </a:solidFill>
                <a:latin typeface="+mj-lt"/>
              </a:rPr>
              <a:t>de forma significativa en un ámbito espacial determinado.</a:t>
            </a:r>
            <a:endParaRPr lang="es-ES" dirty="0">
              <a:solidFill>
                <a:schemeClr val="tx2"/>
              </a:solidFill>
              <a:latin typeface="+mj-lt"/>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4</a:t>
            </a:fld>
            <a:endParaRPr lang="es-ES">
              <a:solidFill>
                <a:srgbClr val="00338D">
                  <a:tint val="75000"/>
                </a:srgb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2262168842"/>
              </p:ext>
            </p:extLst>
          </p:nvPr>
        </p:nvGraphicFramePr>
        <p:xfrm>
          <a:off x="6166659" y="1659051"/>
          <a:ext cx="5388032" cy="4739968"/>
        </p:xfrm>
        <a:graphic>
          <a:graphicData uri="http://schemas.openxmlformats.org/drawingml/2006/table">
            <a:tbl>
              <a:tblPr firstRow="1" firstCol="1" bandRow="1"/>
              <a:tblGrid>
                <a:gridCol w="1641807"/>
                <a:gridCol w="1678091"/>
                <a:gridCol w="2068134"/>
              </a:tblGrid>
              <a:tr h="213950">
                <a:tc>
                  <a:txBody>
                    <a:bodyPr/>
                    <a:lstStyle/>
                    <a:p>
                      <a:pPr indent="0" algn="ctr">
                        <a:spcBef>
                          <a:spcPts val="400"/>
                        </a:spcBef>
                        <a:spcAft>
                          <a:spcPts val="400"/>
                        </a:spcAft>
                      </a:pPr>
                      <a:r>
                        <a:rPr lang="es-ES" sz="1000" b="0" dirty="0">
                          <a:solidFill>
                            <a:srgbClr val="FFFFFF"/>
                          </a:solidFill>
                          <a:effectLst/>
                          <a:latin typeface="+mj-lt"/>
                          <a:ea typeface="Calibri" panose="020F0502020204030204" pitchFamily="34" charset="0"/>
                          <a:cs typeface="Arial" panose="020B0604020202020204" pitchFamily="34" charset="0"/>
                        </a:rPr>
                        <a:t>Fenómeno meteorológico</a:t>
                      </a:r>
                      <a:endParaRPr lang="en-GB" sz="1000" b="0" dirty="0">
                        <a:solidFill>
                          <a:srgbClr val="FFFFFF"/>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c>
                  <a:txBody>
                    <a:bodyPr/>
                    <a:lstStyle/>
                    <a:p>
                      <a:pPr indent="0" algn="ctr">
                        <a:spcBef>
                          <a:spcPts val="400"/>
                        </a:spcBef>
                        <a:spcAft>
                          <a:spcPts val="400"/>
                        </a:spcAft>
                      </a:pPr>
                      <a:r>
                        <a:rPr lang="es-ES" sz="1000" b="0" dirty="0">
                          <a:solidFill>
                            <a:srgbClr val="FFFFFF"/>
                          </a:solidFill>
                          <a:effectLst/>
                          <a:latin typeface="+mj-lt"/>
                          <a:ea typeface="Calibri" panose="020F0502020204030204" pitchFamily="34" charset="0"/>
                          <a:cs typeface="Arial" panose="020B0604020202020204" pitchFamily="34" charset="0"/>
                        </a:rPr>
                        <a:t>Variable meteorológica</a:t>
                      </a:r>
                      <a:endParaRPr lang="en-GB" sz="1000" b="0" dirty="0">
                        <a:solidFill>
                          <a:srgbClr val="FFFFFF"/>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c>
                  <a:txBody>
                    <a:bodyPr/>
                    <a:lstStyle/>
                    <a:p>
                      <a:pPr indent="0" algn="ctr">
                        <a:spcBef>
                          <a:spcPts val="400"/>
                        </a:spcBef>
                        <a:spcAft>
                          <a:spcPts val="400"/>
                        </a:spcAft>
                      </a:pPr>
                      <a:r>
                        <a:rPr lang="es-ES" sz="1000" b="0" dirty="0">
                          <a:solidFill>
                            <a:srgbClr val="FFFFFF"/>
                          </a:solidFill>
                          <a:effectLst/>
                          <a:latin typeface="+mj-lt"/>
                          <a:ea typeface="Calibri" panose="020F0502020204030204" pitchFamily="34" charset="0"/>
                          <a:cs typeface="Arial" panose="020B0604020202020204" pitchFamily="34" charset="0"/>
                        </a:rPr>
                        <a:t>Observaciones</a:t>
                      </a:r>
                      <a:endParaRPr lang="en-GB" sz="1000" b="0" dirty="0">
                        <a:solidFill>
                          <a:srgbClr val="FFFFFF"/>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r>
              <a:tr h="320926">
                <a:tc rowSpan="2">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Lluvias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Precipitación acumulada en una hora (mm en 1h)</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rowSpan="2">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320926">
                <a:tc vMerge="1">
                  <a:txBody>
                    <a:bodyPr/>
                    <a:lstStyle/>
                    <a:p>
                      <a:endParaRPr lang="en-GB"/>
                    </a:p>
                  </a:txBody>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Precipitación acumulada en doce horas (mm en 12h)</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vMerge="1">
                  <a:txBody>
                    <a:bodyPr/>
                    <a:lstStyle/>
                    <a:p>
                      <a:endParaRPr lang="en-GB"/>
                    </a:p>
                  </a:txBody>
                  <a:tcPr/>
                </a:tc>
              </a:tr>
              <a:tr h="385759">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Nevadas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Nieve acumulada en veinticuatro horas </a:t>
                      </a:r>
                      <a:r>
                        <a:rPr lang="es-ES" sz="1000" dirty="0" smtClean="0">
                          <a:solidFill>
                            <a:srgbClr val="000000"/>
                          </a:solidFill>
                          <a:effectLst/>
                          <a:latin typeface="+mj-lt"/>
                          <a:ea typeface="Calibri" panose="020F0502020204030204" pitchFamily="34" charset="0"/>
                          <a:cs typeface="Arial" panose="020B0604020202020204" pitchFamily="34" charset="0"/>
                        </a:rPr>
                        <a:t>(</a:t>
                      </a:r>
                      <a:r>
                        <a:rPr lang="es-ES" sz="1000" dirty="0">
                          <a:solidFill>
                            <a:srgbClr val="000000"/>
                          </a:solidFill>
                          <a:effectLst/>
                          <a:latin typeface="+mj-lt"/>
                          <a:ea typeface="Calibri" panose="020F0502020204030204" pitchFamily="34" charset="0"/>
                          <a:cs typeface="Arial" panose="020B0604020202020204" pitchFamily="34" charset="0"/>
                        </a:rPr>
                        <a:t>cm en 24h)</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Vientos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Rachas máximas de viento (km/h) </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114472">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Tormentas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lnSpc>
                          <a:spcPct val="107000"/>
                        </a:lnSpc>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Múltiples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Temperaturas máximas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Temperatura (°C)</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Temperaturas mínimas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Temperatura (°C)</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320926">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Fenómenos costeros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Viento medio (km/h) y altura de la mar combinada (m)</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Su emisión se limita a zonas costeras</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Polvo en suspensión</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lnSpc>
                          <a:spcPct val="107000"/>
                        </a:lnSpc>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Visibilidad (m)</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 </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320926">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Galernas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No aplica</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Su emisión se limita a zonas costeras del área Cantábrica y norte de Galicia</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i="1" dirty="0" err="1">
                          <a:solidFill>
                            <a:srgbClr val="000000"/>
                          </a:solidFill>
                          <a:effectLst/>
                          <a:latin typeface="+mj-lt"/>
                          <a:ea typeface="Calibri" panose="020F0502020204030204" pitchFamily="34" charset="0"/>
                          <a:cs typeface="Arial" panose="020B0604020202020204" pitchFamily="34" charset="0"/>
                        </a:rPr>
                        <a:t>Rissagues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Oscilación del nivel del mar (m)</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Su emisión se limita a Illes Balears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106975">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Nieblas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Visibilidad (m)</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 </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320926">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Deshielos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No aplica</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Su emisión se limita a zonas acordadas con las Confederaciones Hidrográficas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427901">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Aludes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Escala europea de peligro de aludes y nivel de salida</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Su emisión se limita a los macizos </a:t>
                      </a:r>
                      <a:r>
                        <a:rPr lang="es-ES" sz="1000" dirty="0" err="1">
                          <a:solidFill>
                            <a:srgbClr val="000000"/>
                          </a:solidFill>
                          <a:effectLst/>
                          <a:latin typeface="+mj-lt"/>
                          <a:ea typeface="Calibri" panose="020F0502020204030204" pitchFamily="34" charset="0"/>
                          <a:cs typeface="Arial" panose="020B0604020202020204" pitchFamily="34" charset="0"/>
                        </a:rPr>
                        <a:t>nivológicos</a:t>
                      </a:r>
                      <a:r>
                        <a:rPr lang="es-ES" sz="1000" dirty="0">
                          <a:solidFill>
                            <a:srgbClr val="000000"/>
                          </a:solidFill>
                          <a:effectLst/>
                          <a:latin typeface="+mj-lt"/>
                          <a:ea typeface="Calibri" panose="020F0502020204030204" pitchFamily="34" charset="0"/>
                          <a:cs typeface="Arial" panose="020B0604020202020204" pitchFamily="34" charset="0"/>
                        </a:rPr>
                        <a:t> con Boletín de peligro de aludes diario</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106975">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Olas de calor</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Avisos especiales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106975">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Olas de frío</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Avisos especiales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Tormentas tropicales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Avisos especiales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bl>
          </a:graphicData>
        </a:graphic>
      </p:graphicFrame>
    </p:spTree>
    <p:extLst>
      <p:ext uri="{BB962C8B-B14F-4D97-AF65-F5344CB8AC3E}">
        <p14:creationId xmlns:p14="http://schemas.microsoft.com/office/powerpoint/2010/main" val="4358907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Fenómenos meteorológicos adversos</a:t>
            </a:r>
            <a:endParaRPr lang="es-ES" dirty="0"/>
          </a:p>
        </p:txBody>
      </p:sp>
      <p:sp>
        <p:nvSpPr>
          <p:cNvPr id="3" name="Marcador de contenido 2"/>
          <p:cNvSpPr>
            <a:spLocks noGrp="1"/>
          </p:cNvSpPr>
          <p:nvPr>
            <p:ph idx="1"/>
          </p:nvPr>
        </p:nvSpPr>
        <p:spPr>
          <a:xfrm>
            <a:off x="888351" y="1496291"/>
            <a:ext cx="5096813" cy="5243379"/>
          </a:xfrm>
        </p:spPr>
        <p:txBody>
          <a:bodyPr anchor="ctr">
            <a:normAutofit/>
          </a:bodyPr>
          <a:lstStyle/>
          <a:p>
            <a:r>
              <a:rPr lang="es-ES" dirty="0" smtClean="0">
                <a:solidFill>
                  <a:schemeClr val="tx2"/>
                </a:solidFill>
                <a:latin typeface="+mj-lt"/>
              </a:rPr>
              <a:t>Evento meteorológico </a:t>
            </a:r>
            <a:r>
              <a:rPr lang="es-ES" dirty="0">
                <a:solidFill>
                  <a:schemeClr val="tx2"/>
                </a:solidFill>
                <a:latin typeface="+mj-lt"/>
              </a:rPr>
              <a:t>capaz de producir, directa o indirectamente, daños a las personas y los </a:t>
            </a:r>
            <a:r>
              <a:rPr lang="es-ES" dirty="0" smtClean="0">
                <a:solidFill>
                  <a:schemeClr val="tx2"/>
                </a:solidFill>
                <a:latin typeface="+mj-lt"/>
              </a:rPr>
              <a:t>bienes y </a:t>
            </a:r>
            <a:r>
              <a:rPr lang="es-ES" dirty="0">
                <a:solidFill>
                  <a:schemeClr val="tx2"/>
                </a:solidFill>
                <a:latin typeface="+mj-lt"/>
              </a:rPr>
              <a:t>que, por tanto, puede producir impactos</a:t>
            </a:r>
            <a:r>
              <a:rPr lang="es-ES" dirty="0" smtClean="0">
                <a:solidFill>
                  <a:schemeClr val="tx2"/>
                </a:solidFill>
                <a:latin typeface="+mj-lt"/>
              </a:rPr>
              <a:t>.</a:t>
            </a:r>
          </a:p>
          <a:p>
            <a:r>
              <a:rPr lang="es-ES" dirty="0" smtClean="0">
                <a:solidFill>
                  <a:schemeClr val="tx2"/>
                </a:solidFill>
                <a:latin typeface="+mj-lt"/>
              </a:rPr>
              <a:t>Cual </a:t>
            </a:r>
            <a:r>
              <a:rPr lang="es-ES" dirty="0">
                <a:solidFill>
                  <a:schemeClr val="tx2"/>
                </a:solidFill>
                <a:latin typeface="+mj-lt"/>
              </a:rPr>
              <a:t>fenómeno meteorológico susceptible de alterar la </a:t>
            </a:r>
            <a:r>
              <a:rPr lang="es-ES" dirty="0" smtClean="0">
                <a:solidFill>
                  <a:schemeClr val="tx2"/>
                </a:solidFill>
                <a:latin typeface="+mj-lt"/>
              </a:rPr>
              <a:t>actividad humana </a:t>
            </a:r>
            <a:r>
              <a:rPr lang="es-ES" dirty="0">
                <a:solidFill>
                  <a:schemeClr val="tx2"/>
                </a:solidFill>
                <a:latin typeface="+mj-lt"/>
              </a:rPr>
              <a:t>de forma significativa en un ámbito espacial determinado.</a:t>
            </a:r>
            <a:endParaRPr lang="es-ES" dirty="0">
              <a:solidFill>
                <a:schemeClr val="tx2"/>
              </a:solidFill>
              <a:latin typeface="+mj-lt"/>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5</a:t>
            </a:fld>
            <a:endParaRPr lang="es-ES">
              <a:solidFill>
                <a:srgbClr val="00338D">
                  <a:tint val="75000"/>
                </a:srgb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2262168842"/>
              </p:ext>
            </p:extLst>
          </p:nvPr>
        </p:nvGraphicFramePr>
        <p:xfrm>
          <a:off x="6166659" y="1659051"/>
          <a:ext cx="5388032" cy="4747207"/>
        </p:xfrm>
        <a:graphic>
          <a:graphicData uri="http://schemas.openxmlformats.org/drawingml/2006/table">
            <a:tbl>
              <a:tblPr firstRow="1" firstCol="1" bandRow="1"/>
              <a:tblGrid>
                <a:gridCol w="1641807"/>
                <a:gridCol w="1678091"/>
                <a:gridCol w="2068134"/>
              </a:tblGrid>
              <a:tr h="213950">
                <a:tc>
                  <a:txBody>
                    <a:bodyPr/>
                    <a:lstStyle/>
                    <a:p>
                      <a:pPr indent="0" algn="ctr">
                        <a:spcBef>
                          <a:spcPts val="400"/>
                        </a:spcBef>
                        <a:spcAft>
                          <a:spcPts val="400"/>
                        </a:spcAft>
                      </a:pPr>
                      <a:r>
                        <a:rPr lang="es-ES" sz="1000" b="0" dirty="0">
                          <a:solidFill>
                            <a:srgbClr val="FFFFFF"/>
                          </a:solidFill>
                          <a:effectLst/>
                          <a:latin typeface="+mj-lt"/>
                          <a:ea typeface="Calibri" panose="020F0502020204030204" pitchFamily="34" charset="0"/>
                          <a:cs typeface="Arial" panose="020B0604020202020204" pitchFamily="34" charset="0"/>
                        </a:rPr>
                        <a:t>Fenómeno meteorológico</a:t>
                      </a:r>
                      <a:endParaRPr lang="en-GB" sz="1000" b="0" dirty="0">
                        <a:solidFill>
                          <a:srgbClr val="FFFFFF"/>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c>
                  <a:txBody>
                    <a:bodyPr/>
                    <a:lstStyle/>
                    <a:p>
                      <a:pPr indent="0" algn="ctr">
                        <a:spcBef>
                          <a:spcPts val="400"/>
                        </a:spcBef>
                        <a:spcAft>
                          <a:spcPts val="400"/>
                        </a:spcAft>
                      </a:pPr>
                      <a:r>
                        <a:rPr lang="es-ES" sz="1000" b="0" dirty="0">
                          <a:solidFill>
                            <a:srgbClr val="FFFFFF"/>
                          </a:solidFill>
                          <a:effectLst/>
                          <a:latin typeface="+mj-lt"/>
                          <a:ea typeface="Calibri" panose="020F0502020204030204" pitchFamily="34" charset="0"/>
                          <a:cs typeface="Arial" panose="020B0604020202020204" pitchFamily="34" charset="0"/>
                        </a:rPr>
                        <a:t>Variable meteorológica</a:t>
                      </a:r>
                      <a:endParaRPr lang="en-GB" sz="1000" b="0" dirty="0">
                        <a:solidFill>
                          <a:srgbClr val="FFFFFF"/>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c>
                  <a:txBody>
                    <a:bodyPr/>
                    <a:lstStyle/>
                    <a:p>
                      <a:pPr indent="0" algn="ctr">
                        <a:spcBef>
                          <a:spcPts val="400"/>
                        </a:spcBef>
                        <a:spcAft>
                          <a:spcPts val="400"/>
                        </a:spcAft>
                      </a:pPr>
                      <a:r>
                        <a:rPr lang="es-ES" sz="1000" b="0" dirty="0">
                          <a:solidFill>
                            <a:srgbClr val="FFFFFF"/>
                          </a:solidFill>
                          <a:effectLst/>
                          <a:latin typeface="+mj-lt"/>
                          <a:ea typeface="Calibri" panose="020F0502020204030204" pitchFamily="34" charset="0"/>
                          <a:cs typeface="Arial" panose="020B0604020202020204" pitchFamily="34" charset="0"/>
                        </a:rPr>
                        <a:t>Observaciones</a:t>
                      </a:r>
                      <a:endParaRPr lang="en-GB" sz="1000" b="0" dirty="0">
                        <a:solidFill>
                          <a:srgbClr val="FFFFFF"/>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r>
              <a:tr h="320926">
                <a:tc rowSpan="2">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Lluvias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Precipitación acumulada en una hora (mm en 1h)</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rowSpan="2">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320926">
                <a:tc vMerge="1">
                  <a:txBody>
                    <a:bodyPr/>
                    <a:lstStyle/>
                    <a:p>
                      <a:endParaRPr lang="en-GB"/>
                    </a:p>
                  </a:txBody>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Precipitación acumulada en doce horas (mm en 12h)</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vMerge="1">
                  <a:txBody>
                    <a:bodyPr/>
                    <a:lstStyle/>
                    <a:p>
                      <a:endParaRPr lang="en-GB"/>
                    </a:p>
                  </a:txBody>
                  <a:tcPr/>
                </a:tc>
              </a:tr>
              <a:tr h="385759">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Nevadas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Nieve acumulada en veinticuatro horas </a:t>
                      </a:r>
                      <a:r>
                        <a:rPr lang="es-ES" sz="1000" dirty="0" smtClean="0">
                          <a:solidFill>
                            <a:srgbClr val="000000"/>
                          </a:solidFill>
                          <a:effectLst/>
                          <a:latin typeface="+mj-lt"/>
                          <a:ea typeface="Calibri" panose="020F0502020204030204" pitchFamily="34" charset="0"/>
                          <a:cs typeface="Arial" panose="020B0604020202020204" pitchFamily="34" charset="0"/>
                        </a:rPr>
                        <a:t>(</a:t>
                      </a:r>
                      <a:r>
                        <a:rPr lang="es-ES" sz="1000" dirty="0">
                          <a:solidFill>
                            <a:srgbClr val="000000"/>
                          </a:solidFill>
                          <a:effectLst/>
                          <a:latin typeface="+mj-lt"/>
                          <a:ea typeface="Calibri" panose="020F0502020204030204" pitchFamily="34" charset="0"/>
                          <a:cs typeface="Arial" panose="020B0604020202020204" pitchFamily="34" charset="0"/>
                        </a:rPr>
                        <a:t>cm en 24h)</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Vientos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Rachas máximas de viento (km/h) </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114472">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Tormentas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lnSpc>
                          <a:spcPct val="107000"/>
                        </a:lnSpc>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Múltiples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Temperaturas máximas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Temperatura (°C)</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Temperaturas mínimas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Temperatura (°C)</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320926">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Fenómenos costeros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Viento medio (km/h) y altura de la mar combinada (m)</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Su emisión se limita a zonas costeras</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Polvo en suspensión</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lnSpc>
                          <a:spcPct val="107000"/>
                        </a:lnSpc>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Visibilidad (m)</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 </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320926">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Galernas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No aplica</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Su emisión se limita a zonas costeras del área Cantábrica y norte de Galicia</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i="1" dirty="0" err="1">
                          <a:solidFill>
                            <a:srgbClr val="000000"/>
                          </a:solidFill>
                          <a:effectLst/>
                          <a:latin typeface="+mj-lt"/>
                          <a:ea typeface="Calibri" panose="020F0502020204030204" pitchFamily="34" charset="0"/>
                          <a:cs typeface="Arial" panose="020B0604020202020204" pitchFamily="34" charset="0"/>
                        </a:rPr>
                        <a:t>Rissagues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Oscilación del nivel del mar (m)</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Su emisión se limita a Illes Balears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106975">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Nieblas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Visibilidad (m)</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 </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320926">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Deshielos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No aplica</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Su emisión se limita a zonas acordadas con las Confederaciones Hidrográficas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427901">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Aludes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Escala europea de peligro de aludes y nivel de salida</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Su emisión se limita a los macizos </a:t>
                      </a:r>
                      <a:r>
                        <a:rPr lang="es-ES" sz="1000" dirty="0" err="1">
                          <a:solidFill>
                            <a:srgbClr val="000000"/>
                          </a:solidFill>
                          <a:effectLst/>
                          <a:latin typeface="+mj-lt"/>
                          <a:ea typeface="Calibri" panose="020F0502020204030204" pitchFamily="34" charset="0"/>
                          <a:cs typeface="Arial" panose="020B0604020202020204" pitchFamily="34" charset="0"/>
                        </a:rPr>
                        <a:t>nivológicos</a:t>
                      </a:r>
                      <a:r>
                        <a:rPr lang="es-ES" sz="1000" dirty="0">
                          <a:solidFill>
                            <a:srgbClr val="000000"/>
                          </a:solidFill>
                          <a:effectLst/>
                          <a:latin typeface="+mj-lt"/>
                          <a:ea typeface="Calibri" panose="020F0502020204030204" pitchFamily="34" charset="0"/>
                          <a:cs typeface="Arial" panose="020B0604020202020204" pitchFamily="34" charset="0"/>
                        </a:rPr>
                        <a:t> con Boletín de peligro de aludes diario</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106975">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Olas de calor</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Avisos especiales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106975">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Olas de frío</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Avisos especiales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Tormentas tropicales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Avisos especiales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bl>
          </a:graphicData>
        </a:graphic>
      </p:graphicFrame>
      <p:sp>
        <p:nvSpPr>
          <p:cNvPr id="6" name="Rectángulo 5"/>
          <p:cNvSpPr/>
          <p:nvPr/>
        </p:nvSpPr>
        <p:spPr>
          <a:xfrm>
            <a:off x="6166659" y="5104015"/>
            <a:ext cx="5388032" cy="78139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uadroTexto 6"/>
          <p:cNvSpPr txBox="1"/>
          <p:nvPr/>
        </p:nvSpPr>
        <p:spPr>
          <a:xfrm>
            <a:off x="2942706" y="4588625"/>
            <a:ext cx="1886990" cy="646331"/>
          </a:xfrm>
          <a:prstGeom prst="rect">
            <a:avLst/>
          </a:prstGeom>
          <a:solidFill>
            <a:srgbClr val="FFFFFF"/>
          </a:solidFill>
          <a:ln>
            <a:solidFill>
              <a:schemeClr val="bg1"/>
            </a:solidFill>
          </a:ln>
        </p:spPr>
        <p:txBody>
          <a:bodyPr wrap="square" rtlCol="0">
            <a:spAutoFit/>
          </a:bodyPr>
          <a:lstStyle/>
          <a:p>
            <a:pPr algn="ctr"/>
            <a:r>
              <a:rPr lang="es-ES" dirty="0" smtClean="0">
                <a:solidFill>
                  <a:schemeClr val="bg1"/>
                </a:solidFill>
              </a:rPr>
              <a:t>¡No estrictamente meteorológicos!</a:t>
            </a:r>
            <a:endParaRPr lang="en-GB" dirty="0">
              <a:solidFill>
                <a:schemeClr val="bg1"/>
              </a:solidFill>
            </a:endParaRPr>
          </a:p>
        </p:txBody>
      </p:sp>
      <p:cxnSp>
        <p:nvCxnSpPr>
          <p:cNvPr id="9" name="Conector recto 8"/>
          <p:cNvCxnSpPr>
            <a:endCxn id="6" idx="1"/>
          </p:cNvCxnSpPr>
          <p:nvPr/>
        </p:nvCxnSpPr>
        <p:spPr>
          <a:xfrm>
            <a:off x="4838007" y="4904509"/>
            <a:ext cx="1328652" cy="5902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81120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Fenómenos meteorológicos adversos</a:t>
            </a:r>
            <a:endParaRPr lang="es-ES" dirty="0"/>
          </a:p>
        </p:txBody>
      </p:sp>
      <p:sp>
        <p:nvSpPr>
          <p:cNvPr id="3" name="Marcador de contenido 2"/>
          <p:cNvSpPr>
            <a:spLocks noGrp="1"/>
          </p:cNvSpPr>
          <p:nvPr>
            <p:ph idx="1"/>
          </p:nvPr>
        </p:nvSpPr>
        <p:spPr>
          <a:xfrm>
            <a:off x="888351" y="1496291"/>
            <a:ext cx="5096813" cy="5243379"/>
          </a:xfrm>
        </p:spPr>
        <p:txBody>
          <a:bodyPr anchor="ctr">
            <a:normAutofit fontScale="92500" lnSpcReduction="10000"/>
          </a:bodyPr>
          <a:lstStyle/>
          <a:p>
            <a:r>
              <a:rPr lang="es-ES" dirty="0" smtClean="0">
                <a:solidFill>
                  <a:schemeClr val="tx2"/>
                </a:solidFill>
                <a:latin typeface="+mj-lt"/>
              </a:rPr>
              <a:t>La </a:t>
            </a:r>
            <a:r>
              <a:rPr lang="es-ES" dirty="0">
                <a:solidFill>
                  <a:schemeClr val="tx2"/>
                </a:solidFill>
                <a:latin typeface="+mj-lt"/>
              </a:rPr>
              <a:t>peligrosidad de un FMA indica la magnitud esperable de los </a:t>
            </a:r>
            <a:r>
              <a:rPr lang="es-ES" dirty="0" smtClean="0">
                <a:solidFill>
                  <a:schemeClr val="tx2"/>
                </a:solidFill>
                <a:latin typeface="+mj-lt"/>
              </a:rPr>
              <a:t>impactos que </a:t>
            </a:r>
            <a:r>
              <a:rPr lang="es-ES" dirty="0">
                <a:solidFill>
                  <a:schemeClr val="tx2"/>
                </a:solidFill>
                <a:latin typeface="+mj-lt"/>
              </a:rPr>
              <a:t>podría producir, sin tener en cuenta la exposición y la vulnerabilidad de las personas y </a:t>
            </a:r>
            <a:r>
              <a:rPr lang="es-ES" dirty="0" smtClean="0">
                <a:solidFill>
                  <a:schemeClr val="tx2"/>
                </a:solidFill>
                <a:latin typeface="+mj-lt"/>
              </a:rPr>
              <a:t>los bienes </a:t>
            </a:r>
            <a:r>
              <a:rPr lang="es-ES" dirty="0">
                <a:solidFill>
                  <a:schemeClr val="tx2"/>
                </a:solidFill>
                <a:latin typeface="+mj-lt"/>
              </a:rPr>
              <a:t>afectados por el fenómeno</a:t>
            </a:r>
            <a:r>
              <a:rPr lang="es-ES" dirty="0" smtClean="0">
                <a:solidFill>
                  <a:schemeClr val="tx2"/>
                </a:solidFill>
                <a:latin typeface="+mj-lt"/>
              </a:rPr>
              <a:t>.</a:t>
            </a:r>
          </a:p>
          <a:p>
            <a:r>
              <a:rPr lang="es-ES" dirty="0" smtClean="0">
                <a:solidFill>
                  <a:schemeClr val="tx2"/>
                </a:solidFill>
                <a:latin typeface="+mj-lt"/>
              </a:rPr>
              <a:t>El </a:t>
            </a:r>
            <a:r>
              <a:rPr lang="es-ES" dirty="0">
                <a:solidFill>
                  <a:schemeClr val="tx2"/>
                </a:solidFill>
                <a:latin typeface="+mj-lt"/>
              </a:rPr>
              <a:t>nivel de riesgo de los impactos producidos por el </a:t>
            </a:r>
            <a:r>
              <a:rPr lang="es-ES" dirty="0" smtClean="0">
                <a:solidFill>
                  <a:schemeClr val="tx2"/>
                </a:solidFill>
                <a:latin typeface="+mj-lt"/>
              </a:rPr>
              <a:t>FMA puede </a:t>
            </a:r>
            <a:r>
              <a:rPr lang="es-ES" dirty="0">
                <a:solidFill>
                  <a:schemeClr val="tx2"/>
                </a:solidFill>
                <a:latin typeface="+mj-lt"/>
              </a:rPr>
              <a:t>ser mayor o menor que su </a:t>
            </a:r>
            <a:r>
              <a:rPr lang="es-ES" dirty="0" smtClean="0">
                <a:solidFill>
                  <a:schemeClr val="tx2"/>
                </a:solidFill>
                <a:latin typeface="+mj-lt"/>
              </a:rPr>
              <a:t>peligrosidad </a:t>
            </a:r>
            <a:r>
              <a:rPr lang="es-ES" dirty="0">
                <a:solidFill>
                  <a:schemeClr val="tx2"/>
                </a:solidFill>
                <a:latin typeface="+mj-lt"/>
              </a:rPr>
              <a:t>en función de estas dos variables (por </a:t>
            </a:r>
            <a:r>
              <a:rPr lang="es-ES" dirty="0" smtClean="0">
                <a:solidFill>
                  <a:schemeClr val="tx2"/>
                </a:solidFill>
                <a:latin typeface="+mj-lt"/>
              </a:rPr>
              <a:t>ejemplo, para </a:t>
            </a:r>
            <a:r>
              <a:rPr lang="es-ES" dirty="0">
                <a:solidFill>
                  <a:schemeClr val="tx2"/>
                </a:solidFill>
                <a:latin typeface="+mj-lt"/>
              </a:rPr>
              <a:t>actividades al aire libre, en zonas inundables, en infraestructuras vulnerables o en </a:t>
            </a:r>
            <a:r>
              <a:rPr lang="es-ES" dirty="0" smtClean="0">
                <a:solidFill>
                  <a:schemeClr val="tx2"/>
                </a:solidFill>
                <a:latin typeface="+mj-lt"/>
              </a:rPr>
              <a:t>mal estado </a:t>
            </a:r>
            <a:r>
              <a:rPr lang="es-ES" dirty="0">
                <a:solidFill>
                  <a:schemeClr val="tx2"/>
                </a:solidFill>
                <a:latin typeface="+mj-lt"/>
              </a:rPr>
              <a:t>de conservación, etc.)</a:t>
            </a:r>
            <a:endParaRPr lang="es-ES" dirty="0">
              <a:solidFill>
                <a:schemeClr val="tx2"/>
              </a:solidFill>
              <a:latin typeface="+mj-lt"/>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6</a:t>
            </a:fld>
            <a:endParaRPr lang="es-ES">
              <a:solidFill>
                <a:srgbClr val="00338D">
                  <a:tint val="75000"/>
                </a:srgbClr>
              </a:solidFill>
            </a:endParaRPr>
          </a:p>
        </p:txBody>
      </p:sp>
      <p:graphicFrame>
        <p:nvGraphicFramePr>
          <p:cNvPr id="5" name="Tabla 4"/>
          <p:cNvGraphicFramePr>
            <a:graphicFrameLocks noGrp="1"/>
          </p:cNvGraphicFramePr>
          <p:nvPr>
            <p:extLst>
              <p:ext uri="{D42A27DB-BD31-4B8C-83A1-F6EECF244321}">
                <p14:modId xmlns:p14="http://schemas.microsoft.com/office/powerpoint/2010/main" val="2262168842"/>
              </p:ext>
            </p:extLst>
          </p:nvPr>
        </p:nvGraphicFramePr>
        <p:xfrm>
          <a:off x="6166659" y="1659051"/>
          <a:ext cx="5388032" cy="4747207"/>
        </p:xfrm>
        <a:graphic>
          <a:graphicData uri="http://schemas.openxmlformats.org/drawingml/2006/table">
            <a:tbl>
              <a:tblPr firstRow="1" firstCol="1" bandRow="1"/>
              <a:tblGrid>
                <a:gridCol w="1641807"/>
                <a:gridCol w="1678091"/>
                <a:gridCol w="2068134"/>
              </a:tblGrid>
              <a:tr h="213950">
                <a:tc>
                  <a:txBody>
                    <a:bodyPr/>
                    <a:lstStyle/>
                    <a:p>
                      <a:pPr indent="0" algn="ctr">
                        <a:spcBef>
                          <a:spcPts val="400"/>
                        </a:spcBef>
                        <a:spcAft>
                          <a:spcPts val="400"/>
                        </a:spcAft>
                      </a:pPr>
                      <a:r>
                        <a:rPr lang="es-ES" sz="1000" b="0" dirty="0">
                          <a:solidFill>
                            <a:srgbClr val="FFFFFF"/>
                          </a:solidFill>
                          <a:effectLst/>
                          <a:latin typeface="+mj-lt"/>
                          <a:ea typeface="Calibri" panose="020F0502020204030204" pitchFamily="34" charset="0"/>
                          <a:cs typeface="Arial" panose="020B0604020202020204" pitchFamily="34" charset="0"/>
                        </a:rPr>
                        <a:t>Fenómeno meteorológico</a:t>
                      </a:r>
                      <a:endParaRPr lang="en-GB" sz="1000" b="0" dirty="0">
                        <a:solidFill>
                          <a:srgbClr val="FFFFFF"/>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c>
                  <a:txBody>
                    <a:bodyPr/>
                    <a:lstStyle/>
                    <a:p>
                      <a:pPr indent="0" algn="ctr">
                        <a:spcBef>
                          <a:spcPts val="400"/>
                        </a:spcBef>
                        <a:spcAft>
                          <a:spcPts val="400"/>
                        </a:spcAft>
                      </a:pPr>
                      <a:r>
                        <a:rPr lang="es-ES" sz="1000" b="0" dirty="0">
                          <a:solidFill>
                            <a:srgbClr val="FFFFFF"/>
                          </a:solidFill>
                          <a:effectLst/>
                          <a:latin typeface="+mj-lt"/>
                          <a:ea typeface="Calibri" panose="020F0502020204030204" pitchFamily="34" charset="0"/>
                          <a:cs typeface="Arial" panose="020B0604020202020204" pitchFamily="34" charset="0"/>
                        </a:rPr>
                        <a:t>Variable meteorológica</a:t>
                      </a:r>
                      <a:endParaRPr lang="en-GB" sz="1000" b="0" dirty="0">
                        <a:solidFill>
                          <a:srgbClr val="FFFFFF"/>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c>
                  <a:txBody>
                    <a:bodyPr/>
                    <a:lstStyle/>
                    <a:p>
                      <a:pPr indent="0" algn="ctr">
                        <a:spcBef>
                          <a:spcPts val="400"/>
                        </a:spcBef>
                        <a:spcAft>
                          <a:spcPts val="400"/>
                        </a:spcAft>
                      </a:pPr>
                      <a:r>
                        <a:rPr lang="es-ES" sz="1000" b="0" dirty="0">
                          <a:solidFill>
                            <a:srgbClr val="FFFFFF"/>
                          </a:solidFill>
                          <a:effectLst/>
                          <a:latin typeface="+mj-lt"/>
                          <a:ea typeface="Calibri" panose="020F0502020204030204" pitchFamily="34" charset="0"/>
                          <a:cs typeface="Arial" panose="020B0604020202020204" pitchFamily="34" charset="0"/>
                        </a:rPr>
                        <a:t>Observaciones</a:t>
                      </a:r>
                      <a:endParaRPr lang="en-GB" sz="1000" b="0" dirty="0">
                        <a:solidFill>
                          <a:srgbClr val="FFFFFF"/>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solidFill>
                  </a:tcPr>
                </a:tc>
              </a:tr>
              <a:tr h="320926">
                <a:tc rowSpan="2">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Lluvias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Precipitación acumulada en una hora (mm en 1h)</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rowSpan="2">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320926">
                <a:tc vMerge="1">
                  <a:txBody>
                    <a:bodyPr/>
                    <a:lstStyle/>
                    <a:p>
                      <a:endParaRPr lang="en-GB"/>
                    </a:p>
                  </a:txBody>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Precipitación acumulada en doce horas (mm en 12h)</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vMerge="1">
                  <a:txBody>
                    <a:bodyPr/>
                    <a:lstStyle/>
                    <a:p>
                      <a:endParaRPr lang="en-GB"/>
                    </a:p>
                  </a:txBody>
                  <a:tcPr/>
                </a:tc>
              </a:tr>
              <a:tr h="385759">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Nevadas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Nieve acumulada en veinticuatro horas </a:t>
                      </a:r>
                      <a:r>
                        <a:rPr lang="es-ES" sz="1000" dirty="0" smtClean="0">
                          <a:solidFill>
                            <a:srgbClr val="000000"/>
                          </a:solidFill>
                          <a:effectLst/>
                          <a:latin typeface="+mj-lt"/>
                          <a:ea typeface="Calibri" panose="020F0502020204030204" pitchFamily="34" charset="0"/>
                          <a:cs typeface="Arial" panose="020B0604020202020204" pitchFamily="34" charset="0"/>
                        </a:rPr>
                        <a:t>(</a:t>
                      </a:r>
                      <a:r>
                        <a:rPr lang="es-ES" sz="1000" dirty="0">
                          <a:solidFill>
                            <a:srgbClr val="000000"/>
                          </a:solidFill>
                          <a:effectLst/>
                          <a:latin typeface="+mj-lt"/>
                          <a:ea typeface="Calibri" panose="020F0502020204030204" pitchFamily="34" charset="0"/>
                          <a:cs typeface="Arial" panose="020B0604020202020204" pitchFamily="34" charset="0"/>
                        </a:rPr>
                        <a:t>cm en 24h)</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Vientos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Rachas máximas de viento (km/h) </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114472">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Tormentas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lnSpc>
                          <a:spcPct val="107000"/>
                        </a:lnSpc>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Múltiples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Temperaturas máximas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Temperatura (°C)</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Temperaturas mínimas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Temperatura (°C)</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320926">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Fenómenos costeros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Viento medio (km/h) y altura de la mar combinada (m)</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Su emisión se limita a zonas costeras</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Polvo en suspensión</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lnSpc>
                          <a:spcPct val="107000"/>
                        </a:lnSpc>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Visibilidad (m)</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 </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320926">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Galernas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No aplica</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Su emisión se limita a zonas costeras del área Cantábrica y norte de Galicia</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i="1" dirty="0" err="1">
                          <a:solidFill>
                            <a:srgbClr val="000000"/>
                          </a:solidFill>
                          <a:effectLst/>
                          <a:latin typeface="+mj-lt"/>
                          <a:ea typeface="Calibri" panose="020F0502020204030204" pitchFamily="34" charset="0"/>
                          <a:cs typeface="Arial" panose="020B0604020202020204" pitchFamily="34" charset="0"/>
                        </a:rPr>
                        <a:t>Rissagues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Oscilación del nivel del mar (m)</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Su emisión se limita a Illes Balears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106975">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Nieblas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Visibilidad (m)</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 </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320926">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Deshielos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No aplica</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Su emisión se limita a zonas acordadas con las Confederaciones Hidrográficas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427901">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Aludes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Escala europea de peligro de aludes y nivel de salida</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Su emisión se limita a los macizos </a:t>
                      </a:r>
                      <a:r>
                        <a:rPr lang="es-ES" sz="1000" dirty="0" err="1">
                          <a:solidFill>
                            <a:srgbClr val="000000"/>
                          </a:solidFill>
                          <a:effectLst/>
                          <a:latin typeface="+mj-lt"/>
                          <a:ea typeface="Calibri" panose="020F0502020204030204" pitchFamily="34" charset="0"/>
                          <a:cs typeface="Arial" panose="020B0604020202020204" pitchFamily="34" charset="0"/>
                        </a:rPr>
                        <a:t>nivológicos</a:t>
                      </a:r>
                      <a:r>
                        <a:rPr lang="es-ES" sz="1000" dirty="0">
                          <a:solidFill>
                            <a:srgbClr val="000000"/>
                          </a:solidFill>
                          <a:effectLst/>
                          <a:latin typeface="+mj-lt"/>
                          <a:ea typeface="Calibri" panose="020F0502020204030204" pitchFamily="34" charset="0"/>
                          <a:cs typeface="Arial" panose="020B0604020202020204" pitchFamily="34" charset="0"/>
                        </a:rPr>
                        <a:t> con Boletín de peligro de aludes diario</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106975">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Olas de calor</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Avisos especiales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106975">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Olas de frío</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Avisos especiales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213950">
                <a:tc>
                  <a:txBody>
                    <a:bodyPr/>
                    <a:lstStyle/>
                    <a:p>
                      <a:pPr indent="0" algn="ctr">
                        <a:spcBef>
                          <a:spcPts val="400"/>
                        </a:spcBef>
                        <a:spcAft>
                          <a:spcPts val="400"/>
                        </a:spcAft>
                      </a:pPr>
                      <a:r>
                        <a:rPr lang="es-ES" sz="1000" b="0" dirty="0">
                          <a:solidFill>
                            <a:srgbClr val="000000"/>
                          </a:solidFill>
                          <a:effectLst/>
                          <a:latin typeface="+mj-lt"/>
                          <a:ea typeface="Calibri" panose="020F0502020204030204" pitchFamily="34" charset="0"/>
                          <a:cs typeface="Arial" panose="020B0604020202020204" pitchFamily="34" charset="0"/>
                        </a:rPr>
                        <a:t>Tormentas tropicales</a:t>
                      </a:r>
                      <a:endParaRPr lang="en-GB" sz="1000" b="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a:solidFill>
                            <a:srgbClr val="000000"/>
                          </a:solidFill>
                          <a:effectLst/>
                          <a:latin typeface="+mj-lt"/>
                          <a:ea typeface="Calibri" panose="020F0502020204030204" pitchFamily="34" charset="0"/>
                          <a:cs typeface="Arial" panose="020B0604020202020204" pitchFamily="34" charset="0"/>
                        </a:rPr>
                        <a:t> </a:t>
                      </a:r>
                      <a:endParaRPr lang="en-GB" sz="100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c>
                  <a:txBody>
                    <a:bodyPr/>
                    <a:lstStyle/>
                    <a:p>
                      <a:pPr indent="0" algn="ctr">
                        <a:spcBef>
                          <a:spcPts val="400"/>
                        </a:spcBef>
                        <a:spcAft>
                          <a:spcPts val="400"/>
                        </a:spcAft>
                      </a:pPr>
                      <a:r>
                        <a:rPr lang="es-ES" sz="1000" dirty="0">
                          <a:solidFill>
                            <a:srgbClr val="000000"/>
                          </a:solidFill>
                          <a:effectLst/>
                          <a:latin typeface="+mj-lt"/>
                          <a:ea typeface="Calibri" panose="020F0502020204030204" pitchFamily="34" charset="0"/>
                          <a:cs typeface="Arial" panose="020B0604020202020204" pitchFamily="34" charset="0"/>
                        </a:rPr>
                        <a:t>Avisos especiales</a:t>
                      </a:r>
                      <a:endParaRPr lang="en-GB" sz="1000" dirty="0">
                        <a:solidFill>
                          <a:srgbClr val="000000"/>
                        </a:solidFill>
                        <a:effectLst/>
                        <a:latin typeface="+mj-lt"/>
                        <a:ea typeface="Times New Roman" panose="02020603050405020304" pitchFamily="18" charset="0"/>
                        <a:cs typeface="Times New Roman" panose="02020603050405020304" pitchFamily="18" charset="0"/>
                      </a:endParaRPr>
                    </a:p>
                  </a:txBody>
                  <a:tcPr marL="43763" marR="43763"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bl>
          </a:graphicData>
        </a:graphic>
      </p:graphicFrame>
    </p:spTree>
    <p:extLst>
      <p:ext uri="{BB962C8B-B14F-4D97-AF65-F5344CB8AC3E}">
        <p14:creationId xmlns:p14="http://schemas.microsoft.com/office/powerpoint/2010/main" val="8442559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Avisos de FMA</a:t>
            </a:r>
            <a:endParaRPr lang="es-ES" dirty="0"/>
          </a:p>
        </p:txBody>
      </p:sp>
      <p:sp>
        <p:nvSpPr>
          <p:cNvPr id="3" name="Marcador de contenido 2"/>
          <p:cNvSpPr>
            <a:spLocks noGrp="1"/>
          </p:cNvSpPr>
          <p:nvPr>
            <p:ph idx="1"/>
          </p:nvPr>
        </p:nvSpPr>
        <p:spPr>
          <a:xfrm>
            <a:off x="888351" y="1496291"/>
            <a:ext cx="5096813" cy="5243379"/>
          </a:xfrm>
        </p:spPr>
        <p:txBody>
          <a:bodyPr anchor="ctr">
            <a:normAutofit/>
          </a:bodyPr>
          <a:lstStyle/>
          <a:p>
            <a:r>
              <a:rPr lang="es-ES" dirty="0" smtClean="0">
                <a:solidFill>
                  <a:schemeClr val="tx2"/>
                </a:solidFill>
                <a:latin typeface="+mj-lt"/>
              </a:rPr>
              <a:t>Predicción </a:t>
            </a:r>
            <a:r>
              <a:rPr lang="es-ES" dirty="0">
                <a:solidFill>
                  <a:schemeClr val="tx2"/>
                </a:solidFill>
                <a:latin typeface="+mj-lt"/>
              </a:rPr>
              <a:t>relativa a la </a:t>
            </a:r>
            <a:r>
              <a:rPr lang="es-ES" dirty="0" smtClean="0">
                <a:solidFill>
                  <a:schemeClr val="tx2"/>
                </a:solidFill>
                <a:latin typeface="+mj-lt"/>
              </a:rPr>
              <a:t>probabilidad de ocurrencia </a:t>
            </a:r>
            <a:r>
              <a:rPr lang="es-ES" dirty="0">
                <a:solidFill>
                  <a:schemeClr val="tx2"/>
                </a:solidFill>
                <a:latin typeface="+mj-lt"/>
              </a:rPr>
              <a:t>de un FMA en una zona </a:t>
            </a:r>
            <a:r>
              <a:rPr lang="es-ES" dirty="0" smtClean="0">
                <a:solidFill>
                  <a:schemeClr val="tx2"/>
                </a:solidFill>
                <a:latin typeface="+mj-lt"/>
              </a:rPr>
              <a:t> determinada</a:t>
            </a:r>
            <a:r>
              <a:rPr lang="es-ES" dirty="0">
                <a:solidFill>
                  <a:schemeClr val="tx2"/>
                </a:solidFill>
                <a:latin typeface="+mj-lt"/>
              </a:rPr>
              <a:t>, enfocada a informar sobre su nivel de peligro</a:t>
            </a:r>
            <a:r>
              <a:rPr lang="es-ES" dirty="0" smtClean="0">
                <a:solidFill>
                  <a:schemeClr val="tx2"/>
                </a:solidFill>
                <a:latin typeface="+mj-lt"/>
              </a:rPr>
              <a:t>.</a:t>
            </a:r>
          </a:p>
          <a:p>
            <a:r>
              <a:rPr lang="es-ES" dirty="0" smtClean="0">
                <a:solidFill>
                  <a:schemeClr val="tx2"/>
                </a:solidFill>
                <a:latin typeface="+mj-lt"/>
              </a:rPr>
              <a:t>Se emiten en formato digital </a:t>
            </a:r>
            <a:r>
              <a:rPr lang="es-ES" dirty="0" err="1" smtClean="0">
                <a:solidFill>
                  <a:schemeClr val="tx2"/>
                </a:solidFill>
                <a:latin typeface="+mj-lt"/>
              </a:rPr>
              <a:t>xml</a:t>
            </a:r>
            <a:r>
              <a:rPr lang="es-ES" dirty="0" smtClean="0">
                <a:solidFill>
                  <a:schemeClr val="tx2"/>
                </a:solidFill>
                <a:latin typeface="+mj-lt"/>
              </a:rPr>
              <a:t> (estándar internacional CAP)</a:t>
            </a:r>
            <a:endParaRPr lang="es-ES" dirty="0">
              <a:solidFill>
                <a:schemeClr val="tx2"/>
              </a:solidFill>
              <a:latin typeface="+mj-lt"/>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7</a:t>
            </a:fld>
            <a:endParaRPr lang="es-ES">
              <a:solidFill>
                <a:srgbClr val="00338D">
                  <a:tint val="75000"/>
                </a:srgbClr>
              </a:solidFill>
            </a:endParaRPr>
          </a:p>
        </p:txBody>
      </p:sp>
      <p:graphicFrame>
        <p:nvGraphicFramePr>
          <p:cNvPr id="10" name="Tabla 9"/>
          <p:cNvGraphicFramePr>
            <a:graphicFrameLocks noGrp="1"/>
          </p:cNvGraphicFramePr>
          <p:nvPr>
            <p:extLst>
              <p:ext uri="{D42A27DB-BD31-4B8C-83A1-F6EECF244321}">
                <p14:modId xmlns:p14="http://schemas.microsoft.com/office/powerpoint/2010/main" val="2888385745"/>
              </p:ext>
            </p:extLst>
          </p:nvPr>
        </p:nvGraphicFramePr>
        <p:xfrm>
          <a:off x="6167827" y="2630138"/>
          <a:ext cx="4885546" cy="2560320"/>
        </p:xfrm>
        <a:graphic>
          <a:graphicData uri="http://schemas.openxmlformats.org/drawingml/2006/table">
            <a:tbl>
              <a:tblPr firstRow="1" firstCol="1" bandRow="1"/>
              <a:tblGrid>
                <a:gridCol w="4885546"/>
              </a:tblGrid>
              <a:tr h="0">
                <a:tc>
                  <a:txBody>
                    <a:bodyPr/>
                    <a:lstStyle/>
                    <a:p>
                      <a:pPr indent="0" algn="just">
                        <a:spcBef>
                          <a:spcPts val="600"/>
                        </a:spcBef>
                        <a:spcAft>
                          <a:spcPts val="600"/>
                        </a:spcAft>
                      </a:pPr>
                      <a:r>
                        <a:rPr lang="es-ES" sz="1400" dirty="0">
                          <a:solidFill>
                            <a:schemeClr val="tx2"/>
                          </a:solidFill>
                          <a:effectLst/>
                          <a:latin typeface="+mj-lt"/>
                          <a:ea typeface="Times New Roman" panose="02020603050405020304" pitchFamily="18" charset="0"/>
                          <a:cs typeface="Arial" panose="020B0604020202020204" pitchFamily="34" charset="0"/>
                        </a:rPr>
                        <a:t>Código único de identificación del aviso</a:t>
                      </a:r>
                      <a:endParaRPr lang="en-GB" sz="1400" dirty="0">
                        <a:solidFill>
                          <a:schemeClr val="tx2"/>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0">
                <a:tc>
                  <a:txBody>
                    <a:bodyPr/>
                    <a:lstStyle/>
                    <a:p>
                      <a:pPr indent="0" algn="just">
                        <a:spcBef>
                          <a:spcPts val="600"/>
                        </a:spcBef>
                        <a:spcAft>
                          <a:spcPts val="600"/>
                        </a:spcAft>
                      </a:pPr>
                      <a:r>
                        <a:rPr lang="es-ES" sz="1400" dirty="0">
                          <a:solidFill>
                            <a:schemeClr val="tx2"/>
                          </a:solidFill>
                          <a:effectLst/>
                          <a:latin typeface="+mj-lt"/>
                          <a:ea typeface="Times New Roman" panose="02020603050405020304" pitchFamily="18" charset="0"/>
                          <a:cs typeface="Arial" panose="020B0604020202020204" pitchFamily="34" charset="0"/>
                        </a:rPr>
                        <a:t>Código de zona de aviso</a:t>
                      </a:r>
                      <a:endParaRPr lang="en-GB" sz="1400" dirty="0">
                        <a:solidFill>
                          <a:schemeClr val="tx2"/>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0">
                <a:tc>
                  <a:txBody>
                    <a:bodyPr/>
                    <a:lstStyle/>
                    <a:p>
                      <a:pPr indent="0" algn="just">
                        <a:spcBef>
                          <a:spcPts val="600"/>
                        </a:spcBef>
                        <a:spcAft>
                          <a:spcPts val="600"/>
                        </a:spcAft>
                      </a:pPr>
                      <a:r>
                        <a:rPr lang="es-ES" sz="1400" dirty="0">
                          <a:solidFill>
                            <a:schemeClr val="tx2"/>
                          </a:solidFill>
                          <a:effectLst/>
                          <a:latin typeface="+mj-lt"/>
                          <a:ea typeface="Times New Roman" panose="02020603050405020304" pitchFamily="18" charset="0"/>
                          <a:cs typeface="Arial" panose="020B0604020202020204" pitchFamily="34" charset="0"/>
                        </a:rPr>
                        <a:t>Fecha y hora de inicio del aviso</a:t>
                      </a:r>
                      <a:endParaRPr lang="en-GB" sz="1400" dirty="0">
                        <a:solidFill>
                          <a:schemeClr val="tx2"/>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0">
                <a:tc>
                  <a:txBody>
                    <a:bodyPr/>
                    <a:lstStyle/>
                    <a:p>
                      <a:pPr indent="0" algn="just">
                        <a:spcBef>
                          <a:spcPts val="600"/>
                        </a:spcBef>
                        <a:spcAft>
                          <a:spcPts val="600"/>
                        </a:spcAft>
                      </a:pPr>
                      <a:r>
                        <a:rPr lang="es-ES" sz="1400" dirty="0">
                          <a:solidFill>
                            <a:schemeClr val="tx2"/>
                          </a:solidFill>
                          <a:effectLst/>
                          <a:latin typeface="+mj-lt"/>
                          <a:ea typeface="Times New Roman" panose="02020603050405020304" pitchFamily="18" charset="0"/>
                          <a:cs typeface="Arial" panose="020B0604020202020204" pitchFamily="34" charset="0"/>
                        </a:rPr>
                        <a:t>Fecha y hora de fin del aviso</a:t>
                      </a:r>
                      <a:endParaRPr lang="en-GB" sz="1400" dirty="0">
                        <a:solidFill>
                          <a:schemeClr val="tx2"/>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0">
                <a:tc>
                  <a:txBody>
                    <a:bodyPr/>
                    <a:lstStyle/>
                    <a:p>
                      <a:pPr indent="0" algn="just">
                        <a:spcBef>
                          <a:spcPts val="600"/>
                        </a:spcBef>
                        <a:spcAft>
                          <a:spcPts val="600"/>
                        </a:spcAft>
                      </a:pPr>
                      <a:r>
                        <a:rPr lang="es-ES" sz="1400" dirty="0">
                          <a:solidFill>
                            <a:schemeClr val="tx2"/>
                          </a:solidFill>
                          <a:effectLst/>
                          <a:latin typeface="+mj-lt"/>
                          <a:ea typeface="Times New Roman" panose="02020603050405020304" pitchFamily="18" charset="0"/>
                          <a:cs typeface="Arial" panose="020B0604020202020204" pitchFamily="34" charset="0"/>
                        </a:rPr>
                        <a:t>Valor más probable de la </a:t>
                      </a:r>
                      <a:r>
                        <a:rPr lang="es-ES" sz="1400" dirty="0" smtClean="0">
                          <a:solidFill>
                            <a:schemeClr val="tx2"/>
                          </a:solidFill>
                          <a:effectLst/>
                          <a:latin typeface="+mj-lt"/>
                          <a:ea typeface="Times New Roman" panose="02020603050405020304" pitchFamily="18" charset="0"/>
                          <a:cs typeface="Arial" panose="020B0604020202020204" pitchFamily="34" charset="0"/>
                        </a:rPr>
                        <a:t>variable</a:t>
                      </a:r>
                      <a:endParaRPr lang="en-GB" sz="1400" dirty="0">
                        <a:solidFill>
                          <a:schemeClr val="tx2"/>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0">
                <a:tc>
                  <a:txBody>
                    <a:bodyPr/>
                    <a:lstStyle/>
                    <a:p>
                      <a:pPr indent="0" algn="just">
                        <a:spcBef>
                          <a:spcPts val="600"/>
                        </a:spcBef>
                        <a:spcAft>
                          <a:spcPts val="600"/>
                        </a:spcAft>
                      </a:pPr>
                      <a:r>
                        <a:rPr lang="es-ES" sz="1400" dirty="0">
                          <a:solidFill>
                            <a:schemeClr val="tx2"/>
                          </a:solidFill>
                          <a:effectLst/>
                          <a:latin typeface="+mj-lt"/>
                          <a:ea typeface="Times New Roman" panose="02020603050405020304" pitchFamily="18" charset="0"/>
                          <a:cs typeface="Arial" panose="020B0604020202020204" pitchFamily="34" charset="0"/>
                        </a:rPr>
                        <a:t>Nivel del aviso </a:t>
                      </a:r>
                      <a:endParaRPr lang="en-GB" sz="1400" dirty="0">
                        <a:solidFill>
                          <a:schemeClr val="tx2"/>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0">
                <a:tc>
                  <a:txBody>
                    <a:bodyPr/>
                    <a:lstStyle/>
                    <a:p>
                      <a:pPr indent="0" algn="just">
                        <a:spcBef>
                          <a:spcPts val="600"/>
                        </a:spcBef>
                        <a:spcAft>
                          <a:spcPts val="600"/>
                        </a:spcAft>
                      </a:pPr>
                      <a:r>
                        <a:rPr lang="es-ES" sz="1400" dirty="0">
                          <a:solidFill>
                            <a:schemeClr val="tx2"/>
                          </a:solidFill>
                          <a:effectLst/>
                          <a:latin typeface="+mj-lt"/>
                          <a:ea typeface="Times New Roman" panose="02020603050405020304" pitchFamily="18" charset="0"/>
                          <a:cs typeface="Arial" panose="020B0604020202020204" pitchFamily="34" charset="0"/>
                        </a:rPr>
                        <a:t>Fenómeno y variable</a:t>
                      </a:r>
                      <a:endParaRPr lang="en-GB" sz="1400" dirty="0">
                        <a:solidFill>
                          <a:schemeClr val="tx2"/>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0">
                <a:tc>
                  <a:txBody>
                    <a:bodyPr/>
                    <a:lstStyle/>
                    <a:p>
                      <a:pPr indent="0" algn="just">
                        <a:spcBef>
                          <a:spcPts val="600"/>
                        </a:spcBef>
                        <a:spcAft>
                          <a:spcPts val="600"/>
                        </a:spcAft>
                      </a:pPr>
                      <a:r>
                        <a:rPr lang="es-ES" sz="1400" dirty="0">
                          <a:solidFill>
                            <a:schemeClr val="tx2"/>
                          </a:solidFill>
                          <a:effectLst/>
                          <a:latin typeface="+mj-lt"/>
                          <a:ea typeface="Times New Roman" panose="02020603050405020304" pitchFamily="18" charset="0"/>
                          <a:cs typeface="Arial" panose="020B0604020202020204" pitchFamily="34" charset="0"/>
                        </a:rPr>
                        <a:t>Probabilidad de ocurrencia del FMA</a:t>
                      </a:r>
                      <a:endParaRPr lang="en-GB" sz="1400" dirty="0">
                        <a:solidFill>
                          <a:schemeClr val="tx2"/>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0">
                <a:tc>
                  <a:txBody>
                    <a:bodyPr/>
                    <a:lstStyle/>
                    <a:p>
                      <a:pPr indent="0" algn="just">
                        <a:spcBef>
                          <a:spcPts val="600"/>
                        </a:spcBef>
                        <a:spcAft>
                          <a:spcPts val="600"/>
                        </a:spcAft>
                      </a:pPr>
                      <a:r>
                        <a:rPr lang="es-ES" sz="1400" dirty="0">
                          <a:solidFill>
                            <a:schemeClr val="tx2"/>
                          </a:solidFill>
                          <a:effectLst/>
                          <a:latin typeface="+mj-lt"/>
                          <a:ea typeface="Times New Roman" panose="02020603050405020304" pitchFamily="18" charset="0"/>
                          <a:cs typeface="Arial" panose="020B0604020202020204" pitchFamily="34" charset="0"/>
                        </a:rPr>
                        <a:t>Fecha y hora de generación del aviso</a:t>
                      </a:r>
                      <a:endParaRPr lang="en-GB" sz="1400" dirty="0">
                        <a:solidFill>
                          <a:schemeClr val="tx2"/>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0">
                <a:tc>
                  <a:txBody>
                    <a:bodyPr/>
                    <a:lstStyle/>
                    <a:p>
                      <a:pPr indent="0" algn="just">
                        <a:spcBef>
                          <a:spcPts val="600"/>
                        </a:spcBef>
                        <a:spcAft>
                          <a:spcPts val="600"/>
                        </a:spcAft>
                      </a:pPr>
                      <a:r>
                        <a:rPr lang="es-ES" sz="1400" dirty="0">
                          <a:solidFill>
                            <a:schemeClr val="tx2"/>
                          </a:solidFill>
                          <a:effectLst/>
                          <a:latin typeface="+mj-lt"/>
                          <a:ea typeface="Times New Roman" panose="02020603050405020304" pitchFamily="18" charset="0"/>
                          <a:cs typeface="Arial" panose="020B0604020202020204" pitchFamily="34" charset="0"/>
                        </a:rPr>
                        <a:t>Indicador de fenómeno previsto/observado </a:t>
                      </a:r>
                      <a:endParaRPr lang="en-GB" sz="1400" dirty="0">
                        <a:solidFill>
                          <a:schemeClr val="tx2"/>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r h="0">
                <a:tc>
                  <a:txBody>
                    <a:bodyPr/>
                    <a:lstStyle/>
                    <a:p>
                      <a:pPr indent="0" algn="just">
                        <a:spcBef>
                          <a:spcPts val="600"/>
                        </a:spcBef>
                        <a:spcAft>
                          <a:spcPts val="600"/>
                        </a:spcAft>
                      </a:pPr>
                      <a:r>
                        <a:rPr lang="es-ES" sz="1400" dirty="0">
                          <a:solidFill>
                            <a:schemeClr val="tx2"/>
                          </a:solidFill>
                          <a:effectLst/>
                          <a:latin typeface="+mj-lt"/>
                          <a:ea typeface="Times New Roman" panose="02020603050405020304" pitchFamily="18" charset="0"/>
                          <a:cs typeface="Arial" panose="020B0604020202020204" pitchFamily="34" charset="0"/>
                        </a:rPr>
                        <a:t>Comentarios. Texto opcional introducido por el predictor en lenguaje claro</a:t>
                      </a:r>
                      <a:endParaRPr lang="en-GB" sz="1400" dirty="0">
                        <a:solidFill>
                          <a:schemeClr val="tx2"/>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40000"/>
                        <a:lumOff val="60000"/>
                      </a:schemeClr>
                    </a:solidFill>
                  </a:tcPr>
                </a:tc>
              </a:tr>
            </a:tbl>
          </a:graphicData>
        </a:graphic>
      </p:graphicFrame>
      <p:sp>
        <p:nvSpPr>
          <p:cNvPr id="11"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Definición de aviso de FMA</a:t>
            </a:r>
            <a:endParaRPr lang="es-ES" sz="2800" dirty="0"/>
          </a:p>
        </p:txBody>
      </p:sp>
    </p:spTree>
    <p:extLst>
      <p:ext uri="{BB962C8B-B14F-4D97-AF65-F5344CB8AC3E}">
        <p14:creationId xmlns:p14="http://schemas.microsoft.com/office/powerpoint/2010/main" val="28584606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Avisos de FMA</a:t>
            </a:r>
            <a:endParaRPr lang="es-ES" dirty="0"/>
          </a:p>
        </p:txBody>
      </p:sp>
      <p:sp>
        <p:nvSpPr>
          <p:cNvPr id="3" name="Marcador de contenido 2"/>
          <p:cNvSpPr>
            <a:spLocks noGrp="1"/>
          </p:cNvSpPr>
          <p:nvPr>
            <p:ph idx="1"/>
          </p:nvPr>
        </p:nvSpPr>
        <p:spPr>
          <a:xfrm>
            <a:off x="888351" y="1496291"/>
            <a:ext cx="5096813" cy="5243379"/>
          </a:xfrm>
        </p:spPr>
        <p:txBody>
          <a:bodyPr anchor="ctr">
            <a:normAutofit/>
          </a:bodyPr>
          <a:lstStyle/>
          <a:p>
            <a:r>
              <a:rPr lang="es-ES" dirty="0" smtClean="0">
                <a:solidFill>
                  <a:schemeClr val="tx2"/>
                </a:solidFill>
                <a:latin typeface="+mj-lt"/>
              </a:rPr>
              <a:t>Predicción </a:t>
            </a:r>
            <a:r>
              <a:rPr lang="es-ES" dirty="0">
                <a:solidFill>
                  <a:schemeClr val="tx2"/>
                </a:solidFill>
                <a:latin typeface="+mj-lt"/>
              </a:rPr>
              <a:t>relativa a la </a:t>
            </a:r>
            <a:r>
              <a:rPr lang="es-ES" dirty="0" smtClean="0">
                <a:solidFill>
                  <a:schemeClr val="tx2"/>
                </a:solidFill>
                <a:latin typeface="+mj-lt"/>
              </a:rPr>
              <a:t>probabilidad de ocurrencia </a:t>
            </a:r>
            <a:r>
              <a:rPr lang="es-ES" dirty="0">
                <a:solidFill>
                  <a:schemeClr val="tx2"/>
                </a:solidFill>
                <a:latin typeface="+mj-lt"/>
              </a:rPr>
              <a:t>de un FMA en una zona </a:t>
            </a:r>
            <a:r>
              <a:rPr lang="es-ES" dirty="0" smtClean="0">
                <a:solidFill>
                  <a:schemeClr val="tx2"/>
                </a:solidFill>
                <a:latin typeface="+mj-lt"/>
              </a:rPr>
              <a:t> determinada</a:t>
            </a:r>
            <a:r>
              <a:rPr lang="es-ES" dirty="0">
                <a:solidFill>
                  <a:schemeClr val="tx2"/>
                </a:solidFill>
                <a:latin typeface="+mj-lt"/>
              </a:rPr>
              <a:t>, enfocada a informar sobre su nivel de peligro</a:t>
            </a:r>
            <a:r>
              <a:rPr lang="es-ES" dirty="0" smtClean="0">
                <a:solidFill>
                  <a:schemeClr val="tx2"/>
                </a:solidFill>
                <a:latin typeface="+mj-lt"/>
              </a:rPr>
              <a:t>.</a:t>
            </a:r>
          </a:p>
          <a:p>
            <a:r>
              <a:rPr lang="es-ES" dirty="0" smtClean="0">
                <a:solidFill>
                  <a:schemeClr val="tx2"/>
                </a:solidFill>
                <a:latin typeface="+mj-lt"/>
              </a:rPr>
              <a:t>Se emiten en formato digital </a:t>
            </a:r>
            <a:r>
              <a:rPr lang="es-ES" dirty="0" err="1" smtClean="0">
                <a:solidFill>
                  <a:schemeClr val="tx2"/>
                </a:solidFill>
                <a:latin typeface="+mj-lt"/>
              </a:rPr>
              <a:t>xml</a:t>
            </a:r>
            <a:r>
              <a:rPr lang="es-ES" dirty="0" smtClean="0">
                <a:solidFill>
                  <a:schemeClr val="tx2"/>
                </a:solidFill>
                <a:latin typeface="+mj-lt"/>
              </a:rPr>
              <a:t> (estándar internacional CAP)</a:t>
            </a:r>
            <a:endParaRPr lang="es-ES" dirty="0">
              <a:solidFill>
                <a:schemeClr val="tx2"/>
              </a:solidFill>
              <a:latin typeface="+mj-lt"/>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8</a:t>
            </a:fld>
            <a:endParaRPr lang="es-ES">
              <a:solidFill>
                <a:srgbClr val="00338D">
                  <a:tint val="75000"/>
                </a:srgbClr>
              </a:solidFill>
            </a:endParaRPr>
          </a:p>
        </p:txBody>
      </p:sp>
      <p:sp>
        <p:nvSpPr>
          <p:cNvPr id="11"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Definición de aviso de FMA</a:t>
            </a:r>
            <a:endParaRPr lang="es-ES" sz="2800" dirty="0"/>
          </a:p>
        </p:txBody>
      </p:sp>
      <p:sp>
        <p:nvSpPr>
          <p:cNvPr id="5" name="CuadroTexto 4"/>
          <p:cNvSpPr txBox="1"/>
          <p:nvPr/>
        </p:nvSpPr>
        <p:spPr>
          <a:xfrm>
            <a:off x="6591993" y="2356027"/>
            <a:ext cx="4488873" cy="3108543"/>
          </a:xfrm>
          <a:prstGeom prst="rect">
            <a:avLst/>
          </a:prstGeom>
          <a:solidFill>
            <a:schemeClr val="accent1">
              <a:lumMod val="40000"/>
              <a:lumOff val="60000"/>
            </a:schemeClr>
          </a:solidFill>
        </p:spPr>
        <p:txBody>
          <a:bodyPr wrap="square" rtlCol="0">
            <a:spAutoFit/>
          </a:bodyPr>
          <a:lstStyle/>
          <a:p>
            <a:r>
              <a:rPr lang="es-ES" sz="1600" dirty="0" smtClean="0">
                <a:solidFill>
                  <a:schemeClr val="tx2"/>
                </a:solidFill>
              </a:rPr>
              <a:t>Recomendaciones generales</a:t>
            </a:r>
          </a:p>
          <a:p>
            <a:r>
              <a:rPr lang="es-ES" sz="1200" dirty="0" smtClean="0">
                <a:solidFill>
                  <a:schemeClr val="tx2"/>
                </a:solidFill>
                <a:latin typeface="+mj-lt"/>
              </a:rPr>
              <a:t>• Cuantificar el </a:t>
            </a:r>
            <a:r>
              <a:rPr lang="es-ES" sz="1200" u="sng" dirty="0">
                <a:solidFill>
                  <a:schemeClr val="tx2"/>
                </a:solidFill>
                <a:latin typeface="+mj-lt"/>
              </a:rPr>
              <a:t>valor más probable </a:t>
            </a:r>
            <a:r>
              <a:rPr lang="es-ES" sz="1200" dirty="0">
                <a:solidFill>
                  <a:schemeClr val="tx2"/>
                </a:solidFill>
                <a:latin typeface="+mj-lt"/>
              </a:rPr>
              <a:t>previsto para la variable meteorológica asociada al FMA, y no indicar solamente el umbral mínimo del nivel de aviso. </a:t>
            </a:r>
          </a:p>
          <a:p>
            <a:r>
              <a:rPr lang="es-ES" sz="1200" dirty="0" smtClean="0">
                <a:solidFill>
                  <a:schemeClr val="tx2"/>
                </a:solidFill>
                <a:latin typeface="+mj-lt"/>
              </a:rPr>
              <a:t>• Indicar </a:t>
            </a:r>
            <a:r>
              <a:rPr lang="es-ES" sz="1200" dirty="0">
                <a:solidFill>
                  <a:schemeClr val="tx2"/>
                </a:solidFill>
                <a:latin typeface="+mj-lt"/>
              </a:rPr>
              <a:t>el </a:t>
            </a:r>
            <a:r>
              <a:rPr lang="es-ES" sz="1200" u="sng" dirty="0">
                <a:solidFill>
                  <a:schemeClr val="tx2"/>
                </a:solidFill>
                <a:latin typeface="+mj-lt"/>
              </a:rPr>
              <a:t>período más probable </a:t>
            </a:r>
            <a:r>
              <a:rPr lang="es-ES" sz="1200" dirty="0">
                <a:solidFill>
                  <a:schemeClr val="tx2"/>
                </a:solidFill>
                <a:latin typeface="+mj-lt"/>
              </a:rPr>
              <a:t>de ocurrencia, procurando no abusar del período 00-24 horas, y evitar los periodos excesivamente cortos (mínimo de 3 horas). </a:t>
            </a:r>
            <a:r>
              <a:rPr lang="es-ES" sz="1200" dirty="0" smtClean="0">
                <a:solidFill>
                  <a:schemeClr val="tx2"/>
                </a:solidFill>
                <a:latin typeface="+mj-lt"/>
              </a:rPr>
              <a:t>Para algunos fenómenos de larga duración (nevadas), se pueden usar niveles más elevados para discriminar los periodos de mayor intensidad</a:t>
            </a:r>
            <a:endParaRPr lang="es-ES" sz="1200" dirty="0">
              <a:solidFill>
                <a:schemeClr val="tx2"/>
              </a:solidFill>
              <a:latin typeface="+mj-lt"/>
            </a:endParaRPr>
          </a:p>
          <a:p>
            <a:r>
              <a:rPr lang="es-ES" sz="1200" dirty="0" smtClean="0">
                <a:solidFill>
                  <a:schemeClr val="tx2"/>
                </a:solidFill>
                <a:latin typeface="+mj-lt"/>
              </a:rPr>
              <a:t>• No utilizar </a:t>
            </a:r>
            <a:r>
              <a:rPr lang="es-ES" sz="1200" u="sng" dirty="0">
                <a:solidFill>
                  <a:schemeClr val="tx2"/>
                </a:solidFill>
                <a:latin typeface="+mj-lt"/>
              </a:rPr>
              <a:t>valores numéricos </a:t>
            </a:r>
            <a:r>
              <a:rPr lang="es-ES" sz="1200" dirty="0">
                <a:solidFill>
                  <a:schemeClr val="tx2"/>
                </a:solidFill>
                <a:latin typeface="+mj-lt"/>
              </a:rPr>
              <a:t>que indiquen un nivel de detalle </a:t>
            </a:r>
            <a:r>
              <a:rPr lang="es-ES" sz="1200" u="sng" dirty="0">
                <a:solidFill>
                  <a:schemeClr val="tx2"/>
                </a:solidFill>
                <a:latin typeface="+mj-lt"/>
              </a:rPr>
              <a:t>imposible de predecir </a:t>
            </a:r>
            <a:r>
              <a:rPr lang="es-ES" sz="1200" dirty="0">
                <a:solidFill>
                  <a:schemeClr val="tx2"/>
                </a:solidFill>
                <a:latin typeface="+mj-lt"/>
              </a:rPr>
              <a:t>(por ejemplo, vientos de 99 km/h o precipitaciones de 21 mm).</a:t>
            </a:r>
          </a:p>
          <a:p>
            <a:r>
              <a:rPr lang="es-ES" sz="1200" dirty="0" smtClean="0">
                <a:solidFill>
                  <a:schemeClr val="tx2"/>
                </a:solidFill>
                <a:latin typeface="+mj-lt"/>
              </a:rPr>
              <a:t>• Si </a:t>
            </a:r>
            <a:r>
              <a:rPr lang="es-ES" sz="1200" dirty="0">
                <a:solidFill>
                  <a:schemeClr val="tx2"/>
                </a:solidFill>
                <a:latin typeface="+mj-lt"/>
              </a:rPr>
              <a:t>la probabilidad </a:t>
            </a:r>
            <a:r>
              <a:rPr lang="es-ES" sz="1200" dirty="0" smtClean="0">
                <a:solidFill>
                  <a:schemeClr val="tx2"/>
                </a:solidFill>
                <a:latin typeface="+mj-lt"/>
              </a:rPr>
              <a:t>es </a:t>
            </a:r>
            <a:r>
              <a:rPr lang="es-ES" sz="1200" dirty="0">
                <a:solidFill>
                  <a:schemeClr val="tx2"/>
                </a:solidFill>
                <a:latin typeface="+mj-lt"/>
              </a:rPr>
              <a:t>baja (10-40%), no se considera necesario emitir avisos amarillos previstos.</a:t>
            </a:r>
          </a:p>
          <a:p>
            <a:r>
              <a:rPr lang="es-ES" sz="1200" dirty="0" smtClean="0">
                <a:solidFill>
                  <a:schemeClr val="tx2"/>
                </a:solidFill>
                <a:latin typeface="+mj-lt"/>
              </a:rPr>
              <a:t>• Para </a:t>
            </a:r>
            <a:r>
              <a:rPr lang="es-ES" sz="1200" dirty="0">
                <a:solidFill>
                  <a:schemeClr val="tx2"/>
                </a:solidFill>
                <a:latin typeface="+mj-lt"/>
              </a:rPr>
              <a:t>la emisión de los avisos se tendrá en cuenta que puedan verse afectadas algunas de las </a:t>
            </a:r>
            <a:r>
              <a:rPr lang="es-ES" sz="1200" u="sng" dirty="0">
                <a:solidFill>
                  <a:schemeClr val="tx2"/>
                </a:solidFill>
                <a:latin typeface="+mj-lt"/>
              </a:rPr>
              <a:t>zonas de especial </a:t>
            </a:r>
            <a:r>
              <a:rPr lang="es-ES" sz="1200" u="sng" dirty="0" smtClean="0">
                <a:solidFill>
                  <a:schemeClr val="tx2"/>
                </a:solidFill>
                <a:latin typeface="+mj-lt"/>
              </a:rPr>
              <a:t>impacto.</a:t>
            </a:r>
            <a:endParaRPr lang="en-GB" sz="1200" u="sng" dirty="0">
              <a:solidFill>
                <a:schemeClr val="tx2"/>
              </a:solidFill>
              <a:latin typeface="+mj-lt"/>
            </a:endParaRPr>
          </a:p>
        </p:txBody>
      </p:sp>
    </p:spTree>
    <p:extLst>
      <p:ext uri="{BB962C8B-B14F-4D97-AF65-F5344CB8AC3E}">
        <p14:creationId xmlns:p14="http://schemas.microsoft.com/office/powerpoint/2010/main" val="38890638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Avisos de FMA</a:t>
            </a:r>
            <a:endParaRPr lang="es-ES" dirty="0"/>
          </a:p>
        </p:txBody>
      </p:sp>
      <p:sp>
        <p:nvSpPr>
          <p:cNvPr id="3" name="Marcador de contenido 2"/>
          <p:cNvSpPr>
            <a:spLocks noGrp="1"/>
          </p:cNvSpPr>
          <p:nvPr>
            <p:ph idx="1"/>
          </p:nvPr>
        </p:nvSpPr>
        <p:spPr>
          <a:xfrm>
            <a:off x="888352" y="1496291"/>
            <a:ext cx="4035600" cy="5243379"/>
          </a:xfrm>
        </p:spPr>
        <p:txBody>
          <a:bodyPr anchor="ctr">
            <a:normAutofit/>
          </a:bodyPr>
          <a:lstStyle/>
          <a:p>
            <a:r>
              <a:rPr lang="es-ES" sz="2000" dirty="0" smtClean="0">
                <a:solidFill>
                  <a:schemeClr val="tx2"/>
                </a:solidFill>
                <a:latin typeface="+mj-lt"/>
              </a:rPr>
              <a:t>Cada provincia se divide en varias zonas (3 o 4, generalmente) con similares características geográficas y climatológicas</a:t>
            </a:r>
          </a:p>
          <a:p>
            <a:r>
              <a:rPr lang="es-ES" sz="2000" dirty="0" smtClean="0">
                <a:solidFill>
                  <a:schemeClr val="tx2"/>
                </a:solidFill>
                <a:latin typeface="+mj-lt"/>
              </a:rPr>
              <a:t>182 zonas (más las zonas costeras –las que tienen costa-, 20 millas hacia el mar)</a:t>
            </a:r>
          </a:p>
          <a:p>
            <a:r>
              <a:rPr lang="es-ES" sz="2000" dirty="0" smtClean="0">
                <a:solidFill>
                  <a:schemeClr val="tx2"/>
                </a:solidFill>
                <a:latin typeface="+mj-lt"/>
              </a:rPr>
              <a:t>Ocurrencia </a:t>
            </a:r>
            <a:r>
              <a:rPr lang="es-ES" sz="2000" dirty="0">
                <a:solidFill>
                  <a:schemeClr val="tx2"/>
                </a:solidFill>
                <a:latin typeface="+mj-lt"/>
              </a:rPr>
              <a:t>a nivel de zona, no </a:t>
            </a:r>
            <a:r>
              <a:rPr lang="es-ES" sz="2000" dirty="0" smtClean="0">
                <a:solidFill>
                  <a:schemeClr val="tx2"/>
                </a:solidFill>
                <a:latin typeface="+mj-lt"/>
              </a:rPr>
              <a:t>en accidentes </a:t>
            </a:r>
            <a:r>
              <a:rPr lang="es-ES" sz="2000" dirty="0">
                <a:solidFill>
                  <a:schemeClr val="tx2"/>
                </a:solidFill>
                <a:latin typeface="+mj-lt"/>
              </a:rPr>
              <a:t>geográficos muy singulares (cabos, promontorios...) que, por sus </a:t>
            </a:r>
            <a:r>
              <a:rPr lang="es-ES" sz="2000" dirty="0" smtClean="0">
                <a:solidFill>
                  <a:schemeClr val="tx2"/>
                </a:solidFill>
                <a:latin typeface="+mj-lt"/>
              </a:rPr>
              <a:t>características, no </a:t>
            </a:r>
            <a:r>
              <a:rPr lang="es-ES" sz="2000" dirty="0">
                <a:solidFill>
                  <a:schemeClr val="tx2"/>
                </a:solidFill>
                <a:latin typeface="+mj-lt"/>
              </a:rPr>
              <a:t>son representativos de la zona.</a:t>
            </a:r>
            <a:endParaRPr lang="es-ES" sz="2000" dirty="0">
              <a:solidFill>
                <a:schemeClr val="tx2"/>
              </a:solidFill>
              <a:latin typeface="+mj-lt"/>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9</a:t>
            </a:fld>
            <a:endParaRPr lang="es-ES">
              <a:solidFill>
                <a:srgbClr val="00338D">
                  <a:tint val="75000"/>
                </a:srgbClr>
              </a:solidFill>
            </a:endParaRPr>
          </a:p>
        </p:txBody>
      </p:sp>
      <p:sp>
        <p:nvSpPr>
          <p:cNvPr id="11"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Zonas</a:t>
            </a:r>
            <a:r>
              <a:rPr lang="es-ES" sz="2800" dirty="0" smtClean="0"/>
              <a:t> de aviso de FMA</a:t>
            </a:r>
            <a:endParaRPr lang="es-ES" sz="2800"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51" y="1496291"/>
            <a:ext cx="6480000" cy="4578683"/>
          </a:xfrm>
          <a:prstGeom prst="rect">
            <a:avLst/>
          </a:prstGeom>
        </p:spPr>
      </p:pic>
    </p:spTree>
    <p:extLst>
      <p:ext uri="{BB962C8B-B14F-4D97-AF65-F5344CB8AC3E}">
        <p14:creationId xmlns:p14="http://schemas.microsoft.com/office/powerpoint/2010/main" val="32871582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Avisos de FMA</a:t>
            </a:r>
            <a:endParaRPr lang="es-ES" dirty="0"/>
          </a:p>
        </p:txBody>
      </p:sp>
      <p:sp>
        <p:nvSpPr>
          <p:cNvPr id="3" name="Marcador de contenido 2"/>
          <p:cNvSpPr>
            <a:spLocks noGrp="1"/>
          </p:cNvSpPr>
          <p:nvPr>
            <p:ph idx="1"/>
          </p:nvPr>
        </p:nvSpPr>
        <p:spPr>
          <a:xfrm>
            <a:off x="888352" y="1496291"/>
            <a:ext cx="4035600" cy="5243379"/>
          </a:xfrm>
        </p:spPr>
        <p:txBody>
          <a:bodyPr anchor="ctr">
            <a:normAutofit/>
          </a:bodyPr>
          <a:lstStyle/>
          <a:p>
            <a:r>
              <a:rPr lang="es-ES" dirty="0" smtClean="0">
                <a:solidFill>
                  <a:schemeClr val="tx2"/>
                </a:solidFill>
                <a:latin typeface="+mj-lt"/>
              </a:rPr>
              <a:t>3 niveles (amarillo, naranja, rojo), en función del nivel peligro potencial (no tiene en cuenta exposición ni vulnerabilidad)</a:t>
            </a:r>
            <a:endParaRPr lang="es-ES" dirty="0">
              <a:solidFill>
                <a:schemeClr val="tx2"/>
              </a:solidFill>
              <a:latin typeface="+mj-lt"/>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10</a:t>
            </a:fld>
            <a:endParaRPr lang="es-ES">
              <a:solidFill>
                <a:srgbClr val="00338D">
                  <a:tint val="75000"/>
                </a:srgbClr>
              </a:solidFill>
            </a:endParaRPr>
          </a:p>
        </p:txBody>
      </p:sp>
      <p:sp>
        <p:nvSpPr>
          <p:cNvPr id="11"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Niveles</a:t>
            </a:r>
            <a:r>
              <a:rPr lang="es-ES" sz="2800" dirty="0" smtClean="0"/>
              <a:t> de aviso de FMA</a:t>
            </a:r>
            <a:endParaRPr lang="es-ES" sz="2800" dirty="0"/>
          </a:p>
        </p:txBody>
      </p:sp>
      <p:graphicFrame>
        <p:nvGraphicFramePr>
          <p:cNvPr id="6" name="Tabla 5"/>
          <p:cNvGraphicFramePr>
            <a:graphicFrameLocks noGrp="1"/>
          </p:cNvGraphicFramePr>
          <p:nvPr>
            <p:extLst>
              <p:ext uri="{D42A27DB-BD31-4B8C-83A1-F6EECF244321}">
                <p14:modId xmlns:p14="http://schemas.microsoft.com/office/powerpoint/2010/main" val="1988618346"/>
              </p:ext>
            </p:extLst>
          </p:nvPr>
        </p:nvGraphicFramePr>
        <p:xfrm>
          <a:off x="4923952" y="2055420"/>
          <a:ext cx="6815466" cy="4062747"/>
        </p:xfrm>
        <a:graphic>
          <a:graphicData uri="http://schemas.openxmlformats.org/drawingml/2006/table">
            <a:tbl>
              <a:tblPr firstRow="1" bandRow="1">
                <a:tableStyleId>{5C22544A-7EE6-4342-B048-85BDC9FD1C3A}</a:tableStyleId>
              </a:tblPr>
              <a:tblGrid>
                <a:gridCol w="1077837"/>
                <a:gridCol w="2177935"/>
                <a:gridCol w="3559694"/>
              </a:tblGrid>
              <a:tr h="496587">
                <a:tc>
                  <a:txBody>
                    <a:bodyPr/>
                    <a:lstStyle/>
                    <a:p>
                      <a:pPr algn="ctr"/>
                      <a:r>
                        <a:rPr lang="es-ES" sz="1600" b="0" dirty="0" smtClean="0">
                          <a:solidFill>
                            <a:sysClr val="windowText" lastClr="000000"/>
                          </a:solidFill>
                          <a:latin typeface="+mj-lt"/>
                        </a:rPr>
                        <a:t>Nivel</a:t>
                      </a:r>
                      <a:endParaRPr lang="en-GB" sz="1600" b="0" dirty="0">
                        <a:solidFill>
                          <a:sysClr val="windowText" lastClr="000000"/>
                        </a:solidFill>
                        <a:latin typeface="+mj-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solidFill>
                  </a:tcPr>
                </a:tc>
                <a:tc>
                  <a:txBody>
                    <a:bodyPr/>
                    <a:lstStyle/>
                    <a:p>
                      <a:pPr algn="ctr"/>
                      <a:r>
                        <a:rPr lang="es-ES" sz="1600" b="0" dirty="0" smtClean="0">
                          <a:solidFill>
                            <a:sysClr val="windowText" lastClr="000000"/>
                          </a:solidFill>
                          <a:latin typeface="+mj-lt"/>
                        </a:rPr>
                        <a:t>Definición</a:t>
                      </a:r>
                      <a:endParaRPr lang="en-GB" sz="1600" b="0" dirty="0">
                        <a:solidFill>
                          <a:sysClr val="windowText" lastClr="000000"/>
                        </a:solidFill>
                        <a:latin typeface="+mj-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solidFill>
                  </a:tcPr>
                </a:tc>
                <a:tc>
                  <a:txBody>
                    <a:bodyPr/>
                    <a:lstStyle/>
                    <a:p>
                      <a:pPr algn="ctr"/>
                      <a:r>
                        <a:rPr lang="es-ES" sz="1600" b="0" dirty="0" smtClean="0">
                          <a:solidFill>
                            <a:sysClr val="windowText" lastClr="000000"/>
                          </a:solidFill>
                          <a:latin typeface="+mj-lt"/>
                        </a:rPr>
                        <a:t>Recomendación</a:t>
                      </a:r>
                      <a:endParaRPr lang="en-GB" sz="1600" b="0" dirty="0">
                        <a:solidFill>
                          <a:sysClr val="windowText" lastClr="000000"/>
                        </a:solidFill>
                        <a:latin typeface="+mj-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solidFill>
                  </a:tcPr>
                </a:tc>
              </a:tr>
              <a:tr h="917332">
                <a:tc>
                  <a:txBody>
                    <a:bodyPr/>
                    <a:lstStyle/>
                    <a:p>
                      <a:pPr algn="ctr"/>
                      <a:r>
                        <a:rPr lang="es-ES" sz="1200" dirty="0" smtClean="0">
                          <a:solidFill>
                            <a:srgbClr val="000000"/>
                          </a:solidFill>
                          <a:latin typeface="+mj-lt"/>
                        </a:rPr>
                        <a:t>Amarillo</a:t>
                      </a:r>
                      <a:endParaRPr lang="en-GB" sz="1200" dirty="0">
                        <a:solidFill>
                          <a:srgbClr val="000000"/>
                        </a:solidFill>
                        <a:latin typeface="+mj-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7D"/>
                    </a:solidFill>
                  </a:tcPr>
                </a:tc>
                <a:tc>
                  <a:txBody>
                    <a:bodyPr/>
                    <a:lstStyle/>
                    <a:p>
                      <a:pPr algn="ctr"/>
                      <a:r>
                        <a:rPr lang="es-ES" sz="1200" kern="1200" dirty="0" smtClean="0">
                          <a:solidFill>
                            <a:srgbClr val="000000"/>
                          </a:solidFill>
                          <a:effectLst/>
                          <a:latin typeface="+mj-lt"/>
                          <a:ea typeface="+mn-ea"/>
                          <a:cs typeface="+mn-cs"/>
                        </a:rPr>
                        <a:t>El peligro es bajo, pero los bienes y la población vulnerables o en zonas expuestas al FMA podrían sufrir algunos impactos</a:t>
                      </a:r>
                      <a:endParaRPr lang="en-GB" sz="1200" dirty="0">
                        <a:solidFill>
                          <a:srgbClr val="000000"/>
                        </a:solidFill>
                        <a:latin typeface="+mj-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7D"/>
                    </a:solidFill>
                  </a:tcPr>
                </a:tc>
                <a:tc>
                  <a:txBody>
                    <a:bodyPr/>
                    <a:lstStyle/>
                    <a:p>
                      <a:pPr algn="ctr"/>
                      <a:r>
                        <a:rPr lang="es-ES" sz="1200" dirty="0" smtClean="0">
                          <a:solidFill>
                            <a:srgbClr val="000000"/>
                          </a:solidFill>
                          <a:latin typeface="+mj-lt"/>
                        </a:rPr>
                        <a:t>ESTÉ ATENTO. Manténgase informado de la predicción meteorológica más actualizada. Se pueden producir daños moderados a personas y bienes, especialmente</a:t>
                      </a:r>
                    </a:p>
                    <a:p>
                      <a:pPr algn="ctr"/>
                      <a:r>
                        <a:rPr lang="es-ES" sz="1200" dirty="0" smtClean="0">
                          <a:solidFill>
                            <a:srgbClr val="000000"/>
                          </a:solidFill>
                          <a:latin typeface="+mj-lt"/>
                        </a:rPr>
                        <a:t>aquellos vulnerables o en zonas expuestas al fenómeno.</a:t>
                      </a:r>
                      <a:endParaRPr lang="en-GB" sz="1200" dirty="0">
                        <a:solidFill>
                          <a:srgbClr val="000000"/>
                        </a:solidFill>
                        <a:latin typeface="+mj-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7D"/>
                    </a:solidFill>
                  </a:tcPr>
                </a:tc>
              </a:tr>
              <a:tr h="917332">
                <a:tc>
                  <a:txBody>
                    <a:bodyPr/>
                    <a:lstStyle/>
                    <a:p>
                      <a:pPr algn="ctr"/>
                      <a:r>
                        <a:rPr lang="es-ES" sz="1200" dirty="0" smtClean="0">
                          <a:solidFill>
                            <a:srgbClr val="000000"/>
                          </a:solidFill>
                          <a:latin typeface="+mj-lt"/>
                        </a:rPr>
                        <a:t>Naranja</a:t>
                      </a:r>
                      <a:endParaRPr lang="en-GB" sz="1200" dirty="0">
                        <a:solidFill>
                          <a:srgbClr val="000000"/>
                        </a:solidFill>
                        <a:latin typeface="+mj-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653"/>
                    </a:solidFill>
                  </a:tcPr>
                </a:tc>
                <a:tc>
                  <a:txBody>
                    <a:bodyPr/>
                    <a:lstStyle/>
                    <a:p>
                      <a:pPr algn="ctr"/>
                      <a:r>
                        <a:rPr lang="es-ES" sz="1200" dirty="0" smtClean="0">
                          <a:solidFill>
                            <a:srgbClr val="000000"/>
                          </a:solidFill>
                          <a:latin typeface="+mj-lt"/>
                        </a:rPr>
                        <a:t>El peligro es importante. Los bienes y la población vulnerables o en zonas expuestas podrían sufrir impactos graves.</a:t>
                      </a:r>
                      <a:endParaRPr lang="en-GB" sz="1200" dirty="0">
                        <a:solidFill>
                          <a:srgbClr val="000000"/>
                        </a:solidFill>
                        <a:latin typeface="+mj-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653"/>
                    </a:solidFill>
                  </a:tcPr>
                </a:tc>
                <a:tc>
                  <a:txBody>
                    <a:bodyPr/>
                    <a:lstStyle/>
                    <a:p>
                      <a:pPr algn="ctr"/>
                      <a:r>
                        <a:rPr lang="es-ES" sz="1200" dirty="0" smtClean="0">
                          <a:solidFill>
                            <a:srgbClr val="000000"/>
                          </a:solidFill>
                          <a:latin typeface="+mj-lt"/>
                        </a:rPr>
                        <a:t> ESTÉ PREPARADO. Tome precauciones y manténgase informado de la predicción meteorológica más actualizada. Se pueden producir daños graves a personas y bienes, especialmente aquellos vulnerables o en zonas expuestas al fenómeno.</a:t>
                      </a:r>
                      <a:endParaRPr lang="en-GB" sz="1200" dirty="0">
                        <a:solidFill>
                          <a:srgbClr val="000000"/>
                        </a:solidFill>
                        <a:latin typeface="+mj-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D653"/>
                    </a:solidFill>
                  </a:tcPr>
                </a:tc>
              </a:tr>
              <a:tr h="917332">
                <a:tc>
                  <a:txBody>
                    <a:bodyPr/>
                    <a:lstStyle/>
                    <a:p>
                      <a:pPr algn="ctr"/>
                      <a:r>
                        <a:rPr lang="es-ES" sz="1200" dirty="0" smtClean="0">
                          <a:solidFill>
                            <a:srgbClr val="000000"/>
                          </a:solidFill>
                          <a:latin typeface="+mj-lt"/>
                        </a:rPr>
                        <a:t>Rojo</a:t>
                      </a:r>
                      <a:endParaRPr lang="en-GB" sz="1200" dirty="0">
                        <a:solidFill>
                          <a:srgbClr val="000000"/>
                        </a:solidFill>
                        <a:latin typeface="+mj-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5353"/>
                    </a:solidFill>
                  </a:tcPr>
                </a:tc>
                <a:tc>
                  <a:txBody>
                    <a:bodyPr/>
                    <a:lstStyle/>
                    <a:p>
                      <a:pPr algn="ctr"/>
                      <a:r>
                        <a:rPr lang="es-ES" sz="1200" dirty="0" smtClean="0">
                          <a:solidFill>
                            <a:srgbClr val="000000"/>
                          </a:solidFill>
                          <a:latin typeface="+mj-lt"/>
                        </a:rPr>
                        <a:t>El peligro es extraordinario. Los bienes y la población vulnerables o en zonas expuestas podrían sufrir impactos muy graves o catastróficos.</a:t>
                      </a:r>
                      <a:endParaRPr lang="en-GB" sz="1200" dirty="0">
                        <a:solidFill>
                          <a:srgbClr val="000000"/>
                        </a:solidFill>
                        <a:latin typeface="+mj-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5353"/>
                    </a:solidFill>
                  </a:tcPr>
                </a:tc>
                <a:tc>
                  <a:txBody>
                    <a:bodyPr/>
                    <a:lstStyle/>
                    <a:p>
                      <a:pPr algn="ctr"/>
                      <a:r>
                        <a:rPr lang="es-ES" sz="1200" dirty="0" smtClean="0">
                          <a:solidFill>
                            <a:srgbClr val="000000"/>
                          </a:solidFill>
                          <a:latin typeface="+mj-lt"/>
                        </a:rPr>
                        <a:t>Tome medidas preventivas y ACTÚE según las indicaciones de las autoridades. Manténgase informado de la predicción meteorológica más actualizada. No viaje salvo que sea estrictamente necesario. Se pueden producir daños muy graves o catastróficos a personas y bienes, especialmente aquellos vulnerables o en zonas expuestas al fenómeno.</a:t>
                      </a:r>
                      <a:endParaRPr lang="en-GB" sz="1200" dirty="0">
                        <a:solidFill>
                          <a:srgbClr val="000000"/>
                        </a:solidFill>
                        <a:latin typeface="+mj-l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5353"/>
                    </a:solidFill>
                  </a:tcPr>
                </a:tc>
              </a:tr>
            </a:tbl>
          </a:graphicData>
        </a:graphic>
      </p:graphicFrame>
    </p:spTree>
    <p:extLst>
      <p:ext uri="{BB962C8B-B14F-4D97-AF65-F5344CB8AC3E}">
        <p14:creationId xmlns:p14="http://schemas.microsoft.com/office/powerpoint/2010/main" val="1338864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Avisos de FMA</a:t>
            </a:r>
            <a:endParaRPr lang="es-ES" dirty="0"/>
          </a:p>
        </p:txBody>
      </p:sp>
      <p:sp>
        <p:nvSpPr>
          <p:cNvPr id="3" name="Marcador de contenido 2"/>
          <p:cNvSpPr>
            <a:spLocks noGrp="1"/>
          </p:cNvSpPr>
          <p:nvPr>
            <p:ph idx="1"/>
          </p:nvPr>
        </p:nvSpPr>
        <p:spPr>
          <a:xfrm>
            <a:off x="888352" y="1496291"/>
            <a:ext cx="4035600" cy="5243379"/>
          </a:xfrm>
        </p:spPr>
        <p:txBody>
          <a:bodyPr anchor="ctr">
            <a:normAutofit/>
          </a:bodyPr>
          <a:lstStyle/>
          <a:p>
            <a:r>
              <a:rPr lang="es-ES" dirty="0" smtClean="0">
                <a:solidFill>
                  <a:schemeClr val="tx2"/>
                </a:solidFill>
                <a:latin typeface="+mj-lt"/>
              </a:rPr>
              <a:t>Combinación de criterios climatológicos (percentiles elevados, fenómenos “poco o muy poco frecuentes”) y criterios de impacto</a:t>
            </a:r>
            <a:endParaRPr lang="es-ES" dirty="0">
              <a:solidFill>
                <a:schemeClr val="tx2"/>
              </a:solidFill>
              <a:latin typeface="+mj-lt"/>
            </a:endParaRPr>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11</a:t>
            </a:fld>
            <a:endParaRPr lang="es-ES">
              <a:solidFill>
                <a:srgbClr val="00338D">
                  <a:tint val="75000"/>
                </a:srgbClr>
              </a:solidFill>
            </a:endParaRPr>
          </a:p>
        </p:txBody>
      </p:sp>
      <p:sp>
        <p:nvSpPr>
          <p:cNvPr id="11"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Umbrales para la emisión de avisos</a:t>
            </a:r>
            <a:endParaRPr lang="es-ES" sz="2800" dirty="0"/>
          </a:p>
        </p:txBody>
      </p:sp>
      <p:pic>
        <p:nvPicPr>
          <p:cNvPr id="5" name="Imagen 4"/>
          <p:cNvPicPr>
            <a:picLocks noChangeAspect="1"/>
          </p:cNvPicPr>
          <p:nvPr/>
        </p:nvPicPr>
        <p:blipFill rotWithShape="1">
          <a:blip r:embed="rId2" cstate="print">
            <a:extLst>
              <a:ext uri="{28A0092B-C50C-407E-A947-70E740481C1C}">
                <a14:useLocalDpi xmlns:a14="http://schemas.microsoft.com/office/drawing/2010/main" val="0"/>
              </a:ext>
            </a:extLst>
          </a:blip>
          <a:srcRect l="4186" t="14207" r="2007" b="9466"/>
          <a:stretch/>
        </p:blipFill>
        <p:spPr>
          <a:xfrm>
            <a:off x="6222192" y="3115828"/>
            <a:ext cx="2701636" cy="1554480"/>
          </a:xfrm>
          <a:prstGeom prst="rect">
            <a:avLst/>
          </a:prstGeom>
        </p:spPr>
      </p:pic>
      <p:pic>
        <p:nvPicPr>
          <p:cNvPr id="7" name="Imagen 6"/>
          <p:cNvPicPr>
            <a:picLocks noChangeAspect="1"/>
          </p:cNvPicPr>
          <p:nvPr/>
        </p:nvPicPr>
        <p:blipFill rotWithShape="1">
          <a:blip r:embed="rId3" cstate="print">
            <a:extLst>
              <a:ext uri="{28A0092B-C50C-407E-A947-70E740481C1C}">
                <a14:useLocalDpi xmlns:a14="http://schemas.microsoft.com/office/drawing/2010/main" val="0"/>
              </a:ext>
            </a:extLst>
          </a:blip>
          <a:srcRect l="4183" t="14503" r="2010" b="9170"/>
          <a:stretch/>
        </p:blipFill>
        <p:spPr>
          <a:xfrm>
            <a:off x="6205567" y="1553035"/>
            <a:ext cx="2701636" cy="1554481"/>
          </a:xfrm>
          <a:prstGeom prst="rect">
            <a:avLst/>
          </a:prstGeom>
        </p:spPr>
      </p:pic>
      <p:pic>
        <p:nvPicPr>
          <p:cNvPr id="8" name="Imagen 7"/>
          <p:cNvPicPr>
            <a:picLocks noChangeAspect="1"/>
          </p:cNvPicPr>
          <p:nvPr/>
        </p:nvPicPr>
        <p:blipFill rotWithShape="1">
          <a:blip r:embed="rId4" cstate="print">
            <a:extLst>
              <a:ext uri="{28A0092B-C50C-407E-A947-70E740481C1C}">
                <a14:useLocalDpi xmlns:a14="http://schemas.microsoft.com/office/drawing/2010/main" val="0"/>
              </a:ext>
            </a:extLst>
          </a:blip>
          <a:srcRect l="4165" t="13948" r="2028" b="9726"/>
          <a:stretch/>
        </p:blipFill>
        <p:spPr>
          <a:xfrm>
            <a:off x="8932141" y="1557192"/>
            <a:ext cx="2701637" cy="1554480"/>
          </a:xfrm>
          <a:prstGeom prst="rect">
            <a:avLst/>
          </a:prstGeom>
        </p:spPr>
      </p:pic>
      <p:pic>
        <p:nvPicPr>
          <p:cNvPr id="9" name="Imagen 8"/>
          <p:cNvPicPr>
            <a:picLocks noChangeAspect="1"/>
          </p:cNvPicPr>
          <p:nvPr/>
        </p:nvPicPr>
        <p:blipFill rotWithShape="1">
          <a:blip r:embed="rId5" cstate="print">
            <a:extLst>
              <a:ext uri="{28A0092B-C50C-407E-A947-70E740481C1C}">
                <a14:useLocalDpi xmlns:a14="http://schemas.microsoft.com/office/drawing/2010/main" val="0"/>
              </a:ext>
            </a:extLst>
          </a:blip>
          <a:srcRect l="4012" t="13538" r="1316" b="9728"/>
          <a:stretch/>
        </p:blipFill>
        <p:spPr>
          <a:xfrm>
            <a:off x="8932141" y="3111672"/>
            <a:ext cx="2726575" cy="1562793"/>
          </a:xfrm>
          <a:prstGeom prst="rect">
            <a:avLst/>
          </a:prstGeom>
        </p:spPr>
      </p:pic>
      <p:pic>
        <p:nvPicPr>
          <p:cNvPr id="10" name="Imagen 9"/>
          <p:cNvPicPr>
            <a:picLocks noChangeAspect="1"/>
          </p:cNvPicPr>
          <p:nvPr/>
        </p:nvPicPr>
        <p:blipFill rotWithShape="1">
          <a:blip r:embed="rId6" cstate="print">
            <a:extLst>
              <a:ext uri="{28A0092B-C50C-407E-A947-70E740481C1C}">
                <a14:useLocalDpi xmlns:a14="http://schemas.microsoft.com/office/drawing/2010/main" val="0"/>
              </a:ext>
            </a:extLst>
          </a:blip>
          <a:srcRect l="3986" t="13713" r="1341" b="9143"/>
          <a:stretch/>
        </p:blipFill>
        <p:spPr>
          <a:xfrm>
            <a:off x="8932141" y="4674465"/>
            <a:ext cx="2726575" cy="1571106"/>
          </a:xfrm>
          <a:prstGeom prst="rect">
            <a:avLst/>
          </a:prstGeom>
        </p:spPr>
      </p:pic>
      <p:pic>
        <p:nvPicPr>
          <p:cNvPr id="12" name="Imagen 11"/>
          <p:cNvPicPr>
            <a:picLocks noChangeAspect="1"/>
          </p:cNvPicPr>
          <p:nvPr/>
        </p:nvPicPr>
        <p:blipFill rotWithShape="1">
          <a:blip r:embed="rId7" cstate="print">
            <a:extLst>
              <a:ext uri="{28A0092B-C50C-407E-A947-70E740481C1C}">
                <a14:useLocalDpi xmlns:a14="http://schemas.microsoft.com/office/drawing/2010/main" val="0"/>
              </a:ext>
            </a:extLst>
          </a:blip>
          <a:srcRect l="4124" t="14019" r="1779" b="9246"/>
          <a:stretch/>
        </p:blipFill>
        <p:spPr>
          <a:xfrm>
            <a:off x="6222192" y="4674465"/>
            <a:ext cx="2709949" cy="1562794"/>
          </a:xfrm>
          <a:prstGeom prst="rect">
            <a:avLst/>
          </a:prstGeom>
        </p:spPr>
      </p:pic>
    </p:spTree>
    <p:extLst>
      <p:ext uri="{BB962C8B-B14F-4D97-AF65-F5344CB8AC3E}">
        <p14:creationId xmlns:p14="http://schemas.microsoft.com/office/powerpoint/2010/main" val="31273534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Avisos de FMA</a:t>
            </a:r>
            <a:endParaRPr lang="es-ES" dirty="0"/>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12</a:t>
            </a:fld>
            <a:endParaRPr lang="es-ES">
              <a:solidFill>
                <a:srgbClr val="00338D">
                  <a:tint val="75000"/>
                </a:srgbClr>
              </a:solidFill>
            </a:endParaRPr>
          </a:p>
        </p:txBody>
      </p:sp>
      <p:sp>
        <p:nvSpPr>
          <p:cNvPr id="11"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Umbrales para la emisión de avisos</a:t>
            </a:r>
            <a:endParaRPr lang="es-ES" sz="2800" dirty="0"/>
          </a:p>
        </p:txBody>
      </p:sp>
      <p:graphicFrame>
        <p:nvGraphicFramePr>
          <p:cNvPr id="6" name="Tabla 5"/>
          <p:cNvGraphicFramePr>
            <a:graphicFrameLocks noGrp="1"/>
          </p:cNvGraphicFramePr>
          <p:nvPr>
            <p:extLst>
              <p:ext uri="{D42A27DB-BD31-4B8C-83A1-F6EECF244321}">
                <p14:modId xmlns:p14="http://schemas.microsoft.com/office/powerpoint/2010/main" val="2251698013"/>
              </p:ext>
            </p:extLst>
          </p:nvPr>
        </p:nvGraphicFramePr>
        <p:xfrm>
          <a:off x="632459" y="1911758"/>
          <a:ext cx="4587934" cy="2059560"/>
        </p:xfrm>
        <a:graphic>
          <a:graphicData uri="http://schemas.openxmlformats.org/drawingml/2006/table">
            <a:tbl>
              <a:tblPr firstRow="1" firstCol="1"/>
              <a:tblGrid>
                <a:gridCol w="840509"/>
                <a:gridCol w="3747425"/>
              </a:tblGrid>
              <a:tr h="288000">
                <a:tc gridSpan="2">
                  <a:txBody>
                    <a:bodyPr/>
                    <a:lstStyle/>
                    <a:p>
                      <a:pPr indent="0" algn="ctr">
                        <a:spcBef>
                          <a:spcPts val="600"/>
                        </a:spcBef>
                        <a:spcAft>
                          <a:spcPts val="600"/>
                        </a:spcAft>
                      </a:pPr>
                      <a:r>
                        <a:rPr lang="es-ES" sz="1200" b="1" dirty="0" smtClean="0">
                          <a:solidFill>
                            <a:srgbClr val="FFFFFF"/>
                          </a:solidFill>
                          <a:effectLst/>
                          <a:latin typeface="+mn-lt"/>
                          <a:ea typeface="Times New Roman" panose="02020603050405020304" pitchFamily="18" charset="0"/>
                          <a:cs typeface="Times New Roman" panose="02020603050405020304" pitchFamily="18" charset="0"/>
                        </a:rPr>
                        <a:t>TORMENTAS</a:t>
                      </a:r>
                      <a:endParaRPr lang="en-GB" sz="1200" b="1" dirty="0">
                        <a:solidFill>
                          <a:srgbClr val="FFFFFF"/>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hMerge="1">
                  <a:txBody>
                    <a:bodyPr/>
                    <a:lstStyle/>
                    <a:p>
                      <a:pPr indent="0" algn="ctr">
                        <a:spcAft>
                          <a:spcPts val="0"/>
                        </a:spcAft>
                      </a:pPr>
                      <a:endParaRPr lang="en-GB" sz="1200" b="0" dirty="0">
                        <a:solidFill>
                          <a:srgbClr val="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r>
              <a:tr h="252000">
                <a:tc>
                  <a:txBody>
                    <a:bodyPr/>
                    <a:lstStyle/>
                    <a:p>
                      <a:pPr indent="0" algn="ctr">
                        <a:spcBef>
                          <a:spcPts val="600"/>
                        </a:spcBef>
                        <a:spcAft>
                          <a:spcPts val="600"/>
                        </a:spcAft>
                      </a:pPr>
                      <a:r>
                        <a:rPr lang="es-ES" sz="1200" b="0" dirty="0">
                          <a:solidFill>
                            <a:srgbClr val="000000"/>
                          </a:solidFill>
                          <a:effectLst/>
                          <a:latin typeface="+mn-lt"/>
                          <a:ea typeface="Arial" panose="020B0604020202020204" pitchFamily="34" charset="0"/>
                          <a:cs typeface="Arial" panose="020B0604020202020204" pitchFamily="34" charset="0"/>
                        </a:rPr>
                        <a:t>Nivel</a:t>
                      </a:r>
                      <a:endParaRPr lang="en-GB" sz="1200" b="0" dirty="0">
                        <a:solidFill>
                          <a:srgbClr val="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a:txBody>
                    <a:bodyPr/>
                    <a:lstStyle/>
                    <a:p>
                      <a:pPr indent="0" algn="ctr">
                        <a:spcAft>
                          <a:spcPts val="0"/>
                        </a:spcAft>
                      </a:pPr>
                      <a:r>
                        <a:rPr lang="es-ES" sz="1200" b="0" dirty="0">
                          <a:solidFill>
                            <a:srgbClr val="000000"/>
                          </a:solidFill>
                          <a:effectLst/>
                          <a:latin typeface="+mn-lt"/>
                          <a:ea typeface="Arial" panose="020B0604020202020204" pitchFamily="34" charset="0"/>
                          <a:cs typeface="Arial" panose="020B0604020202020204" pitchFamily="34" charset="0"/>
                        </a:rPr>
                        <a:t>Características</a:t>
                      </a:r>
                      <a:endParaRPr lang="en-GB" sz="1200" b="0" dirty="0">
                        <a:solidFill>
                          <a:srgbClr val="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r>
              <a:tr h="252000">
                <a:tc>
                  <a:txBody>
                    <a:bodyPr/>
                    <a:lstStyle/>
                    <a:p>
                      <a:pPr indent="0" algn="ctr">
                        <a:spcBef>
                          <a:spcPts val="600"/>
                        </a:spcBef>
                        <a:spcAft>
                          <a:spcPts val="0"/>
                        </a:spcAft>
                      </a:pPr>
                      <a:r>
                        <a:rPr lang="es-ES" sz="1200" b="0" dirty="0">
                          <a:solidFill>
                            <a:srgbClr val="DED01C"/>
                          </a:solidFill>
                          <a:effectLst/>
                          <a:latin typeface="+mj-lt"/>
                          <a:ea typeface="Arial" panose="020B0604020202020204" pitchFamily="34" charset="0"/>
                          <a:cs typeface="Arial" panose="020B0604020202020204" pitchFamily="34" charset="0"/>
                        </a:rPr>
                        <a:t>Amarillo</a:t>
                      </a:r>
                      <a:endParaRPr lang="en-GB" sz="1200" b="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Aft>
                          <a:spcPts val="0"/>
                        </a:spcAft>
                      </a:pPr>
                      <a:r>
                        <a:rPr lang="es-ES" sz="1200" b="0" dirty="0">
                          <a:solidFill>
                            <a:srgbClr val="DED01C"/>
                          </a:solidFill>
                          <a:effectLst/>
                          <a:latin typeface="+mj-lt"/>
                          <a:ea typeface="Arial" panose="020B0604020202020204" pitchFamily="34" charset="0"/>
                          <a:cs typeface="Arial" panose="020B0604020202020204" pitchFamily="34" charset="0"/>
                        </a:rPr>
                        <a:t>Tormentas fuertes</a:t>
                      </a:r>
                      <a:endParaRPr lang="en-GB" sz="1200" b="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216000">
                <a:tc>
                  <a:txBody>
                    <a:bodyPr/>
                    <a:lstStyle/>
                    <a:p>
                      <a:pPr indent="0" algn="ctr">
                        <a:spcBef>
                          <a:spcPts val="600"/>
                        </a:spcBef>
                        <a:spcAft>
                          <a:spcPts val="0"/>
                        </a:spcAft>
                      </a:pPr>
                      <a:r>
                        <a:rPr lang="es-ES" sz="1200" b="0" dirty="0">
                          <a:solidFill>
                            <a:srgbClr val="E36C0A"/>
                          </a:solidFill>
                          <a:effectLst/>
                          <a:latin typeface="+mj-lt"/>
                          <a:ea typeface="Arial" panose="020B0604020202020204" pitchFamily="34" charset="0"/>
                          <a:cs typeface="Arial" panose="020B0604020202020204" pitchFamily="34" charset="0"/>
                        </a:rPr>
                        <a:t>Naranja</a:t>
                      </a:r>
                      <a:endParaRPr lang="en-GB" sz="1200" b="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Aft>
                          <a:spcPts val="0"/>
                        </a:spcAft>
                      </a:pPr>
                      <a:r>
                        <a:rPr lang="es-ES" sz="1200" b="0" dirty="0">
                          <a:solidFill>
                            <a:srgbClr val="E36C0A"/>
                          </a:solidFill>
                          <a:effectLst/>
                          <a:latin typeface="+mj-lt"/>
                          <a:ea typeface="Arial" panose="020B0604020202020204" pitchFamily="34" charset="0"/>
                          <a:cs typeface="Arial" panose="020B0604020202020204" pitchFamily="34" charset="0"/>
                        </a:rPr>
                        <a:t>Tormentas muy fuertes</a:t>
                      </a:r>
                      <a:endParaRPr lang="en-GB" sz="1200" b="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324000">
                <a:tc>
                  <a:txBody>
                    <a:bodyPr/>
                    <a:lstStyle/>
                    <a:p>
                      <a:pPr indent="0" algn="ctr">
                        <a:spcAft>
                          <a:spcPts val="0"/>
                        </a:spcAft>
                      </a:pPr>
                      <a:r>
                        <a:rPr lang="es-ES" sz="1200" b="0" dirty="0">
                          <a:solidFill>
                            <a:srgbClr val="FF0000"/>
                          </a:solidFill>
                          <a:effectLst/>
                          <a:latin typeface="+mj-lt"/>
                          <a:ea typeface="Arial" panose="020B0604020202020204" pitchFamily="34" charset="0"/>
                          <a:cs typeface="Arial" panose="020B0604020202020204" pitchFamily="34" charset="0"/>
                        </a:rPr>
                        <a:t>Rojo</a:t>
                      </a:r>
                      <a:endParaRPr lang="en-GB" sz="1200" b="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Aft>
                          <a:spcPts val="0"/>
                        </a:spcAft>
                      </a:pPr>
                      <a:r>
                        <a:rPr lang="es-ES" sz="1200" b="0" dirty="0">
                          <a:solidFill>
                            <a:srgbClr val="FF0000"/>
                          </a:solidFill>
                          <a:effectLst/>
                          <a:latin typeface="+mj-lt"/>
                          <a:ea typeface="Arial" panose="020B0604020202020204" pitchFamily="34" charset="0"/>
                          <a:cs typeface="Arial" panose="020B0604020202020204" pitchFamily="34" charset="0"/>
                        </a:rPr>
                        <a:t>Tormentas muy fuertes que por sus características excepcionales puedan tener un alto impacto</a:t>
                      </a:r>
                      <a:endParaRPr lang="en-GB" sz="1200" b="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396240">
                <a:tc gridSpan="2">
                  <a:txBody>
                    <a:bodyPr/>
                    <a:lstStyle/>
                    <a:p>
                      <a:pPr indent="0" algn="l">
                        <a:spcAft>
                          <a:spcPts val="0"/>
                        </a:spcAft>
                      </a:pPr>
                      <a:r>
                        <a:rPr lang="es-ES" sz="900" b="1" dirty="0" smtClean="0">
                          <a:solidFill>
                            <a:srgbClr val="000000"/>
                          </a:solidFill>
                          <a:effectLst/>
                          <a:latin typeface="+mj-lt"/>
                          <a:ea typeface="Times New Roman" panose="02020603050405020304" pitchFamily="18" charset="0"/>
                          <a:cs typeface="Times New Roman" panose="02020603050405020304" pitchFamily="18" charset="0"/>
                        </a:rPr>
                        <a:t>- «Fuertes»: </a:t>
                      </a:r>
                      <a:r>
                        <a:rPr lang="es-ES" sz="900" b="0" dirty="0" smtClean="0">
                          <a:solidFill>
                            <a:srgbClr val="000000"/>
                          </a:solidFill>
                          <a:effectLst/>
                          <a:latin typeface="+mj-lt"/>
                          <a:ea typeface="Times New Roman" panose="02020603050405020304" pitchFamily="18" charset="0"/>
                          <a:cs typeface="Times New Roman" panose="02020603050405020304" pitchFamily="18" charset="0"/>
                        </a:rPr>
                        <a:t>tormentas con gran aparato eléctrico acompañadas de precipitaciones localmente fuertes y/o rachas máximas de viento muy fuertes y/o granizo de diámetro superior a 1 cm.</a:t>
                      </a:r>
                    </a:p>
                    <a:p>
                      <a:pPr indent="0" algn="l">
                        <a:spcAft>
                          <a:spcPts val="0"/>
                        </a:spcAft>
                      </a:pPr>
                      <a:r>
                        <a:rPr lang="es-ES" sz="900" b="1" dirty="0" smtClean="0">
                          <a:solidFill>
                            <a:srgbClr val="000000"/>
                          </a:solidFill>
                          <a:effectLst/>
                          <a:latin typeface="+mj-lt"/>
                          <a:ea typeface="Times New Roman" panose="02020603050405020304" pitchFamily="18" charset="0"/>
                          <a:cs typeface="Times New Roman" panose="02020603050405020304" pitchFamily="18" charset="0"/>
                        </a:rPr>
                        <a:t>- «Muy fuertes»: </a:t>
                      </a:r>
                      <a:r>
                        <a:rPr lang="es-ES" sz="900" b="0" dirty="0" smtClean="0">
                          <a:solidFill>
                            <a:srgbClr val="000000"/>
                          </a:solidFill>
                          <a:effectLst/>
                          <a:latin typeface="+mj-lt"/>
                          <a:ea typeface="Times New Roman" panose="02020603050405020304" pitchFamily="18" charset="0"/>
                          <a:cs typeface="Times New Roman" panose="02020603050405020304" pitchFamily="18" charset="0"/>
                        </a:rPr>
                        <a:t>tormentas con extraordinario aparato eléctrico acompañadas de precipitaciones localmente muy fuertes o torrenciales y/o rachas máximas de viento muy fuertes, superiores a 90 km/h, o huracanadas, y/o granizo de diámetro superior a 2 cm.</a:t>
                      </a:r>
                      <a:endParaRPr lang="en-GB" sz="900" b="0" dirty="0">
                        <a:solidFill>
                          <a:srgbClr val="000000"/>
                        </a:solidFill>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hMerge="1">
                  <a:txBody>
                    <a:bodyPr/>
                    <a:lstStyle/>
                    <a:p>
                      <a:pPr indent="0" algn="ctr">
                        <a:spcAft>
                          <a:spcPts val="0"/>
                        </a:spcAft>
                      </a:pPr>
                      <a:endParaRPr lang="en-GB" sz="1200" b="0" dirty="0">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bl>
          </a:graphicData>
        </a:graphic>
      </p:graphicFrame>
      <p:graphicFrame>
        <p:nvGraphicFramePr>
          <p:cNvPr id="13" name="Tabla 12"/>
          <p:cNvGraphicFramePr>
            <a:graphicFrameLocks noGrp="1"/>
          </p:cNvGraphicFramePr>
          <p:nvPr>
            <p:extLst>
              <p:ext uri="{D42A27DB-BD31-4B8C-83A1-F6EECF244321}">
                <p14:modId xmlns:p14="http://schemas.microsoft.com/office/powerpoint/2010/main" val="1225180324"/>
              </p:ext>
            </p:extLst>
          </p:nvPr>
        </p:nvGraphicFramePr>
        <p:xfrm>
          <a:off x="5820526" y="1385818"/>
          <a:ext cx="5865784" cy="1742440"/>
        </p:xfrm>
        <a:graphic>
          <a:graphicData uri="http://schemas.openxmlformats.org/drawingml/2006/table">
            <a:tbl>
              <a:tblPr firstRow="1" firstCol="1"/>
              <a:tblGrid>
                <a:gridCol w="1145540"/>
                <a:gridCol w="1512916"/>
                <a:gridCol w="1496291"/>
                <a:gridCol w="1711037"/>
              </a:tblGrid>
              <a:tr h="272515">
                <a:tc gridSpan="4">
                  <a:txBody>
                    <a:bodyPr/>
                    <a:lstStyle/>
                    <a:p>
                      <a:pPr indent="0" algn="ctr">
                        <a:spcBef>
                          <a:spcPts val="600"/>
                        </a:spcBef>
                        <a:spcAft>
                          <a:spcPts val="600"/>
                        </a:spcAft>
                      </a:pPr>
                      <a:r>
                        <a:rPr lang="es-ES" sz="1200" b="1" kern="1200" dirty="0" smtClean="0">
                          <a:solidFill>
                            <a:srgbClr val="FFFFFF"/>
                          </a:solidFill>
                          <a:effectLst/>
                          <a:latin typeface="+mn-lt"/>
                          <a:ea typeface="Times New Roman" panose="02020603050405020304" pitchFamily="18" charset="0"/>
                          <a:cs typeface="Times New Roman" panose="02020603050405020304" pitchFamily="18" charset="0"/>
                        </a:rPr>
                        <a:t>FENÓMENOS COSTEROS</a:t>
                      </a:r>
                      <a:endParaRPr lang="en-GB" sz="1200" b="1" kern="1200" dirty="0">
                        <a:solidFill>
                          <a:srgbClr val="FFFFFF"/>
                        </a:solidFill>
                        <a:effectLst/>
                        <a:latin typeface="+mn-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hMerge="1">
                  <a:txBody>
                    <a:bodyPr/>
                    <a:lstStyle/>
                    <a:p>
                      <a:pPr indent="0" algn="ctr">
                        <a:spcAft>
                          <a:spcPts val="0"/>
                        </a:spcAft>
                      </a:pPr>
                      <a:endParaRPr lang="en-GB" sz="1050" b="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hMerge="1">
                  <a:txBody>
                    <a:bodyPr/>
                    <a:lstStyle/>
                    <a:p>
                      <a:pPr indent="0" algn="ctr">
                        <a:spcAft>
                          <a:spcPts val="0"/>
                        </a:spcAft>
                      </a:pPr>
                      <a:endParaRPr lang="en-GB" sz="1050" b="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hMerge="1">
                  <a:txBody>
                    <a:bodyPr/>
                    <a:lstStyle/>
                    <a:p>
                      <a:pPr indent="0" algn="ctr">
                        <a:spcAft>
                          <a:spcPts val="0"/>
                        </a:spcAft>
                      </a:pPr>
                      <a:endParaRPr lang="en-GB" sz="1050" b="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r>
              <a:tr h="258235">
                <a:tc>
                  <a:txBody>
                    <a:bodyPr/>
                    <a:lstStyle/>
                    <a:p>
                      <a:pPr indent="0" algn="ctr">
                        <a:spcBef>
                          <a:spcPts val="600"/>
                        </a:spcBef>
                        <a:spcAft>
                          <a:spcPts val="600"/>
                        </a:spcAft>
                      </a:pPr>
                      <a:r>
                        <a:rPr lang="es-ES" sz="1100" b="0" dirty="0">
                          <a:solidFill>
                            <a:sysClr val="windowText" lastClr="000000"/>
                          </a:solidFill>
                          <a:effectLst/>
                          <a:latin typeface="+mn-lt"/>
                          <a:ea typeface="Times New Roman" panose="02020603050405020304" pitchFamily="18" charset="0"/>
                          <a:cs typeface="Times New Roman" panose="02020603050405020304" pitchFamily="18" charset="0"/>
                        </a:rPr>
                        <a:t>Zonas</a:t>
                      </a:r>
                      <a:endParaRPr lang="en-GB" sz="1050" b="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a:txBody>
                    <a:bodyPr/>
                    <a:lstStyle/>
                    <a:p>
                      <a:pPr indent="0" algn="ctr">
                        <a:spcAft>
                          <a:spcPts val="0"/>
                        </a:spcAft>
                      </a:pPr>
                      <a:r>
                        <a:rPr lang="es-ES" sz="1100" b="0" dirty="0">
                          <a:solidFill>
                            <a:sysClr val="windowText" lastClr="000000"/>
                          </a:solidFill>
                          <a:effectLst/>
                          <a:latin typeface="+mn-lt"/>
                          <a:ea typeface="Times New Roman" panose="02020603050405020304" pitchFamily="18" charset="0"/>
                          <a:cs typeface="Times New Roman" panose="02020603050405020304" pitchFamily="18" charset="0"/>
                        </a:rPr>
                        <a:t>Amarillo</a:t>
                      </a:r>
                      <a:endParaRPr lang="en-GB" sz="1050" b="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a:txBody>
                    <a:bodyPr/>
                    <a:lstStyle/>
                    <a:p>
                      <a:pPr indent="0" algn="ctr">
                        <a:spcAft>
                          <a:spcPts val="0"/>
                        </a:spcAft>
                      </a:pPr>
                      <a:r>
                        <a:rPr lang="es-ES" sz="1100" b="0" dirty="0">
                          <a:solidFill>
                            <a:sysClr val="windowText" lastClr="000000"/>
                          </a:solidFill>
                          <a:effectLst/>
                          <a:latin typeface="+mn-lt"/>
                          <a:ea typeface="Times New Roman" panose="02020603050405020304" pitchFamily="18" charset="0"/>
                          <a:cs typeface="Times New Roman" panose="02020603050405020304" pitchFamily="18" charset="0"/>
                        </a:rPr>
                        <a:t>Naranja</a:t>
                      </a:r>
                      <a:endParaRPr lang="en-GB" sz="1050" b="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a:txBody>
                    <a:bodyPr/>
                    <a:lstStyle/>
                    <a:p>
                      <a:pPr indent="0" algn="ctr">
                        <a:spcAft>
                          <a:spcPts val="0"/>
                        </a:spcAft>
                      </a:pPr>
                      <a:r>
                        <a:rPr lang="es-ES" sz="1100" b="0" dirty="0">
                          <a:solidFill>
                            <a:sysClr val="windowText" lastClr="000000"/>
                          </a:solidFill>
                          <a:effectLst/>
                          <a:latin typeface="+mn-lt"/>
                          <a:ea typeface="Times New Roman" panose="02020603050405020304" pitchFamily="18" charset="0"/>
                          <a:cs typeface="Times New Roman" panose="02020603050405020304" pitchFamily="18" charset="0"/>
                        </a:rPr>
                        <a:t>Rojo</a:t>
                      </a:r>
                      <a:endParaRPr lang="en-GB" sz="1050" b="0" dirty="0">
                        <a:solidFill>
                          <a:sysClr val="windowText" lastClr="000000"/>
                        </a:solidFill>
                        <a:effectLst/>
                        <a:latin typeface="+mn-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r>
              <a:tr h="572400">
                <a:tc>
                  <a:txBody>
                    <a:bodyPr/>
                    <a:lstStyle/>
                    <a:p>
                      <a:pPr indent="0" algn="ctr">
                        <a:spcBef>
                          <a:spcPts val="600"/>
                        </a:spcBef>
                        <a:spcAft>
                          <a:spcPts val="0"/>
                        </a:spcAft>
                      </a:pPr>
                      <a:r>
                        <a:rPr lang="es-ES" sz="1100" b="0" dirty="0">
                          <a:solidFill>
                            <a:sysClr val="windowText" lastClr="000000"/>
                          </a:solidFill>
                          <a:effectLst/>
                          <a:latin typeface="+mj-lt"/>
                          <a:ea typeface="Times New Roman" panose="02020603050405020304" pitchFamily="18" charset="0"/>
                          <a:cs typeface="Times New Roman" panose="02020603050405020304" pitchFamily="18" charset="0"/>
                        </a:rPr>
                        <a:t>Zonas costeras cantábricas y atlánticas</a:t>
                      </a:r>
                      <a:endParaRPr lang="en-GB" sz="1100" b="0" dirty="0">
                        <a:solidFill>
                          <a:sysClr val="windowText" lastClr="000000"/>
                        </a:solidFill>
                        <a:effectLst/>
                        <a:latin typeface="+mj-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indent="0" algn="ctr">
                        <a:spcAft>
                          <a:spcPts val="0"/>
                        </a:spcAft>
                      </a:pPr>
                      <a:r>
                        <a:rPr lang="es-ES" sz="1000" b="0" dirty="0">
                          <a:solidFill>
                            <a:srgbClr val="DED01C"/>
                          </a:solidFill>
                          <a:effectLst/>
                          <a:latin typeface="+mj-lt"/>
                          <a:ea typeface="Times New Roman" panose="02020603050405020304" pitchFamily="18" charset="0"/>
                          <a:cs typeface="Arial" panose="020B0604020202020204" pitchFamily="34" charset="0"/>
                        </a:rPr>
                        <a:t>Viento de 50km/h (F7) o mar combinada que provoque oleaje de 4 </a:t>
                      </a:r>
                      <a:r>
                        <a:rPr lang="es-ES" sz="1000" b="0" dirty="0" smtClean="0">
                          <a:solidFill>
                            <a:srgbClr val="DED01C"/>
                          </a:solidFill>
                          <a:effectLst/>
                          <a:latin typeface="+mj-lt"/>
                          <a:ea typeface="Times New Roman" panose="02020603050405020304" pitchFamily="18" charset="0"/>
                          <a:cs typeface="Arial" panose="020B0604020202020204" pitchFamily="34" charset="0"/>
                        </a:rPr>
                        <a:t>m</a:t>
                      </a:r>
                      <a:endParaRPr lang="en-GB" sz="1000" b="0" dirty="0">
                        <a:effectLst/>
                        <a:latin typeface="+mj-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Aft>
                          <a:spcPts val="0"/>
                        </a:spcAft>
                      </a:pPr>
                      <a:r>
                        <a:rPr lang="es-ES" sz="1000" b="0" dirty="0">
                          <a:solidFill>
                            <a:srgbClr val="E36C0A"/>
                          </a:solidFill>
                          <a:effectLst/>
                          <a:latin typeface="+mj-lt"/>
                          <a:ea typeface="Times New Roman" panose="02020603050405020304" pitchFamily="18" charset="0"/>
                          <a:cs typeface="Times New Roman" panose="02020603050405020304" pitchFamily="18" charset="0"/>
                        </a:rPr>
                        <a:t>Viento de </a:t>
                      </a:r>
                      <a:r>
                        <a:rPr lang="es-ES" sz="1000" b="0" dirty="0" smtClean="0">
                          <a:solidFill>
                            <a:srgbClr val="E36C0A"/>
                          </a:solidFill>
                          <a:effectLst/>
                          <a:latin typeface="+mj-lt"/>
                          <a:ea typeface="Times New Roman" panose="02020603050405020304" pitchFamily="18" charset="0"/>
                          <a:cs typeface="Times New Roman" panose="02020603050405020304" pitchFamily="18" charset="0"/>
                        </a:rPr>
                        <a:t>60 </a:t>
                      </a:r>
                      <a:r>
                        <a:rPr lang="es-ES" sz="1000" b="0" dirty="0">
                          <a:solidFill>
                            <a:srgbClr val="E36C0A"/>
                          </a:solidFill>
                          <a:effectLst/>
                          <a:latin typeface="+mj-lt"/>
                          <a:ea typeface="Times New Roman" panose="02020603050405020304" pitchFamily="18" charset="0"/>
                          <a:cs typeface="Times New Roman" panose="02020603050405020304" pitchFamily="18" charset="0"/>
                        </a:rPr>
                        <a:t>km/h (F8) o mar co</a:t>
                      </a:r>
                      <a:r>
                        <a:rPr lang="es-ES" sz="1000" b="0" dirty="0">
                          <a:solidFill>
                            <a:srgbClr val="E36C0A"/>
                          </a:solidFill>
                          <a:effectLst/>
                          <a:latin typeface="+mj-lt"/>
                          <a:ea typeface="Times New Roman" panose="02020603050405020304" pitchFamily="18" charset="0"/>
                          <a:cs typeface="Arial" panose="020B0604020202020204" pitchFamily="34" charset="0"/>
                        </a:rPr>
                        <a:t>mbinada que provoque oleaje de</a:t>
                      </a:r>
                      <a:r>
                        <a:rPr lang="es-ES" sz="1000" b="0" dirty="0">
                          <a:solidFill>
                            <a:srgbClr val="E36C0A"/>
                          </a:solidFill>
                          <a:effectLst/>
                          <a:latin typeface="+mj-lt"/>
                          <a:ea typeface="Times New Roman" panose="02020603050405020304" pitchFamily="18" charset="0"/>
                          <a:cs typeface="Times New Roman" panose="02020603050405020304" pitchFamily="18" charset="0"/>
                        </a:rPr>
                        <a:t> 5 </a:t>
                      </a:r>
                      <a:r>
                        <a:rPr lang="es-ES" sz="1000" b="0" dirty="0" smtClean="0">
                          <a:solidFill>
                            <a:srgbClr val="E36C0A"/>
                          </a:solidFill>
                          <a:effectLst/>
                          <a:latin typeface="+mj-lt"/>
                          <a:ea typeface="Times New Roman" panose="02020603050405020304" pitchFamily="18" charset="0"/>
                          <a:cs typeface="Times New Roman" panose="02020603050405020304" pitchFamily="18" charset="0"/>
                        </a:rPr>
                        <a:t>m</a:t>
                      </a:r>
                      <a:endParaRPr lang="en-GB" sz="1000" b="0" dirty="0">
                        <a:effectLst/>
                        <a:latin typeface="+mj-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Aft>
                          <a:spcPts val="0"/>
                        </a:spcAft>
                      </a:pPr>
                      <a:r>
                        <a:rPr lang="es-ES" sz="1000" b="0" dirty="0">
                          <a:solidFill>
                            <a:srgbClr val="FF0000"/>
                          </a:solidFill>
                          <a:effectLst/>
                          <a:latin typeface="+mj-lt"/>
                          <a:ea typeface="Times New Roman" panose="02020603050405020304" pitchFamily="18" charset="0"/>
                          <a:cs typeface="Arial" panose="020B0604020202020204" pitchFamily="34" charset="0"/>
                        </a:rPr>
                        <a:t>Viento de </a:t>
                      </a:r>
                      <a:r>
                        <a:rPr lang="es-ES" sz="1000" b="0" dirty="0" smtClean="0">
                          <a:solidFill>
                            <a:srgbClr val="FF0000"/>
                          </a:solidFill>
                          <a:effectLst/>
                          <a:latin typeface="+mj-lt"/>
                          <a:ea typeface="Times New Roman" panose="02020603050405020304" pitchFamily="18" charset="0"/>
                          <a:cs typeface="Arial" panose="020B0604020202020204" pitchFamily="34" charset="0"/>
                        </a:rPr>
                        <a:t>90 </a:t>
                      </a:r>
                      <a:r>
                        <a:rPr lang="es-ES" sz="1000" b="0" dirty="0">
                          <a:solidFill>
                            <a:srgbClr val="FF0000"/>
                          </a:solidFill>
                          <a:effectLst/>
                          <a:latin typeface="+mj-lt"/>
                          <a:ea typeface="Times New Roman" panose="02020603050405020304" pitchFamily="18" charset="0"/>
                          <a:cs typeface="Arial" panose="020B0604020202020204" pitchFamily="34" charset="0"/>
                        </a:rPr>
                        <a:t>km/h (F10) o mar combinada que provoque oleaje de 8 </a:t>
                      </a:r>
                      <a:r>
                        <a:rPr lang="es-ES" sz="1000" b="0" dirty="0" smtClean="0">
                          <a:solidFill>
                            <a:srgbClr val="FF0000"/>
                          </a:solidFill>
                          <a:effectLst/>
                          <a:latin typeface="+mj-lt"/>
                          <a:ea typeface="Times New Roman" panose="02020603050405020304" pitchFamily="18" charset="0"/>
                          <a:cs typeface="Arial" panose="020B0604020202020204" pitchFamily="34" charset="0"/>
                        </a:rPr>
                        <a:t>m</a:t>
                      </a:r>
                      <a:endParaRPr lang="en-GB" sz="1000" b="0" dirty="0">
                        <a:effectLst/>
                        <a:latin typeface="+mj-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550980">
                <a:tc>
                  <a:txBody>
                    <a:bodyPr/>
                    <a:lstStyle/>
                    <a:p>
                      <a:pPr indent="0" algn="ctr">
                        <a:spcAft>
                          <a:spcPts val="0"/>
                        </a:spcAft>
                      </a:pPr>
                      <a:r>
                        <a:rPr lang="es-ES" sz="1100" b="0" dirty="0">
                          <a:solidFill>
                            <a:sysClr val="windowText" lastClr="000000"/>
                          </a:solidFill>
                          <a:effectLst/>
                          <a:latin typeface="+mj-lt"/>
                          <a:ea typeface="Times New Roman" panose="02020603050405020304" pitchFamily="18" charset="0"/>
                          <a:cs typeface="Times New Roman" panose="02020603050405020304" pitchFamily="18" charset="0"/>
                        </a:rPr>
                        <a:t>Zonas costeras mediterráneas</a:t>
                      </a:r>
                      <a:endParaRPr lang="en-GB" sz="1100" b="0" dirty="0">
                        <a:solidFill>
                          <a:sysClr val="windowText" lastClr="000000"/>
                        </a:solidFill>
                        <a:effectLst/>
                        <a:latin typeface="+mj-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lumMod val="20000"/>
                        <a:lumOff val="80000"/>
                      </a:schemeClr>
                    </a:solidFill>
                  </a:tcPr>
                </a:tc>
                <a:tc>
                  <a:txBody>
                    <a:bodyPr/>
                    <a:lstStyle/>
                    <a:p>
                      <a:pPr indent="0" algn="ctr">
                        <a:spcAft>
                          <a:spcPts val="0"/>
                        </a:spcAft>
                      </a:pPr>
                      <a:r>
                        <a:rPr lang="es-ES" sz="1000" b="0" dirty="0">
                          <a:solidFill>
                            <a:srgbClr val="DED01C"/>
                          </a:solidFill>
                          <a:effectLst/>
                          <a:latin typeface="+mj-lt"/>
                          <a:ea typeface="Times New Roman" panose="02020603050405020304" pitchFamily="18" charset="0"/>
                          <a:cs typeface="Arial" panose="020B0604020202020204" pitchFamily="34" charset="0"/>
                        </a:rPr>
                        <a:t>Viento de 50km/h (F7) o mar combinada que provoque oleaje de 3 </a:t>
                      </a:r>
                      <a:r>
                        <a:rPr lang="es-ES" sz="1000" b="0" dirty="0" smtClean="0">
                          <a:solidFill>
                            <a:srgbClr val="DED01C"/>
                          </a:solidFill>
                          <a:effectLst/>
                          <a:latin typeface="+mj-lt"/>
                          <a:ea typeface="Times New Roman" panose="02020603050405020304" pitchFamily="18" charset="0"/>
                          <a:cs typeface="Arial" panose="020B0604020202020204" pitchFamily="34" charset="0"/>
                        </a:rPr>
                        <a:t>m</a:t>
                      </a:r>
                      <a:endParaRPr lang="en-GB" sz="1000" b="0" dirty="0">
                        <a:effectLst/>
                        <a:latin typeface="+mj-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Bef>
                          <a:spcPts val="600"/>
                        </a:spcBef>
                        <a:spcAft>
                          <a:spcPts val="0"/>
                        </a:spcAft>
                      </a:pPr>
                      <a:r>
                        <a:rPr lang="es-ES" sz="1000" b="0" dirty="0">
                          <a:solidFill>
                            <a:srgbClr val="E36C0A"/>
                          </a:solidFill>
                          <a:effectLst/>
                          <a:latin typeface="+mj-lt"/>
                          <a:ea typeface="Times New Roman" panose="02020603050405020304" pitchFamily="18" charset="0"/>
                          <a:cs typeface="Times New Roman" panose="02020603050405020304" pitchFamily="18" charset="0"/>
                        </a:rPr>
                        <a:t>Viento de </a:t>
                      </a:r>
                      <a:r>
                        <a:rPr lang="es-ES" sz="1000" b="0" dirty="0" smtClean="0">
                          <a:solidFill>
                            <a:srgbClr val="E36C0A"/>
                          </a:solidFill>
                          <a:effectLst/>
                          <a:latin typeface="+mj-lt"/>
                          <a:ea typeface="Times New Roman" panose="02020603050405020304" pitchFamily="18" charset="0"/>
                          <a:cs typeface="Times New Roman" panose="02020603050405020304" pitchFamily="18" charset="0"/>
                        </a:rPr>
                        <a:t>60 </a:t>
                      </a:r>
                      <a:r>
                        <a:rPr lang="es-ES" sz="1000" b="0" dirty="0">
                          <a:solidFill>
                            <a:srgbClr val="E36C0A"/>
                          </a:solidFill>
                          <a:effectLst/>
                          <a:latin typeface="+mj-lt"/>
                          <a:ea typeface="Times New Roman" panose="02020603050405020304" pitchFamily="18" charset="0"/>
                          <a:cs typeface="Times New Roman" panose="02020603050405020304" pitchFamily="18" charset="0"/>
                        </a:rPr>
                        <a:t>km/h (F8) </a:t>
                      </a:r>
                      <a:r>
                        <a:rPr lang="es-ES" sz="1000" b="0" dirty="0" smtClean="0">
                          <a:solidFill>
                            <a:srgbClr val="E36C0A"/>
                          </a:solidFill>
                          <a:effectLst/>
                          <a:latin typeface="+mj-lt"/>
                          <a:ea typeface="Times New Roman" panose="02020603050405020304" pitchFamily="18" charset="0"/>
                          <a:cs typeface="Times New Roman" panose="02020603050405020304" pitchFamily="18" charset="0"/>
                        </a:rPr>
                        <a:t>o mar </a:t>
                      </a:r>
                      <a:r>
                        <a:rPr lang="es-ES" sz="1000" b="0" dirty="0">
                          <a:solidFill>
                            <a:srgbClr val="E36C0A"/>
                          </a:solidFill>
                          <a:effectLst/>
                          <a:latin typeface="+mj-lt"/>
                          <a:ea typeface="Times New Roman" panose="02020603050405020304" pitchFamily="18" charset="0"/>
                          <a:cs typeface="Times New Roman" panose="02020603050405020304" pitchFamily="18" charset="0"/>
                        </a:rPr>
                        <a:t>co</a:t>
                      </a:r>
                      <a:r>
                        <a:rPr lang="es-ES" sz="1000" b="0" dirty="0">
                          <a:solidFill>
                            <a:srgbClr val="E36C0A"/>
                          </a:solidFill>
                          <a:effectLst/>
                          <a:latin typeface="+mj-lt"/>
                          <a:ea typeface="Times New Roman" panose="02020603050405020304" pitchFamily="18" charset="0"/>
                          <a:cs typeface="Arial" panose="020B0604020202020204" pitchFamily="34" charset="0"/>
                        </a:rPr>
                        <a:t>mbinada que provoque oleaje de</a:t>
                      </a:r>
                      <a:r>
                        <a:rPr lang="es-ES" sz="1000" b="0" dirty="0">
                          <a:solidFill>
                            <a:srgbClr val="E36C0A"/>
                          </a:solidFill>
                          <a:effectLst/>
                          <a:latin typeface="+mj-lt"/>
                          <a:ea typeface="Times New Roman" panose="02020603050405020304" pitchFamily="18" charset="0"/>
                          <a:cs typeface="Times New Roman" panose="02020603050405020304" pitchFamily="18" charset="0"/>
                        </a:rPr>
                        <a:t> 4 </a:t>
                      </a:r>
                      <a:r>
                        <a:rPr lang="es-ES" sz="1000" b="0" dirty="0" smtClean="0">
                          <a:solidFill>
                            <a:srgbClr val="E36C0A"/>
                          </a:solidFill>
                          <a:effectLst/>
                          <a:latin typeface="+mj-lt"/>
                          <a:ea typeface="Times New Roman" panose="02020603050405020304" pitchFamily="18" charset="0"/>
                          <a:cs typeface="Times New Roman" panose="02020603050405020304" pitchFamily="18" charset="0"/>
                        </a:rPr>
                        <a:t>m</a:t>
                      </a:r>
                      <a:endParaRPr lang="en-GB" sz="1000" b="0" dirty="0">
                        <a:effectLst/>
                        <a:latin typeface="+mj-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Bef>
                          <a:spcPts val="600"/>
                        </a:spcBef>
                        <a:spcAft>
                          <a:spcPts val="0"/>
                        </a:spcAft>
                      </a:pPr>
                      <a:r>
                        <a:rPr lang="es-ES" sz="1000" b="0" dirty="0">
                          <a:solidFill>
                            <a:srgbClr val="FF0000"/>
                          </a:solidFill>
                          <a:effectLst/>
                          <a:latin typeface="+mj-lt"/>
                          <a:ea typeface="Times New Roman" panose="02020603050405020304" pitchFamily="18" charset="0"/>
                          <a:cs typeface="Arial" panose="020B0604020202020204" pitchFamily="34" charset="0"/>
                        </a:rPr>
                        <a:t>Viento de </a:t>
                      </a:r>
                      <a:r>
                        <a:rPr lang="es-ES" sz="1000" b="0" dirty="0" smtClean="0">
                          <a:solidFill>
                            <a:srgbClr val="FF0000"/>
                          </a:solidFill>
                          <a:effectLst/>
                          <a:latin typeface="+mj-lt"/>
                          <a:ea typeface="Times New Roman" panose="02020603050405020304" pitchFamily="18" charset="0"/>
                          <a:cs typeface="Arial" panose="020B0604020202020204" pitchFamily="34" charset="0"/>
                        </a:rPr>
                        <a:t>90 </a:t>
                      </a:r>
                      <a:r>
                        <a:rPr lang="es-ES" sz="1000" b="0" dirty="0">
                          <a:solidFill>
                            <a:srgbClr val="FF0000"/>
                          </a:solidFill>
                          <a:effectLst/>
                          <a:latin typeface="+mj-lt"/>
                          <a:ea typeface="Times New Roman" panose="02020603050405020304" pitchFamily="18" charset="0"/>
                          <a:cs typeface="Arial" panose="020B0604020202020204" pitchFamily="34" charset="0"/>
                        </a:rPr>
                        <a:t>km/h (F10) o </a:t>
                      </a:r>
                      <a:endParaRPr lang="en-GB" sz="1000" b="0" dirty="0">
                        <a:effectLst/>
                        <a:latin typeface="+mj-lt"/>
                        <a:ea typeface="Times New Roman" panose="02020603050405020304" pitchFamily="18" charset="0"/>
                        <a:cs typeface="Times New Roman" panose="02020603050405020304" pitchFamily="18" charset="0"/>
                      </a:endParaRPr>
                    </a:p>
                    <a:p>
                      <a:pPr indent="0" algn="ctr">
                        <a:spcAft>
                          <a:spcPts val="0"/>
                        </a:spcAft>
                      </a:pPr>
                      <a:r>
                        <a:rPr lang="es-ES" sz="1000" b="0" dirty="0">
                          <a:solidFill>
                            <a:srgbClr val="FF0000"/>
                          </a:solidFill>
                          <a:effectLst/>
                          <a:latin typeface="+mj-lt"/>
                          <a:ea typeface="Times New Roman" panose="02020603050405020304" pitchFamily="18" charset="0"/>
                          <a:cs typeface="Arial" panose="020B0604020202020204" pitchFamily="34" charset="0"/>
                        </a:rPr>
                        <a:t>mar combinada que provoque oleaje de 7 </a:t>
                      </a:r>
                      <a:r>
                        <a:rPr lang="es-ES" sz="1000" b="0" dirty="0" smtClean="0">
                          <a:solidFill>
                            <a:srgbClr val="FF0000"/>
                          </a:solidFill>
                          <a:effectLst/>
                          <a:latin typeface="+mj-lt"/>
                          <a:ea typeface="Times New Roman" panose="02020603050405020304" pitchFamily="18" charset="0"/>
                          <a:cs typeface="Arial" panose="020B0604020202020204" pitchFamily="34" charset="0"/>
                        </a:rPr>
                        <a:t>m</a:t>
                      </a:r>
                      <a:endParaRPr lang="en-GB" sz="1000" b="0" dirty="0">
                        <a:effectLst/>
                        <a:latin typeface="+mj-lt"/>
                        <a:ea typeface="Times New Roman" panose="02020603050405020304" pitchFamily="18" charset="0"/>
                        <a:cs typeface="Times New Roman" panose="02020603050405020304" pitchFamily="18" charset="0"/>
                      </a:endParaRPr>
                    </a:p>
                  </a:txBody>
                  <a:tcPr marL="107950" marR="107950" marT="53975" marB="5397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bl>
          </a:graphicData>
        </a:graphic>
      </p:graphicFrame>
      <p:graphicFrame>
        <p:nvGraphicFramePr>
          <p:cNvPr id="14" name="Tabla 13"/>
          <p:cNvGraphicFramePr>
            <a:graphicFrameLocks noGrp="1"/>
          </p:cNvGraphicFramePr>
          <p:nvPr>
            <p:extLst>
              <p:ext uri="{D42A27DB-BD31-4B8C-83A1-F6EECF244321}">
                <p14:modId xmlns:p14="http://schemas.microsoft.com/office/powerpoint/2010/main" val="362047149"/>
              </p:ext>
            </p:extLst>
          </p:nvPr>
        </p:nvGraphicFramePr>
        <p:xfrm>
          <a:off x="632459" y="4361363"/>
          <a:ext cx="4587934" cy="2073822"/>
        </p:xfrm>
        <a:graphic>
          <a:graphicData uri="http://schemas.openxmlformats.org/drawingml/2006/table">
            <a:tbl>
              <a:tblPr firstRow="1" firstCol="1"/>
              <a:tblGrid>
                <a:gridCol w="838894"/>
                <a:gridCol w="3749040"/>
              </a:tblGrid>
              <a:tr h="288246">
                <a:tc gridSpan="2">
                  <a:txBody>
                    <a:bodyPr/>
                    <a:lstStyle/>
                    <a:p>
                      <a:pPr indent="0" algn="ctr">
                        <a:spcBef>
                          <a:spcPts val="600"/>
                        </a:spcBef>
                        <a:spcAft>
                          <a:spcPts val="600"/>
                        </a:spcAft>
                      </a:pPr>
                      <a:r>
                        <a:rPr lang="es-ES" sz="1200" b="1" kern="1200" dirty="0" smtClean="0">
                          <a:solidFill>
                            <a:srgbClr val="FFFFFF"/>
                          </a:solidFill>
                          <a:effectLst/>
                          <a:latin typeface="+mn-lt"/>
                          <a:ea typeface="Arial" panose="020B0604020202020204" pitchFamily="34" charset="0"/>
                          <a:cs typeface="Arial" panose="020B0604020202020204" pitchFamily="34" charset="0"/>
                        </a:rPr>
                        <a:t>ALUDES</a:t>
                      </a:r>
                      <a:endParaRPr lang="en-GB" sz="1200" b="1" kern="1200" dirty="0">
                        <a:solidFill>
                          <a:srgbClr val="FFFFFF"/>
                        </a:solidFill>
                        <a:effectLst/>
                        <a:latin typeface="+mn-lt"/>
                        <a:ea typeface="Arial" panose="020B0604020202020204" pitchFamily="34" charset="0"/>
                        <a:cs typeface="Arial" panose="020B0604020202020204" pitchFamily="34" charset="0"/>
                      </a:endParaRPr>
                    </a:p>
                  </a:txBody>
                  <a:tcPr marL="68580" marR="68580" marT="36195" marB="3619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hMerge="1">
                  <a:txBody>
                    <a:bodyPr/>
                    <a:lstStyle/>
                    <a:p>
                      <a:pPr indent="0" algn="ctr">
                        <a:spcAft>
                          <a:spcPts val="0"/>
                        </a:spcAft>
                      </a:pPr>
                      <a:endParaRPr lang="en-GB" sz="1200" b="0" kern="1200" dirty="0">
                        <a:solidFill>
                          <a:srgbClr val="000000"/>
                        </a:solidFill>
                        <a:effectLst/>
                        <a:latin typeface="+mn-lt"/>
                        <a:ea typeface="Arial" panose="020B0604020202020204" pitchFamily="34" charset="0"/>
                        <a:cs typeface="Arial" panose="020B0604020202020204" pitchFamily="34" charset="0"/>
                      </a:endParaRPr>
                    </a:p>
                  </a:txBody>
                  <a:tcPr marL="68580" marR="68580" marT="36195" marB="3619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r>
              <a:tr h="288246">
                <a:tc>
                  <a:txBody>
                    <a:bodyPr/>
                    <a:lstStyle/>
                    <a:p>
                      <a:pPr indent="0" algn="ctr">
                        <a:spcBef>
                          <a:spcPts val="600"/>
                        </a:spcBef>
                        <a:spcAft>
                          <a:spcPts val="600"/>
                        </a:spcAft>
                      </a:pPr>
                      <a:r>
                        <a:rPr lang="es-ES" sz="1200" b="0" kern="1200" dirty="0">
                          <a:solidFill>
                            <a:srgbClr val="000000"/>
                          </a:solidFill>
                          <a:effectLst/>
                          <a:latin typeface="+mn-lt"/>
                          <a:ea typeface="Arial" panose="020B0604020202020204" pitchFamily="34" charset="0"/>
                          <a:cs typeface="Arial" panose="020B0604020202020204" pitchFamily="34" charset="0"/>
                        </a:rPr>
                        <a:t>Nivel</a:t>
                      </a:r>
                      <a:endParaRPr lang="en-GB" sz="1200" b="0" kern="1200" dirty="0">
                        <a:solidFill>
                          <a:srgbClr val="000000"/>
                        </a:solidFill>
                        <a:effectLst/>
                        <a:latin typeface="+mn-lt"/>
                        <a:ea typeface="Arial" panose="020B0604020202020204" pitchFamily="34" charset="0"/>
                        <a:cs typeface="Arial" panose="020B0604020202020204" pitchFamily="34" charset="0"/>
                      </a:endParaRPr>
                    </a:p>
                  </a:txBody>
                  <a:tcPr marL="68580" marR="68580" marT="36195" marB="3619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a:txBody>
                    <a:bodyPr/>
                    <a:lstStyle/>
                    <a:p>
                      <a:pPr indent="0" algn="ctr">
                        <a:spcAft>
                          <a:spcPts val="0"/>
                        </a:spcAft>
                      </a:pPr>
                      <a:r>
                        <a:rPr lang="es-ES" sz="1200" b="0" kern="1200" dirty="0">
                          <a:solidFill>
                            <a:srgbClr val="000000"/>
                          </a:solidFill>
                          <a:effectLst/>
                          <a:latin typeface="+mn-lt"/>
                          <a:ea typeface="Arial" panose="020B0604020202020204" pitchFamily="34" charset="0"/>
                          <a:cs typeface="Arial" panose="020B0604020202020204" pitchFamily="34" charset="0"/>
                        </a:rPr>
                        <a:t>Características</a:t>
                      </a:r>
                      <a:endParaRPr lang="en-GB" sz="1200" b="0" kern="1200" dirty="0">
                        <a:solidFill>
                          <a:srgbClr val="000000"/>
                        </a:solidFill>
                        <a:effectLst/>
                        <a:latin typeface="+mn-lt"/>
                        <a:ea typeface="Arial" panose="020B0604020202020204" pitchFamily="34" charset="0"/>
                        <a:cs typeface="Arial" panose="020B0604020202020204" pitchFamily="34" charset="0"/>
                      </a:endParaRPr>
                    </a:p>
                  </a:txBody>
                  <a:tcPr marL="68580" marR="68580" marT="36195" marB="3619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r>
              <a:tr h="396240">
                <a:tc>
                  <a:txBody>
                    <a:bodyPr/>
                    <a:lstStyle/>
                    <a:p>
                      <a:pPr indent="0" algn="ctr">
                        <a:spcBef>
                          <a:spcPts val="600"/>
                        </a:spcBef>
                        <a:spcAft>
                          <a:spcPts val="0"/>
                        </a:spcAft>
                      </a:pPr>
                      <a:r>
                        <a:rPr lang="es-ES" sz="1200" b="0" kern="1200" dirty="0">
                          <a:solidFill>
                            <a:srgbClr val="DED01C"/>
                          </a:solidFill>
                          <a:effectLst/>
                          <a:latin typeface="+mj-lt"/>
                          <a:ea typeface="Arial" panose="020B0604020202020204" pitchFamily="34" charset="0"/>
                          <a:cs typeface="Arial" panose="020B0604020202020204" pitchFamily="34" charset="0"/>
                        </a:rPr>
                        <a:t>Amarillo</a:t>
                      </a:r>
                      <a:endParaRPr lang="en-GB" sz="1200" b="0" kern="1200" dirty="0">
                        <a:solidFill>
                          <a:srgbClr val="DED01C"/>
                        </a:solidFill>
                        <a:effectLst/>
                        <a:latin typeface="+mj-lt"/>
                        <a:ea typeface="Arial" panose="020B0604020202020204" pitchFamily="34" charset="0"/>
                        <a:cs typeface="Arial" panose="020B0604020202020204" pitchFamily="34" charset="0"/>
                      </a:endParaRPr>
                    </a:p>
                  </a:txBody>
                  <a:tcPr marL="68580" marR="68580" marT="36195" marB="3619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Aft>
                          <a:spcPts val="0"/>
                        </a:spcAft>
                      </a:pPr>
                      <a:r>
                        <a:rPr lang="es-ES" sz="1200" b="0" kern="1200" dirty="0">
                          <a:solidFill>
                            <a:srgbClr val="DED01C"/>
                          </a:solidFill>
                          <a:effectLst/>
                          <a:latin typeface="+mj-lt"/>
                          <a:ea typeface="Arial" panose="020B0604020202020204" pitchFamily="34" charset="0"/>
                          <a:cs typeface="Arial" panose="020B0604020202020204" pitchFamily="34" charset="0"/>
                        </a:rPr>
                        <a:t>Nivel de peligro 4 (fuerte) con nivel de salida por debajo de los 2100 m o 5 (muy fuerte) con nivel de salida por encima de los 2100 metros</a:t>
                      </a:r>
                      <a:endParaRPr lang="en-GB" sz="1200" b="0" kern="1200" dirty="0">
                        <a:solidFill>
                          <a:srgbClr val="DED01C"/>
                        </a:solidFill>
                        <a:effectLst/>
                        <a:latin typeface="+mj-lt"/>
                        <a:ea typeface="Arial" panose="020B0604020202020204" pitchFamily="34" charset="0"/>
                        <a:cs typeface="Arial" panose="020B0604020202020204" pitchFamily="34" charset="0"/>
                      </a:endParaRPr>
                    </a:p>
                  </a:txBody>
                  <a:tcPr marL="68580" marR="68580" marT="36195" marB="3619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396240">
                <a:tc>
                  <a:txBody>
                    <a:bodyPr/>
                    <a:lstStyle/>
                    <a:p>
                      <a:pPr indent="0" algn="ctr">
                        <a:spcBef>
                          <a:spcPts val="600"/>
                        </a:spcBef>
                        <a:spcAft>
                          <a:spcPts val="0"/>
                        </a:spcAft>
                      </a:pPr>
                      <a:r>
                        <a:rPr lang="es-ES" sz="1200" b="0" kern="1200" dirty="0">
                          <a:solidFill>
                            <a:srgbClr val="E36C0A"/>
                          </a:solidFill>
                          <a:effectLst/>
                          <a:latin typeface="+mj-lt"/>
                          <a:ea typeface="Arial" panose="020B0604020202020204" pitchFamily="34" charset="0"/>
                          <a:cs typeface="Arial" panose="020B0604020202020204" pitchFamily="34" charset="0"/>
                        </a:rPr>
                        <a:t>Naranja</a:t>
                      </a:r>
                      <a:endParaRPr lang="en-GB" sz="1200" b="0" kern="1200" dirty="0">
                        <a:solidFill>
                          <a:srgbClr val="E36C0A"/>
                        </a:solidFill>
                        <a:effectLst/>
                        <a:latin typeface="+mj-lt"/>
                        <a:ea typeface="Arial" panose="020B0604020202020204" pitchFamily="34" charset="0"/>
                        <a:cs typeface="Arial" panose="020B0604020202020204" pitchFamily="34" charset="0"/>
                      </a:endParaRPr>
                    </a:p>
                  </a:txBody>
                  <a:tcPr marL="68580" marR="68580" marT="36195" marB="3619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Aft>
                          <a:spcPts val="0"/>
                        </a:spcAft>
                      </a:pPr>
                      <a:r>
                        <a:rPr lang="es-ES" sz="1200" b="0" kern="1200" dirty="0">
                          <a:solidFill>
                            <a:srgbClr val="E36C0A"/>
                          </a:solidFill>
                          <a:effectLst/>
                          <a:latin typeface="+mj-lt"/>
                          <a:ea typeface="Arial" panose="020B0604020202020204" pitchFamily="34" charset="0"/>
                          <a:cs typeface="Arial" panose="020B0604020202020204" pitchFamily="34" charset="0"/>
                        </a:rPr>
                        <a:t>Nivel de peligro 5 (muy fuerte) con nivel de salida por debajo de los 2100 metros</a:t>
                      </a:r>
                      <a:endParaRPr lang="en-GB" sz="1200" b="0" kern="1200" dirty="0">
                        <a:solidFill>
                          <a:srgbClr val="E36C0A"/>
                        </a:solidFill>
                        <a:effectLst/>
                        <a:latin typeface="+mj-lt"/>
                        <a:ea typeface="Arial" panose="020B0604020202020204" pitchFamily="34" charset="0"/>
                        <a:cs typeface="Arial" panose="020B0604020202020204" pitchFamily="34" charset="0"/>
                      </a:endParaRPr>
                    </a:p>
                  </a:txBody>
                  <a:tcPr marL="68580" marR="68580" marT="36195" marB="3619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396240">
                <a:tc>
                  <a:txBody>
                    <a:bodyPr/>
                    <a:lstStyle/>
                    <a:p>
                      <a:pPr indent="0" algn="ctr">
                        <a:spcAft>
                          <a:spcPts val="0"/>
                        </a:spcAft>
                      </a:pPr>
                      <a:r>
                        <a:rPr lang="es-ES" sz="1200" b="0" kern="1200" dirty="0">
                          <a:solidFill>
                            <a:srgbClr val="FF0000"/>
                          </a:solidFill>
                          <a:effectLst/>
                          <a:latin typeface="+mj-lt"/>
                          <a:ea typeface="Arial" panose="020B0604020202020204" pitchFamily="34" charset="0"/>
                          <a:cs typeface="Arial" panose="020B0604020202020204" pitchFamily="34" charset="0"/>
                        </a:rPr>
                        <a:t>Rojo</a:t>
                      </a:r>
                      <a:endParaRPr lang="en-GB" sz="1200" b="0" kern="1200" dirty="0">
                        <a:solidFill>
                          <a:srgbClr val="FF0000"/>
                        </a:solidFill>
                        <a:effectLst/>
                        <a:latin typeface="+mj-lt"/>
                        <a:ea typeface="Arial" panose="020B0604020202020204" pitchFamily="34" charset="0"/>
                        <a:cs typeface="Arial" panose="020B0604020202020204" pitchFamily="34" charset="0"/>
                      </a:endParaRPr>
                    </a:p>
                  </a:txBody>
                  <a:tcPr marL="68580" marR="68580" marT="36195" marB="3619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Aft>
                          <a:spcPts val="0"/>
                        </a:spcAft>
                      </a:pPr>
                      <a:r>
                        <a:rPr lang="es-ES" sz="1200" b="0" kern="1200" dirty="0">
                          <a:solidFill>
                            <a:srgbClr val="FF0000"/>
                          </a:solidFill>
                          <a:effectLst/>
                          <a:latin typeface="+mj-lt"/>
                          <a:ea typeface="Arial" panose="020B0604020202020204" pitchFamily="34" charset="0"/>
                          <a:cs typeface="Arial" panose="020B0604020202020204" pitchFamily="34" charset="0"/>
                        </a:rPr>
                        <a:t>Situación excepcional de riesgo generalizado de nivel naranja que afecte a una amplia zona</a:t>
                      </a:r>
                      <a:endParaRPr lang="en-GB" sz="1200" b="0" kern="1200" dirty="0">
                        <a:solidFill>
                          <a:srgbClr val="FF0000"/>
                        </a:solidFill>
                        <a:effectLst/>
                        <a:latin typeface="+mj-lt"/>
                        <a:ea typeface="Arial" panose="020B0604020202020204" pitchFamily="34" charset="0"/>
                        <a:cs typeface="Arial" panose="020B0604020202020204" pitchFamily="34" charset="0"/>
                      </a:endParaRPr>
                    </a:p>
                  </a:txBody>
                  <a:tcPr marL="68580" marR="68580" marT="36195" marB="36195"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bl>
          </a:graphicData>
        </a:graphic>
      </p:graphicFrame>
      <p:graphicFrame>
        <p:nvGraphicFramePr>
          <p:cNvPr id="15" name="Tabla 14"/>
          <p:cNvGraphicFramePr>
            <a:graphicFrameLocks noGrp="1"/>
          </p:cNvGraphicFramePr>
          <p:nvPr>
            <p:extLst>
              <p:ext uri="{D42A27DB-BD31-4B8C-83A1-F6EECF244321}">
                <p14:modId xmlns:p14="http://schemas.microsoft.com/office/powerpoint/2010/main" val="1746313227"/>
              </p:ext>
            </p:extLst>
          </p:nvPr>
        </p:nvGraphicFramePr>
        <p:xfrm>
          <a:off x="5820526" y="3136198"/>
          <a:ext cx="5865784" cy="1805940"/>
        </p:xfrm>
        <a:graphic>
          <a:graphicData uri="http://schemas.openxmlformats.org/drawingml/2006/table">
            <a:tbl>
              <a:tblPr/>
              <a:tblGrid>
                <a:gridCol w="837969"/>
                <a:gridCol w="5027815"/>
              </a:tblGrid>
              <a:tr h="129213">
                <a:tc gridSpan="2">
                  <a:txBody>
                    <a:bodyPr/>
                    <a:lstStyle/>
                    <a:p>
                      <a:pPr indent="0" algn="ctr">
                        <a:spcBef>
                          <a:spcPts val="600"/>
                        </a:spcBef>
                        <a:spcAft>
                          <a:spcPts val="600"/>
                        </a:spcAft>
                      </a:pPr>
                      <a:r>
                        <a:rPr lang="es-ES" sz="1200" b="1" kern="1200" dirty="0" smtClean="0">
                          <a:solidFill>
                            <a:srgbClr val="FFFFFF"/>
                          </a:solidFill>
                          <a:effectLst/>
                          <a:latin typeface="+mn-lt"/>
                          <a:ea typeface="Times New Roman" panose="02020603050405020304" pitchFamily="18" charset="0"/>
                          <a:cs typeface="Times New Roman" panose="02020603050405020304" pitchFamily="18" charset="0"/>
                        </a:rPr>
                        <a:t>GALERNAS </a:t>
                      </a:r>
                      <a:r>
                        <a:rPr lang="es-ES" sz="1200" b="0" kern="1200" dirty="0" smtClean="0">
                          <a:solidFill>
                            <a:srgbClr val="FFFFFF"/>
                          </a:solidFill>
                          <a:effectLst/>
                          <a:latin typeface="+mn-lt"/>
                          <a:ea typeface="Times New Roman" panose="02020603050405020304" pitchFamily="18" charset="0"/>
                          <a:cs typeface="Times New Roman" panose="02020603050405020304" pitchFamily="18" charset="0"/>
                        </a:rPr>
                        <a:t>(solo</a:t>
                      </a:r>
                      <a:r>
                        <a:rPr lang="es-ES" sz="1200" b="0" kern="1200" baseline="0" dirty="0" smtClean="0">
                          <a:solidFill>
                            <a:srgbClr val="FFFFFF"/>
                          </a:solidFill>
                          <a:effectLst/>
                          <a:latin typeface="+mn-lt"/>
                          <a:ea typeface="Times New Roman" panose="02020603050405020304" pitchFamily="18" charset="0"/>
                          <a:cs typeface="Times New Roman" panose="02020603050405020304" pitchFamily="18" charset="0"/>
                        </a:rPr>
                        <a:t> Cantábrico)</a:t>
                      </a:r>
                      <a:endParaRPr lang="en-GB" sz="1200" b="1" kern="1200" dirty="0">
                        <a:solidFill>
                          <a:srgbClr val="FFFFFF"/>
                        </a:solidFill>
                        <a:effectLst/>
                        <a:latin typeface="+mn-lt"/>
                        <a:ea typeface="Times New Roman" panose="02020603050405020304" pitchFamily="18" charset="0"/>
                        <a:cs typeface="Times New Roman" panose="02020603050405020304" pitchFamily="18"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hMerge="1">
                  <a:txBody>
                    <a:bodyPr/>
                    <a:lstStyle/>
                    <a:p>
                      <a:pPr indent="0" algn="ctr">
                        <a:spcAft>
                          <a:spcPts val="0"/>
                        </a:spcAft>
                      </a:pPr>
                      <a:endParaRPr lang="en-GB" sz="1200" b="0" kern="1200" dirty="0">
                        <a:solidFill>
                          <a:srgbClr val="000000"/>
                        </a:solidFill>
                        <a:effectLst/>
                        <a:latin typeface="+mn-lt"/>
                        <a:ea typeface="Arial" panose="020B0604020202020204" pitchFamily="34" charset="0"/>
                        <a:cs typeface="Arial" panose="020B0604020202020204" pitchFamily="34" charset="0"/>
                      </a:endParaRPr>
                    </a:p>
                  </a:txBody>
                  <a:tcPr marL="288290" marR="18034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r>
              <a:tr h="118192">
                <a:tc>
                  <a:txBody>
                    <a:bodyPr/>
                    <a:lstStyle/>
                    <a:p>
                      <a:pPr indent="0" algn="ctr">
                        <a:spcBef>
                          <a:spcPts val="600"/>
                        </a:spcBef>
                        <a:spcAft>
                          <a:spcPts val="600"/>
                        </a:spcAft>
                      </a:pPr>
                      <a:r>
                        <a:rPr lang="es-ES" sz="1200" b="0" kern="1200" dirty="0">
                          <a:solidFill>
                            <a:srgbClr val="000000"/>
                          </a:solidFill>
                          <a:effectLst/>
                          <a:latin typeface="+mn-lt"/>
                          <a:ea typeface="Arial" panose="020B0604020202020204" pitchFamily="34" charset="0"/>
                          <a:cs typeface="Arial" panose="020B0604020202020204" pitchFamily="34" charset="0"/>
                        </a:rPr>
                        <a:t>Nivel</a:t>
                      </a:r>
                      <a:endParaRPr lang="en-GB" sz="1200" b="0" kern="1200" dirty="0">
                        <a:solidFill>
                          <a:srgbClr val="000000"/>
                        </a:solidFill>
                        <a:effectLst/>
                        <a:latin typeface="+mn-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a:txBody>
                    <a:bodyPr/>
                    <a:lstStyle/>
                    <a:p>
                      <a:pPr indent="0" algn="ctr">
                        <a:spcAft>
                          <a:spcPts val="0"/>
                        </a:spcAft>
                      </a:pPr>
                      <a:r>
                        <a:rPr lang="es-ES" sz="1200" b="0" kern="1200" dirty="0">
                          <a:solidFill>
                            <a:srgbClr val="000000"/>
                          </a:solidFill>
                          <a:effectLst/>
                          <a:latin typeface="+mn-lt"/>
                          <a:ea typeface="Arial" panose="020B0604020202020204" pitchFamily="34" charset="0"/>
                          <a:cs typeface="Arial" panose="020B0604020202020204" pitchFamily="34" charset="0"/>
                        </a:rPr>
                        <a:t>Características</a:t>
                      </a:r>
                      <a:endParaRPr lang="en-GB" sz="1200" b="0" kern="1200" dirty="0">
                        <a:solidFill>
                          <a:srgbClr val="000000"/>
                        </a:solidFill>
                        <a:effectLst/>
                        <a:latin typeface="+mn-lt"/>
                        <a:ea typeface="Arial" panose="020B0604020202020204" pitchFamily="34" charset="0"/>
                        <a:cs typeface="Arial" panose="020B0604020202020204" pitchFamily="34" charset="0"/>
                      </a:endParaRPr>
                    </a:p>
                  </a:txBody>
                  <a:tcPr marL="288290" marR="18034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r>
              <a:tr h="310254">
                <a:tc>
                  <a:txBody>
                    <a:bodyPr/>
                    <a:lstStyle/>
                    <a:p>
                      <a:pPr indent="0" algn="ctr">
                        <a:lnSpc>
                          <a:spcPct val="107000"/>
                        </a:lnSpc>
                        <a:spcBef>
                          <a:spcPts val="600"/>
                        </a:spcBef>
                        <a:spcAft>
                          <a:spcPts val="0"/>
                        </a:spcAft>
                      </a:pPr>
                      <a:r>
                        <a:rPr lang="es-ES" sz="1200" b="0" kern="1200" dirty="0">
                          <a:solidFill>
                            <a:srgbClr val="DED01C"/>
                          </a:solidFill>
                          <a:effectLst/>
                          <a:latin typeface="+mj-lt"/>
                          <a:ea typeface="Arial" panose="020B0604020202020204" pitchFamily="34" charset="0"/>
                          <a:cs typeface="Arial" panose="020B0604020202020204" pitchFamily="34" charset="0"/>
                        </a:rPr>
                        <a:t>Amarillo</a:t>
                      </a:r>
                      <a:endParaRPr lang="en-GB" sz="1200" b="0" kern="1200" dirty="0">
                        <a:solidFill>
                          <a:srgbClr val="DED01C"/>
                        </a:solidFill>
                        <a:effectLst/>
                        <a:latin typeface="+mj-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Bef>
                          <a:spcPts val="0"/>
                        </a:spcBef>
                        <a:spcAft>
                          <a:spcPts val="0"/>
                        </a:spcAft>
                      </a:pPr>
                      <a:r>
                        <a:rPr lang="es-ES" sz="1050" b="0" kern="1200" dirty="0">
                          <a:solidFill>
                            <a:srgbClr val="DED01C"/>
                          </a:solidFill>
                          <a:effectLst/>
                          <a:latin typeface="+mj-lt"/>
                          <a:ea typeface="Arial" panose="020B0604020202020204" pitchFamily="34" charset="0"/>
                          <a:cs typeface="Arial" panose="020B0604020202020204" pitchFamily="34" charset="0"/>
                        </a:rPr>
                        <a:t>Mar: Cambio brusco del viento, arreciando y rolando al noroeste con fuerza 7 </a:t>
                      </a:r>
                      <a:r>
                        <a:rPr lang="es-ES" sz="1050" b="0" kern="1200" dirty="0" smtClean="0">
                          <a:solidFill>
                            <a:srgbClr val="DED01C"/>
                          </a:solidFill>
                          <a:effectLst/>
                          <a:latin typeface="+mj-lt"/>
                          <a:ea typeface="Arial" panose="020B0604020202020204" pitchFamily="34" charset="0"/>
                          <a:cs typeface="Arial" panose="020B0604020202020204" pitchFamily="34" charset="0"/>
                        </a:rPr>
                        <a:t>(50 </a:t>
                      </a:r>
                      <a:r>
                        <a:rPr lang="es-ES" sz="1050" b="0" kern="1200" dirty="0">
                          <a:solidFill>
                            <a:srgbClr val="DED01C"/>
                          </a:solidFill>
                          <a:effectLst/>
                          <a:latin typeface="+mj-lt"/>
                          <a:ea typeface="Arial" panose="020B0604020202020204" pitchFamily="34" charset="0"/>
                          <a:cs typeface="Arial" panose="020B0604020202020204" pitchFamily="34" charset="0"/>
                        </a:rPr>
                        <a:t>km/h)</a:t>
                      </a:r>
                      <a:endParaRPr lang="en-GB" sz="1050" b="0" kern="1200" dirty="0">
                        <a:solidFill>
                          <a:srgbClr val="DED01C"/>
                        </a:solidFill>
                        <a:effectLst/>
                        <a:latin typeface="+mj-lt"/>
                        <a:ea typeface="Arial" panose="020B0604020202020204" pitchFamily="34" charset="0"/>
                        <a:cs typeface="Arial" panose="020B0604020202020204" pitchFamily="34" charset="0"/>
                      </a:endParaRPr>
                    </a:p>
                    <a:p>
                      <a:pPr indent="0" algn="ctr">
                        <a:spcBef>
                          <a:spcPts val="0"/>
                        </a:spcBef>
                        <a:spcAft>
                          <a:spcPts val="0"/>
                        </a:spcAft>
                      </a:pPr>
                      <a:r>
                        <a:rPr lang="es-ES" sz="1050" b="0" kern="1200" dirty="0">
                          <a:solidFill>
                            <a:srgbClr val="DED01C"/>
                          </a:solidFill>
                          <a:effectLst/>
                          <a:latin typeface="+mj-lt"/>
                          <a:ea typeface="Arial" panose="020B0604020202020204" pitchFamily="34" charset="0"/>
                          <a:cs typeface="Arial" panose="020B0604020202020204" pitchFamily="34" charset="0"/>
                        </a:rPr>
                        <a:t>Tierra: Giro brusco del viento al noroeste, aumentando repentinamente </a:t>
                      </a:r>
                      <a:r>
                        <a:rPr lang="es-ES" sz="1050" b="0" kern="1200" dirty="0" smtClean="0">
                          <a:solidFill>
                            <a:srgbClr val="DED01C"/>
                          </a:solidFill>
                          <a:effectLst/>
                          <a:latin typeface="+mj-lt"/>
                          <a:ea typeface="Arial" panose="020B0604020202020204" pitchFamily="34" charset="0"/>
                          <a:cs typeface="Arial" panose="020B0604020202020204" pitchFamily="34" charset="0"/>
                        </a:rPr>
                        <a:t>con rachas </a:t>
                      </a:r>
                      <a:r>
                        <a:rPr lang="es-ES" sz="1050" b="0" kern="1200" dirty="0">
                          <a:solidFill>
                            <a:srgbClr val="DED01C"/>
                          </a:solidFill>
                          <a:effectLst/>
                          <a:latin typeface="+mj-lt"/>
                          <a:ea typeface="Arial" panose="020B0604020202020204" pitchFamily="34" charset="0"/>
                          <a:cs typeface="Arial" panose="020B0604020202020204" pitchFamily="34" charset="0"/>
                        </a:rPr>
                        <a:t>fuertes, superiores a 60 km/h en el litoral</a:t>
                      </a:r>
                      <a:endParaRPr lang="en-GB" sz="1050" b="0" kern="1200" dirty="0">
                        <a:solidFill>
                          <a:srgbClr val="DED01C"/>
                        </a:solidFill>
                        <a:effectLst/>
                        <a:latin typeface="+mj-lt"/>
                        <a:ea typeface="Arial" panose="020B0604020202020204" pitchFamily="34" charset="0"/>
                        <a:cs typeface="Arial" panose="020B0604020202020204" pitchFamily="34" charset="0"/>
                      </a:endParaRPr>
                    </a:p>
                  </a:txBody>
                  <a:tcPr marL="36000" marR="3600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354157">
                <a:tc>
                  <a:txBody>
                    <a:bodyPr/>
                    <a:lstStyle/>
                    <a:p>
                      <a:pPr indent="0" algn="ctr">
                        <a:spcBef>
                          <a:spcPts val="600"/>
                        </a:spcBef>
                        <a:spcAft>
                          <a:spcPts val="0"/>
                        </a:spcAft>
                      </a:pPr>
                      <a:r>
                        <a:rPr lang="es-ES" sz="1200" b="0" kern="1200" dirty="0">
                          <a:solidFill>
                            <a:srgbClr val="E36C0A"/>
                          </a:solidFill>
                          <a:effectLst/>
                          <a:latin typeface="+mj-lt"/>
                          <a:ea typeface="Arial" panose="020B0604020202020204" pitchFamily="34" charset="0"/>
                          <a:cs typeface="Arial" panose="020B0604020202020204" pitchFamily="34" charset="0"/>
                        </a:rPr>
                        <a:t>Naranja</a:t>
                      </a:r>
                      <a:endParaRPr lang="en-GB" sz="1200" b="0" kern="1200" dirty="0">
                        <a:solidFill>
                          <a:srgbClr val="E36C0A"/>
                        </a:solidFill>
                        <a:effectLst/>
                        <a:latin typeface="+mj-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Bef>
                          <a:spcPts val="0"/>
                        </a:spcBef>
                        <a:spcAft>
                          <a:spcPts val="0"/>
                        </a:spcAft>
                      </a:pPr>
                      <a:r>
                        <a:rPr lang="es-ES" sz="1050" b="0" kern="1200" dirty="0">
                          <a:solidFill>
                            <a:srgbClr val="E36C0A"/>
                          </a:solidFill>
                          <a:effectLst/>
                          <a:latin typeface="+mj-lt"/>
                          <a:ea typeface="Arial" panose="020B0604020202020204" pitchFamily="34" charset="0"/>
                          <a:cs typeface="Arial" panose="020B0604020202020204" pitchFamily="34" charset="0"/>
                        </a:rPr>
                        <a:t>Mar: Cambio brusco del viento, arreciando y rolando al noroeste con fuerza 8 (60 km/h)</a:t>
                      </a:r>
                      <a:endParaRPr lang="en-GB" sz="1050" b="0" kern="1200" dirty="0">
                        <a:solidFill>
                          <a:srgbClr val="E36C0A"/>
                        </a:solidFill>
                        <a:effectLst/>
                        <a:latin typeface="+mj-lt"/>
                        <a:ea typeface="Arial" panose="020B0604020202020204" pitchFamily="34" charset="0"/>
                        <a:cs typeface="Arial" panose="020B0604020202020204" pitchFamily="34" charset="0"/>
                      </a:endParaRPr>
                    </a:p>
                    <a:p>
                      <a:pPr indent="0" algn="ctr">
                        <a:spcBef>
                          <a:spcPts val="0"/>
                        </a:spcBef>
                        <a:spcAft>
                          <a:spcPts val="0"/>
                        </a:spcAft>
                      </a:pPr>
                      <a:r>
                        <a:rPr lang="es-ES" sz="1050" b="0" kern="1200" dirty="0">
                          <a:solidFill>
                            <a:srgbClr val="E36C0A"/>
                          </a:solidFill>
                          <a:effectLst/>
                          <a:latin typeface="+mj-lt"/>
                          <a:ea typeface="Arial" panose="020B0604020202020204" pitchFamily="34" charset="0"/>
                          <a:cs typeface="Arial" panose="020B0604020202020204" pitchFamily="34" charset="0"/>
                        </a:rPr>
                        <a:t>Tierra: Giro brusco del viento al noroeste, aumentando repentinamente con rachas muy fuertes, superiores a 90 km/h en el litoral</a:t>
                      </a:r>
                      <a:endParaRPr lang="en-GB" sz="1050" b="0" kern="1200" dirty="0">
                        <a:solidFill>
                          <a:srgbClr val="E36C0A"/>
                        </a:solidFill>
                        <a:effectLst/>
                        <a:latin typeface="+mj-lt"/>
                        <a:ea typeface="Arial" panose="020B0604020202020204" pitchFamily="34" charset="0"/>
                        <a:cs typeface="Arial" panose="020B0604020202020204" pitchFamily="34" charset="0"/>
                      </a:endParaRPr>
                    </a:p>
                  </a:txBody>
                  <a:tcPr marL="36000" marR="3600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374358">
                <a:tc>
                  <a:txBody>
                    <a:bodyPr/>
                    <a:lstStyle/>
                    <a:p>
                      <a:pPr indent="0" algn="ctr">
                        <a:spcBef>
                          <a:spcPts val="600"/>
                        </a:spcBef>
                        <a:spcAft>
                          <a:spcPts val="0"/>
                        </a:spcAft>
                      </a:pPr>
                      <a:r>
                        <a:rPr lang="es-ES" sz="1200" b="0" kern="1200" dirty="0">
                          <a:solidFill>
                            <a:srgbClr val="FF0000"/>
                          </a:solidFill>
                          <a:effectLst/>
                          <a:latin typeface="+mj-lt"/>
                          <a:ea typeface="Arial" panose="020B0604020202020204" pitchFamily="34" charset="0"/>
                          <a:cs typeface="Arial" panose="020B0604020202020204" pitchFamily="34" charset="0"/>
                        </a:rPr>
                        <a:t>Rojo</a:t>
                      </a:r>
                      <a:endParaRPr lang="en-GB" sz="1200" b="0" kern="1200" dirty="0">
                        <a:solidFill>
                          <a:srgbClr val="FF0000"/>
                        </a:solidFill>
                        <a:effectLst/>
                        <a:latin typeface="+mj-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Bef>
                          <a:spcPts val="0"/>
                        </a:spcBef>
                        <a:spcAft>
                          <a:spcPts val="0"/>
                        </a:spcAft>
                      </a:pPr>
                      <a:r>
                        <a:rPr lang="es-ES" sz="1050" b="0" kern="1200" dirty="0">
                          <a:solidFill>
                            <a:srgbClr val="FF0000"/>
                          </a:solidFill>
                          <a:effectLst/>
                          <a:latin typeface="+mj-lt"/>
                          <a:ea typeface="Arial" panose="020B0604020202020204" pitchFamily="34" charset="0"/>
                          <a:cs typeface="Arial" panose="020B0604020202020204" pitchFamily="34" charset="0"/>
                        </a:rPr>
                        <a:t>Mar: Cambio brusco del viento, arreciando y rolando al noroeste con fuerza 10 (90 km/h)</a:t>
                      </a:r>
                      <a:endParaRPr lang="en-GB" sz="1050" b="0" kern="1200" dirty="0">
                        <a:solidFill>
                          <a:srgbClr val="FF0000"/>
                        </a:solidFill>
                        <a:effectLst/>
                        <a:latin typeface="+mj-lt"/>
                        <a:ea typeface="Arial" panose="020B0604020202020204" pitchFamily="34" charset="0"/>
                        <a:cs typeface="Arial" panose="020B0604020202020204" pitchFamily="34" charset="0"/>
                      </a:endParaRPr>
                    </a:p>
                    <a:p>
                      <a:pPr indent="0" algn="ctr">
                        <a:spcBef>
                          <a:spcPts val="0"/>
                        </a:spcBef>
                        <a:spcAft>
                          <a:spcPts val="0"/>
                        </a:spcAft>
                      </a:pPr>
                      <a:r>
                        <a:rPr lang="es-ES" sz="1050" b="0" kern="1200" dirty="0">
                          <a:solidFill>
                            <a:srgbClr val="FF0000"/>
                          </a:solidFill>
                          <a:effectLst/>
                          <a:latin typeface="+mj-lt"/>
                          <a:ea typeface="Arial" panose="020B0604020202020204" pitchFamily="34" charset="0"/>
                          <a:cs typeface="Arial" panose="020B0604020202020204" pitchFamily="34" charset="0"/>
                        </a:rPr>
                        <a:t>Tierra: Giro brusco del viento al noroeste, aumentando repentinamente con rachas huracanadas, superiores a 130 km/h en el litoral</a:t>
                      </a:r>
                      <a:endParaRPr lang="en-GB" sz="1050" b="0" kern="1200" dirty="0">
                        <a:solidFill>
                          <a:srgbClr val="FF0000"/>
                        </a:solidFill>
                        <a:effectLst/>
                        <a:latin typeface="+mj-lt"/>
                        <a:ea typeface="Arial" panose="020B0604020202020204" pitchFamily="34" charset="0"/>
                        <a:cs typeface="Arial" panose="020B0604020202020204" pitchFamily="34" charset="0"/>
                      </a:endParaRPr>
                    </a:p>
                  </a:txBody>
                  <a:tcPr marL="36000" marR="36000"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bl>
          </a:graphicData>
        </a:graphic>
      </p:graphicFrame>
      <p:graphicFrame>
        <p:nvGraphicFramePr>
          <p:cNvPr id="16" name="Tabla 15"/>
          <p:cNvGraphicFramePr>
            <a:graphicFrameLocks noGrp="1"/>
          </p:cNvGraphicFramePr>
          <p:nvPr>
            <p:extLst>
              <p:ext uri="{D42A27DB-BD31-4B8C-83A1-F6EECF244321}">
                <p14:modId xmlns:p14="http://schemas.microsoft.com/office/powerpoint/2010/main" val="2170248837"/>
              </p:ext>
            </p:extLst>
          </p:nvPr>
        </p:nvGraphicFramePr>
        <p:xfrm>
          <a:off x="5820526" y="4950078"/>
          <a:ext cx="5865784" cy="1433508"/>
        </p:xfrm>
        <a:graphic>
          <a:graphicData uri="http://schemas.openxmlformats.org/drawingml/2006/table">
            <a:tbl>
              <a:tblPr/>
              <a:tblGrid>
                <a:gridCol w="863718"/>
                <a:gridCol w="5002066"/>
              </a:tblGrid>
              <a:tr h="230159">
                <a:tc gridSpan="2">
                  <a:txBody>
                    <a:bodyPr/>
                    <a:lstStyle/>
                    <a:p>
                      <a:pPr indent="0" algn="ctr">
                        <a:spcBef>
                          <a:spcPts val="600"/>
                        </a:spcBef>
                        <a:spcAft>
                          <a:spcPts val="0"/>
                        </a:spcAft>
                      </a:pPr>
                      <a:r>
                        <a:rPr lang="es-ES" sz="1200" b="1" kern="1200" dirty="0" smtClean="0">
                          <a:solidFill>
                            <a:srgbClr val="FFFFFF"/>
                          </a:solidFill>
                          <a:effectLst/>
                          <a:latin typeface="+mn-lt"/>
                          <a:ea typeface="Times New Roman" panose="02020603050405020304" pitchFamily="18" charset="0"/>
                          <a:cs typeface="Times New Roman" panose="02020603050405020304" pitchFamily="18" charset="0"/>
                        </a:rPr>
                        <a:t>RISSAGUES </a:t>
                      </a:r>
                      <a:r>
                        <a:rPr lang="es-ES" sz="1200" b="0" kern="1200" dirty="0" smtClean="0">
                          <a:solidFill>
                            <a:srgbClr val="FFFFFF"/>
                          </a:solidFill>
                          <a:effectLst/>
                          <a:latin typeface="+mn-lt"/>
                          <a:ea typeface="Times New Roman" panose="02020603050405020304" pitchFamily="18" charset="0"/>
                          <a:cs typeface="Times New Roman" panose="02020603050405020304" pitchFamily="18" charset="0"/>
                        </a:rPr>
                        <a:t>(solo Baleares)</a:t>
                      </a:r>
                      <a:endParaRPr lang="en-GB" sz="1200" b="1" kern="1200" dirty="0">
                        <a:solidFill>
                          <a:srgbClr val="FFFFFF"/>
                        </a:solidFill>
                        <a:effectLst/>
                        <a:latin typeface="+mn-lt"/>
                        <a:ea typeface="Times New Roman" panose="02020603050405020304" pitchFamily="18" charset="0"/>
                        <a:cs typeface="Times New Roman" panose="02020603050405020304" pitchFamily="18"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c hMerge="1">
                  <a:txBody>
                    <a:bodyPr/>
                    <a:lstStyle/>
                    <a:p>
                      <a:pPr indent="0" algn="ctr">
                        <a:spcBef>
                          <a:spcPts val="600"/>
                        </a:spcBef>
                        <a:spcAft>
                          <a:spcPts val="0"/>
                        </a:spcAft>
                      </a:pPr>
                      <a:endParaRPr lang="en-GB" sz="1200" b="0" kern="1200" dirty="0">
                        <a:solidFill>
                          <a:srgbClr val="000000"/>
                        </a:solidFill>
                        <a:effectLst/>
                        <a:latin typeface="+mn-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r>
              <a:tr h="230159">
                <a:tc>
                  <a:txBody>
                    <a:bodyPr/>
                    <a:lstStyle/>
                    <a:p>
                      <a:pPr indent="0" algn="ctr">
                        <a:spcBef>
                          <a:spcPts val="600"/>
                        </a:spcBef>
                        <a:spcAft>
                          <a:spcPts val="0"/>
                        </a:spcAft>
                      </a:pPr>
                      <a:r>
                        <a:rPr lang="es-ES" sz="1200" b="0" kern="1200" dirty="0">
                          <a:solidFill>
                            <a:srgbClr val="000000"/>
                          </a:solidFill>
                          <a:effectLst/>
                          <a:latin typeface="+mn-lt"/>
                          <a:ea typeface="Arial" panose="020B0604020202020204" pitchFamily="34" charset="0"/>
                          <a:cs typeface="Arial" panose="020B0604020202020204" pitchFamily="34" charset="0"/>
                        </a:rPr>
                        <a:t>Nivel</a:t>
                      </a:r>
                      <a:endParaRPr lang="en-GB" sz="1200" b="0" kern="1200" dirty="0">
                        <a:solidFill>
                          <a:srgbClr val="000000"/>
                        </a:solidFill>
                        <a:effectLst/>
                        <a:latin typeface="+mn-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c>
                  <a:txBody>
                    <a:bodyPr/>
                    <a:lstStyle/>
                    <a:p>
                      <a:pPr indent="0" algn="ctr">
                        <a:spcBef>
                          <a:spcPts val="600"/>
                        </a:spcBef>
                        <a:spcAft>
                          <a:spcPts val="0"/>
                        </a:spcAft>
                      </a:pPr>
                      <a:r>
                        <a:rPr lang="es-ES" sz="1200" b="0" kern="1200" dirty="0">
                          <a:solidFill>
                            <a:srgbClr val="000000"/>
                          </a:solidFill>
                          <a:effectLst/>
                          <a:latin typeface="+mn-lt"/>
                          <a:ea typeface="Arial" panose="020B0604020202020204" pitchFamily="34" charset="0"/>
                          <a:cs typeface="Arial" panose="020B0604020202020204" pitchFamily="34" charset="0"/>
                        </a:rPr>
                        <a:t>Características</a:t>
                      </a:r>
                      <a:endParaRPr lang="en-GB" sz="1200" b="0" kern="1200" dirty="0">
                        <a:solidFill>
                          <a:srgbClr val="000000"/>
                        </a:solidFill>
                        <a:effectLst/>
                        <a:latin typeface="+mn-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accent1"/>
                    </a:solidFill>
                  </a:tcPr>
                </a:tc>
              </a:tr>
              <a:tr h="315335">
                <a:tc>
                  <a:txBody>
                    <a:bodyPr/>
                    <a:lstStyle/>
                    <a:p>
                      <a:pPr indent="0" algn="ctr">
                        <a:spcBef>
                          <a:spcPts val="600"/>
                        </a:spcBef>
                        <a:spcAft>
                          <a:spcPts val="0"/>
                        </a:spcAft>
                      </a:pPr>
                      <a:r>
                        <a:rPr lang="es-ES" sz="1050" b="0" kern="1200" dirty="0">
                          <a:solidFill>
                            <a:srgbClr val="DED01C"/>
                          </a:solidFill>
                          <a:effectLst/>
                          <a:latin typeface="+mj-lt"/>
                          <a:ea typeface="Arial" panose="020B0604020202020204" pitchFamily="34" charset="0"/>
                          <a:cs typeface="Arial" panose="020B0604020202020204" pitchFamily="34" charset="0"/>
                        </a:rPr>
                        <a:t>Amarillo</a:t>
                      </a:r>
                      <a:endParaRPr lang="en-GB" sz="1050" b="0" kern="1200" dirty="0">
                        <a:solidFill>
                          <a:srgbClr val="DED01C"/>
                        </a:solidFill>
                        <a:effectLst/>
                        <a:latin typeface="+mj-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Bef>
                          <a:spcPts val="600"/>
                        </a:spcBef>
                        <a:spcAft>
                          <a:spcPts val="0"/>
                        </a:spcAft>
                      </a:pPr>
                      <a:r>
                        <a:rPr lang="es-ES" sz="1050" b="0" kern="1200" dirty="0">
                          <a:solidFill>
                            <a:srgbClr val="DED01C"/>
                          </a:solidFill>
                          <a:effectLst/>
                          <a:latin typeface="+mj-lt"/>
                          <a:ea typeface="Arial" panose="020B0604020202020204" pitchFamily="34" charset="0"/>
                          <a:cs typeface="Arial" panose="020B0604020202020204" pitchFamily="34" charset="0"/>
                        </a:rPr>
                        <a:t>Oscilaciones en la altura del agua del mar entre 0,7 y 1 metro</a:t>
                      </a:r>
                      <a:endParaRPr lang="en-GB" sz="1050" b="0" kern="1200" dirty="0">
                        <a:solidFill>
                          <a:srgbClr val="DED01C"/>
                        </a:solidFill>
                        <a:effectLst/>
                        <a:latin typeface="+mj-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324850">
                <a:tc>
                  <a:txBody>
                    <a:bodyPr/>
                    <a:lstStyle/>
                    <a:p>
                      <a:pPr indent="0" algn="ctr">
                        <a:spcBef>
                          <a:spcPts val="600"/>
                        </a:spcBef>
                        <a:spcAft>
                          <a:spcPts val="0"/>
                        </a:spcAft>
                      </a:pPr>
                      <a:r>
                        <a:rPr lang="es-ES" sz="1050" b="0" kern="1200" dirty="0">
                          <a:solidFill>
                            <a:srgbClr val="E36C0A"/>
                          </a:solidFill>
                          <a:effectLst/>
                          <a:latin typeface="+mj-lt"/>
                          <a:ea typeface="Arial" panose="020B0604020202020204" pitchFamily="34" charset="0"/>
                          <a:cs typeface="Arial" panose="020B0604020202020204" pitchFamily="34" charset="0"/>
                        </a:rPr>
                        <a:t>Naranja</a:t>
                      </a:r>
                      <a:endParaRPr lang="en-GB" sz="1050" b="0" kern="1200" dirty="0">
                        <a:solidFill>
                          <a:srgbClr val="E36C0A"/>
                        </a:solidFill>
                        <a:effectLst/>
                        <a:latin typeface="+mj-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Bef>
                          <a:spcPts val="600"/>
                        </a:spcBef>
                        <a:spcAft>
                          <a:spcPts val="0"/>
                        </a:spcAft>
                      </a:pPr>
                      <a:r>
                        <a:rPr lang="es-ES" sz="1050" b="0" kern="1200" dirty="0">
                          <a:solidFill>
                            <a:srgbClr val="E36C0A"/>
                          </a:solidFill>
                          <a:effectLst/>
                          <a:latin typeface="+mj-lt"/>
                          <a:ea typeface="Arial" panose="020B0604020202020204" pitchFamily="34" charset="0"/>
                          <a:cs typeface="Arial" panose="020B0604020202020204" pitchFamily="34" charset="0"/>
                        </a:rPr>
                        <a:t>Oscilaciones de la altura del agua del mar entre 1 y 2 metros</a:t>
                      </a:r>
                      <a:endParaRPr lang="en-GB" sz="1050" b="0" kern="1200" dirty="0">
                        <a:solidFill>
                          <a:srgbClr val="E36C0A"/>
                        </a:solidFill>
                        <a:effectLst/>
                        <a:latin typeface="+mj-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333005">
                <a:tc>
                  <a:txBody>
                    <a:bodyPr/>
                    <a:lstStyle/>
                    <a:p>
                      <a:pPr indent="0" algn="ctr">
                        <a:spcBef>
                          <a:spcPts val="600"/>
                        </a:spcBef>
                        <a:spcAft>
                          <a:spcPts val="0"/>
                        </a:spcAft>
                      </a:pPr>
                      <a:r>
                        <a:rPr lang="es-ES" sz="1050" b="0" kern="1200" dirty="0">
                          <a:solidFill>
                            <a:srgbClr val="FF0000"/>
                          </a:solidFill>
                          <a:effectLst/>
                          <a:latin typeface="+mj-lt"/>
                          <a:ea typeface="Arial" panose="020B0604020202020204" pitchFamily="34" charset="0"/>
                          <a:cs typeface="Arial" panose="020B0604020202020204" pitchFamily="34" charset="0"/>
                        </a:rPr>
                        <a:t>Rojo</a:t>
                      </a:r>
                      <a:endParaRPr lang="en-GB" sz="1050" b="0" kern="1200" dirty="0">
                        <a:solidFill>
                          <a:srgbClr val="FF0000"/>
                        </a:solidFill>
                        <a:effectLst/>
                        <a:latin typeface="+mj-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c>
                  <a:txBody>
                    <a:bodyPr/>
                    <a:lstStyle/>
                    <a:p>
                      <a:pPr indent="0" algn="ctr">
                        <a:spcBef>
                          <a:spcPts val="600"/>
                        </a:spcBef>
                        <a:spcAft>
                          <a:spcPts val="0"/>
                        </a:spcAft>
                      </a:pPr>
                      <a:r>
                        <a:rPr lang="es-ES" sz="1050" b="0" kern="1200" dirty="0">
                          <a:solidFill>
                            <a:srgbClr val="FF0000"/>
                          </a:solidFill>
                          <a:effectLst/>
                          <a:latin typeface="+mj-lt"/>
                          <a:ea typeface="Arial" panose="020B0604020202020204" pitchFamily="34" charset="0"/>
                          <a:cs typeface="Arial" panose="020B0604020202020204" pitchFamily="34" charset="0"/>
                        </a:rPr>
                        <a:t>Oscilaciones superiores a 2 metros en la altura del agua del mar</a:t>
                      </a:r>
                      <a:endParaRPr lang="en-GB" sz="1050" b="0" kern="1200" dirty="0">
                        <a:solidFill>
                          <a:srgbClr val="FF0000"/>
                        </a:solidFill>
                        <a:effectLst/>
                        <a:latin typeface="+mj-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1551127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Avisos de FMA</a:t>
            </a:r>
            <a:endParaRPr lang="es-ES" dirty="0"/>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13</a:t>
            </a:fld>
            <a:endParaRPr lang="es-ES">
              <a:solidFill>
                <a:srgbClr val="00338D">
                  <a:tint val="75000"/>
                </a:srgbClr>
              </a:solidFill>
            </a:endParaRPr>
          </a:p>
        </p:txBody>
      </p:sp>
      <p:sp>
        <p:nvSpPr>
          <p:cNvPr id="11"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Umbrales para la emisión de avisos</a:t>
            </a:r>
            <a:endParaRPr lang="es-ES" sz="2800" dirty="0"/>
          </a:p>
        </p:txBody>
      </p:sp>
      <p:graphicFrame>
        <p:nvGraphicFramePr>
          <p:cNvPr id="16" name="Tabla 15"/>
          <p:cNvGraphicFramePr>
            <a:graphicFrameLocks noGrp="1"/>
          </p:cNvGraphicFramePr>
          <p:nvPr>
            <p:extLst>
              <p:ext uri="{D42A27DB-BD31-4B8C-83A1-F6EECF244321}">
                <p14:modId xmlns:p14="http://schemas.microsoft.com/office/powerpoint/2010/main" val="2411124805"/>
              </p:ext>
            </p:extLst>
          </p:nvPr>
        </p:nvGraphicFramePr>
        <p:xfrm>
          <a:off x="5488016" y="2238167"/>
          <a:ext cx="5865784" cy="2960942"/>
        </p:xfrm>
        <a:graphic>
          <a:graphicData uri="http://schemas.openxmlformats.org/drawingml/2006/table">
            <a:tbl>
              <a:tblPr/>
              <a:tblGrid>
                <a:gridCol w="5865784"/>
              </a:tblGrid>
              <a:tr h="230159">
                <a:tc>
                  <a:txBody>
                    <a:bodyPr/>
                    <a:lstStyle/>
                    <a:p>
                      <a:pPr indent="0" algn="ctr">
                        <a:spcBef>
                          <a:spcPts val="600"/>
                        </a:spcBef>
                        <a:spcAft>
                          <a:spcPts val="0"/>
                        </a:spcAft>
                      </a:pPr>
                      <a:r>
                        <a:rPr lang="es-ES" sz="1200" b="1" kern="1200" dirty="0" smtClean="0">
                          <a:solidFill>
                            <a:srgbClr val="FFFFFF"/>
                          </a:solidFill>
                          <a:effectLst/>
                          <a:latin typeface="+mn-lt"/>
                          <a:ea typeface="Times New Roman" panose="02020603050405020304" pitchFamily="18" charset="0"/>
                          <a:cs typeface="Times New Roman" panose="02020603050405020304" pitchFamily="18" charset="0"/>
                        </a:rPr>
                        <a:t>DESHIELOS</a:t>
                      </a:r>
                      <a:endParaRPr lang="en-GB" sz="1200" b="1" kern="1200" dirty="0">
                        <a:solidFill>
                          <a:srgbClr val="FFFFFF"/>
                        </a:solidFill>
                        <a:effectLst/>
                        <a:latin typeface="+mn-lt"/>
                        <a:ea typeface="Times New Roman" panose="02020603050405020304" pitchFamily="18" charset="0"/>
                        <a:cs typeface="Times New Roman" panose="02020603050405020304" pitchFamily="18"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solidFill>
                  </a:tcPr>
                </a:tc>
              </a:tr>
              <a:tr h="2397778">
                <a:tc>
                  <a:txBody>
                    <a:bodyPr/>
                    <a:lstStyle/>
                    <a:p>
                      <a:pPr indent="0" algn="ctr">
                        <a:spcBef>
                          <a:spcPts val="600"/>
                        </a:spcBef>
                        <a:spcAft>
                          <a:spcPts val="0"/>
                        </a:spcAft>
                      </a:pPr>
                      <a:endParaRPr lang="en-GB" sz="1050" b="0" kern="1200" dirty="0">
                        <a:solidFill>
                          <a:srgbClr val="E36C0A"/>
                        </a:solidFill>
                        <a:effectLst/>
                        <a:latin typeface="+mj-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r h="333005">
                <a:tc>
                  <a:txBody>
                    <a:bodyPr/>
                    <a:lstStyle/>
                    <a:p>
                      <a:pPr indent="0" algn="l">
                        <a:spcBef>
                          <a:spcPts val="600"/>
                        </a:spcBef>
                        <a:spcAft>
                          <a:spcPts val="0"/>
                        </a:spcAft>
                      </a:pPr>
                      <a:r>
                        <a:rPr lang="es-ES" sz="1050" b="0" kern="1200" dirty="0" smtClean="0">
                          <a:solidFill>
                            <a:srgbClr val="000000"/>
                          </a:solidFill>
                          <a:effectLst/>
                          <a:latin typeface="+mj-lt"/>
                          <a:ea typeface="Arial" panose="020B0604020202020204" pitchFamily="34" charset="0"/>
                          <a:cs typeface="Arial" panose="020B0604020202020204" pitchFamily="34" charset="0"/>
                        </a:rPr>
                        <a:t>Cuando las condiciones de precipitación y ascenso de temperaturas, con anterior acumulación de nieve en cordilleras, así lo requieran, y se acuerde con la Confederación Hidrográfica correspondiente.</a:t>
                      </a:r>
                      <a:endParaRPr lang="en-GB" sz="1050" b="0" kern="1200" dirty="0">
                        <a:solidFill>
                          <a:srgbClr val="000000"/>
                        </a:solidFill>
                        <a:effectLst/>
                        <a:latin typeface="+mj-lt"/>
                        <a:ea typeface="Arial" panose="020B0604020202020204" pitchFamily="34" charset="0"/>
                        <a:cs typeface="Arial" panose="020B0604020202020204" pitchFamily="34" charset="0"/>
                      </a:endParaRPr>
                    </a:p>
                  </a:txBody>
                  <a:tcPr marL="144145" marR="144145" marT="0" marB="0" anchor="ct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FFFFFF"/>
                    </a:solidFill>
                  </a:tcPr>
                </a:tc>
              </a:tr>
            </a:tbl>
          </a:graphicData>
        </a:graphic>
      </p:graphicFrame>
      <p:pic>
        <p:nvPicPr>
          <p:cNvPr id="3" name="Imagen 2"/>
          <p:cNvPicPr>
            <a:picLocks noChangeAspect="1"/>
          </p:cNvPicPr>
          <p:nvPr/>
        </p:nvPicPr>
        <p:blipFill rotWithShape="1">
          <a:blip r:embed="rId2" cstate="print">
            <a:extLst>
              <a:ext uri="{28A0092B-C50C-407E-A947-70E740481C1C}">
                <a14:useLocalDpi xmlns:a14="http://schemas.microsoft.com/office/drawing/2010/main" val="0"/>
              </a:ext>
            </a:extLst>
          </a:blip>
          <a:srcRect l="4231" t="14150" r="2058" b="9659"/>
          <a:stretch/>
        </p:blipFill>
        <p:spPr>
          <a:xfrm>
            <a:off x="6184667" y="2496978"/>
            <a:ext cx="4048299" cy="2327563"/>
          </a:xfrm>
          <a:prstGeom prst="rect">
            <a:avLst/>
          </a:prstGeom>
        </p:spPr>
      </p:pic>
      <p:sp>
        <p:nvSpPr>
          <p:cNvPr id="12" name="Marcador de contenido 2"/>
          <p:cNvSpPr>
            <a:spLocks noGrp="1"/>
          </p:cNvSpPr>
          <p:nvPr>
            <p:ph idx="1"/>
          </p:nvPr>
        </p:nvSpPr>
        <p:spPr>
          <a:xfrm>
            <a:off x="888352" y="1496291"/>
            <a:ext cx="4035600" cy="5243379"/>
          </a:xfrm>
        </p:spPr>
        <p:txBody>
          <a:bodyPr anchor="ctr">
            <a:normAutofit/>
          </a:bodyPr>
          <a:lstStyle/>
          <a:p>
            <a:r>
              <a:rPr lang="es-ES" sz="1800" dirty="0" smtClean="0">
                <a:solidFill>
                  <a:schemeClr val="tx2"/>
                </a:solidFill>
                <a:latin typeface="+mj-lt"/>
              </a:rPr>
              <a:t>Para nieblas y visibilidad solo se dan avisos de nivel amarillo.</a:t>
            </a:r>
          </a:p>
          <a:p>
            <a:pPr>
              <a:buFont typeface="Wingdings" panose="05000000000000000000" pitchFamily="2" charset="2"/>
              <a:buChar char="è"/>
            </a:pPr>
            <a:r>
              <a:rPr lang="es-ES" sz="1800" dirty="0" smtClean="0">
                <a:solidFill>
                  <a:schemeClr val="tx2"/>
                </a:solidFill>
                <a:latin typeface="+mj-lt"/>
                <a:sym typeface="Wingdings" panose="05000000000000000000" pitchFamily="2" charset="2"/>
              </a:rPr>
              <a:t>Nieblas: generalizadas, densas (</a:t>
            </a:r>
            <a:r>
              <a:rPr lang="es-ES" sz="1800" dirty="0" err="1" smtClean="0">
                <a:solidFill>
                  <a:schemeClr val="tx2"/>
                </a:solidFill>
                <a:latin typeface="+mj-lt"/>
                <a:sym typeface="Wingdings" panose="05000000000000000000" pitchFamily="2" charset="2"/>
              </a:rPr>
              <a:t>visib</a:t>
            </a:r>
            <a:r>
              <a:rPr lang="es-ES" sz="1800" dirty="0" smtClean="0">
                <a:solidFill>
                  <a:schemeClr val="tx2"/>
                </a:solidFill>
                <a:latin typeface="+mj-lt"/>
                <a:sym typeface="Wingdings" panose="05000000000000000000" pitchFamily="2" charset="2"/>
              </a:rPr>
              <a:t>.&lt;200 m) y persistentes (&gt;6-12 h)</a:t>
            </a:r>
          </a:p>
          <a:p>
            <a:pPr>
              <a:buFont typeface="Wingdings" panose="05000000000000000000" pitchFamily="2" charset="2"/>
              <a:buChar char="è"/>
            </a:pPr>
            <a:r>
              <a:rPr lang="es-ES" sz="1800" dirty="0" smtClean="0">
                <a:solidFill>
                  <a:schemeClr val="tx2"/>
                </a:solidFill>
                <a:latin typeface="+mj-lt"/>
                <a:sym typeface="Wingdings" panose="05000000000000000000" pitchFamily="2" charset="2"/>
              </a:rPr>
              <a:t>Visibilidad: reducción de visibilidad &lt; 3000 m, debida al polvo en suspensión </a:t>
            </a:r>
            <a:endParaRPr lang="es-ES" sz="1800" dirty="0">
              <a:solidFill>
                <a:schemeClr val="tx2"/>
              </a:solidFill>
              <a:latin typeface="+mj-lt"/>
            </a:endParaRPr>
          </a:p>
        </p:txBody>
      </p:sp>
    </p:spTree>
    <p:extLst>
      <p:ext uri="{BB962C8B-B14F-4D97-AF65-F5344CB8AC3E}">
        <p14:creationId xmlns:p14="http://schemas.microsoft.com/office/powerpoint/2010/main" val="15880470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Avisos de FMA</a:t>
            </a:r>
            <a:endParaRPr lang="es-ES" dirty="0"/>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14</a:t>
            </a:fld>
            <a:endParaRPr lang="es-ES">
              <a:solidFill>
                <a:srgbClr val="00338D">
                  <a:tint val="75000"/>
                </a:srgbClr>
              </a:solidFill>
            </a:endParaRPr>
          </a:p>
        </p:txBody>
      </p:sp>
      <p:sp>
        <p:nvSpPr>
          <p:cNvPr id="11"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Periodos preferentes de emisión de avisos</a:t>
            </a:r>
            <a:endParaRPr lang="es-ES" sz="2800" dirty="0"/>
          </a:p>
        </p:txBody>
      </p:sp>
      <p:sp>
        <p:nvSpPr>
          <p:cNvPr id="12" name="Marcador de contenido 2"/>
          <p:cNvSpPr>
            <a:spLocks noGrp="1"/>
          </p:cNvSpPr>
          <p:nvPr>
            <p:ph idx="1"/>
          </p:nvPr>
        </p:nvSpPr>
        <p:spPr>
          <a:xfrm>
            <a:off x="888351" y="1496291"/>
            <a:ext cx="5046935" cy="5243379"/>
          </a:xfrm>
        </p:spPr>
        <p:txBody>
          <a:bodyPr anchor="ctr">
            <a:normAutofit/>
          </a:bodyPr>
          <a:lstStyle/>
          <a:p>
            <a:r>
              <a:rPr lang="es-ES" sz="1800" dirty="0">
                <a:solidFill>
                  <a:schemeClr val="tx2"/>
                </a:solidFill>
                <a:latin typeface="+mj-lt"/>
              </a:rPr>
              <a:t>Los periodos preferentes de emisión de avisos son (hora oficial peninsular):</a:t>
            </a:r>
          </a:p>
          <a:p>
            <a:pPr lvl="1"/>
            <a:r>
              <a:rPr lang="es-ES" sz="1800" dirty="0" smtClean="0">
                <a:solidFill>
                  <a:schemeClr val="tx2"/>
                </a:solidFill>
                <a:latin typeface="+mj-lt"/>
              </a:rPr>
              <a:t>07:30 </a:t>
            </a:r>
            <a:r>
              <a:rPr lang="es-ES" sz="1800" dirty="0">
                <a:solidFill>
                  <a:schemeClr val="tx2"/>
                </a:solidFill>
                <a:latin typeface="+mj-lt"/>
              </a:rPr>
              <a:t>a 09:00 h: avisos para el día de hoy (</a:t>
            </a:r>
            <a:r>
              <a:rPr lang="es-ES" sz="1800" dirty="0" smtClean="0">
                <a:solidFill>
                  <a:schemeClr val="tx2"/>
                </a:solidFill>
                <a:latin typeface="+mj-lt"/>
              </a:rPr>
              <a:t>D)</a:t>
            </a:r>
          </a:p>
          <a:p>
            <a:pPr lvl="1"/>
            <a:r>
              <a:rPr lang="es-ES" sz="1800" dirty="0" smtClean="0">
                <a:solidFill>
                  <a:schemeClr val="tx2"/>
                </a:solidFill>
                <a:latin typeface="+mj-lt"/>
              </a:rPr>
              <a:t>10:30 </a:t>
            </a:r>
            <a:r>
              <a:rPr lang="es-ES" sz="1800" dirty="0">
                <a:solidFill>
                  <a:schemeClr val="tx2"/>
                </a:solidFill>
                <a:latin typeface="+mj-lt"/>
              </a:rPr>
              <a:t>a 11:30 h: avisos para mañana (D+1) y pasado mañana (</a:t>
            </a:r>
            <a:r>
              <a:rPr lang="es-ES" sz="1800" dirty="0" smtClean="0">
                <a:solidFill>
                  <a:schemeClr val="tx2"/>
                </a:solidFill>
                <a:latin typeface="+mj-lt"/>
              </a:rPr>
              <a:t>D+2)</a:t>
            </a:r>
          </a:p>
          <a:p>
            <a:pPr lvl="1"/>
            <a:r>
              <a:rPr lang="es-ES" sz="1800" dirty="0" smtClean="0">
                <a:solidFill>
                  <a:schemeClr val="tx2"/>
                </a:solidFill>
                <a:latin typeface="+mj-lt"/>
              </a:rPr>
              <a:t>21:00 </a:t>
            </a:r>
            <a:r>
              <a:rPr lang="es-ES" sz="1800" dirty="0">
                <a:solidFill>
                  <a:schemeClr val="tx2"/>
                </a:solidFill>
                <a:latin typeface="+mj-lt"/>
              </a:rPr>
              <a:t>a 23:00 h: revisión de todos los avisos </a:t>
            </a:r>
            <a:endParaRPr lang="es-ES" sz="1800" dirty="0" smtClean="0">
              <a:solidFill>
                <a:schemeClr val="tx2"/>
              </a:solidFill>
              <a:latin typeface="+mj-lt"/>
            </a:endParaRPr>
          </a:p>
          <a:p>
            <a:pPr lvl="1"/>
            <a:r>
              <a:rPr lang="es-ES" sz="1800" dirty="0" smtClean="0">
                <a:solidFill>
                  <a:schemeClr val="tx2"/>
                </a:solidFill>
                <a:latin typeface="+mj-lt"/>
              </a:rPr>
              <a:t>21:00 </a:t>
            </a:r>
            <a:r>
              <a:rPr lang="es-ES" sz="1800" dirty="0">
                <a:solidFill>
                  <a:schemeClr val="tx2"/>
                </a:solidFill>
                <a:latin typeface="+mj-lt"/>
              </a:rPr>
              <a:t>a 23:50 h: avance para D+3</a:t>
            </a:r>
          </a:p>
        </p:txBody>
      </p:sp>
      <p:sp>
        <p:nvSpPr>
          <p:cNvPr id="5" name="CuadroTexto 4"/>
          <p:cNvSpPr txBox="1"/>
          <p:nvPr/>
        </p:nvSpPr>
        <p:spPr>
          <a:xfrm>
            <a:off x="6383191" y="1911655"/>
            <a:ext cx="5070764" cy="3108543"/>
          </a:xfrm>
          <a:prstGeom prst="rect">
            <a:avLst/>
          </a:prstGeom>
          <a:solidFill>
            <a:schemeClr val="accent1">
              <a:lumMod val="40000"/>
              <a:lumOff val="60000"/>
            </a:schemeClr>
          </a:solidFill>
        </p:spPr>
        <p:txBody>
          <a:bodyPr wrap="square" rtlCol="0">
            <a:spAutoFit/>
          </a:bodyPr>
          <a:lstStyle/>
          <a:p>
            <a:r>
              <a:rPr lang="es-ES" sz="1400" dirty="0" smtClean="0">
                <a:latin typeface="+mj-lt"/>
              </a:rPr>
              <a:t>Fuera de los periodos preferentes de emisión de avisos se pueden emitir avisos también, especialmente los observados y los de nowcasting:</a:t>
            </a:r>
          </a:p>
          <a:p>
            <a:pPr marL="285750" indent="-285750">
              <a:buFont typeface="Arial" panose="020B0604020202020204" pitchFamily="34" charset="0"/>
              <a:buChar char="•"/>
            </a:pPr>
            <a:r>
              <a:rPr lang="es-ES" sz="1400" dirty="0" smtClean="0"/>
              <a:t>Avisos observados</a:t>
            </a:r>
            <a:r>
              <a:rPr lang="es-ES" sz="1400" dirty="0" smtClean="0">
                <a:latin typeface="+mj-lt"/>
              </a:rPr>
              <a:t>: se emiten cuando se tiene constancia de la ocurrencia de un FMA que supera los umbrales de aviso sin que haya un aviso en vigor. En el apartado de comentarios se incluirá una predicción de su evolución inmediata. Son obligatorios para fenómenos observados que alcancen el umbral naranja o rojo, recomendables en el umbral amarillo si afectan a lugares de especial impacto.</a:t>
            </a:r>
          </a:p>
          <a:p>
            <a:pPr marL="285750" indent="-285750">
              <a:buFont typeface="Arial" panose="020B0604020202020204" pitchFamily="34" charset="0"/>
              <a:buChar char="•"/>
            </a:pPr>
            <a:r>
              <a:rPr lang="es-ES" sz="1400" dirty="0" smtClean="0"/>
              <a:t>Avisos </a:t>
            </a:r>
            <a:r>
              <a:rPr lang="es-ES" sz="1400" dirty="0"/>
              <a:t>de nowcasting</a:t>
            </a:r>
            <a:r>
              <a:rPr lang="es-ES" sz="1400" dirty="0">
                <a:latin typeface="+mj-lt"/>
              </a:rPr>
              <a:t>: Si durante el seguimiento de la evolución de los FMA se detecta un nivel de </a:t>
            </a:r>
            <a:r>
              <a:rPr lang="es-ES" sz="1400" dirty="0" smtClean="0">
                <a:latin typeface="+mj-lt"/>
              </a:rPr>
              <a:t>peligro significativo, no </a:t>
            </a:r>
            <a:r>
              <a:rPr lang="es-ES" sz="1400" dirty="0">
                <a:latin typeface="+mj-lt"/>
              </a:rPr>
              <a:t>previsto con anterioridad, se emitirá el aviso correspondiente informando de su </a:t>
            </a:r>
            <a:r>
              <a:rPr lang="es-ES" sz="1400" dirty="0" smtClean="0">
                <a:latin typeface="+mj-lt"/>
              </a:rPr>
              <a:t>evolución inmediata</a:t>
            </a:r>
            <a:r>
              <a:rPr lang="es-ES" sz="1400" dirty="0">
                <a:latin typeface="+mj-lt"/>
              </a:rPr>
              <a:t>.</a:t>
            </a:r>
            <a:endParaRPr lang="es-ES" sz="1400" dirty="0" smtClean="0">
              <a:latin typeface="+mj-lt"/>
            </a:endParaRPr>
          </a:p>
        </p:txBody>
      </p:sp>
    </p:spTree>
    <p:extLst>
      <p:ext uri="{BB962C8B-B14F-4D97-AF65-F5344CB8AC3E}">
        <p14:creationId xmlns:p14="http://schemas.microsoft.com/office/powerpoint/2010/main" val="19136207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Avisos de FMA</a:t>
            </a:r>
            <a:endParaRPr lang="es-ES" dirty="0"/>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15</a:t>
            </a:fld>
            <a:endParaRPr lang="es-ES">
              <a:solidFill>
                <a:srgbClr val="00338D">
                  <a:tint val="75000"/>
                </a:srgbClr>
              </a:solidFill>
            </a:endParaRPr>
          </a:p>
        </p:txBody>
      </p:sp>
      <p:sp>
        <p:nvSpPr>
          <p:cNvPr id="11"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Difusión de los avisos</a:t>
            </a:r>
            <a:endParaRPr lang="es-ES" sz="2800" dirty="0"/>
          </a:p>
        </p:txBody>
      </p:sp>
      <p:sp>
        <p:nvSpPr>
          <p:cNvPr id="12" name="Marcador de contenido 2"/>
          <p:cNvSpPr>
            <a:spLocks noGrp="1"/>
          </p:cNvSpPr>
          <p:nvPr>
            <p:ph idx="1"/>
          </p:nvPr>
        </p:nvSpPr>
        <p:spPr>
          <a:xfrm>
            <a:off x="510552" y="1496291"/>
            <a:ext cx="5138376" cy="5243379"/>
          </a:xfrm>
        </p:spPr>
        <p:txBody>
          <a:bodyPr anchor="ctr">
            <a:normAutofit/>
          </a:bodyPr>
          <a:lstStyle/>
          <a:p>
            <a:r>
              <a:rPr lang="es-ES" sz="1800" dirty="0" smtClean="0">
                <a:solidFill>
                  <a:schemeClr val="tx2"/>
                </a:solidFill>
                <a:latin typeface="+mj-lt"/>
              </a:rPr>
              <a:t>A través de la página web (visualización y descarga)</a:t>
            </a:r>
          </a:p>
          <a:p>
            <a:r>
              <a:rPr lang="es-ES" sz="1800" dirty="0" err="1" smtClean="0">
                <a:solidFill>
                  <a:schemeClr val="tx2"/>
                </a:solidFill>
                <a:latin typeface="+mj-lt"/>
              </a:rPr>
              <a:t>Feeds</a:t>
            </a:r>
            <a:r>
              <a:rPr lang="es-ES" sz="1800" dirty="0" smtClean="0">
                <a:solidFill>
                  <a:schemeClr val="tx2"/>
                </a:solidFill>
                <a:latin typeface="+mj-lt"/>
              </a:rPr>
              <a:t> ATOM y RSS (formato CAP)</a:t>
            </a:r>
          </a:p>
          <a:p>
            <a:r>
              <a:rPr lang="es-ES" sz="1800" dirty="0" err="1" smtClean="0">
                <a:solidFill>
                  <a:schemeClr val="tx2"/>
                </a:solidFill>
                <a:latin typeface="+mj-lt"/>
              </a:rPr>
              <a:t>Meteoalarm</a:t>
            </a:r>
            <a:r>
              <a:rPr lang="es-ES" sz="1800" dirty="0" smtClean="0">
                <a:solidFill>
                  <a:schemeClr val="tx2"/>
                </a:solidFill>
                <a:latin typeface="+mj-lt"/>
              </a:rPr>
              <a:t> (con el resto de SMHN europeos)</a:t>
            </a:r>
          </a:p>
          <a:p>
            <a:r>
              <a:rPr lang="es-ES" sz="1800" dirty="0" smtClean="0">
                <a:solidFill>
                  <a:schemeClr val="tx2"/>
                </a:solidFill>
                <a:latin typeface="+mj-lt"/>
              </a:rPr>
              <a:t>A través de boletines en formato texto que se envían por ftp o correo a usuarios específicos</a:t>
            </a:r>
          </a:p>
          <a:p>
            <a:pPr marL="0" indent="0">
              <a:buNone/>
            </a:pPr>
            <a:r>
              <a:rPr lang="es-ES" sz="1800" dirty="0" smtClean="0">
                <a:solidFill>
                  <a:schemeClr val="tx2"/>
                </a:solidFill>
                <a:latin typeface="+mj-lt"/>
                <a:sym typeface="Wingdings" panose="05000000000000000000" pitchFamily="2" charset="2"/>
              </a:rPr>
              <a:t> El formato digital permite que puedan ser integrados en aplicaciones de terceros (ej: Google, </a:t>
            </a:r>
            <a:r>
              <a:rPr lang="es-ES" sz="1800" dirty="0" err="1" smtClean="0">
                <a:solidFill>
                  <a:schemeClr val="tx2"/>
                </a:solidFill>
                <a:latin typeface="+mj-lt"/>
                <a:sym typeface="Wingdings" panose="05000000000000000000" pitchFamily="2" charset="2"/>
              </a:rPr>
              <a:t>AccuWeather</a:t>
            </a:r>
            <a:r>
              <a:rPr lang="es-ES" sz="1800" dirty="0" smtClean="0">
                <a:solidFill>
                  <a:schemeClr val="tx2"/>
                </a:solidFill>
                <a:latin typeface="+mj-lt"/>
                <a:sym typeface="Wingdings" panose="05000000000000000000" pitchFamily="2" charset="2"/>
              </a:rPr>
              <a:t>, </a:t>
            </a:r>
            <a:r>
              <a:rPr lang="es-ES" sz="1800" dirty="0" err="1" smtClean="0">
                <a:solidFill>
                  <a:schemeClr val="tx2"/>
                </a:solidFill>
                <a:latin typeface="+mj-lt"/>
                <a:sym typeface="Wingdings" panose="05000000000000000000" pitchFamily="2" charset="2"/>
              </a:rPr>
              <a:t>Meteoblue</a:t>
            </a:r>
            <a:r>
              <a:rPr lang="es-ES" sz="1800" dirty="0" smtClean="0">
                <a:solidFill>
                  <a:schemeClr val="tx2"/>
                </a:solidFill>
                <a:latin typeface="+mj-lt"/>
                <a:sym typeface="Wingdings" panose="05000000000000000000" pitchFamily="2" charset="2"/>
              </a:rPr>
              <a:t>…)</a:t>
            </a:r>
            <a:endParaRPr lang="es-ES" sz="1800" dirty="0">
              <a:solidFill>
                <a:schemeClr val="tx2"/>
              </a:solidFill>
              <a:latin typeface="+mj-lt"/>
            </a:endParaRPr>
          </a:p>
        </p:txBody>
      </p:sp>
      <p:sp>
        <p:nvSpPr>
          <p:cNvPr id="3" name="CuadroTexto 2"/>
          <p:cNvSpPr txBox="1"/>
          <p:nvPr/>
        </p:nvSpPr>
        <p:spPr>
          <a:xfrm>
            <a:off x="9376885" y="1330827"/>
            <a:ext cx="2651760" cy="3908762"/>
          </a:xfrm>
          <a:prstGeom prst="rect">
            <a:avLst/>
          </a:prstGeom>
          <a:solidFill>
            <a:schemeClr val="accent1">
              <a:lumMod val="20000"/>
              <a:lumOff val="80000"/>
            </a:schemeClr>
          </a:solidFill>
          <a:ln>
            <a:solidFill>
              <a:schemeClr val="tx2"/>
            </a:solidFill>
          </a:ln>
        </p:spPr>
        <p:txBody>
          <a:bodyPr wrap="square" rtlCol="0">
            <a:spAutoFit/>
          </a:bodyPr>
          <a:lstStyle/>
          <a:p>
            <a:r>
              <a:rPr lang="en-GB" sz="400" dirty="0"/>
              <a:t>&lt;alert&gt;</a:t>
            </a:r>
          </a:p>
          <a:p>
            <a:r>
              <a:rPr lang="en-GB" sz="400" dirty="0"/>
              <a:t>&lt;identifier&gt;</a:t>
            </a:r>
          </a:p>
          <a:p>
            <a:r>
              <a:rPr lang="en-GB" sz="400" dirty="0"/>
              <a:t>2.49.0.0.724.0.ES.20220902064523.771201TOTO02201662101123</a:t>
            </a:r>
          </a:p>
          <a:p>
            <a:r>
              <a:rPr lang="en-GB" sz="400" dirty="0"/>
              <a:t>&lt;/identifier&gt;</a:t>
            </a:r>
          </a:p>
          <a:p>
            <a:r>
              <a:rPr lang="en-GB" sz="400" dirty="0"/>
              <a:t>&lt;sender&gt;http://www.aemet.es&lt;/sender&gt;</a:t>
            </a:r>
          </a:p>
          <a:p>
            <a:r>
              <a:rPr lang="en-GB" sz="400" dirty="0"/>
              <a:t>&lt;sent&gt;2022-09-02T06:45:23-00:00&lt;/sent&gt;</a:t>
            </a:r>
          </a:p>
          <a:p>
            <a:r>
              <a:rPr lang="en-GB" sz="400" dirty="0"/>
              <a:t>&lt;status&gt;Actual&lt;/status&gt;</a:t>
            </a:r>
          </a:p>
          <a:p>
            <a:r>
              <a:rPr lang="en-GB" sz="400" dirty="0"/>
              <a:t>&lt;</a:t>
            </a:r>
            <a:r>
              <a:rPr lang="en-GB" sz="400" dirty="0" err="1"/>
              <a:t>msgType</a:t>
            </a:r>
            <a:r>
              <a:rPr lang="en-GB" sz="400" dirty="0"/>
              <a:t>&gt;Alert&lt;/</a:t>
            </a:r>
            <a:r>
              <a:rPr lang="en-GB" sz="400" dirty="0" err="1"/>
              <a:t>msgType</a:t>
            </a:r>
            <a:r>
              <a:rPr lang="en-GB" sz="400" dirty="0"/>
              <a:t>&gt;</a:t>
            </a:r>
          </a:p>
          <a:p>
            <a:r>
              <a:rPr lang="en-GB" sz="400" dirty="0"/>
              <a:t>&lt;scope&gt;Public&lt;/scope&gt;</a:t>
            </a:r>
          </a:p>
          <a:p>
            <a:r>
              <a:rPr lang="en-GB" sz="400" dirty="0"/>
              <a:t>&lt;info&gt;</a:t>
            </a:r>
          </a:p>
          <a:p>
            <a:r>
              <a:rPr lang="en-GB" sz="400" dirty="0"/>
              <a:t>&lt;language&gt;</a:t>
            </a:r>
            <a:r>
              <a:rPr lang="en-GB" sz="400" dirty="0" err="1"/>
              <a:t>es</a:t>
            </a:r>
            <a:r>
              <a:rPr lang="en-GB" sz="400" dirty="0"/>
              <a:t>-ES&lt;/language&gt;</a:t>
            </a:r>
          </a:p>
          <a:p>
            <a:r>
              <a:rPr lang="en-GB" sz="400" dirty="0"/>
              <a:t>&lt;category&gt;Met&lt;/category&gt;</a:t>
            </a:r>
          </a:p>
          <a:p>
            <a:r>
              <a:rPr lang="en-GB" sz="400" dirty="0"/>
              <a:t>&lt;event&gt;Aviso de </a:t>
            </a:r>
            <a:r>
              <a:rPr lang="en-GB" sz="400" dirty="0" err="1"/>
              <a:t>tormentas</a:t>
            </a:r>
            <a:r>
              <a:rPr lang="en-GB" sz="400" dirty="0"/>
              <a:t> de </a:t>
            </a:r>
            <a:r>
              <a:rPr lang="en-GB" sz="400" dirty="0" err="1"/>
              <a:t>nivel</a:t>
            </a:r>
            <a:r>
              <a:rPr lang="en-GB" sz="400" dirty="0"/>
              <a:t> </a:t>
            </a:r>
            <a:r>
              <a:rPr lang="en-GB" sz="400" dirty="0" err="1"/>
              <a:t>amarillo</a:t>
            </a:r>
            <a:r>
              <a:rPr lang="en-GB" sz="400" dirty="0"/>
              <a:t>&lt;/event&gt;</a:t>
            </a:r>
          </a:p>
          <a:p>
            <a:r>
              <a:rPr lang="en-GB" sz="400" dirty="0"/>
              <a:t>&lt;</a:t>
            </a:r>
            <a:r>
              <a:rPr lang="en-GB" sz="400" dirty="0" err="1"/>
              <a:t>responseType</a:t>
            </a:r>
            <a:r>
              <a:rPr lang="en-GB" sz="400" dirty="0"/>
              <a:t>&gt;Monitor&lt;/</a:t>
            </a:r>
            <a:r>
              <a:rPr lang="en-GB" sz="400" dirty="0" err="1"/>
              <a:t>responseType</a:t>
            </a:r>
            <a:r>
              <a:rPr lang="en-GB" sz="400" dirty="0"/>
              <a:t>&gt;</a:t>
            </a:r>
          </a:p>
          <a:p>
            <a:r>
              <a:rPr lang="en-GB" sz="400" dirty="0"/>
              <a:t>&lt;urgency&gt;Future&lt;/urgency&gt;</a:t>
            </a:r>
          </a:p>
          <a:p>
            <a:r>
              <a:rPr lang="en-GB" sz="400" dirty="0"/>
              <a:t>&lt;severity&gt;Moderate&lt;/severity&gt;</a:t>
            </a:r>
          </a:p>
          <a:p>
            <a:r>
              <a:rPr lang="en-GB" sz="400" dirty="0"/>
              <a:t>&lt;certainty&gt;Likely&lt;/certainty&gt;</a:t>
            </a:r>
          </a:p>
          <a:p>
            <a:r>
              <a:rPr lang="en-GB" sz="400" dirty="0"/>
              <a:t>&lt;</a:t>
            </a:r>
            <a:r>
              <a:rPr lang="en-GB" sz="400" dirty="0" err="1"/>
              <a:t>eventCode</a:t>
            </a:r>
            <a:r>
              <a:rPr lang="en-GB" sz="400" dirty="0"/>
              <a:t>&gt;</a:t>
            </a:r>
          </a:p>
          <a:p>
            <a:r>
              <a:rPr lang="en-GB" sz="400" dirty="0"/>
              <a:t>&lt;</a:t>
            </a:r>
            <a:r>
              <a:rPr lang="en-GB" sz="400" dirty="0" err="1"/>
              <a:t>valueName</a:t>
            </a:r>
            <a:r>
              <a:rPr lang="en-GB" sz="400" dirty="0"/>
              <a:t>&gt;AEMET-</a:t>
            </a:r>
            <a:r>
              <a:rPr lang="en-GB" sz="400" dirty="0" err="1"/>
              <a:t>Meteoalerta</a:t>
            </a:r>
            <a:r>
              <a:rPr lang="en-GB" sz="400" dirty="0"/>
              <a:t> </a:t>
            </a:r>
            <a:r>
              <a:rPr lang="en-GB" sz="400" dirty="0" err="1"/>
              <a:t>fenomeno</a:t>
            </a:r>
            <a:r>
              <a:rPr lang="en-GB" sz="400" dirty="0"/>
              <a:t>&lt;/</a:t>
            </a:r>
            <a:r>
              <a:rPr lang="en-GB" sz="400" dirty="0" err="1"/>
              <a:t>valueName</a:t>
            </a:r>
            <a:r>
              <a:rPr lang="en-GB" sz="400" dirty="0"/>
              <a:t>&gt;</a:t>
            </a:r>
          </a:p>
          <a:p>
            <a:r>
              <a:rPr lang="en-GB" sz="400" dirty="0"/>
              <a:t>&lt;value&gt;</a:t>
            </a:r>
            <a:r>
              <a:rPr lang="en-GB" sz="400" dirty="0" err="1"/>
              <a:t>TO;Tormentas</a:t>
            </a:r>
            <a:r>
              <a:rPr lang="en-GB" sz="400" dirty="0"/>
              <a:t>&lt;/value&gt;</a:t>
            </a:r>
          </a:p>
          <a:p>
            <a:r>
              <a:rPr lang="en-GB" sz="400" dirty="0"/>
              <a:t>&lt;/</a:t>
            </a:r>
            <a:r>
              <a:rPr lang="en-GB" sz="400" dirty="0" err="1"/>
              <a:t>eventCode</a:t>
            </a:r>
            <a:r>
              <a:rPr lang="en-GB" sz="400" dirty="0"/>
              <a:t>&gt;</a:t>
            </a:r>
          </a:p>
          <a:p>
            <a:r>
              <a:rPr lang="en-GB" sz="400" dirty="0"/>
              <a:t>&lt;effective&gt;2022-09-02T08:45:23+02:00&lt;/effective&gt;</a:t>
            </a:r>
          </a:p>
          <a:p>
            <a:r>
              <a:rPr lang="en-GB" sz="400" dirty="0"/>
              <a:t>&lt;onset&gt;2022-09-02T16:00:00+02:00&lt;/onset&gt;</a:t>
            </a:r>
          </a:p>
          <a:p>
            <a:r>
              <a:rPr lang="en-GB" sz="400" dirty="0"/>
              <a:t>&lt;expires&gt;2022-09-02T21:59:59+02:00&lt;/expires&gt;</a:t>
            </a:r>
          </a:p>
          <a:p>
            <a:r>
              <a:rPr lang="en-GB" sz="400" dirty="0"/>
              <a:t>&lt;</a:t>
            </a:r>
            <a:r>
              <a:rPr lang="en-GB" sz="400" dirty="0" err="1"/>
              <a:t>senderName</a:t>
            </a:r>
            <a:r>
              <a:rPr lang="en-GB" sz="400" dirty="0"/>
              <a:t>&gt;AEMET. </a:t>
            </a:r>
            <a:r>
              <a:rPr lang="en-GB" sz="400" dirty="0" err="1"/>
              <a:t>Agencia</a:t>
            </a:r>
            <a:r>
              <a:rPr lang="en-GB" sz="400" dirty="0"/>
              <a:t> </a:t>
            </a:r>
            <a:r>
              <a:rPr lang="en-GB" sz="400" dirty="0" err="1"/>
              <a:t>Estatal</a:t>
            </a:r>
            <a:r>
              <a:rPr lang="en-GB" sz="400" dirty="0"/>
              <a:t> de </a:t>
            </a:r>
            <a:r>
              <a:rPr lang="en-GB" sz="400" dirty="0" err="1"/>
              <a:t>Meteorología</a:t>
            </a:r>
            <a:r>
              <a:rPr lang="en-GB" sz="400" dirty="0"/>
              <a:t>&lt;/</a:t>
            </a:r>
            <a:r>
              <a:rPr lang="en-GB" sz="400" dirty="0" err="1"/>
              <a:t>senderName</a:t>
            </a:r>
            <a:r>
              <a:rPr lang="en-GB" sz="400" dirty="0"/>
              <a:t>&gt;</a:t>
            </a:r>
          </a:p>
          <a:p>
            <a:r>
              <a:rPr lang="en-GB" sz="400" dirty="0"/>
              <a:t>&lt;headline&gt;</a:t>
            </a:r>
          </a:p>
          <a:p>
            <a:r>
              <a:rPr lang="en-GB" sz="400" dirty="0"/>
              <a:t>Aviso de </a:t>
            </a:r>
            <a:r>
              <a:rPr lang="en-GB" sz="400" dirty="0" err="1"/>
              <a:t>tormentas</a:t>
            </a:r>
            <a:r>
              <a:rPr lang="en-GB" sz="400" dirty="0"/>
              <a:t> de </a:t>
            </a:r>
            <a:r>
              <a:rPr lang="en-GB" sz="400" dirty="0" err="1"/>
              <a:t>nivel</a:t>
            </a:r>
            <a:r>
              <a:rPr lang="en-GB" sz="400" dirty="0"/>
              <a:t> </a:t>
            </a:r>
            <a:r>
              <a:rPr lang="en-GB" sz="400" dirty="0" err="1"/>
              <a:t>amarillo</a:t>
            </a:r>
            <a:r>
              <a:rPr lang="en-GB" sz="400" dirty="0"/>
              <a:t>. Interior </a:t>
            </a:r>
            <a:r>
              <a:rPr lang="en-GB" sz="400" dirty="0" err="1"/>
              <a:t>norte</a:t>
            </a:r>
            <a:r>
              <a:rPr lang="en-GB" sz="400" dirty="0"/>
              <a:t> de </a:t>
            </a:r>
            <a:r>
              <a:rPr lang="en-GB" sz="400" dirty="0" err="1"/>
              <a:t>Castellón</a:t>
            </a:r>
            <a:endParaRPr lang="en-GB" sz="400" dirty="0"/>
          </a:p>
          <a:p>
            <a:r>
              <a:rPr lang="en-GB" sz="400" dirty="0"/>
              <a:t>&lt;/headline&gt;</a:t>
            </a:r>
          </a:p>
          <a:p>
            <a:r>
              <a:rPr lang="en-GB" sz="400" dirty="0"/>
              <a:t>&lt;description&gt;</a:t>
            </a:r>
            <a:r>
              <a:rPr lang="en-GB" sz="400" dirty="0" err="1"/>
              <a:t>Probabilidad</a:t>
            </a:r>
            <a:r>
              <a:rPr lang="en-GB" sz="400" dirty="0"/>
              <a:t> de </a:t>
            </a:r>
            <a:r>
              <a:rPr lang="en-GB" sz="400" dirty="0" err="1"/>
              <a:t>granizo</a:t>
            </a:r>
            <a:r>
              <a:rPr lang="en-GB" sz="400" dirty="0"/>
              <a:t> y </a:t>
            </a:r>
            <a:r>
              <a:rPr lang="en-GB" sz="400" dirty="0" err="1"/>
              <a:t>chubascos</a:t>
            </a:r>
            <a:r>
              <a:rPr lang="en-GB" sz="400" dirty="0"/>
              <a:t> </a:t>
            </a:r>
            <a:r>
              <a:rPr lang="en-GB" sz="400" dirty="0" err="1"/>
              <a:t>fuertes</a:t>
            </a:r>
            <a:r>
              <a:rPr lang="en-GB" sz="400" dirty="0"/>
              <a:t>.&lt;/description&gt;</a:t>
            </a:r>
          </a:p>
          <a:p>
            <a:r>
              <a:rPr lang="en-GB" sz="400" dirty="0"/>
              <a:t>&lt;instruction&gt;</a:t>
            </a:r>
          </a:p>
          <a:p>
            <a:r>
              <a:rPr lang="en-GB" sz="400" dirty="0" err="1"/>
              <a:t>Esté</a:t>
            </a:r>
            <a:r>
              <a:rPr lang="en-GB" sz="400" dirty="0"/>
              <a:t> </a:t>
            </a:r>
            <a:r>
              <a:rPr lang="en-GB" sz="400" dirty="0" err="1"/>
              <a:t>atento</a:t>
            </a:r>
            <a:r>
              <a:rPr lang="en-GB" sz="400" dirty="0"/>
              <a:t>. </a:t>
            </a:r>
            <a:r>
              <a:rPr lang="en-GB" sz="400" dirty="0" err="1"/>
              <a:t>Manténgase</a:t>
            </a:r>
            <a:r>
              <a:rPr lang="en-GB" sz="400" dirty="0"/>
              <a:t> </a:t>
            </a:r>
            <a:r>
              <a:rPr lang="en-GB" sz="400" dirty="0" err="1"/>
              <a:t>informado</a:t>
            </a:r>
            <a:r>
              <a:rPr lang="en-GB" sz="400" dirty="0"/>
              <a:t> de la </a:t>
            </a:r>
            <a:r>
              <a:rPr lang="en-GB" sz="400" dirty="0" err="1"/>
              <a:t>predicción</a:t>
            </a:r>
            <a:r>
              <a:rPr lang="en-GB" sz="400" dirty="0"/>
              <a:t> </a:t>
            </a:r>
            <a:r>
              <a:rPr lang="en-GB" sz="400" dirty="0" err="1"/>
              <a:t>meteorológica</a:t>
            </a:r>
            <a:r>
              <a:rPr lang="en-GB" sz="400" dirty="0"/>
              <a:t> </a:t>
            </a:r>
            <a:r>
              <a:rPr lang="en-GB" sz="400" dirty="0" err="1"/>
              <a:t>más</a:t>
            </a:r>
            <a:r>
              <a:rPr lang="en-GB" sz="400" dirty="0"/>
              <a:t> </a:t>
            </a:r>
            <a:r>
              <a:rPr lang="en-GB" sz="400" dirty="0" err="1"/>
              <a:t>actualizada</a:t>
            </a:r>
            <a:r>
              <a:rPr lang="en-GB" sz="400" dirty="0"/>
              <a:t>. Se </a:t>
            </a:r>
            <a:r>
              <a:rPr lang="en-GB" sz="400" dirty="0" err="1"/>
              <a:t>pueden</a:t>
            </a:r>
            <a:r>
              <a:rPr lang="en-GB" sz="400" dirty="0"/>
              <a:t> </a:t>
            </a:r>
            <a:r>
              <a:rPr lang="en-GB" sz="400" dirty="0" err="1"/>
              <a:t>producir</a:t>
            </a:r>
            <a:r>
              <a:rPr lang="en-GB" sz="400" dirty="0"/>
              <a:t> </a:t>
            </a:r>
            <a:r>
              <a:rPr lang="en-GB" sz="400" dirty="0" err="1"/>
              <a:t>daños</a:t>
            </a:r>
            <a:r>
              <a:rPr lang="en-GB" sz="400" dirty="0"/>
              <a:t> </a:t>
            </a:r>
            <a:r>
              <a:rPr lang="en-GB" sz="400" dirty="0" err="1"/>
              <a:t>moderados</a:t>
            </a:r>
            <a:r>
              <a:rPr lang="en-GB" sz="400" dirty="0"/>
              <a:t> a personas y </a:t>
            </a:r>
            <a:r>
              <a:rPr lang="en-GB" sz="400" dirty="0" err="1"/>
              <a:t>bienes</a:t>
            </a:r>
            <a:r>
              <a:rPr lang="en-GB" sz="400" dirty="0"/>
              <a:t>, </a:t>
            </a:r>
            <a:r>
              <a:rPr lang="en-GB" sz="400" dirty="0" err="1"/>
              <a:t>especialmente</a:t>
            </a:r>
            <a:r>
              <a:rPr lang="en-GB" sz="400" dirty="0"/>
              <a:t> a </a:t>
            </a:r>
            <a:r>
              <a:rPr lang="en-GB" sz="400" dirty="0" err="1"/>
              <a:t>aquellos</a:t>
            </a:r>
            <a:r>
              <a:rPr lang="en-GB" sz="400" dirty="0"/>
              <a:t> </a:t>
            </a:r>
            <a:r>
              <a:rPr lang="en-GB" sz="400" dirty="0" err="1"/>
              <a:t>vulnerables</a:t>
            </a:r>
            <a:r>
              <a:rPr lang="en-GB" sz="400" dirty="0"/>
              <a:t> o </a:t>
            </a:r>
            <a:r>
              <a:rPr lang="en-GB" sz="400" dirty="0" err="1"/>
              <a:t>en</a:t>
            </a:r>
            <a:r>
              <a:rPr lang="en-GB" sz="400" dirty="0"/>
              <a:t> zonas </a:t>
            </a:r>
            <a:r>
              <a:rPr lang="en-GB" sz="400" dirty="0" err="1"/>
              <a:t>expuestas</a:t>
            </a:r>
            <a:r>
              <a:rPr lang="en-GB" sz="400" dirty="0"/>
              <a:t> al </a:t>
            </a:r>
            <a:r>
              <a:rPr lang="en-GB" sz="400" dirty="0" err="1"/>
              <a:t>fenómeno</a:t>
            </a:r>
            <a:r>
              <a:rPr lang="en-GB" sz="400" dirty="0"/>
              <a:t>.</a:t>
            </a:r>
          </a:p>
          <a:p>
            <a:r>
              <a:rPr lang="en-GB" sz="400" dirty="0"/>
              <a:t>&lt;/instruction&gt;</a:t>
            </a:r>
          </a:p>
          <a:p>
            <a:r>
              <a:rPr lang="en-GB" sz="400" dirty="0"/>
              <a:t>&lt;web&gt;http://www.aemet.es/es/eltiempo/prediccion/avisos&lt;/web&gt;</a:t>
            </a:r>
          </a:p>
          <a:p>
            <a:r>
              <a:rPr lang="en-GB" sz="400" dirty="0"/>
              <a:t>&lt;contact&gt;AEMET&lt;/contact&gt;</a:t>
            </a:r>
          </a:p>
          <a:p>
            <a:r>
              <a:rPr lang="en-GB" sz="400" dirty="0"/>
              <a:t>&lt;parameter&gt;</a:t>
            </a:r>
          </a:p>
          <a:p>
            <a:r>
              <a:rPr lang="en-GB" sz="400" dirty="0"/>
              <a:t>&lt;</a:t>
            </a:r>
            <a:r>
              <a:rPr lang="en-GB" sz="400" dirty="0" err="1"/>
              <a:t>valueName</a:t>
            </a:r>
            <a:r>
              <a:rPr lang="en-GB" sz="400" dirty="0"/>
              <a:t>&gt;AEMET-</a:t>
            </a:r>
            <a:r>
              <a:rPr lang="en-GB" sz="400" dirty="0" err="1"/>
              <a:t>Meteoalerta</a:t>
            </a:r>
            <a:r>
              <a:rPr lang="en-GB" sz="400" dirty="0"/>
              <a:t> </a:t>
            </a:r>
            <a:r>
              <a:rPr lang="en-GB" sz="400" dirty="0" err="1"/>
              <a:t>nivel</a:t>
            </a:r>
            <a:r>
              <a:rPr lang="en-GB" sz="400" dirty="0"/>
              <a:t>&lt;/</a:t>
            </a:r>
            <a:r>
              <a:rPr lang="en-GB" sz="400" dirty="0" err="1"/>
              <a:t>valueName</a:t>
            </a:r>
            <a:r>
              <a:rPr lang="en-GB" sz="400" dirty="0"/>
              <a:t>&gt;</a:t>
            </a:r>
          </a:p>
          <a:p>
            <a:r>
              <a:rPr lang="en-GB" sz="400" dirty="0"/>
              <a:t>&lt;value&gt;</a:t>
            </a:r>
            <a:r>
              <a:rPr lang="en-GB" sz="400" dirty="0" err="1"/>
              <a:t>amarillo</a:t>
            </a:r>
            <a:r>
              <a:rPr lang="en-GB" sz="400" dirty="0"/>
              <a:t>&lt;/value&gt;</a:t>
            </a:r>
          </a:p>
          <a:p>
            <a:r>
              <a:rPr lang="en-GB" sz="400" dirty="0"/>
              <a:t>&lt;/parameter&gt;</a:t>
            </a:r>
          </a:p>
          <a:p>
            <a:r>
              <a:rPr lang="en-GB" sz="400" dirty="0"/>
              <a:t>&lt;parameter&gt;</a:t>
            </a:r>
          </a:p>
          <a:p>
            <a:r>
              <a:rPr lang="en-GB" sz="400" dirty="0"/>
              <a:t>&lt;</a:t>
            </a:r>
            <a:r>
              <a:rPr lang="en-GB" sz="400" dirty="0" err="1"/>
              <a:t>valueName</a:t>
            </a:r>
            <a:r>
              <a:rPr lang="en-GB" sz="400" dirty="0"/>
              <a:t>&gt;AEMET-</a:t>
            </a:r>
            <a:r>
              <a:rPr lang="en-GB" sz="400" dirty="0" err="1"/>
              <a:t>Meteoalerta</a:t>
            </a:r>
            <a:r>
              <a:rPr lang="en-GB" sz="400" dirty="0"/>
              <a:t> </a:t>
            </a:r>
            <a:r>
              <a:rPr lang="en-GB" sz="400" dirty="0" err="1"/>
              <a:t>parametro</a:t>
            </a:r>
            <a:r>
              <a:rPr lang="en-GB" sz="400" dirty="0"/>
              <a:t>&lt;/</a:t>
            </a:r>
            <a:r>
              <a:rPr lang="en-GB" sz="400" dirty="0" err="1"/>
              <a:t>valueName</a:t>
            </a:r>
            <a:r>
              <a:rPr lang="en-GB" sz="400" dirty="0"/>
              <a:t>&gt;</a:t>
            </a:r>
          </a:p>
          <a:p>
            <a:r>
              <a:rPr lang="en-GB" sz="400" dirty="0"/>
              <a:t>&lt;value&gt;</a:t>
            </a:r>
            <a:r>
              <a:rPr lang="en-GB" sz="400" dirty="0" err="1"/>
              <a:t>TO;Tormentas</a:t>
            </a:r>
            <a:r>
              <a:rPr lang="en-GB" sz="400" dirty="0"/>
              <a:t>;&lt;/value&gt;</a:t>
            </a:r>
          </a:p>
          <a:p>
            <a:r>
              <a:rPr lang="en-GB" sz="400" dirty="0"/>
              <a:t>&lt;/parameter&gt;</a:t>
            </a:r>
          </a:p>
          <a:p>
            <a:r>
              <a:rPr lang="en-GB" sz="400" dirty="0"/>
              <a:t>&lt;parameter&gt;</a:t>
            </a:r>
          </a:p>
          <a:p>
            <a:r>
              <a:rPr lang="en-GB" sz="400" dirty="0"/>
              <a:t>&lt;</a:t>
            </a:r>
            <a:r>
              <a:rPr lang="en-GB" sz="400" dirty="0" err="1"/>
              <a:t>valueName</a:t>
            </a:r>
            <a:r>
              <a:rPr lang="en-GB" sz="400" dirty="0"/>
              <a:t>&gt;AEMET-</a:t>
            </a:r>
            <a:r>
              <a:rPr lang="en-GB" sz="400" dirty="0" err="1"/>
              <a:t>Meteoalerta</a:t>
            </a:r>
            <a:r>
              <a:rPr lang="en-GB" sz="400" dirty="0"/>
              <a:t> </a:t>
            </a:r>
            <a:r>
              <a:rPr lang="en-GB" sz="400" dirty="0" err="1"/>
              <a:t>probabilidad</a:t>
            </a:r>
            <a:r>
              <a:rPr lang="en-GB" sz="400" dirty="0"/>
              <a:t>&lt;/</a:t>
            </a:r>
            <a:r>
              <a:rPr lang="en-GB" sz="400" dirty="0" err="1"/>
              <a:t>valueName</a:t>
            </a:r>
            <a:r>
              <a:rPr lang="en-GB" sz="400" dirty="0"/>
              <a:t>&gt;</a:t>
            </a:r>
          </a:p>
          <a:p>
            <a:r>
              <a:rPr lang="en-GB" sz="400" dirty="0"/>
              <a:t>&lt;value&gt;40%-70%&lt;/value&gt;</a:t>
            </a:r>
          </a:p>
          <a:p>
            <a:r>
              <a:rPr lang="en-GB" sz="400" dirty="0"/>
              <a:t>&lt;/parameter&gt;</a:t>
            </a:r>
          </a:p>
          <a:p>
            <a:r>
              <a:rPr lang="en-GB" sz="400" dirty="0"/>
              <a:t>&lt;area&gt;</a:t>
            </a:r>
          </a:p>
          <a:p>
            <a:r>
              <a:rPr lang="en-GB" sz="400" dirty="0"/>
              <a:t>&lt;</a:t>
            </a:r>
            <a:r>
              <a:rPr lang="en-GB" sz="400" dirty="0" err="1"/>
              <a:t>areaDesc</a:t>
            </a:r>
            <a:r>
              <a:rPr lang="en-GB" sz="400" dirty="0"/>
              <a:t>&gt;Interior </a:t>
            </a:r>
            <a:r>
              <a:rPr lang="en-GB" sz="400" dirty="0" err="1"/>
              <a:t>norte</a:t>
            </a:r>
            <a:r>
              <a:rPr lang="en-GB" sz="400" dirty="0"/>
              <a:t> de </a:t>
            </a:r>
            <a:r>
              <a:rPr lang="en-GB" sz="400" dirty="0" err="1"/>
              <a:t>Castellón</a:t>
            </a:r>
            <a:r>
              <a:rPr lang="en-GB" sz="400" dirty="0"/>
              <a:t>&lt;/</a:t>
            </a:r>
            <a:r>
              <a:rPr lang="en-GB" sz="400" dirty="0" err="1"/>
              <a:t>areaDesc</a:t>
            </a:r>
            <a:r>
              <a:rPr lang="en-GB" sz="400" dirty="0"/>
              <a:t>&gt;</a:t>
            </a:r>
          </a:p>
          <a:p>
            <a:r>
              <a:rPr lang="en-GB" sz="400" dirty="0"/>
              <a:t>&lt;polygon&gt;</a:t>
            </a:r>
          </a:p>
          <a:p>
            <a:r>
              <a:rPr lang="en-GB" sz="400" dirty="0"/>
              <a:t>40.72,-0.24 40.78,-0.2 40.79,-0.14 40.75,-0.13 40.73,-0.06 40.73,0.02 40.69,0.04 40.73,0.11 40.73,0.17 40.73,0.22 40.7,0.24 40.69,0.29 40.66,0.27 40.65,0.16 40.61,0.16 40.6,0.19 40.57,0.15 40.59,0.12 40.57,0.08 40.54,0.1 40.5,0.08 40.48,0.09 40.44,0.02 40.4,-0.02 40.36,-0.03 40.3,-0.08 40.31,-0.1 40.35,-0.09 40.36,-0.18 40.38,-0.25 40.37,-0.28 40.39,-0.28 40.44,-0.35 40.46,-0.33 40.48,-0.27 40.52,-0.3 40.54,-0.29 40.6,-0.32 40.63,-0.38 40.68,-0.35 40.66,-0.32 40.69,-0.25 40.72,-0.24</a:t>
            </a:r>
          </a:p>
          <a:p>
            <a:r>
              <a:rPr lang="en-GB" sz="400" dirty="0"/>
              <a:t>&lt;/polygon&gt;</a:t>
            </a:r>
          </a:p>
          <a:p>
            <a:r>
              <a:rPr lang="en-GB" sz="400" dirty="0"/>
              <a:t>&lt;geocode&gt;</a:t>
            </a:r>
          </a:p>
          <a:p>
            <a:r>
              <a:rPr lang="en-GB" sz="400" dirty="0"/>
              <a:t>&lt;</a:t>
            </a:r>
            <a:r>
              <a:rPr lang="en-GB" sz="400" dirty="0" err="1"/>
              <a:t>valueName</a:t>
            </a:r>
            <a:r>
              <a:rPr lang="en-GB" sz="400" dirty="0"/>
              <a:t>&gt;AEMET-</a:t>
            </a:r>
            <a:r>
              <a:rPr lang="en-GB" sz="400" dirty="0" err="1"/>
              <a:t>Meteoalerta</a:t>
            </a:r>
            <a:r>
              <a:rPr lang="en-GB" sz="400" dirty="0"/>
              <a:t> zona&lt;/</a:t>
            </a:r>
            <a:r>
              <a:rPr lang="en-GB" sz="400" dirty="0" err="1"/>
              <a:t>valueName</a:t>
            </a:r>
            <a:r>
              <a:rPr lang="en-GB" sz="400" dirty="0"/>
              <a:t>&gt;</a:t>
            </a:r>
          </a:p>
          <a:p>
            <a:r>
              <a:rPr lang="en-GB" sz="400" dirty="0"/>
              <a:t>&lt;value&gt;771201&lt;/value&gt;</a:t>
            </a:r>
          </a:p>
          <a:p>
            <a:r>
              <a:rPr lang="en-GB" sz="400" dirty="0"/>
              <a:t>&lt;/geocode&gt;</a:t>
            </a:r>
          </a:p>
          <a:p>
            <a:r>
              <a:rPr lang="en-GB" sz="400" dirty="0"/>
              <a:t>&lt;/area&gt;</a:t>
            </a:r>
          </a:p>
          <a:p>
            <a:r>
              <a:rPr lang="en-GB" sz="400" dirty="0"/>
              <a:t>&lt;/info&gt;</a:t>
            </a:r>
          </a:p>
        </p:txBody>
      </p:sp>
      <p:sp>
        <p:nvSpPr>
          <p:cNvPr id="6" name="CuadroTexto 5"/>
          <p:cNvSpPr txBox="1"/>
          <p:nvPr/>
        </p:nvSpPr>
        <p:spPr>
          <a:xfrm>
            <a:off x="10216661" y="3531943"/>
            <a:ext cx="1776421" cy="2939266"/>
          </a:xfrm>
          <a:prstGeom prst="rect">
            <a:avLst/>
          </a:prstGeom>
          <a:solidFill>
            <a:schemeClr val="accent1">
              <a:lumMod val="20000"/>
              <a:lumOff val="80000"/>
            </a:schemeClr>
          </a:solidFill>
          <a:ln>
            <a:solidFill>
              <a:schemeClr val="tx2"/>
            </a:solidFill>
          </a:ln>
        </p:spPr>
        <p:txBody>
          <a:bodyPr wrap="square" rtlCol="0">
            <a:spAutoFit/>
          </a:bodyPr>
          <a:lstStyle/>
          <a:p>
            <a:r>
              <a:rPr lang="es-ES" sz="500" dirty="0"/>
              <a:t>WOSP60 LEVA 020645</a:t>
            </a:r>
          </a:p>
          <a:p>
            <a:endParaRPr lang="es-ES" sz="500" dirty="0"/>
          </a:p>
          <a:p>
            <a:endParaRPr lang="es-ES" sz="500" dirty="0"/>
          </a:p>
          <a:p>
            <a:r>
              <a:rPr lang="es-ES" sz="500" dirty="0"/>
              <a:t>AGENCIA ESTATAL DE METEOROLOGÍA</a:t>
            </a:r>
          </a:p>
          <a:p>
            <a:r>
              <a:rPr lang="es-ES" sz="500" dirty="0"/>
              <a:t>BOLETÍN DE FENÓMENOS ADVERSOS DE NIVEL AMARILLO</a:t>
            </a:r>
          </a:p>
          <a:p>
            <a:r>
              <a:rPr lang="es-ES" sz="500" dirty="0"/>
              <a:t>C. AUTÓNOMA: COMUNITAT VALENCIANA</a:t>
            </a:r>
          </a:p>
          <a:p>
            <a:r>
              <a:rPr lang="es-ES" sz="500" dirty="0"/>
              <a:t>BOLETÍN NÚMERO 225/77VAL_C_C_AM_TT</a:t>
            </a:r>
          </a:p>
          <a:p>
            <a:r>
              <a:rPr lang="es-ES" sz="500" dirty="0"/>
              <a:t>EMITIDO A LAS 08:45 HORA OFICIAL DEL 02/09/2022</a:t>
            </a:r>
          </a:p>
          <a:p>
            <a:r>
              <a:rPr lang="es-ES" sz="500" dirty="0"/>
              <a:t>VÁLIDO HASTA LAS 00:00 HORA OFICIAL DEL 03/09/2022</a:t>
            </a:r>
          </a:p>
          <a:p>
            <a:endParaRPr lang="es-ES" sz="500" dirty="0"/>
          </a:p>
          <a:p>
            <a:r>
              <a:rPr lang="es-ES" sz="500" dirty="0"/>
              <a:t>FENÓMENOS PREVISTOS</a:t>
            </a:r>
          </a:p>
          <a:p>
            <a:endParaRPr lang="es-ES" sz="500" dirty="0"/>
          </a:p>
          <a:p>
            <a:r>
              <a:rPr lang="es-ES" sz="500" dirty="0"/>
              <a:t>Fenómeno(1) - Tormentas.</a:t>
            </a:r>
          </a:p>
          <a:p>
            <a:r>
              <a:rPr lang="es-ES" sz="500" dirty="0"/>
              <a:t>Nivel: amarillo.</a:t>
            </a:r>
          </a:p>
          <a:p>
            <a:r>
              <a:rPr lang="es-ES" sz="500" dirty="0"/>
              <a:t>Ámbito geográfico: Castellón (Interior norte).</a:t>
            </a:r>
          </a:p>
          <a:p>
            <a:r>
              <a:rPr lang="es-ES" sz="500" dirty="0"/>
              <a:t>Hora de comienzo: 16:00 hora oficial del 02/09/2022.</a:t>
            </a:r>
          </a:p>
          <a:p>
            <a:r>
              <a:rPr lang="es-ES" sz="500" dirty="0"/>
              <a:t>Hora de finalización: 22:00 hora oficial del 02/09/2022.</a:t>
            </a:r>
          </a:p>
          <a:p>
            <a:r>
              <a:rPr lang="es-ES" sz="500" dirty="0"/>
              <a:t>Probabilidad: 40%-70%.</a:t>
            </a:r>
          </a:p>
          <a:p>
            <a:r>
              <a:rPr lang="es-ES" sz="500" dirty="0"/>
              <a:t>Comentario: Probabilidad de granizo y chubascos fuertes.</a:t>
            </a:r>
          </a:p>
          <a:p>
            <a:endParaRPr lang="es-ES" sz="500" dirty="0"/>
          </a:p>
          <a:p>
            <a:r>
              <a:rPr lang="es-ES" sz="500" dirty="0"/>
              <a:t>Fenómeno(2) - Temperatura máxima.</a:t>
            </a:r>
          </a:p>
          <a:p>
            <a:r>
              <a:rPr lang="es-ES" sz="500" dirty="0"/>
              <a:t>              36 </a:t>
            </a:r>
            <a:r>
              <a:rPr lang="es-ES" sz="500" dirty="0" err="1"/>
              <a:t>ºC</a:t>
            </a:r>
            <a:r>
              <a:rPr lang="es-ES" sz="500" dirty="0"/>
              <a:t>.</a:t>
            </a:r>
          </a:p>
          <a:p>
            <a:r>
              <a:rPr lang="es-ES" sz="500" dirty="0"/>
              <a:t>Nivel: amarillo.</a:t>
            </a:r>
          </a:p>
          <a:p>
            <a:r>
              <a:rPr lang="es-ES" sz="500" dirty="0"/>
              <a:t>Ámbito geográfico: Alicante (Litoral sur); Valencia (Litoral norte,</a:t>
            </a:r>
          </a:p>
          <a:p>
            <a:r>
              <a:rPr lang="es-ES" sz="500" dirty="0"/>
              <a:t>Litoral sur).</a:t>
            </a:r>
          </a:p>
          <a:p>
            <a:r>
              <a:rPr lang="es-ES" sz="500" dirty="0"/>
              <a:t>Hora de comienzo: 13:00 hora oficial del 02/09/2022.</a:t>
            </a:r>
          </a:p>
          <a:p>
            <a:r>
              <a:rPr lang="es-ES" sz="500" dirty="0"/>
              <a:t>Hora de finalización: 21:00 hora oficial del 02/09/2022.</a:t>
            </a:r>
          </a:p>
          <a:p>
            <a:r>
              <a:rPr lang="es-ES" sz="500" dirty="0"/>
              <a:t>Probabilidad: 40%-70%.</a:t>
            </a:r>
          </a:p>
          <a:p>
            <a:endParaRPr lang="es-ES" sz="500" dirty="0"/>
          </a:p>
          <a:p>
            <a:r>
              <a:rPr lang="es-ES" sz="500" dirty="0"/>
              <a:t>Un aviso de nivel amarillo por tormentas indica que en la zona de</a:t>
            </a:r>
          </a:p>
          <a:p>
            <a:r>
              <a:rPr lang="es-ES" sz="500" dirty="0"/>
              <a:t>aviso afectada se prevén tormentas fuertes. Dado el carácter de</a:t>
            </a:r>
          </a:p>
          <a:p>
            <a:r>
              <a:rPr lang="es-ES" sz="500" dirty="0"/>
              <a:t>estos fenómenos existe la posibilidad de que se puedan producir</a:t>
            </a:r>
          </a:p>
          <a:p>
            <a:r>
              <a:rPr lang="es-ES" sz="500" dirty="0"/>
              <a:t>tormentas de intensidad superior de forma puntual.</a:t>
            </a:r>
          </a:p>
        </p:txBody>
      </p:sp>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51410" y="4117980"/>
            <a:ext cx="2880000" cy="2441908"/>
          </a:xfrm>
          <a:prstGeom prst="rect">
            <a:avLst/>
          </a:prstGeom>
          <a:ln>
            <a:solidFill>
              <a:schemeClr val="tx2"/>
            </a:solidFill>
          </a:ln>
        </p:spPr>
      </p:pic>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8246" y="1408190"/>
            <a:ext cx="3600000" cy="2618511"/>
          </a:xfrm>
          <a:prstGeom prst="rect">
            <a:avLst/>
          </a:prstGeom>
          <a:ln>
            <a:solidFill>
              <a:schemeClr val="tx2"/>
            </a:solidFill>
          </a:ln>
        </p:spPr>
      </p:pic>
    </p:spTree>
    <p:extLst>
      <p:ext uri="{BB962C8B-B14F-4D97-AF65-F5344CB8AC3E}">
        <p14:creationId xmlns:p14="http://schemas.microsoft.com/office/powerpoint/2010/main" val="4145377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Otros avisos</a:t>
            </a:r>
            <a:endParaRPr lang="es-ES" dirty="0"/>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16</a:t>
            </a:fld>
            <a:endParaRPr lang="es-ES">
              <a:solidFill>
                <a:srgbClr val="00338D">
                  <a:tint val="75000"/>
                </a:srgbClr>
              </a:solidFill>
            </a:endParaRPr>
          </a:p>
        </p:txBody>
      </p:sp>
      <p:sp>
        <p:nvSpPr>
          <p:cNvPr id="11"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Avisos especiales</a:t>
            </a:r>
            <a:endParaRPr lang="es-ES" sz="2800" dirty="0"/>
          </a:p>
        </p:txBody>
      </p:sp>
      <p:sp>
        <p:nvSpPr>
          <p:cNvPr id="12" name="Marcador de contenido 2"/>
          <p:cNvSpPr>
            <a:spLocks noGrp="1"/>
          </p:cNvSpPr>
          <p:nvPr>
            <p:ph idx="1"/>
          </p:nvPr>
        </p:nvSpPr>
        <p:spPr>
          <a:xfrm>
            <a:off x="880038" y="1911655"/>
            <a:ext cx="5046935" cy="4148323"/>
          </a:xfrm>
        </p:spPr>
        <p:txBody>
          <a:bodyPr anchor="ctr">
            <a:normAutofit/>
          </a:bodyPr>
          <a:lstStyle/>
          <a:p>
            <a:r>
              <a:rPr lang="es-ES" sz="1600" dirty="0" smtClean="0">
                <a:solidFill>
                  <a:schemeClr val="tx2"/>
                </a:solidFill>
                <a:latin typeface="+mj-lt"/>
              </a:rPr>
              <a:t>Se emiten con los siguientes criterios:</a:t>
            </a:r>
            <a:endParaRPr lang="es-ES" sz="1600" dirty="0">
              <a:solidFill>
                <a:schemeClr val="tx2"/>
              </a:solidFill>
              <a:latin typeface="+mj-lt"/>
            </a:endParaRPr>
          </a:p>
          <a:p>
            <a:pPr lvl="1"/>
            <a:r>
              <a:rPr lang="es-ES" sz="1400" dirty="0" smtClean="0">
                <a:solidFill>
                  <a:schemeClr val="tx2"/>
                </a:solidFill>
                <a:latin typeface="+mj-lt"/>
              </a:rPr>
              <a:t>Se han </a:t>
            </a:r>
            <a:r>
              <a:rPr lang="es-ES" sz="1400" dirty="0">
                <a:solidFill>
                  <a:schemeClr val="tx2"/>
                </a:solidFill>
                <a:latin typeface="+mj-lt"/>
              </a:rPr>
              <a:t>emitido o se </a:t>
            </a:r>
            <a:r>
              <a:rPr lang="es-ES" sz="1400" dirty="0" smtClean="0">
                <a:solidFill>
                  <a:schemeClr val="tx2"/>
                </a:solidFill>
                <a:latin typeface="+mj-lt"/>
              </a:rPr>
              <a:t>prevé  emitir avisos </a:t>
            </a:r>
            <a:r>
              <a:rPr lang="es-ES" sz="1400" dirty="0">
                <a:solidFill>
                  <a:schemeClr val="tx2"/>
                </a:solidFill>
                <a:latin typeface="+mj-lt"/>
              </a:rPr>
              <a:t>de niveles naranja o rojo por varios </a:t>
            </a:r>
            <a:r>
              <a:rPr lang="es-ES" sz="1400" dirty="0" smtClean="0">
                <a:solidFill>
                  <a:schemeClr val="tx2"/>
                </a:solidFill>
                <a:latin typeface="+mj-lt"/>
              </a:rPr>
              <a:t>FMA.S</a:t>
            </a:r>
          </a:p>
          <a:p>
            <a:pPr lvl="1"/>
            <a:r>
              <a:rPr lang="es-ES" sz="1400" dirty="0">
                <a:solidFill>
                  <a:schemeClr val="tx2"/>
                </a:solidFill>
                <a:latin typeface="+mj-lt"/>
              </a:rPr>
              <a:t>S</a:t>
            </a:r>
            <a:r>
              <a:rPr lang="es-ES" sz="1400" dirty="0" smtClean="0">
                <a:solidFill>
                  <a:schemeClr val="tx2"/>
                </a:solidFill>
                <a:latin typeface="+mj-lt"/>
              </a:rPr>
              <a:t>e han </a:t>
            </a:r>
            <a:r>
              <a:rPr lang="es-ES" sz="1400" dirty="0">
                <a:solidFill>
                  <a:schemeClr val="tx2"/>
                </a:solidFill>
                <a:latin typeface="+mj-lt"/>
              </a:rPr>
              <a:t>emitido o se </a:t>
            </a:r>
            <a:r>
              <a:rPr lang="es-ES" sz="1400" dirty="0" smtClean="0">
                <a:solidFill>
                  <a:schemeClr val="tx2"/>
                </a:solidFill>
                <a:latin typeface="+mj-lt"/>
              </a:rPr>
              <a:t>prevé  emitir avisos </a:t>
            </a:r>
            <a:r>
              <a:rPr lang="es-ES" sz="1400" dirty="0">
                <a:solidFill>
                  <a:schemeClr val="tx2"/>
                </a:solidFill>
                <a:latin typeface="+mj-lt"/>
              </a:rPr>
              <a:t>por uno o varios FMA en un área extensa del país que incluya a varias Comunidades Autónomas.</a:t>
            </a:r>
          </a:p>
          <a:p>
            <a:pPr marL="457200" lvl="1" indent="0">
              <a:buNone/>
            </a:pPr>
            <a:r>
              <a:rPr lang="es-ES" sz="1400" dirty="0" smtClean="0">
                <a:solidFill>
                  <a:schemeClr val="tx2"/>
                </a:solidFill>
                <a:latin typeface="+mj-lt"/>
                <a:sym typeface="Wingdings" panose="05000000000000000000" pitchFamily="2" charset="2"/>
              </a:rPr>
              <a:t>S</a:t>
            </a:r>
            <a:r>
              <a:rPr lang="es-ES" sz="1400" dirty="0" smtClean="0">
                <a:solidFill>
                  <a:schemeClr val="tx2"/>
                </a:solidFill>
                <a:latin typeface="+mj-lt"/>
              </a:rPr>
              <a:t>e </a:t>
            </a:r>
            <a:r>
              <a:rPr lang="es-ES" sz="1400" dirty="0">
                <a:solidFill>
                  <a:schemeClr val="tx2"/>
                </a:solidFill>
                <a:latin typeface="+mj-lt"/>
              </a:rPr>
              <a:t>tendrá en cuenta la persistencia de los fenómenos y su coincidencia con épocas o eventos de marcada importancia social, que puedan incrementar el impacto de los FMA</a:t>
            </a:r>
            <a:r>
              <a:rPr lang="es-ES" sz="1400" dirty="0" smtClean="0">
                <a:solidFill>
                  <a:schemeClr val="tx2"/>
                </a:solidFill>
                <a:latin typeface="+mj-lt"/>
              </a:rPr>
              <a:t>.</a:t>
            </a:r>
          </a:p>
          <a:p>
            <a:r>
              <a:rPr lang="es-ES" sz="1600" dirty="0" smtClean="0">
                <a:solidFill>
                  <a:schemeClr val="tx2"/>
                </a:solidFill>
                <a:latin typeface="+mj-lt"/>
              </a:rPr>
              <a:t>Además, se emiten por ola de calor de especial impacto (avisos naranjas o rojos por temperaturas altas en, al menos, el 10% del territorio durante 3 días en una secuencia de 4 días), ola de frío (avisos naranjas o rojos, con persistencia y afectando a un área amplia) y tormenta tropical o huracán (cuando su trayectoria se dirija al territorio nacional y se encuentre a menos de 1000 km)</a:t>
            </a:r>
            <a:endParaRPr lang="es-ES" sz="1600" dirty="0">
              <a:solidFill>
                <a:schemeClr val="tx2"/>
              </a:solidFill>
              <a:latin typeface="+mj-lt"/>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2733" y="2176819"/>
            <a:ext cx="2642647" cy="3600000"/>
          </a:xfrm>
          <a:prstGeom prst="rect">
            <a:avLst/>
          </a:prstGeom>
          <a:ln>
            <a:solidFill>
              <a:schemeClr val="tx2"/>
            </a:solidFill>
          </a:ln>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8670" y="2176819"/>
            <a:ext cx="2603610" cy="3600000"/>
          </a:xfrm>
          <a:prstGeom prst="rect">
            <a:avLst/>
          </a:prstGeom>
          <a:ln>
            <a:solidFill>
              <a:schemeClr val="tx2"/>
            </a:solidFill>
          </a:ln>
        </p:spPr>
      </p:pic>
    </p:spTree>
    <p:extLst>
      <p:ext uri="{BB962C8B-B14F-4D97-AF65-F5344CB8AC3E}">
        <p14:creationId xmlns:p14="http://schemas.microsoft.com/office/powerpoint/2010/main" val="29188743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Otros avisos</a:t>
            </a:r>
            <a:endParaRPr lang="es-ES" dirty="0"/>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17</a:t>
            </a:fld>
            <a:endParaRPr lang="es-ES">
              <a:solidFill>
                <a:srgbClr val="00338D">
                  <a:tint val="75000"/>
                </a:srgbClr>
              </a:solidFill>
            </a:endParaRPr>
          </a:p>
        </p:txBody>
      </p:sp>
      <p:sp>
        <p:nvSpPr>
          <p:cNvPr id="11" name="Título 1"/>
          <p:cNvSpPr txBox="1">
            <a:spLocks/>
          </p:cNvSpPr>
          <p:nvPr/>
        </p:nvSpPr>
        <p:spPr>
          <a:xfrm>
            <a:off x="440446" y="1377881"/>
            <a:ext cx="10515600" cy="533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800" dirty="0" smtClean="0"/>
              <a:t>Avisos específicos</a:t>
            </a:r>
            <a:endParaRPr lang="es-ES" sz="2800" dirty="0"/>
          </a:p>
        </p:txBody>
      </p:sp>
      <p:sp>
        <p:nvSpPr>
          <p:cNvPr id="12" name="Marcador de contenido 2"/>
          <p:cNvSpPr>
            <a:spLocks noGrp="1"/>
          </p:cNvSpPr>
          <p:nvPr>
            <p:ph idx="1"/>
          </p:nvPr>
        </p:nvSpPr>
        <p:spPr>
          <a:xfrm>
            <a:off x="880039" y="1911655"/>
            <a:ext cx="3625460" cy="2519029"/>
          </a:xfrm>
        </p:spPr>
        <p:txBody>
          <a:bodyPr anchor="ctr">
            <a:normAutofit/>
          </a:bodyPr>
          <a:lstStyle/>
          <a:p>
            <a:r>
              <a:rPr lang="es-ES" sz="1800" dirty="0" smtClean="0">
                <a:solidFill>
                  <a:schemeClr val="tx2"/>
                </a:solidFill>
                <a:latin typeface="+mj-lt"/>
              </a:rPr>
              <a:t>A petición de usuarios que demanden avisos con criterios y/o zonas diferentes a los establecidos en el Plan</a:t>
            </a:r>
            <a:endParaRPr lang="es-ES" sz="1800" dirty="0">
              <a:solidFill>
                <a:schemeClr val="tx2"/>
              </a:solidFill>
              <a:latin typeface="+mj-lt"/>
            </a:endParaRPr>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3996" y="3298912"/>
            <a:ext cx="3355715" cy="3240000"/>
          </a:xfrm>
          <a:prstGeom prst="rect">
            <a:avLst/>
          </a:prstGeom>
          <a:ln>
            <a:solidFill>
              <a:schemeClr val="tx2"/>
            </a:solidFill>
          </a:ln>
        </p:spPr>
      </p:pic>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9221" y="1713666"/>
            <a:ext cx="4320000" cy="1169882"/>
          </a:xfrm>
          <a:prstGeom prst="rect">
            <a:avLst/>
          </a:prstGeom>
        </p:spPr>
      </p:pic>
      <p:sp>
        <p:nvSpPr>
          <p:cNvPr id="8" name="CuadroTexto 7"/>
          <p:cNvSpPr txBox="1"/>
          <p:nvPr/>
        </p:nvSpPr>
        <p:spPr>
          <a:xfrm>
            <a:off x="6079221" y="2883548"/>
            <a:ext cx="4320000" cy="246221"/>
          </a:xfrm>
          <a:prstGeom prst="rect">
            <a:avLst/>
          </a:prstGeom>
          <a:noFill/>
        </p:spPr>
        <p:txBody>
          <a:bodyPr wrap="square" rtlCol="0">
            <a:spAutoFit/>
          </a:bodyPr>
          <a:lstStyle/>
          <a:p>
            <a:r>
              <a:rPr lang="es-ES" sz="1000" dirty="0" smtClean="0">
                <a:latin typeface="+mj-lt"/>
              </a:rPr>
              <a:t>Umbrales para la emisión de avisos de rachas máximas en el Parque de El Retiro</a:t>
            </a:r>
            <a:endParaRPr lang="en-GB" sz="1000" dirty="0">
              <a:latin typeface="+mj-lt"/>
            </a:endParaRPr>
          </a:p>
        </p:txBody>
      </p:sp>
      <p:pic>
        <p:nvPicPr>
          <p:cNvPr id="9" name="Imagen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9221" y="3136145"/>
            <a:ext cx="3283431" cy="3240000"/>
          </a:xfrm>
          <a:prstGeom prst="rect">
            <a:avLst/>
          </a:prstGeom>
        </p:spPr>
      </p:pic>
    </p:spTree>
    <p:extLst>
      <p:ext uri="{BB962C8B-B14F-4D97-AF65-F5344CB8AC3E}">
        <p14:creationId xmlns:p14="http://schemas.microsoft.com/office/powerpoint/2010/main" val="18510340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Avisos orientados a impactos (futuro)</a:t>
            </a:r>
            <a:endParaRPr lang="es-ES" dirty="0"/>
          </a:p>
        </p:txBody>
      </p:sp>
      <p:sp>
        <p:nvSpPr>
          <p:cNvPr id="4" name="Marcador de número de diapositiva 3"/>
          <p:cNvSpPr>
            <a:spLocks noGrp="1"/>
          </p:cNvSpPr>
          <p:nvPr>
            <p:ph type="sldNum" sz="quarter" idx="12"/>
          </p:nvPr>
        </p:nvSpPr>
        <p:spPr/>
        <p:txBody>
          <a:bodyPr/>
          <a:lstStyle/>
          <a:p>
            <a:fld id="{CABCD2E1-4E08-49D7-95B0-CC3980D685A6}" type="slidenum">
              <a:rPr lang="es-ES" smtClean="0">
                <a:solidFill>
                  <a:srgbClr val="00338D">
                    <a:tint val="75000"/>
                  </a:srgbClr>
                </a:solidFill>
              </a:rPr>
              <a:pPr/>
              <a:t>18</a:t>
            </a:fld>
            <a:endParaRPr lang="es-ES">
              <a:solidFill>
                <a:srgbClr val="00338D">
                  <a:tint val="75000"/>
                </a:srgbClr>
              </a:solidFill>
            </a:endParaRPr>
          </a:p>
        </p:txBody>
      </p:sp>
      <p:sp>
        <p:nvSpPr>
          <p:cNvPr id="6" name="CuadroTexto 5"/>
          <p:cNvSpPr txBox="1"/>
          <p:nvPr/>
        </p:nvSpPr>
        <p:spPr>
          <a:xfrm>
            <a:off x="711786" y="1836962"/>
            <a:ext cx="4724737" cy="3970318"/>
          </a:xfrm>
          <a:prstGeom prst="rect">
            <a:avLst/>
          </a:prstGeom>
          <a:solidFill>
            <a:srgbClr val="FFFFFF"/>
          </a:solidFill>
          <a:ln>
            <a:noFill/>
          </a:ln>
        </p:spPr>
        <p:txBody>
          <a:bodyPr wrap="square" rtlCol="0">
            <a:spAutoFit/>
          </a:bodyPr>
          <a:lstStyle/>
          <a:p>
            <a:pPr marL="285750" indent="-285750">
              <a:buFont typeface="Arial" panose="020B0604020202020204" pitchFamily="34" charset="0"/>
              <a:buChar char="•"/>
            </a:pPr>
            <a:r>
              <a:rPr lang="es-ES" dirty="0" smtClean="0">
                <a:solidFill>
                  <a:schemeClr val="tx2"/>
                </a:solidFill>
                <a:latin typeface="+mj-lt"/>
              </a:rPr>
              <a:t>Se enfocan en responder a la pregunta: “¿Qué efectos producirá el FMA?”, en lugar de “¿Cómo será el FMA?”</a:t>
            </a:r>
          </a:p>
          <a:p>
            <a:pPr marL="285750" indent="-285750">
              <a:buFont typeface="Arial" panose="020B0604020202020204" pitchFamily="34" charset="0"/>
              <a:buChar char="•"/>
            </a:pPr>
            <a:r>
              <a:rPr lang="es-ES" dirty="0" smtClean="0">
                <a:solidFill>
                  <a:schemeClr val="tx2"/>
                </a:solidFill>
                <a:latin typeface="+mj-lt"/>
              </a:rPr>
              <a:t>Contienen recomendaciones de actuación a la población detalladas</a:t>
            </a:r>
          </a:p>
          <a:p>
            <a:pPr marL="285750" indent="-285750">
              <a:buFont typeface="Arial" panose="020B0604020202020204" pitchFamily="34" charset="0"/>
              <a:buChar char="•"/>
            </a:pPr>
            <a:r>
              <a:rPr lang="es-ES" dirty="0" smtClean="0">
                <a:solidFill>
                  <a:schemeClr val="tx2"/>
                </a:solidFill>
                <a:latin typeface="+mj-lt"/>
              </a:rPr>
              <a:t>Estrecha colaboración con partes interesadas (Protección Civil, infraestructuras ferroviarias, autoridades de Tráfico, autoridades sanitarias, compañías de seguros…)</a:t>
            </a:r>
          </a:p>
          <a:p>
            <a:pPr marL="285750" indent="-285750">
              <a:buFont typeface="Arial" panose="020B0604020202020204" pitchFamily="34" charset="0"/>
              <a:buChar char="•"/>
            </a:pPr>
            <a:r>
              <a:rPr lang="es-ES" dirty="0" smtClean="0">
                <a:solidFill>
                  <a:schemeClr val="tx2"/>
                </a:solidFill>
                <a:latin typeface="+mj-lt"/>
              </a:rPr>
              <a:t>Evolución del papel del predictor meteorológico hacia asesor meteorológico en impactos</a:t>
            </a:r>
          </a:p>
          <a:p>
            <a:pPr marL="285750" indent="-285750">
              <a:buFont typeface="Arial" panose="020B0604020202020204" pitchFamily="34" charset="0"/>
              <a:buChar char="•"/>
            </a:pPr>
            <a:r>
              <a:rPr lang="es-ES" dirty="0" smtClean="0">
                <a:solidFill>
                  <a:schemeClr val="tx2"/>
                </a:solidFill>
                <a:latin typeface="+mj-lt"/>
              </a:rPr>
              <a:t>Importancia de las bases de datos de impactos y la evaluación de impactos</a:t>
            </a:r>
            <a:endParaRPr lang="en-GB" dirty="0">
              <a:solidFill>
                <a:schemeClr val="tx2"/>
              </a:solidFill>
              <a:latin typeface="+mj-lt"/>
            </a:endParaRPr>
          </a:p>
        </p:txBody>
      </p:sp>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35845" y="4135578"/>
            <a:ext cx="2520000" cy="2403334"/>
          </a:xfrm>
          <a:prstGeom prst="rect">
            <a:avLst/>
          </a:prstGeom>
        </p:spPr>
      </p:pic>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600" y="3234263"/>
            <a:ext cx="3240000" cy="1997931"/>
          </a:xfrm>
          <a:prstGeom prst="rect">
            <a:avLst/>
          </a:prstGeom>
          <a:ln>
            <a:solidFill>
              <a:schemeClr val="tx1"/>
            </a:solidFill>
          </a:ln>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79308" y="1548039"/>
            <a:ext cx="3240000" cy="2400453"/>
          </a:xfrm>
          <a:prstGeom prst="rect">
            <a:avLst/>
          </a:prstGeom>
          <a:ln>
            <a:solidFill>
              <a:schemeClr val="tx1"/>
            </a:solidFill>
          </a:ln>
        </p:spPr>
      </p:pic>
    </p:spTree>
    <p:extLst>
      <p:ext uri="{BB962C8B-B14F-4D97-AF65-F5344CB8AC3E}">
        <p14:creationId xmlns:p14="http://schemas.microsoft.com/office/powerpoint/2010/main" val="15817131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2261" y="697353"/>
            <a:ext cx="10515600" cy="798938"/>
          </a:xfrm>
        </p:spPr>
        <p:txBody>
          <a:bodyPr/>
          <a:lstStyle/>
          <a:p>
            <a:r>
              <a:rPr lang="es-ES" dirty="0" smtClean="0"/>
              <a:t>Bibliografía</a:t>
            </a:r>
            <a:endParaRPr lang="es-ES" dirty="0"/>
          </a:p>
        </p:txBody>
      </p:sp>
      <p:sp>
        <p:nvSpPr>
          <p:cNvPr id="3" name="Marcador de contenido 2"/>
          <p:cNvSpPr>
            <a:spLocks noGrp="1"/>
          </p:cNvSpPr>
          <p:nvPr>
            <p:ph idx="1"/>
          </p:nvPr>
        </p:nvSpPr>
        <p:spPr>
          <a:xfrm>
            <a:off x="440447" y="1496291"/>
            <a:ext cx="11172433" cy="4828026"/>
          </a:xfrm>
        </p:spPr>
        <p:txBody>
          <a:bodyPr anchor="ctr">
            <a:noAutofit/>
          </a:bodyPr>
          <a:lstStyle/>
          <a:p>
            <a:r>
              <a:rPr lang="es-ES" sz="1900" dirty="0" smtClean="0">
                <a:solidFill>
                  <a:schemeClr val="tx2"/>
                </a:solidFill>
                <a:hlinkClick r:id="rId2"/>
              </a:rPr>
              <a:t>Plan Meteoalerta</a:t>
            </a:r>
            <a:r>
              <a:rPr lang="es-ES" sz="1900" dirty="0" smtClean="0">
                <a:solidFill>
                  <a:schemeClr val="tx2"/>
                </a:solidFill>
              </a:rPr>
              <a:t> </a:t>
            </a:r>
            <a:r>
              <a:rPr lang="es-ES" sz="1900" dirty="0" smtClean="0">
                <a:solidFill>
                  <a:schemeClr val="tx2"/>
                </a:solidFill>
                <a:latin typeface="+mj-lt"/>
              </a:rPr>
              <a:t>y anexos </a:t>
            </a:r>
            <a:r>
              <a:rPr lang="es-ES" sz="1900" dirty="0" smtClean="0">
                <a:solidFill>
                  <a:schemeClr val="tx2"/>
                </a:solidFill>
                <a:hlinkClick r:id="rId3"/>
              </a:rPr>
              <a:t>1</a:t>
            </a:r>
            <a:r>
              <a:rPr lang="es-ES" sz="1900" dirty="0" smtClean="0">
                <a:solidFill>
                  <a:schemeClr val="tx2"/>
                </a:solidFill>
              </a:rPr>
              <a:t>, </a:t>
            </a:r>
            <a:r>
              <a:rPr lang="es-ES" sz="1900" dirty="0" smtClean="0">
                <a:solidFill>
                  <a:schemeClr val="tx2"/>
                </a:solidFill>
                <a:hlinkClick r:id="rId4"/>
              </a:rPr>
              <a:t>2</a:t>
            </a:r>
            <a:r>
              <a:rPr lang="es-ES" sz="1900" dirty="0" smtClean="0">
                <a:solidFill>
                  <a:schemeClr val="tx2"/>
                </a:solidFill>
              </a:rPr>
              <a:t>, </a:t>
            </a:r>
            <a:r>
              <a:rPr lang="es-ES" sz="1900" dirty="0" smtClean="0">
                <a:solidFill>
                  <a:schemeClr val="tx2"/>
                </a:solidFill>
                <a:hlinkClick r:id="rId5"/>
              </a:rPr>
              <a:t>3</a:t>
            </a:r>
            <a:r>
              <a:rPr lang="es-ES" sz="1900" dirty="0" smtClean="0">
                <a:solidFill>
                  <a:schemeClr val="tx2"/>
                </a:solidFill>
              </a:rPr>
              <a:t> y </a:t>
            </a:r>
            <a:r>
              <a:rPr lang="es-ES" sz="1900" dirty="0" smtClean="0">
                <a:solidFill>
                  <a:schemeClr val="tx2"/>
                </a:solidFill>
                <a:hlinkClick r:id="rId6"/>
              </a:rPr>
              <a:t>4</a:t>
            </a:r>
            <a:endParaRPr lang="es-ES" sz="1900" dirty="0" smtClean="0">
              <a:solidFill>
                <a:schemeClr val="tx2"/>
              </a:solidFill>
            </a:endParaRPr>
          </a:p>
          <a:p>
            <a:r>
              <a:rPr lang="es-ES" sz="1900" dirty="0" smtClean="0">
                <a:solidFill>
                  <a:schemeClr val="tx2"/>
                </a:solidFill>
                <a:hlinkClick r:id="rId7"/>
              </a:rPr>
              <a:t>SNP-PRO-1020</a:t>
            </a:r>
            <a:r>
              <a:rPr lang="es-ES" sz="1900" dirty="0" smtClean="0">
                <a:solidFill>
                  <a:schemeClr val="tx2"/>
                </a:solidFill>
              </a:rPr>
              <a:t>:</a:t>
            </a:r>
            <a:r>
              <a:rPr lang="es-ES" sz="1900" dirty="0" smtClean="0">
                <a:solidFill>
                  <a:schemeClr val="tx2"/>
                </a:solidFill>
                <a:latin typeface="+mj-lt"/>
              </a:rPr>
              <a:t> Procedimiento de aplicación del Plan Meteoalerta</a:t>
            </a:r>
          </a:p>
          <a:p>
            <a:r>
              <a:rPr lang="es-ES" sz="1900" dirty="0" smtClean="0">
                <a:solidFill>
                  <a:schemeClr val="tx2"/>
                </a:solidFill>
                <a:latin typeface="+mj-lt"/>
              </a:rPr>
              <a:t>Directrices de la OMM sobre los servicios de predicción y aviso de peligros múltiples que tienen en cuenta los impactos, </a:t>
            </a:r>
            <a:r>
              <a:rPr lang="es-ES" sz="1900" dirty="0" smtClean="0">
                <a:solidFill>
                  <a:schemeClr val="tx2"/>
                </a:solidFill>
                <a:latin typeface="+mj-lt"/>
                <a:hlinkClick r:id="rId8"/>
              </a:rPr>
              <a:t>OMM Nº 1150</a:t>
            </a:r>
            <a:endParaRPr lang="es-ES" sz="1900" dirty="0">
              <a:solidFill>
                <a:schemeClr val="tx2"/>
              </a:solidFill>
            </a:endParaRPr>
          </a:p>
        </p:txBody>
      </p:sp>
      <p:sp>
        <p:nvSpPr>
          <p:cNvPr id="5" name="Marcador de número de diapositiva 4"/>
          <p:cNvSpPr>
            <a:spLocks noGrp="1"/>
          </p:cNvSpPr>
          <p:nvPr>
            <p:ph type="sldNum" sz="quarter" idx="12"/>
          </p:nvPr>
        </p:nvSpPr>
        <p:spPr/>
        <p:txBody>
          <a:bodyPr/>
          <a:lstStyle/>
          <a:p>
            <a:fld id="{CABCD2E1-4E08-49D7-95B0-CC3980D685A6}" type="slidenum">
              <a:rPr lang="es-ES" smtClean="0">
                <a:solidFill>
                  <a:srgbClr val="00338D">
                    <a:tint val="75000"/>
                  </a:srgbClr>
                </a:solidFill>
              </a:rPr>
              <a:pPr/>
              <a:t>19</a:t>
            </a:fld>
            <a:endParaRPr lang="es-ES">
              <a:solidFill>
                <a:srgbClr val="00338D">
                  <a:tint val="75000"/>
                </a:srgbClr>
              </a:solidFill>
            </a:endParaRPr>
          </a:p>
        </p:txBody>
      </p:sp>
    </p:spTree>
    <p:extLst>
      <p:ext uri="{BB962C8B-B14F-4D97-AF65-F5344CB8AC3E}">
        <p14:creationId xmlns:p14="http://schemas.microsoft.com/office/powerpoint/2010/main" val="9216405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03665" y="3029531"/>
            <a:ext cx="6184670" cy="798938"/>
          </a:xfrm>
        </p:spPr>
        <p:txBody>
          <a:bodyPr/>
          <a:lstStyle/>
          <a:p>
            <a:pPr algn="ctr"/>
            <a:r>
              <a:rPr lang="es-ES" dirty="0" smtClean="0"/>
              <a:t>¿Preguntas?</a:t>
            </a:r>
            <a:endParaRPr lang="es-ES" dirty="0"/>
          </a:p>
        </p:txBody>
      </p:sp>
      <p:sp>
        <p:nvSpPr>
          <p:cNvPr id="7" name="Marcador de número de diapositiva 6"/>
          <p:cNvSpPr>
            <a:spLocks noGrp="1"/>
          </p:cNvSpPr>
          <p:nvPr>
            <p:ph type="sldNum" sz="quarter" idx="12"/>
          </p:nvPr>
        </p:nvSpPr>
        <p:spPr/>
        <p:txBody>
          <a:bodyPr/>
          <a:lstStyle/>
          <a:p>
            <a:fld id="{CABCD2E1-4E08-49D7-95B0-CC3980D685A6}" type="slidenum">
              <a:rPr lang="es-ES" smtClean="0">
                <a:solidFill>
                  <a:srgbClr val="00338D">
                    <a:tint val="75000"/>
                  </a:srgbClr>
                </a:solidFill>
              </a:rPr>
              <a:pPr/>
              <a:t>20</a:t>
            </a:fld>
            <a:endParaRPr lang="es-ES">
              <a:solidFill>
                <a:srgbClr val="00338D">
                  <a:tint val="75000"/>
                </a:srgbClr>
              </a:solidFill>
            </a:endParaRPr>
          </a:p>
        </p:txBody>
      </p:sp>
    </p:spTree>
    <p:extLst>
      <p:ext uri="{BB962C8B-B14F-4D97-AF65-F5344CB8AC3E}">
        <p14:creationId xmlns:p14="http://schemas.microsoft.com/office/powerpoint/2010/main" val="361080641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a de Office">
  <a:themeElements>
    <a:clrScheme name="AEMET">
      <a:dk1>
        <a:srgbClr val="00338D"/>
      </a:dk1>
      <a:lt1>
        <a:srgbClr val="BD3632"/>
      </a:lt1>
      <a:dk2>
        <a:srgbClr val="4C74B5"/>
      </a:dk2>
      <a:lt2>
        <a:srgbClr val="F7D117"/>
      </a:lt2>
      <a:accent1>
        <a:srgbClr val="B3C3E0"/>
      </a:accent1>
      <a:accent2>
        <a:srgbClr val="70AD47"/>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AEMET">
      <a:dk1>
        <a:srgbClr val="00338D"/>
      </a:dk1>
      <a:lt1>
        <a:srgbClr val="BD3632"/>
      </a:lt1>
      <a:dk2>
        <a:srgbClr val="4C74B5"/>
      </a:dk2>
      <a:lt2>
        <a:srgbClr val="F7D117"/>
      </a:lt2>
      <a:accent1>
        <a:srgbClr val="B3C3E0"/>
      </a:accent1>
      <a:accent2>
        <a:srgbClr val="70AD47"/>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3872</TotalTime>
  <Words>3287</Words>
  <Application>Microsoft Office PowerPoint</Application>
  <PresentationFormat>Panorámica</PresentationFormat>
  <Paragraphs>450</Paragraphs>
  <Slides>20</Slides>
  <Notes>1</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20</vt:i4>
      </vt:variant>
    </vt:vector>
  </HeadingPairs>
  <TitlesOfParts>
    <vt:vector size="28" baseType="lpstr">
      <vt:lpstr>Arial</vt:lpstr>
      <vt:lpstr>Calibri</vt:lpstr>
      <vt:lpstr>Calibri Light</vt:lpstr>
      <vt:lpstr>Courier New</vt:lpstr>
      <vt:lpstr>Times New Roman</vt:lpstr>
      <vt:lpstr>Wingdings</vt:lpstr>
      <vt:lpstr>1_Tema de Office</vt:lpstr>
      <vt:lpstr>Diseño personalizado</vt:lpstr>
      <vt:lpstr>Plan nacional de predicción y vigilancia de fenómenos meteorológicos adversos (Meteoalerta)</vt:lpstr>
      <vt:lpstr>Índice</vt:lpstr>
      <vt:lpstr>Objetivo del Plan</vt:lpstr>
      <vt:lpstr>Fenómenos meteorológicos adversos</vt:lpstr>
      <vt:lpstr>Fenómenos meteorológicos adversos</vt:lpstr>
      <vt:lpstr>Fenómenos meteorológicos adversos</vt:lpstr>
      <vt:lpstr>Avisos de FMA</vt:lpstr>
      <vt:lpstr>Avisos de FMA</vt:lpstr>
      <vt:lpstr>Avisos de FMA</vt:lpstr>
      <vt:lpstr>Avisos de FMA</vt:lpstr>
      <vt:lpstr>Avisos de FMA</vt:lpstr>
      <vt:lpstr>Avisos de FMA</vt:lpstr>
      <vt:lpstr>Avisos de FMA</vt:lpstr>
      <vt:lpstr>Avisos de FMA</vt:lpstr>
      <vt:lpstr>Avisos de FMA</vt:lpstr>
      <vt:lpstr>Otros avisos</vt:lpstr>
      <vt:lpstr>Otros avisos</vt:lpstr>
      <vt:lpstr>Avisos orientados a impactos (futuro)</vt:lpstr>
      <vt:lpstr>Bibliografía</vt:lpstr>
      <vt:lpstr>¿Preguntas?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Una breve introducción a la observación y predicción operativas</dc:title>
  <dc:creator>Jesús Barroso</dc:creator>
  <cp:lastModifiedBy>Jesús Barroso</cp:lastModifiedBy>
  <cp:revision>69</cp:revision>
  <dcterms:created xsi:type="dcterms:W3CDTF">2022-08-22T11:21:36Z</dcterms:created>
  <dcterms:modified xsi:type="dcterms:W3CDTF">2022-09-02T08:23:15Z</dcterms:modified>
</cp:coreProperties>
</file>