
<file path=[Content_Types].xml><?xml version="1.0" encoding="utf-8"?>
<Types xmlns="http://schemas.openxmlformats.org/package/2006/content-types">
  <Default Extension="png" ContentType="image/png"/>
  <Default Extension="bin" ContentType="application/vnd.openxmlformats-officedocument.oleObject"/>
  <Default Extension="webp"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5" r:id="rId1"/>
  </p:sldMasterIdLst>
  <p:notesMasterIdLst>
    <p:notesMasterId r:id="rId232"/>
  </p:notesMasterIdLst>
  <p:sldIdLst>
    <p:sldId id="256" r:id="rId2"/>
    <p:sldId id="257" r:id="rId3"/>
    <p:sldId id="342" r:id="rId4"/>
    <p:sldId id="343" r:id="rId5"/>
    <p:sldId id="262" r:id="rId6"/>
    <p:sldId id="258" r:id="rId7"/>
    <p:sldId id="261" r:id="rId8"/>
    <p:sldId id="266" r:id="rId9"/>
    <p:sldId id="267" r:id="rId10"/>
    <p:sldId id="268" r:id="rId11"/>
    <p:sldId id="264" r:id="rId12"/>
    <p:sldId id="265" r:id="rId13"/>
    <p:sldId id="263" r:id="rId14"/>
    <p:sldId id="270" r:id="rId15"/>
    <p:sldId id="271" r:id="rId16"/>
    <p:sldId id="269" r:id="rId17"/>
    <p:sldId id="274" r:id="rId18"/>
    <p:sldId id="273" r:id="rId19"/>
    <p:sldId id="272" r:id="rId20"/>
    <p:sldId id="277" r:id="rId21"/>
    <p:sldId id="275" r:id="rId22"/>
    <p:sldId id="278" r:id="rId23"/>
    <p:sldId id="279" r:id="rId24"/>
    <p:sldId id="280" r:id="rId25"/>
    <p:sldId id="308" r:id="rId26"/>
    <p:sldId id="281" r:id="rId27"/>
    <p:sldId id="282" r:id="rId28"/>
    <p:sldId id="283" r:id="rId29"/>
    <p:sldId id="284" r:id="rId30"/>
    <p:sldId id="286" r:id="rId31"/>
    <p:sldId id="285" r:id="rId32"/>
    <p:sldId id="287" r:id="rId33"/>
    <p:sldId id="289" r:id="rId34"/>
    <p:sldId id="290" r:id="rId35"/>
    <p:sldId id="288" r:id="rId36"/>
    <p:sldId id="291" r:id="rId37"/>
    <p:sldId id="292" r:id="rId38"/>
    <p:sldId id="293" r:id="rId39"/>
    <p:sldId id="295" r:id="rId40"/>
    <p:sldId id="294" r:id="rId41"/>
    <p:sldId id="344" r:id="rId42"/>
    <p:sldId id="296" r:id="rId43"/>
    <p:sldId id="299" r:id="rId44"/>
    <p:sldId id="300" r:id="rId45"/>
    <p:sldId id="297" r:id="rId46"/>
    <p:sldId id="298" r:id="rId47"/>
    <p:sldId id="301" r:id="rId48"/>
    <p:sldId id="305" r:id="rId49"/>
    <p:sldId id="302" r:id="rId50"/>
    <p:sldId id="304" r:id="rId51"/>
    <p:sldId id="303" r:id="rId52"/>
    <p:sldId id="306" r:id="rId53"/>
    <p:sldId id="307" r:id="rId54"/>
    <p:sldId id="318" r:id="rId55"/>
    <p:sldId id="341" r:id="rId56"/>
    <p:sldId id="317" r:id="rId57"/>
    <p:sldId id="314" r:id="rId58"/>
    <p:sldId id="315" r:id="rId59"/>
    <p:sldId id="316" r:id="rId60"/>
    <p:sldId id="313" r:id="rId61"/>
    <p:sldId id="311" r:id="rId62"/>
    <p:sldId id="312" r:id="rId63"/>
    <p:sldId id="321" r:id="rId64"/>
    <p:sldId id="322" r:id="rId65"/>
    <p:sldId id="323" r:id="rId66"/>
    <p:sldId id="319" r:id="rId67"/>
    <p:sldId id="324" r:id="rId68"/>
    <p:sldId id="325" r:id="rId69"/>
    <p:sldId id="326" r:id="rId70"/>
    <p:sldId id="320" r:id="rId71"/>
    <p:sldId id="327" r:id="rId72"/>
    <p:sldId id="329" r:id="rId73"/>
    <p:sldId id="331" r:id="rId74"/>
    <p:sldId id="332" r:id="rId75"/>
    <p:sldId id="333" r:id="rId76"/>
    <p:sldId id="337" r:id="rId77"/>
    <p:sldId id="338" r:id="rId78"/>
    <p:sldId id="339" r:id="rId79"/>
    <p:sldId id="340" r:id="rId80"/>
    <p:sldId id="334" r:id="rId81"/>
    <p:sldId id="336" r:id="rId82"/>
    <p:sldId id="276" r:id="rId83"/>
    <p:sldId id="346" r:id="rId84"/>
    <p:sldId id="347" r:id="rId85"/>
    <p:sldId id="348" r:id="rId86"/>
    <p:sldId id="349" r:id="rId87"/>
    <p:sldId id="350" r:id="rId88"/>
    <p:sldId id="351" r:id="rId89"/>
    <p:sldId id="352" r:id="rId90"/>
    <p:sldId id="354" r:id="rId91"/>
    <p:sldId id="356" r:id="rId92"/>
    <p:sldId id="357" r:id="rId93"/>
    <p:sldId id="358" r:id="rId94"/>
    <p:sldId id="359" r:id="rId95"/>
    <p:sldId id="360" r:id="rId96"/>
    <p:sldId id="361" r:id="rId97"/>
    <p:sldId id="362" r:id="rId98"/>
    <p:sldId id="363" r:id="rId99"/>
    <p:sldId id="364" r:id="rId100"/>
    <p:sldId id="365" r:id="rId101"/>
    <p:sldId id="366" r:id="rId102"/>
    <p:sldId id="367" r:id="rId103"/>
    <p:sldId id="368" r:id="rId104"/>
    <p:sldId id="369" r:id="rId105"/>
    <p:sldId id="370" r:id="rId106"/>
    <p:sldId id="371" r:id="rId107"/>
    <p:sldId id="372" r:id="rId108"/>
    <p:sldId id="373" r:id="rId109"/>
    <p:sldId id="374" r:id="rId110"/>
    <p:sldId id="375" r:id="rId111"/>
    <p:sldId id="376" r:id="rId112"/>
    <p:sldId id="377" r:id="rId113"/>
    <p:sldId id="378" r:id="rId114"/>
    <p:sldId id="379" r:id="rId115"/>
    <p:sldId id="380" r:id="rId116"/>
    <p:sldId id="381" r:id="rId117"/>
    <p:sldId id="382" r:id="rId118"/>
    <p:sldId id="383" r:id="rId119"/>
    <p:sldId id="384" r:id="rId120"/>
    <p:sldId id="385" r:id="rId121"/>
    <p:sldId id="386" r:id="rId122"/>
    <p:sldId id="387" r:id="rId123"/>
    <p:sldId id="388" r:id="rId124"/>
    <p:sldId id="389" r:id="rId125"/>
    <p:sldId id="390" r:id="rId126"/>
    <p:sldId id="391" r:id="rId127"/>
    <p:sldId id="392" r:id="rId128"/>
    <p:sldId id="393" r:id="rId129"/>
    <p:sldId id="394" r:id="rId130"/>
    <p:sldId id="395" r:id="rId131"/>
    <p:sldId id="396" r:id="rId132"/>
    <p:sldId id="397" r:id="rId133"/>
    <p:sldId id="398" r:id="rId134"/>
    <p:sldId id="399" r:id="rId135"/>
    <p:sldId id="400" r:id="rId136"/>
    <p:sldId id="401" r:id="rId137"/>
    <p:sldId id="402" r:id="rId138"/>
    <p:sldId id="403" r:id="rId139"/>
    <p:sldId id="404" r:id="rId140"/>
    <p:sldId id="405" r:id="rId141"/>
    <p:sldId id="406" r:id="rId142"/>
    <p:sldId id="407" r:id="rId143"/>
    <p:sldId id="408" r:id="rId144"/>
    <p:sldId id="409" r:id="rId145"/>
    <p:sldId id="410" r:id="rId146"/>
    <p:sldId id="411" r:id="rId147"/>
    <p:sldId id="412" r:id="rId148"/>
    <p:sldId id="413" r:id="rId149"/>
    <p:sldId id="414" r:id="rId150"/>
    <p:sldId id="415" r:id="rId151"/>
    <p:sldId id="416" r:id="rId152"/>
    <p:sldId id="417" r:id="rId153"/>
    <p:sldId id="418" r:id="rId154"/>
    <p:sldId id="419" r:id="rId155"/>
    <p:sldId id="420" r:id="rId156"/>
    <p:sldId id="421" r:id="rId157"/>
    <p:sldId id="422" r:id="rId158"/>
    <p:sldId id="423" r:id="rId159"/>
    <p:sldId id="424" r:id="rId160"/>
    <p:sldId id="425" r:id="rId161"/>
    <p:sldId id="426" r:id="rId162"/>
    <p:sldId id="427" r:id="rId163"/>
    <p:sldId id="428" r:id="rId164"/>
    <p:sldId id="429" r:id="rId165"/>
    <p:sldId id="430" r:id="rId166"/>
    <p:sldId id="431" r:id="rId167"/>
    <p:sldId id="432" r:id="rId168"/>
    <p:sldId id="433" r:id="rId169"/>
    <p:sldId id="434" r:id="rId170"/>
    <p:sldId id="435" r:id="rId171"/>
    <p:sldId id="436" r:id="rId172"/>
    <p:sldId id="437" r:id="rId173"/>
    <p:sldId id="438" r:id="rId174"/>
    <p:sldId id="439" r:id="rId175"/>
    <p:sldId id="440" r:id="rId176"/>
    <p:sldId id="441" r:id="rId177"/>
    <p:sldId id="442" r:id="rId178"/>
    <p:sldId id="443" r:id="rId179"/>
    <p:sldId id="444" r:id="rId180"/>
    <p:sldId id="445" r:id="rId181"/>
    <p:sldId id="446" r:id="rId182"/>
    <p:sldId id="447" r:id="rId183"/>
    <p:sldId id="448" r:id="rId184"/>
    <p:sldId id="449" r:id="rId185"/>
    <p:sldId id="450" r:id="rId186"/>
    <p:sldId id="451" r:id="rId187"/>
    <p:sldId id="452" r:id="rId188"/>
    <p:sldId id="453" r:id="rId189"/>
    <p:sldId id="454" r:id="rId190"/>
    <p:sldId id="455" r:id="rId191"/>
    <p:sldId id="456" r:id="rId192"/>
    <p:sldId id="457" r:id="rId193"/>
    <p:sldId id="458" r:id="rId194"/>
    <p:sldId id="459" r:id="rId195"/>
    <p:sldId id="460" r:id="rId196"/>
    <p:sldId id="461" r:id="rId197"/>
    <p:sldId id="462" r:id="rId198"/>
    <p:sldId id="463" r:id="rId199"/>
    <p:sldId id="464" r:id="rId200"/>
    <p:sldId id="465" r:id="rId201"/>
    <p:sldId id="466" r:id="rId202"/>
    <p:sldId id="467" r:id="rId203"/>
    <p:sldId id="468" r:id="rId204"/>
    <p:sldId id="469" r:id="rId205"/>
    <p:sldId id="470" r:id="rId206"/>
    <p:sldId id="471" r:id="rId207"/>
    <p:sldId id="472" r:id="rId208"/>
    <p:sldId id="473" r:id="rId209"/>
    <p:sldId id="474" r:id="rId210"/>
    <p:sldId id="475" r:id="rId211"/>
    <p:sldId id="476" r:id="rId212"/>
    <p:sldId id="477" r:id="rId213"/>
    <p:sldId id="478" r:id="rId214"/>
    <p:sldId id="479" r:id="rId215"/>
    <p:sldId id="480" r:id="rId216"/>
    <p:sldId id="483" r:id="rId217"/>
    <p:sldId id="484" r:id="rId218"/>
    <p:sldId id="485" r:id="rId219"/>
    <p:sldId id="486" r:id="rId220"/>
    <p:sldId id="487" r:id="rId221"/>
    <p:sldId id="488" r:id="rId222"/>
    <p:sldId id="489" r:id="rId223"/>
    <p:sldId id="490" r:id="rId224"/>
    <p:sldId id="491" r:id="rId225"/>
    <p:sldId id="492" r:id="rId226"/>
    <p:sldId id="493" r:id="rId227"/>
    <p:sldId id="494" r:id="rId228"/>
    <p:sldId id="495" r:id="rId229"/>
    <p:sldId id="496" r:id="rId230"/>
    <p:sldId id="497" r:id="rId2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4660"/>
  </p:normalViewPr>
  <p:slideViewPr>
    <p:cSldViewPr snapToGrid="0">
      <p:cViewPr varScale="1">
        <p:scale>
          <a:sx n="115" d="100"/>
          <a:sy n="115" d="100"/>
        </p:scale>
        <p:origin x="17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tableStyles" Target="tableStyles.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presProps" Target="presProp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theme" Target="theme/theme1.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Hoja_de_c_lculo_de_Microsoft_Excel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package" Target="../embeddings/Hoja_de_c_lculo_de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a:t>PoP(%)</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9995680879544311"/>
          <c:y val="0.23840718051292853"/>
          <c:w val="0.73624628540866166"/>
          <c:h val="0.47617714820183499"/>
        </c:manualLayout>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Hoja1!$C$30:$C$48</c:f>
              <c:numCache>
                <c:formatCode>General</c:formatCode>
                <c:ptCount val="19"/>
                <c:pt idx="0">
                  <c:v>160</c:v>
                </c:pt>
                <c:pt idx="1">
                  <c:v>500</c:v>
                </c:pt>
                <c:pt idx="2">
                  <c:v>1000</c:v>
                </c:pt>
                <c:pt idx="3">
                  <c:v>1500</c:v>
                </c:pt>
                <c:pt idx="4">
                  <c:v>2000</c:v>
                </c:pt>
                <c:pt idx="5">
                  <c:v>2500</c:v>
                </c:pt>
                <c:pt idx="6">
                  <c:v>3000</c:v>
                </c:pt>
                <c:pt idx="7">
                  <c:v>3500</c:v>
                </c:pt>
                <c:pt idx="8">
                  <c:v>4000</c:v>
                </c:pt>
                <c:pt idx="9">
                  <c:v>4500</c:v>
                </c:pt>
                <c:pt idx="10">
                  <c:v>5000</c:v>
                </c:pt>
                <c:pt idx="11">
                  <c:v>5500</c:v>
                </c:pt>
                <c:pt idx="12">
                  <c:v>6000</c:v>
                </c:pt>
                <c:pt idx="13">
                  <c:v>6500</c:v>
                </c:pt>
                <c:pt idx="14">
                  <c:v>7000</c:v>
                </c:pt>
                <c:pt idx="15">
                  <c:v>7500</c:v>
                </c:pt>
                <c:pt idx="16">
                  <c:v>8000</c:v>
                </c:pt>
              </c:numCache>
            </c:numRef>
          </c:xVal>
          <c:yVal>
            <c:numRef>
              <c:f>Hoja1!$D$30:$D$48</c:f>
              <c:numCache>
                <c:formatCode>General</c:formatCode>
                <c:ptCount val="19"/>
                <c:pt idx="0">
                  <c:v>0.30751309981233987</c:v>
                </c:pt>
                <c:pt idx="1">
                  <c:v>24.976265330840448</c:v>
                </c:pt>
                <c:pt idx="2">
                  <c:v>39.98290178996325</c:v>
                </c:pt>
                <c:pt idx="3">
                  <c:v>48.76122138050502</c:v>
                </c:pt>
                <c:pt idx="4">
                  <c:v>54.989538249086081</c:v>
                </c:pt>
                <c:pt idx="5">
                  <c:v>59.820596135038727</c:v>
                </c:pt>
                <c:pt idx="6">
                  <c:v>63.767857839627823</c:v>
                </c:pt>
                <c:pt idx="7">
                  <c:v>67.105220057887976</c:v>
                </c:pt>
                <c:pt idx="8">
                  <c:v>69.996174708208883</c:v>
                </c:pt>
                <c:pt idx="9">
                  <c:v>72.546177430169593</c:v>
                </c:pt>
                <c:pt idx="10">
                  <c:v>74.827232594161558</c:v>
                </c:pt>
                <c:pt idx="11">
                  <c:v>76.890697986925176</c:v>
                </c:pt>
                <c:pt idx="12">
                  <c:v>78.774494298750625</c:v>
                </c:pt>
                <c:pt idx="13">
                  <c:v>80.507418919882696</c:v>
                </c:pt>
                <c:pt idx="14">
                  <c:v>82.111856517010779</c:v>
                </c:pt>
                <c:pt idx="15">
                  <c:v>83.605552184703299</c:v>
                </c:pt>
                <c:pt idx="16">
                  <c:v>85.002811167331714</c:v>
                </c:pt>
              </c:numCache>
            </c:numRef>
          </c:yVal>
          <c:smooth val="0"/>
        </c:ser>
        <c:dLbls>
          <c:showLegendKey val="0"/>
          <c:showVal val="0"/>
          <c:showCatName val="0"/>
          <c:showSerName val="0"/>
          <c:showPercent val="0"/>
          <c:showBubbleSize val="0"/>
        </c:dLbls>
        <c:axId val="-746376704"/>
        <c:axId val="-746389216"/>
      </c:scatterChart>
      <c:valAx>
        <c:axId val="-74637670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ES"/>
                  <a:t>CWP</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6389216"/>
        <c:crosses val="autoZero"/>
        <c:crossBetween val="midCat"/>
      </c:valAx>
      <c:valAx>
        <c:axId val="-7463892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Probabilidad de precipitación (%)</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6376704"/>
        <c:crosses val="autoZero"/>
        <c:crossBetween val="midCat"/>
      </c:valAx>
      <c:spPr>
        <a:noFill/>
        <a:ln>
          <a:noFill/>
        </a:ln>
        <a:effectLst/>
      </c:spPr>
    </c:plotArea>
    <c:plotVisOnly val="1"/>
    <c:dispBlanksAs val="gap"/>
    <c:showDLblsOverMax val="0"/>
  </c:chart>
  <c:spPr>
    <a:solidFill>
      <a:schemeClr val="accent4">
        <a:lumMod val="40000"/>
        <a:lumOff val="60000"/>
      </a:schemeClr>
    </a:solidFill>
    <a:ln w="9525" cap="flat" cmpd="sng" algn="ctr">
      <a:solidFill>
        <a:schemeClr val="tx1">
          <a:lumMod val="15000"/>
          <a:lumOff val="85000"/>
        </a:schemeClr>
      </a:solid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a:t>Calibration</a:t>
            </a:r>
            <a:r>
              <a:rPr lang="es-ES" baseline="0"/>
              <a:t> curve</a:t>
            </a:r>
            <a:endParaRPr lang="es-E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v>Ver_18</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Hoja1!$A$2:$A$14</c:f>
              <c:numCache>
                <c:formatCode>General</c:formatCode>
                <c:ptCount val="13"/>
                <c:pt idx="0">
                  <c:v>0</c:v>
                </c:pt>
                <c:pt idx="1">
                  <c:v>475.58</c:v>
                </c:pt>
                <c:pt idx="2">
                  <c:v>475.58</c:v>
                </c:pt>
                <c:pt idx="3">
                  <c:v>1158.32</c:v>
                </c:pt>
                <c:pt idx="4">
                  <c:v>1841.07</c:v>
                </c:pt>
                <c:pt idx="5">
                  <c:v>2523.81</c:v>
                </c:pt>
                <c:pt idx="6">
                  <c:v>3206.55</c:v>
                </c:pt>
                <c:pt idx="7">
                  <c:v>3889.3</c:v>
                </c:pt>
                <c:pt idx="8">
                  <c:v>4572.04</c:v>
                </c:pt>
                <c:pt idx="9">
                  <c:v>5254.79</c:v>
                </c:pt>
                <c:pt idx="10">
                  <c:v>5937.53</c:v>
                </c:pt>
                <c:pt idx="11">
                  <c:v>6620.27</c:v>
                </c:pt>
                <c:pt idx="12">
                  <c:v>7303.02</c:v>
                </c:pt>
              </c:numCache>
            </c:numRef>
          </c:xVal>
          <c:yVal>
            <c:numRef>
              <c:f>Hoja1!$B$2:$B$14</c:f>
              <c:numCache>
                <c:formatCode>General</c:formatCode>
                <c:ptCount val="13"/>
                <c:pt idx="0">
                  <c:v>0</c:v>
                </c:pt>
                <c:pt idx="1">
                  <c:v>0</c:v>
                </c:pt>
                <c:pt idx="2">
                  <c:v>0.44</c:v>
                </c:pt>
                <c:pt idx="3">
                  <c:v>1.8</c:v>
                </c:pt>
                <c:pt idx="4">
                  <c:v>3.98</c:v>
                </c:pt>
                <c:pt idx="5">
                  <c:v>7.51</c:v>
                </c:pt>
                <c:pt idx="6">
                  <c:v>12.68</c:v>
                </c:pt>
                <c:pt idx="7">
                  <c:v>18.88</c:v>
                </c:pt>
                <c:pt idx="8">
                  <c:v>25.09</c:v>
                </c:pt>
                <c:pt idx="9">
                  <c:v>31.03</c:v>
                </c:pt>
                <c:pt idx="10">
                  <c:v>37.51</c:v>
                </c:pt>
                <c:pt idx="11">
                  <c:v>43.72</c:v>
                </c:pt>
                <c:pt idx="12">
                  <c:v>49.92</c:v>
                </c:pt>
              </c:numCache>
            </c:numRef>
          </c:yVal>
          <c:smooth val="0"/>
        </c:ser>
        <c:ser>
          <c:idx val="1"/>
          <c:order val="1"/>
          <c:tx>
            <c:v>Ver_2016</c:v>
          </c:tx>
          <c:spPr>
            <a:ln w="25400" cap="rnd">
              <a:solidFill>
                <a:schemeClr val="accent2"/>
              </a:solidFill>
              <a:round/>
            </a:ln>
            <a:effectLst/>
          </c:spPr>
          <c:marker>
            <c:symbol val="circle"/>
            <c:size val="5"/>
            <c:spPr>
              <a:solidFill>
                <a:schemeClr val="accent2"/>
              </a:solidFill>
              <a:ln w="9525">
                <a:solidFill>
                  <a:schemeClr val="accent2"/>
                </a:solidFill>
              </a:ln>
              <a:effectLst/>
            </c:spPr>
          </c:marker>
          <c:xVal>
            <c:numRef>
              <c:f>Hoja1!$C$2:$C$15</c:f>
              <c:numCache>
                <c:formatCode>General</c:formatCode>
                <c:ptCount val="14"/>
                <c:pt idx="0">
                  <c:v>0</c:v>
                </c:pt>
                <c:pt idx="1">
                  <c:v>544.41999999999996</c:v>
                </c:pt>
                <c:pt idx="2">
                  <c:v>1000</c:v>
                </c:pt>
                <c:pt idx="3">
                  <c:v>1500</c:v>
                </c:pt>
                <c:pt idx="4">
                  <c:v>1750</c:v>
                </c:pt>
                <c:pt idx="5">
                  <c:v>2000</c:v>
                </c:pt>
                <c:pt idx="6">
                  <c:v>2250</c:v>
                </c:pt>
                <c:pt idx="7">
                  <c:v>3000</c:v>
                </c:pt>
                <c:pt idx="8">
                  <c:v>3250</c:v>
                </c:pt>
                <c:pt idx="9">
                  <c:v>3650</c:v>
                </c:pt>
                <c:pt idx="10">
                  <c:v>4050</c:v>
                </c:pt>
                <c:pt idx="11">
                  <c:v>4450</c:v>
                </c:pt>
                <c:pt idx="12">
                  <c:v>4850</c:v>
                </c:pt>
                <c:pt idx="13">
                  <c:v>5000</c:v>
                </c:pt>
              </c:numCache>
            </c:numRef>
          </c:xVal>
          <c:yVal>
            <c:numRef>
              <c:f>Hoja1!$D$2:$D$15</c:f>
              <c:numCache>
                <c:formatCode>General</c:formatCode>
                <c:ptCount val="14"/>
                <c:pt idx="0">
                  <c:v>0</c:v>
                </c:pt>
                <c:pt idx="1">
                  <c:v>1.41</c:v>
                </c:pt>
                <c:pt idx="2">
                  <c:v>1.6600830773226223</c:v>
                </c:pt>
                <c:pt idx="3">
                  <c:v>2.1133432482457684</c:v>
                </c:pt>
                <c:pt idx="4">
                  <c:v>2.4474128805326303</c:v>
                </c:pt>
                <c:pt idx="5">
                  <c:v>2.8826319233893392</c:v>
                </c:pt>
                <c:pt idx="6">
                  <c:v>3.4496263370044637</c:v>
                </c:pt>
                <c:pt idx="7">
                  <c:v>6.4043110393512537</c:v>
                </c:pt>
                <c:pt idx="8">
                  <c:v>8.0375974243653445</c:v>
                </c:pt>
                <c:pt idx="9">
                  <c:v>11.740014274808212</c:v>
                </c:pt>
                <c:pt idx="10">
                  <c:v>17.393011061278255</c:v>
                </c:pt>
                <c:pt idx="11">
                  <c:v>26.024230602108247</c:v>
                </c:pt>
                <c:pt idx="12">
                  <c:v>39.20271868126472</c:v>
                </c:pt>
                <c:pt idx="13">
                  <c:v>45.771342979592397</c:v>
                </c:pt>
              </c:numCache>
            </c:numRef>
          </c:yVal>
          <c:smooth val="0"/>
        </c:ser>
        <c:dLbls>
          <c:showLegendKey val="0"/>
          <c:showVal val="0"/>
          <c:showCatName val="0"/>
          <c:showSerName val="0"/>
          <c:showPercent val="0"/>
          <c:showBubbleSize val="0"/>
        </c:dLbls>
        <c:axId val="-746388672"/>
        <c:axId val="-746387584"/>
        <c:extLst>
          <c:ext xmlns:c15="http://schemas.microsoft.com/office/drawing/2012/chart" uri="{02D57815-91ED-43cb-92C2-25804820EDAC}">
            <c15:filteredScatterSeries>
              <c15:ser>
                <c:idx val="2"/>
                <c:order val="2"/>
                <c:tx>
                  <c:v>SEPT_18</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extLst>
                      <c:ext uri="{02D57815-91ED-43cb-92C2-25804820EDAC}">
                        <c15:formulaRef>
                          <c15:sqref>Hoja1!$E$2:$E$12</c15:sqref>
                        </c15:formulaRef>
                      </c:ext>
                    </c:extLst>
                    <c:numCache>
                      <c:formatCode>General</c:formatCode>
                      <c:ptCount val="11"/>
                      <c:pt idx="0">
                        <c:v>0</c:v>
                      </c:pt>
                      <c:pt idx="1">
                        <c:v>525.59</c:v>
                      </c:pt>
                      <c:pt idx="2">
                        <c:v>525.59</c:v>
                      </c:pt>
                      <c:pt idx="3">
                        <c:v>832.39</c:v>
                      </c:pt>
                      <c:pt idx="4">
                        <c:v>1214.8</c:v>
                      </c:pt>
                      <c:pt idx="5">
                        <c:v>1666.87</c:v>
                      </c:pt>
                      <c:pt idx="6">
                        <c:v>2170.7399999999998</c:v>
                      </c:pt>
                      <c:pt idx="7">
                        <c:v>2643.62</c:v>
                      </c:pt>
                      <c:pt idx="8">
                        <c:v>2923.63</c:v>
                      </c:pt>
                      <c:pt idx="9">
                        <c:v>3251.87</c:v>
                      </c:pt>
                      <c:pt idx="10">
                        <c:v>3283.47</c:v>
                      </c:pt>
                    </c:numCache>
                  </c:numRef>
                </c:xVal>
                <c:yVal>
                  <c:numRef>
                    <c:extLst>
                      <c:ext uri="{02D57815-91ED-43cb-92C2-25804820EDAC}">
                        <c15:formulaRef>
                          <c15:sqref>Hoja1!$F$2:$F$12</c15:sqref>
                        </c15:formulaRef>
                      </c:ext>
                    </c:extLst>
                    <c:numCache>
                      <c:formatCode>General</c:formatCode>
                      <c:ptCount val="11"/>
                      <c:pt idx="0">
                        <c:v>0</c:v>
                      </c:pt>
                      <c:pt idx="1">
                        <c:v>0</c:v>
                      </c:pt>
                      <c:pt idx="2">
                        <c:v>1.1299999999999999</c:v>
                      </c:pt>
                      <c:pt idx="3">
                        <c:v>2.2200000000000002</c:v>
                      </c:pt>
                      <c:pt idx="4">
                        <c:v>3.52</c:v>
                      </c:pt>
                      <c:pt idx="5">
                        <c:v>5.75</c:v>
                      </c:pt>
                      <c:pt idx="6">
                        <c:v>8.3699999999999992</c:v>
                      </c:pt>
                      <c:pt idx="7">
                        <c:v>12.79</c:v>
                      </c:pt>
                      <c:pt idx="8">
                        <c:v>18.48</c:v>
                      </c:pt>
                      <c:pt idx="9">
                        <c:v>28.01</c:v>
                      </c:pt>
                      <c:pt idx="10">
                        <c:v>45.98</c:v>
                      </c:pt>
                    </c:numCache>
                  </c:numRef>
                </c:yVal>
                <c:smooth val="0"/>
              </c15:ser>
            </c15:filteredScatterSeries>
          </c:ext>
        </c:extLst>
      </c:scatterChart>
      <c:valAx>
        <c:axId val="-746388672"/>
        <c:scaling>
          <c:orientation val="minMax"/>
          <c:max val="7500"/>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ES"/>
                  <a:t>Cloud Water</a:t>
                </a:r>
                <a:r>
                  <a:rPr lang="es-ES" baseline="0"/>
                  <a:t> Path</a:t>
                </a:r>
                <a:endParaRPr lang="es-ES"/>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6387584"/>
        <c:crosses val="autoZero"/>
        <c:crossBetween val="midCat"/>
        <c:majorUnit val="1500"/>
      </c:valAx>
      <c:valAx>
        <c:axId val="-746387584"/>
        <c:scaling>
          <c:orientation val="minMax"/>
          <c:max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RR(mm/h)</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6388672"/>
        <c:crosses val="autoZero"/>
        <c:crossBetween val="midCat"/>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accent4">
        <a:lumMod val="40000"/>
        <a:lumOff val="60000"/>
      </a:schemeClr>
    </a:solidFill>
    <a:ln w="9525" cap="flat" cmpd="sng" algn="ctr">
      <a:solidFill>
        <a:schemeClr val="tx1">
          <a:lumMod val="15000"/>
          <a:lumOff val="85000"/>
        </a:schemeClr>
      </a:solidFill>
      <a:round/>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a:solidFill>
          <a:schemeClr val="bg1">
            <a:lumMod val="85000"/>
          </a:schemeClr>
        </a:solidFill>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a:solidFill>
          <a:schemeClr val="bg1">
            <a:lumMod val="85000"/>
          </a:schemeClr>
        </a:solidFill>
      </dgm:spPr>
      <dgm:t>
        <a:bodyPr/>
        <a:lstStyle/>
        <a:p>
          <a:endParaRPr lang="es-ES"/>
        </a:p>
      </dgm:t>
    </dgm:pt>
    <dgm:pt modelId="{9A050943-CA65-4B7F-8DE6-3E5FA9E68977}">
      <dgm:prSet phldrT="[Texto]"/>
      <dgm:spPr>
        <a:solidFill>
          <a:schemeClr val="bg1">
            <a:lumMod val="85000"/>
          </a:schemeClr>
        </a:solidFill>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a:solidFill>
          <a:schemeClr val="bg1">
            <a:lumMod val="85000"/>
          </a:schemeClr>
        </a:solidFill>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36205961-77B1-40E0-B665-2E3F76EF3B36}" type="presOf" srcId="{9A050943-CA65-4B7F-8DE6-3E5FA9E68977}" destId="{E1E95EC4-B468-4FFC-8011-B830026C7D19}" srcOrd="0" destOrd="0" presId="urn:microsoft.com/office/officeart/2005/8/layout/process1"/>
    <dgm:cxn modelId="{D2A0A453-E0A6-4202-B91E-417D7790F690}" type="presOf" srcId="{98925F95-DAF6-41B0-B1A2-65187DA36C93}" destId="{1EC7AFDC-A4DA-4595-B231-B7F4A57B013C}" srcOrd="0" destOrd="0" presId="urn:microsoft.com/office/officeart/2005/8/layout/process1"/>
    <dgm:cxn modelId="{83258C1B-F8D2-4EAD-84C3-6A307923885B}" srcId="{A7EEC345-6E67-455D-95A5-7047812BFC87}" destId="{98925F95-DAF6-41B0-B1A2-65187DA36C93}" srcOrd="0" destOrd="0" parTransId="{E2DF3A00-ADA4-42C3-8ED3-B74E60100777}" sibTransId="{7B97AB08-8828-4421-B5C3-D698CBD24AA5}"/>
    <dgm:cxn modelId="{A48AE341-E7D6-49E0-BE81-6957176C014C}" type="presOf" srcId="{4EA07BC3-5961-451D-BDD1-5179A149A4E5}" destId="{47C5B3EB-4452-4084-A5AC-0B8DF3DBB1D9}" srcOrd="1" destOrd="0" presId="urn:microsoft.com/office/officeart/2005/8/layout/process1"/>
    <dgm:cxn modelId="{1183DA6A-8D29-4E35-AAB2-3C27E9354E88}" type="presOf" srcId="{D1593DF5-BB3B-417E-9E86-40D7A2A34D5A}" destId="{2A32E139-39A3-4F46-B607-D5B628150CA3}" srcOrd="1"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154BD48E-F955-4849-9D24-7DC2A79F0FC1}" type="presOf" srcId="{D1593DF5-BB3B-417E-9E86-40D7A2A34D5A}" destId="{F9FC02A3-61CF-46ED-85BD-E73E1D10E958}" srcOrd="0" destOrd="0" presId="urn:microsoft.com/office/officeart/2005/8/layout/process1"/>
    <dgm:cxn modelId="{A668B78C-3AF1-4190-A8E1-28BBD8D195E6}" type="presOf" srcId="{4EA07BC3-5961-451D-BDD1-5179A149A4E5}" destId="{7DDE0324-8308-4B6E-81F3-295827E354E2}" srcOrd="0" destOrd="0" presId="urn:microsoft.com/office/officeart/2005/8/layout/process1"/>
    <dgm:cxn modelId="{0A1D00F8-84F9-4A2C-945F-6F6833031012}" srcId="{A7EEC345-6E67-455D-95A5-7047812BFC87}" destId="{9A050943-CA65-4B7F-8DE6-3E5FA9E68977}" srcOrd="2" destOrd="0" parTransId="{94F2A4EA-8034-4131-8490-C0A53093DD2C}" sibTransId="{D1593DF5-BB3B-417E-9E86-40D7A2A34D5A}"/>
    <dgm:cxn modelId="{70A93CC4-E2E4-48CD-ACAF-A7792B0555B7}" type="presOf" srcId="{7B97AB08-8828-4421-B5C3-D698CBD24AA5}" destId="{B75C6DA2-E63A-4A39-A229-5706F7CBEA28}" srcOrd="1" destOrd="0" presId="urn:microsoft.com/office/officeart/2005/8/layout/process1"/>
    <dgm:cxn modelId="{E733AE86-CD55-4E2F-ABB4-C760618524DD}" type="presOf" srcId="{7A41245F-8CEF-46C8-BD4D-34604E71D3C7}" destId="{465D02D3-39DD-4FDC-A8AF-C81E9D7565B3}" srcOrd="0" destOrd="0" presId="urn:microsoft.com/office/officeart/2005/8/layout/process1"/>
    <dgm:cxn modelId="{60805041-15B9-4AA6-B162-A7CF0D6FBCC8}" type="presOf" srcId="{7B97AB08-8828-4421-B5C3-D698CBD24AA5}" destId="{DF016809-95B3-4BB8-9321-E23EFA142DF3}" srcOrd="0" destOrd="0" presId="urn:microsoft.com/office/officeart/2005/8/layout/process1"/>
    <dgm:cxn modelId="{D881DE3C-1F41-4261-9DDA-5FC015FA5F0E}" type="presOf" srcId="{A7EEC345-6E67-455D-95A5-7047812BFC87}" destId="{4D0E7FD1-5BF8-4B9F-A433-16E3C5337C5E}"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2C4CE826-8BBD-4EFA-8D40-03C872E15471}" type="presOf" srcId="{DD8FB9E8-427E-4FC0-9347-CACB12211195}" destId="{E14351CE-E593-480A-87D1-2E4A93A55E25}" srcOrd="0" destOrd="0" presId="urn:microsoft.com/office/officeart/2005/8/layout/process1"/>
    <dgm:cxn modelId="{6FDA100F-A281-484D-AC18-005940B3C7D1}" type="presParOf" srcId="{4D0E7FD1-5BF8-4B9F-A433-16E3C5337C5E}" destId="{1EC7AFDC-A4DA-4595-B231-B7F4A57B013C}" srcOrd="0" destOrd="0" presId="urn:microsoft.com/office/officeart/2005/8/layout/process1"/>
    <dgm:cxn modelId="{D5C02C31-61E3-46F3-8B01-39763E104C46}" type="presParOf" srcId="{4D0E7FD1-5BF8-4B9F-A433-16E3C5337C5E}" destId="{DF016809-95B3-4BB8-9321-E23EFA142DF3}" srcOrd="1" destOrd="0" presId="urn:microsoft.com/office/officeart/2005/8/layout/process1"/>
    <dgm:cxn modelId="{044174C5-5A58-4B6E-A7BC-D983A1B483AE}" type="presParOf" srcId="{DF016809-95B3-4BB8-9321-E23EFA142DF3}" destId="{B75C6DA2-E63A-4A39-A229-5706F7CBEA28}" srcOrd="0" destOrd="0" presId="urn:microsoft.com/office/officeart/2005/8/layout/process1"/>
    <dgm:cxn modelId="{D7B1B9D6-D320-4729-B216-E00184429A4A}" type="presParOf" srcId="{4D0E7FD1-5BF8-4B9F-A433-16E3C5337C5E}" destId="{465D02D3-39DD-4FDC-A8AF-C81E9D7565B3}" srcOrd="2" destOrd="0" presId="urn:microsoft.com/office/officeart/2005/8/layout/process1"/>
    <dgm:cxn modelId="{2627F051-8B77-4560-A583-7F3EA77692B9}" type="presParOf" srcId="{4D0E7FD1-5BF8-4B9F-A433-16E3C5337C5E}" destId="{7DDE0324-8308-4B6E-81F3-295827E354E2}" srcOrd="3" destOrd="0" presId="urn:microsoft.com/office/officeart/2005/8/layout/process1"/>
    <dgm:cxn modelId="{F7DB1049-4A49-49D9-A827-8F86B9B097BA}" type="presParOf" srcId="{7DDE0324-8308-4B6E-81F3-295827E354E2}" destId="{47C5B3EB-4452-4084-A5AC-0B8DF3DBB1D9}" srcOrd="0" destOrd="0" presId="urn:microsoft.com/office/officeart/2005/8/layout/process1"/>
    <dgm:cxn modelId="{4CC9019E-FB5B-469C-B0C2-5EB4BBAEB73B}" type="presParOf" srcId="{4D0E7FD1-5BF8-4B9F-A433-16E3C5337C5E}" destId="{E1E95EC4-B468-4FFC-8011-B830026C7D19}" srcOrd="4" destOrd="0" presId="urn:microsoft.com/office/officeart/2005/8/layout/process1"/>
    <dgm:cxn modelId="{6AD0B156-5F19-4BC6-93CC-798DD7E68F6D}" type="presParOf" srcId="{4D0E7FD1-5BF8-4B9F-A433-16E3C5337C5E}" destId="{F9FC02A3-61CF-46ED-85BD-E73E1D10E958}" srcOrd="5" destOrd="0" presId="urn:microsoft.com/office/officeart/2005/8/layout/process1"/>
    <dgm:cxn modelId="{9C9C3BCA-B58B-41D0-8BFA-F5A68BFC4C53}" type="presParOf" srcId="{F9FC02A3-61CF-46ED-85BD-E73E1D10E958}" destId="{2A32E139-39A3-4F46-B607-D5B628150CA3}" srcOrd="0" destOrd="0" presId="urn:microsoft.com/office/officeart/2005/8/layout/process1"/>
    <dgm:cxn modelId="{5C4303D5-82E5-4997-A693-20034CE58BCB}"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a:solidFill>
          <a:schemeClr val="bg1">
            <a:lumMod val="85000"/>
          </a:schemeClr>
        </a:solidFill>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a:solidFill>
          <a:schemeClr val="bg1">
            <a:lumMod val="85000"/>
          </a:schemeClr>
        </a:solidFill>
      </dgm:spPr>
      <dgm:t>
        <a:bodyPr/>
        <a:lstStyle/>
        <a:p>
          <a:endParaRPr lang="es-ES"/>
        </a:p>
      </dgm:t>
    </dgm:pt>
    <dgm:pt modelId="{9A050943-CA65-4B7F-8DE6-3E5FA9E68977}">
      <dgm:prSet phldrT="[Texto]"/>
      <dgm:spPr>
        <a:solidFill>
          <a:schemeClr val="bg1">
            <a:lumMod val="85000"/>
          </a:schemeClr>
        </a:solidFill>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a:solidFill>
          <a:schemeClr val="bg1">
            <a:lumMod val="85000"/>
          </a:schemeClr>
        </a:solidFill>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366F0B0A-F9EC-41A0-9F06-09A37D1A7FD3}" type="presOf" srcId="{D1593DF5-BB3B-417E-9E86-40D7A2A34D5A}" destId="{2A32E139-39A3-4F46-B607-D5B628150CA3}" srcOrd="1" destOrd="0" presId="urn:microsoft.com/office/officeart/2005/8/layout/process1"/>
    <dgm:cxn modelId="{F57233E7-FF47-4310-8B4B-B6B433553410}" type="presOf" srcId="{4EA07BC3-5961-451D-BDD1-5179A149A4E5}" destId="{7DDE0324-8308-4B6E-81F3-295827E354E2}" srcOrd="0" destOrd="0" presId="urn:microsoft.com/office/officeart/2005/8/layout/process1"/>
    <dgm:cxn modelId="{EE215331-6FD0-4AF0-A249-74505EFF1F6B}" type="presOf" srcId="{98925F95-DAF6-41B0-B1A2-65187DA36C93}" destId="{1EC7AFDC-A4DA-4595-B231-B7F4A57B013C}" srcOrd="0" destOrd="0" presId="urn:microsoft.com/office/officeart/2005/8/layout/process1"/>
    <dgm:cxn modelId="{534516B4-37D6-4699-831B-E8B9526C7D55}" type="presOf" srcId="{9A050943-CA65-4B7F-8DE6-3E5FA9E68977}" destId="{E1E95EC4-B468-4FFC-8011-B830026C7D19}" srcOrd="0" destOrd="0" presId="urn:microsoft.com/office/officeart/2005/8/layout/process1"/>
    <dgm:cxn modelId="{83258C1B-F8D2-4EAD-84C3-6A307923885B}" srcId="{A7EEC345-6E67-455D-95A5-7047812BFC87}" destId="{98925F95-DAF6-41B0-B1A2-65187DA36C93}" srcOrd="0" destOrd="0" parTransId="{E2DF3A00-ADA4-42C3-8ED3-B74E60100777}" sibTransId="{7B97AB08-8828-4421-B5C3-D698CBD24AA5}"/>
    <dgm:cxn modelId="{2B6280D8-5263-4499-8F86-2FF30AA92037}" type="presOf" srcId="{D1593DF5-BB3B-417E-9E86-40D7A2A34D5A}" destId="{F9FC02A3-61CF-46ED-85BD-E73E1D10E958}" srcOrd="0" destOrd="0" presId="urn:microsoft.com/office/officeart/2005/8/layout/process1"/>
    <dgm:cxn modelId="{60AF15F9-7E74-453D-98F2-962D9ACB46A7}" type="presOf" srcId="{7B97AB08-8828-4421-B5C3-D698CBD24AA5}" destId="{B75C6DA2-E63A-4A39-A229-5706F7CBEA28}" srcOrd="1" destOrd="0" presId="urn:microsoft.com/office/officeart/2005/8/layout/process1"/>
    <dgm:cxn modelId="{4D68FF23-EFFE-47C5-8E15-8901C0675A57}" type="presOf" srcId="{4EA07BC3-5961-451D-BDD1-5179A149A4E5}" destId="{47C5B3EB-4452-4084-A5AC-0B8DF3DBB1D9}" srcOrd="1" destOrd="0" presId="urn:microsoft.com/office/officeart/2005/8/layout/process1"/>
    <dgm:cxn modelId="{16261B5B-7569-4CC5-BE63-6B2043702150}" type="presOf" srcId="{DD8FB9E8-427E-4FC0-9347-CACB12211195}" destId="{E14351CE-E593-480A-87D1-2E4A93A55E25}" srcOrd="0"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0F7017FD-AC93-4DD9-9C9E-537618112361}" type="presOf" srcId="{A7EEC345-6E67-455D-95A5-7047812BFC87}" destId="{4D0E7FD1-5BF8-4B9F-A433-16E3C5337C5E}" srcOrd="0" destOrd="0" presId="urn:microsoft.com/office/officeart/2005/8/layout/process1"/>
    <dgm:cxn modelId="{0A1D00F8-84F9-4A2C-945F-6F6833031012}" srcId="{A7EEC345-6E67-455D-95A5-7047812BFC87}" destId="{9A050943-CA65-4B7F-8DE6-3E5FA9E68977}" srcOrd="2" destOrd="0" parTransId="{94F2A4EA-8034-4131-8490-C0A53093DD2C}" sibTransId="{D1593DF5-BB3B-417E-9E86-40D7A2A34D5A}"/>
    <dgm:cxn modelId="{051D794A-B32B-408A-BD6A-E3CD6D77075F}" type="presOf" srcId="{7B97AB08-8828-4421-B5C3-D698CBD24AA5}" destId="{DF016809-95B3-4BB8-9321-E23EFA142DF3}"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FAA63718-E6B8-477A-ACEA-78507AACA6B0}" type="presOf" srcId="{7A41245F-8CEF-46C8-BD4D-34604E71D3C7}" destId="{465D02D3-39DD-4FDC-A8AF-C81E9D7565B3}" srcOrd="0" destOrd="0" presId="urn:microsoft.com/office/officeart/2005/8/layout/process1"/>
    <dgm:cxn modelId="{237B4CA8-D312-47CB-902C-A2841746B5C5}" type="presParOf" srcId="{4D0E7FD1-5BF8-4B9F-A433-16E3C5337C5E}" destId="{1EC7AFDC-A4DA-4595-B231-B7F4A57B013C}" srcOrd="0" destOrd="0" presId="urn:microsoft.com/office/officeart/2005/8/layout/process1"/>
    <dgm:cxn modelId="{28C2928D-DE49-431D-96F3-6AA24E6E7A86}" type="presParOf" srcId="{4D0E7FD1-5BF8-4B9F-A433-16E3C5337C5E}" destId="{DF016809-95B3-4BB8-9321-E23EFA142DF3}" srcOrd="1" destOrd="0" presId="urn:microsoft.com/office/officeart/2005/8/layout/process1"/>
    <dgm:cxn modelId="{D2E2F37C-7FF7-4863-A746-CE3CB0341691}" type="presParOf" srcId="{DF016809-95B3-4BB8-9321-E23EFA142DF3}" destId="{B75C6DA2-E63A-4A39-A229-5706F7CBEA28}" srcOrd="0" destOrd="0" presId="urn:microsoft.com/office/officeart/2005/8/layout/process1"/>
    <dgm:cxn modelId="{22674FAA-5052-4754-A594-A2AA3EAB7EA2}" type="presParOf" srcId="{4D0E7FD1-5BF8-4B9F-A433-16E3C5337C5E}" destId="{465D02D3-39DD-4FDC-A8AF-C81E9D7565B3}" srcOrd="2" destOrd="0" presId="urn:microsoft.com/office/officeart/2005/8/layout/process1"/>
    <dgm:cxn modelId="{AA3A1BDE-B548-4298-A5E7-714874201B41}" type="presParOf" srcId="{4D0E7FD1-5BF8-4B9F-A433-16E3C5337C5E}" destId="{7DDE0324-8308-4B6E-81F3-295827E354E2}" srcOrd="3" destOrd="0" presId="urn:microsoft.com/office/officeart/2005/8/layout/process1"/>
    <dgm:cxn modelId="{D5588BEB-6329-47CE-8E0B-7AB41E9ABF55}" type="presParOf" srcId="{7DDE0324-8308-4B6E-81F3-295827E354E2}" destId="{47C5B3EB-4452-4084-A5AC-0B8DF3DBB1D9}" srcOrd="0" destOrd="0" presId="urn:microsoft.com/office/officeart/2005/8/layout/process1"/>
    <dgm:cxn modelId="{803BFE7E-EBDF-413B-9F56-9DD16F437C22}" type="presParOf" srcId="{4D0E7FD1-5BF8-4B9F-A433-16E3C5337C5E}" destId="{E1E95EC4-B468-4FFC-8011-B830026C7D19}" srcOrd="4" destOrd="0" presId="urn:microsoft.com/office/officeart/2005/8/layout/process1"/>
    <dgm:cxn modelId="{F8A1FF21-416D-41E6-9280-B6F07A5A95A0}" type="presParOf" srcId="{4D0E7FD1-5BF8-4B9F-A433-16E3C5337C5E}" destId="{F9FC02A3-61CF-46ED-85BD-E73E1D10E958}" srcOrd="5" destOrd="0" presId="urn:microsoft.com/office/officeart/2005/8/layout/process1"/>
    <dgm:cxn modelId="{8BCFC803-C1C2-4FEF-BCD5-95BB5382FAE3}" type="presParOf" srcId="{F9FC02A3-61CF-46ED-85BD-E73E1D10E958}" destId="{2A32E139-39A3-4F46-B607-D5B628150CA3}" srcOrd="0" destOrd="0" presId="urn:microsoft.com/office/officeart/2005/8/layout/process1"/>
    <dgm:cxn modelId="{29C44894-58CA-429C-8768-3F94F02F26B5}"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a:solidFill>
          <a:schemeClr val="bg1">
            <a:lumMod val="85000"/>
          </a:schemeClr>
        </a:solidFill>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a:solidFill>
          <a:schemeClr val="bg1">
            <a:lumMod val="85000"/>
          </a:schemeClr>
        </a:solidFill>
      </dgm:spPr>
      <dgm:t>
        <a:bodyPr/>
        <a:lstStyle/>
        <a:p>
          <a:endParaRPr lang="es-ES"/>
        </a:p>
      </dgm:t>
    </dgm:pt>
    <dgm:pt modelId="{9A050943-CA65-4B7F-8DE6-3E5FA9E68977}">
      <dgm:prSet phldrT="[Texto]"/>
      <dgm:spPr>
        <a:solidFill>
          <a:schemeClr val="bg1">
            <a:lumMod val="85000"/>
          </a:schemeClr>
        </a:solidFill>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a:solidFill>
          <a:schemeClr val="bg1">
            <a:lumMod val="85000"/>
          </a:schemeClr>
        </a:solidFill>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ED3B3531-1A55-479E-85FE-E123872ED306}" type="presOf" srcId="{DD8FB9E8-427E-4FC0-9347-CACB12211195}" destId="{E14351CE-E593-480A-87D1-2E4A93A55E25}" srcOrd="0" destOrd="0" presId="urn:microsoft.com/office/officeart/2005/8/layout/process1"/>
    <dgm:cxn modelId="{83258C1B-F8D2-4EAD-84C3-6A307923885B}" srcId="{A7EEC345-6E67-455D-95A5-7047812BFC87}" destId="{98925F95-DAF6-41B0-B1A2-65187DA36C93}" srcOrd="0" destOrd="0" parTransId="{E2DF3A00-ADA4-42C3-8ED3-B74E60100777}" sibTransId="{7B97AB08-8828-4421-B5C3-D698CBD24AA5}"/>
    <dgm:cxn modelId="{DCC438ED-3E27-4E07-B83A-CD6C761130B1}" type="presOf" srcId="{4EA07BC3-5961-451D-BDD1-5179A149A4E5}" destId="{47C5B3EB-4452-4084-A5AC-0B8DF3DBB1D9}" srcOrd="1" destOrd="0" presId="urn:microsoft.com/office/officeart/2005/8/layout/process1"/>
    <dgm:cxn modelId="{6CEA683B-3D27-4A86-84AA-E7EF5C673718}" type="presOf" srcId="{D1593DF5-BB3B-417E-9E86-40D7A2A34D5A}" destId="{2A32E139-39A3-4F46-B607-D5B628150CA3}" srcOrd="1"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4AAF5D34-3124-4876-ABE2-4D856650D1DB}" type="presOf" srcId="{9A050943-CA65-4B7F-8DE6-3E5FA9E68977}" destId="{E1E95EC4-B468-4FFC-8011-B830026C7D19}" srcOrd="0" destOrd="0" presId="urn:microsoft.com/office/officeart/2005/8/layout/process1"/>
    <dgm:cxn modelId="{3767D987-7554-4300-839D-EAEE20A5A7E9}" type="presOf" srcId="{7B97AB08-8828-4421-B5C3-D698CBD24AA5}" destId="{DF016809-95B3-4BB8-9321-E23EFA142DF3}" srcOrd="0" destOrd="0" presId="urn:microsoft.com/office/officeart/2005/8/layout/process1"/>
    <dgm:cxn modelId="{6AC46196-9FA9-485F-B9BD-C29E8B86A1B0}" type="presOf" srcId="{A7EEC345-6E67-455D-95A5-7047812BFC87}" destId="{4D0E7FD1-5BF8-4B9F-A433-16E3C5337C5E}" srcOrd="0" destOrd="0" presId="urn:microsoft.com/office/officeart/2005/8/layout/process1"/>
    <dgm:cxn modelId="{0A1D00F8-84F9-4A2C-945F-6F6833031012}" srcId="{A7EEC345-6E67-455D-95A5-7047812BFC87}" destId="{9A050943-CA65-4B7F-8DE6-3E5FA9E68977}" srcOrd="2" destOrd="0" parTransId="{94F2A4EA-8034-4131-8490-C0A53093DD2C}" sibTransId="{D1593DF5-BB3B-417E-9E86-40D7A2A34D5A}"/>
    <dgm:cxn modelId="{53252CC9-454E-4B51-9CBC-70362CA8AF59}" type="presOf" srcId="{98925F95-DAF6-41B0-B1A2-65187DA36C93}" destId="{1EC7AFDC-A4DA-4595-B231-B7F4A57B013C}" srcOrd="0" destOrd="0" presId="urn:microsoft.com/office/officeart/2005/8/layout/process1"/>
    <dgm:cxn modelId="{79B84F7E-AE76-42CB-A17B-53FA7572BF5D}" type="presOf" srcId="{7B97AB08-8828-4421-B5C3-D698CBD24AA5}" destId="{B75C6DA2-E63A-4A39-A229-5706F7CBEA28}" srcOrd="1" destOrd="0" presId="urn:microsoft.com/office/officeart/2005/8/layout/process1"/>
    <dgm:cxn modelId="{FEE87907-C539-417E-A14A-E60CDFBC7A26}" type="presOf" srcId="{4EA07BC3-5961-451D-BDD1-5179A149A4E5}" destId="{7DDE0324-8308-4B6E-81F3-295827E354E2}" srcOrd="0" destOrd="0" presId="urn:microsoft.com/office/officeart/2005/8/layout/process1"/>
    <dgm:cxn modelId="{81F9B053-9A9D-4723-A18D-CB61D1633277}" type="presOf" srcId="{D1593DF5-BB3B-417E-9E86-40D7A2A34D5A}" destId="{F9FC02A3-61CF-46ED-85BD-E73E1D10E958}"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C521C64C-ABD8-41E9-9075-43C7FC24D667}" type="presOf" srcId="{7A41245F-8CEF-46C8-BD4D-34604E71D3C7}" destId="{465D02D3-39DD-4FDC-A8AF-C81E9D7565B3}" srcOrd="0" destOrd="0" presId="urn:microsoft.com/office/officeart/2005/8/layout/process1"/>
    <dgm:cxn modelId="{6C7B5B86-7989-48BD-8D9F-CD71A81823DC}" type="presParOf" srcId="{4D0E7FD1-5BF8-4B9F-A433-16E3C5337C5E}" destId="{1EC7AFDC-A4DA-4595-B231-B7F4A57B013C}" srcOrd="0" destOrd="0" presId="urn:microsoft.com/office/officeart/2005/8/layout/process1"/>
    <dgm:cxn modelId="{BD851B04-502D-466D-8106-EE55F7B27D8F}" type="presParOf" srcId="{4D0E7FD1-5BF8-4B9F-A433-16E3C5337C5E}" destId="{DF016809-95B3-4BB8-9321-E23EFA142DF3}" srcOrd="1" destOrd="0" presId="urn:microsoft.com/office/officeart/2005/8/layout/process1"/>
    <dgm:cxn modelId="{282095CF-97E7-44EF-BA1D-13A74F0A9814}" type="presParOf" srcId="{DF016809-95B3-4BB8-9321-E23EFA142DF3}" destId="{B75C6DA2-E63A-4A39-A229-5706F7CBEA28}" srcOrd="0" destOrd="0" presId="urn:microsoft.com/office/officeart/2005/8/layout/process1"/>
    <dgm:cxn modelId="{CB1B2320-31FE-456B-93F5-356C62FA3E39}" type="presParOf" srcId="{4D0E7FD1-5BF8-4B9F-A433-16E3C5337C5E}" destId="{465D02D3-39DD-4FDC-A8AF-C81E9D7565B3}" srcOrd="2" destOrd="0" presId="urn:microsoft.com/office/officeart/2005/8/layout/process1"/>
    <dgm:cxn modelId="{185759AB-32D8-441E-822A-67FB4A449727}" type="presParOf" srcId="{4D0E7FD1-5BF8-4B9F-A433-16E3C5337C5E}" destId="{7DDE0324-8308-4B6E-81F3-295827E354E2}" srcOrd="3" destOrd="0" presId="urn:microsoft.com/office/officeart/2005/8/layout/process1"/>
    <dgm:cxn modelId="{280F3DC4-F09C-4AF1-A13D-EE866FE23ACE}" type="presParOf" srcId="{7DDE0324-8308-4B6E-81F3-295827E354E2}" destId="{47C5B3EB-4452-4084-A5AC-0B8DF3DBB1D9}" srcOrd="0" destOrd="0" presId="urn:microsoft.com/office/officeart/2005/8/layout/process1"/>
    <dgm:cxn modelId="{7C82195B-7B74-4B27-A127-CA06D30BAE75}" type="presParOf" srcId="{4D0E7FD1-5BF8-4B9F-A433-16E3C5337C5E}" destId="{E1E95EC4-B468-4FFC-8011-B830026C7D19}" srcOrd="4" destOrd="0" presId="urn:microsoft.com/office/officeart/2005/8/layout/process1"/>
    <dgm:cxn modelId="{6501AFE0-86A1-4683-849D-6F3A5AA81E5C}" type="presParOf" srcId="{4D0E7FD1-5BF8-4B9F-A433-16E3C5337C5E}" destId="{F9FC02A3-61CF-46ED-85BD-E73E1D10E958}" srcOrd="5" destOrd="0" presId="urn:microsoft.com/office/officeart/2005/8/layout/process1"/>
    <dgm:cxn modelId="{3FFB226B-8985-413D-9608-48B1FAA5382B}" type="presParOf" srcId="{F9FC02A3-61CF-46ED-85BD-E73E1D10E958}" destId="{2A32E139-39A3-4F46-B607-D5B628150CA3}" srcOrd="0" destOrd="0" presId="urn:microsoft.com/office/officeart/2005/8/layout/process1"/>
    <dgm:cxn modelId="{7088D1E2-82F0-4F5A-B51F-E2B3B2BC61B1}"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a:solidFill>
          <a:schemeClr val="bg1">
            <a:lumMod val="85000"/>
          </a:schemeClr>
        </a:solidFill>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a:solidFill>
          <a:schemeClr val="bg1">
            <a:lumMod val="85000"/>
          </a:schemeClr>
        </a:solidFill>
      </dgm:spPr>
      <dgm:t>
        <a:bodyPr/>
        <a:lstStyle/>
        <a:p>
          <a:endParaRPr lang="es-ES"/>
        </a:p>
      </dgm:t>
    </dgm:pt>
    <dgm:pt modelId="{9A050943-CA65-4B7F-8DE6-3E5FA9E68977}">
      <dgm:prSet phldrT="[Texto]"/>
      <dgm:spPr>
        <a:solidFill>
          <a:schemeClr val="bg1">
            <a:lumMod val="85000"/>
          </a:schemeClr>
        </a:solidFill>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a:solidFill>
          <a:schemeClr val="bg1">
            <a:lumMod val="85000"/>
          </a:schemeClr>
        </a:solidFill>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F4AB8DAE-C37E-4F85-B536-1AA0D6E90102}" type="presOf" srcId="{4EA07BC3-5961-451D-BDD1-5179A149A4E5}" destId="{7DDE0324-8308-4B6E-81F3-295827E354E2}" srcOrd="0" destOrd="0" presId="urn:microsoft.com/office/officeart/2005/8/layout/process1"/>
    <dgm:cxn modelId="{138147A5-6515-406F-BEDD-3FFDBE2C8E83}" type="presOf" srcId="{4EA07BC3-5961-451D-BDD1-5179A149A4E5}" destId="{47C5B3EB-4452-4084-A5AC-0B8DF3DBB1D9}" srcOrd="1" destOrd="0" presId="urn:microsoft.com/office/officeart/2005/8/layout/process1"/>
    <dgm:cxn modelId="{F7C9FBD7-A8A3-45EE-8C02-F409CC3B118C}" type="presOf" srcId="{D1593DF5-BB3B-417E-9E86-40D7A2A34D5A}" destId="{2A32E139-39A3-4F46-B607-D5B628150CA3}" srcOrd="1" destOrd="0" presId="urn:microsoft.com/office/officeart/2005/8/layout/process1"/>
    <dgm:cxn modelId="{A63FD90A-3704-4638-9DCD-496081D66A64}" type="presOf" srcId="{7A41245F-8CEF-46C8-BD4D-34604E71D3C7}" destId="{465D02D3-39DD-4FDC-A8AF-C81E9D7565B3}" srcOrd="0" destOrd="0" presId="urn:microsoft.com/office/officeart/2005/8/layout/process1"/>
    <dgm:cxn modelId="{D13A7401-5C8C-4072-B04D-41F10B720BDC}" type="presOf" srcId="{7B97AB08-8828-4421-B5C3-D698CBD24AA5}" destId="{DF016809-95B3-4BB8-9321-E23EFA142DF3}" srcOrd="0" destOrd="0" presId="urn:microsoft.com/office/officeart/2005/8/layout/process1"/>
    <dgm:cxn modelId="{83258C1B-F8D2-4EAD-84C3-6A307923885B}" srcId="{A7EEC345-6E67-455D-95A5-7047812BFC87}" destId="{98925F95-DAF6-41B0-B1A2-65187DA36C93}" srcOrd="0" destOrd="0" parTransId="{E2DF3A00-ADA4-42C3-8ED3-B74E60100777}" sibTransId="{7B97AB08-8828-4421-B5C3-D698CBD24AA5}"/>
    <dgm:cxn modelId="{690D8E0D-C86D-4455-968C-E6954ED4C01F}" srcId="{A7EEC345-6E67-455D-95A5-7047812BFC87}" destId="{DD8FB9E8-427E-4FC0-9347-CACB12211195}" srcOrd="3" destOrd="0" parTransId="{7B6AE2A4-4F17-4523-858C-A7882E1A856A}" sibTransId="{ACE05D28-B798-40DC-A00A-6FA9871C5B3C}"/>
    <dgm:cxn modelId="{4583C891-F658-47F6-AB26-1A3F8F0B59FF}" type="presOf" srcId="{9A050943-CA65-4B7F-8DE6-3E5FA9E68977}" destId="{E1E95EC4-B468-4FFC-8011-B830026C7D19}" srcOrd="0" destOrd="0" presId="urn:microsoft.com/office/officeart/2005/8/layout/process1"/>
    <dgm:cxn modelId="{C4CEE165-06F6-4E44-ACA6-C561294E4671}" type="presOf" srcId="{7B97AB08-8828-4421-B5C3-D698CBD24AA5}" destId="{B75C6DA2-E63A-4A39-A229-5706F7CBEA28}" srcOrd="1" destOrd="0" presId="urn:microsoft.com/office/officeart/2005/8/layout/process1"/>
    <dgm:cxn modelId="{0A1D00F8-84F9-4A2C-945F-6F6833031012}" srcId="{A7EEC345-6E67-455D-95A5-7047812BFC87}" destId="{9A050943-CA65-4B7F-8DE6-3E5FA9E68977}" srcOrd="2" destOrd="0" parTransId="{94F2A4EA-8034-4131-8490-C0A53093DD2C}" sibTransId="{D1593DF5-BB3B-417E-9E86-40D7A2A34D5A}"/>
    <dgm:cxn modelId="{B38FC2C9-3343-40F3-97F7-E3C56A083A32}" type="presOf" srcId="{98925F95-DAF6-41B0-B1A2-65187DA36C93}" destId="{1EC7AFDC-A4DA-4595-B231-B7F4A57B013C}" srcOrd="0" destOrd="0" presId="urn:microsoft.com/office/officeart/2005/8/layout/process1"/>
    <dgm:cxn modelId="{46FF9451-11DE-4598-8333-19AFD6C6D2B7}" type="presOf" srcId="{DD8FB9E8-427E-4FC0-9347-CACB12211195}" destId="{E14351CE-E593-480A-87D1-2E4A93A55E25}" srcOrd="0" destOrd="0" presId="urn:microsoft.com/office/officeart/2005/8/layout/process1"/>
    <dgm:cxn modelId="{2D312EF4-5D89-4A56-9A8F-5508BEF96DAD}" type="presOf" srcId="{D1593DF5-BB3B-417E-9E86-40D7A2A34D5A}" destId="{F9FC02A3-61CF-46ED-85BD-E73E1D10E958}"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E208EBB5-A1F5-4A3D-8F01-F86EE94F4513}" type="presOf" srcId="{A7EEC345-6E67-455D-95A5-7047812BFC87}" destId="{4D0E7FD1-5BF8-4B9F-A433-16E3C5337C5E}" srcOrd="0" destOrd="0" presId="urn:microsoft.com/office/officeart/2005/8/layout/process1"/>
    <dgm:cxn modelId="{B630BA26-1AED-4587-88EF-141573FAC96C}" type="presParOf" srcId="{4D0E7FD1-5BF8-4B9F-A433-16E3C5337C5E}" destId="{1EC7AFDC-A4DA-4595-B231-B7F4A57B013C}" srcOrd="0" destOrd="0" presId="urn:microsoft.com/office/officeart/2005/8/layout/process1"/>
    <dgm:cxn modelId="{3CCA4CE0-3D86-49FD-BA75-A98DF3687875}" type="presParOf" srcId="{4D0E7FD1-5BF8-4B9F-A433-16E3C5337C5E}" destId="{DF016809-95B3-4BB8-9321-E23EFA142DF3}" srcOrd="1" destOrd="0" presId="urn:microsoft.com/office/officeart/2005/8/layout/process1"/>
    <dgm:cxn modelId="{92C51197-41A9-4BF1-A390-CBF237619B65}" type="presParOf" srcId="{DF016809-95B3-4BB8-9321-E23EFA142DF3}" destId="{B75C6DA2-E63A-4A39-A229-5706F7CBEA28}" srcOrd="0" destOrd="0" presId="urn:microsoft.com/office/officeart/2005/8/layout/process1"/>
    <dgm:cxn modelId="{95D59A6A-D7EE-41C5-B716-62A34260C4D1}" type="presParOf" srcId="{4D0E7FD1-5BF8-4B9F-A433-16E3C5337C5E}" destId="{465D02D3-39DD-4FDC-A8AF-C81E9D7565B3}" srcOrd="2" destOrd="0" presId="urn:microsoft.com/office/officeart/2005/8/layout/process1"/>
    <dgm:cxn modelId="{9C6D968F-963E-492B-B8A9-2D3C6E831A5E}" type="presParOf" srcId="{4D0E7FD1-5BF8-4B9F-A433-16E3C5337C5E}" destId="{7DDE0324-8308-4B6E-81F3-295827E354E2}" srcOrd="3" destOrd="0" presId="urn:microsoft.com/office/officeart/2005/8/layout/process1"/>
    <dgm:cxn modelId="{C76E5C37-9C74-4B31-AE6E-670978DB56A2}" type="presParOf" srcId="{7DDE0324-8308-4B6E-81F3-295827E354E2}" destId="{47C5B3EB-4452-4084-A5AC-0B8DF3DBB1D9}" srcOrd="0" destOrd="0" presId="urn:microsoft.com/office/officeart/2005/8/layout/process1"/>
    <dgm:cxn modelId="{08C4E57A-5C2E-4687-B9AA-858D0834973A}" type="presParOf" srcId="{4D0E7FD1-5BF8-4B9F-A433-16E3C5337C5E}" destId="{E1E95EC4-B468-4FFC-8011-B830026C7D19}" srcOrd="4" destOrd="0" presId="urn:microsoft.com/office/officeart/2005/8/layout/process1"/>
    <dgm:cxn modelId="{4EE53B8E-1A88-47ED-8523-5AEF79B810A7}" type="presParOf" srcId="{4D0E7FD1-5BF8-4B9F-A433-16E3C5337C5E}" destId="{F9FC02A3-61CF-46ED-85BD-E73E1D10E958}" srcOrd="5" destOrd="0" presId="urn:microsoft.com/office/officeart/2005/8/layout/process1"/>
    <dgm:cxn modelId="{4F937E08-1354-4A0C-B967-A3A351C88ACB}" type="presParOf" srcId="{F9FC02A3-61CF-46ED-85BD-E73E1D10E958}" destId="{2A32E139-39A3-4F46-B607-D5B628150CA3}" srcOrd="0" destOrd="0" presId="urn:microsoft.com/office/officeart/2005/8/layout/process1"/>
    <dgm:cxn modelId="{4A819408-2A4D-44E3-904E-4BA194F3539F}"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a:solidFill>
          <a:schemeClr val="bg1">
            <a:lumMod val="85000"/>
          </a:schemeClr>
        </a:solidFill>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a:solidFill>
          <a:schemeClr val="bg1">
            <a:lumMod val="85000"/>
          </a:schemeClr>
        </a:solidFill>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dgm:t>
        <a:bodyPr/>
        <a:lstStyle/>
        <a:p>
          <a:endParaRPr lang="es-ES"/>
        </a:p>
      </dgm:t>
    </dgm:pt>
    <dgm:pt modelId="{9A050943-CA65-4B7F-8DE6-3E5FA9E68977}">
      <dgm:prSet phldrT="[Texto]"/>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a:solidFill>
          <a:schemeClr val="bg1">
            <a:lumMod val="85000"/>
          </a:schemeClr>
        </a:solidFill>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FD732D14-B234-47A1-B237-22A33AE40D23}" type="presOf" srcId="{7B97AB08-8828-4421-B5C3-D698CBD24AA5}" destId="{B75C6DA2-E63A-4A39-A229-5706F7CBEA28}" srcOrd="1" destOrd="0" presId="urn:microsoft.com/office/officeart/2005/8/layout/process1"/>
    <dgm:cxn modelId="{22F6C0EC-7A27-409A-A6DF-69F3FFD91BB2}" type="presOf" srcId="{DD8FB9E8-427E-4FC0-9347-CACB12211195}" destId="{E14351CE-E593-480A-87D1-2E4A93A55E25}" srcOrd="0" destOrd="0" presId="urn:microsoft.com/office/officeart/2005/8/layout/process1"/>
    <dgm:cxn modelId="{83258C1B-F8D2-4EAD-84C3-6A307923885B}" srcId="{A7EEC345-6E67-455D-95A5-7047812BFC87}" destId="{98925F95-DAF6-41B0-B1A2-65187DA36C93}" srcOrd="0" destOrd="0" parTransId="{E2DF3A00-ADA4-42C3-8ED3-B74E60100777}" sibTransId="{7B97AB08-8828-4421-B5C3-D698CBD24AA5}"/>
    <dgm:cxn modelId="{47F06CB0-984A-4617-89DA-B7DE7657CF1E}" type="presOf" srcId="{9A050943-CA65-4B7F-8DE6-3E5FA9E68977}" destId="{E1E95EC4-B468-4FFC-8011-B830026C7D19}" srcOrd="0" destOrd="0" presId="urn:microsoft.com/office/officeart/2005/8/layout/process1"/>
    <dgm:cxn modelId="{4935ED27-8258-4DAA-B9A9-F8535B60886D}" type="presOf" srcId="{98925F95-DAF6-41B0-B1A2-65187DA36C93}" destId="{1EC7AFDC-A4DA-4595-B231-B7F4A57B013C}" srcOrd="0" destOrd="0" presId="urn:microsoft.com/office/officeart/2005/8/layout/process1"/>
    <dgm:cxn modelId="{13C2F7E4-791B-4A46-9141-583F76458D22}" type="presOf" srcId="{A7EEC345-6E67-455D-95A5-7047812BFC87}" destId="{4D0E7FD1-5BF8-4B9F-A433-16E3C5337C5E}" srcOrd="0"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C6AFB10B-F9C2-4639-9D2D-68BB97E49087}" type="presOf" srcId="{D1593DF5-BB3B-417E-9E86-40D7A2A34D5A}" destId="{F9FC02A3-61CF-46ED-85BD-E73E1D10E958}" srcOrd="0" destOrd="0" presId="urn:microsoft.com/office/officeart/2005/8/layout/process1"/>
    <dgm:cxn modelId="{1B1EA617-88FA-4C35-9A40-1C14B18D1D66}" type="presOf" srcId="{7A41245F-8CEF-46C8-BD4D-34604E71D3C7}" destId="{465D02D3-39DD-4FDC-A8AF-C81E9D7565B3}" srcOrd="0" destOrd="0" presId="urn:microsoft.com/office/officeart/2005/8/layout/process1"/>
    <dgm:cxn modelId="{0A1D00F8-84F9-4A2C-945F-6F6833031012}" srcId="{A7EEC345-6E67-455D-95A5-7047812BFC87}" destId="{9A050943-CA65-4B7F-8DE6-3E5FA9E68977}" srcOrd="2" destOrd="0" parTransId="{94F2A4EA-8034-4131-8490-C0A53093DD2C}" sibTransId="{D1593DF5-BB3B-417E-9E86-40D7A2A34D5A}"/>
    <dgm:cxn modelId="{13AF5650-3B18-472F-97E6-85C505CA1D31}" type="presOf" srcId="{D1593DF5-BB3B-417E-9E86-40D7A2A34D5A}" destId="{2A32E139-39A3-4F46-B607-D5B628150CA3}" srcOrd="1" destOrd="0" presId="urn:microsoft.com/office/officeart/2005/8/layout/process1"/>
    <dgm:cxn modelId="{BCC1492E-6B85-4961-A7F7-F412453D9AF1}" type="presOf" srcId="{4EA07BC3-5961-451D-BDD1-5179A149A4E5}" destId="{7DDE0324-8308-4B6E-81F3-295827E354E2}" srcOrd="0" destOrd="0" presId="urn:microsoft.com/office/officeart/2005/8/layout/process1"/>
    <dgm:cxn modelId="{699C228F-A84A-4369-82C7-5A87B01896FE}" type="presOf" srcId="{4EA07BC3-5961-451D-BDD1-5179A149A4E5}" destId="{47C5B3EB-4452-4084-A5AC-0B8DF3DBB1D9}" srcOrd="1" destOrd="0" presId="urn:microsoft.com/office/officeart/2005/8/layout/process1"/>
    <dgm:cxn modelId="{C8CB10FA-CC60-4808-8414-ABA817133F15}" type="presOf" srcId="{7B97AB08-8828-4421-B5C3-D698CBD24AA5}" destId="{DF016809-95B3-4BB8-9321-E23EFA142DF3}"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11E31227-5ADF-43F7-A0EA-9D27C1F7CC37}" type="presParOf" srcId="{4D0E7FD1-5BF8-4B9F-A433-16E3C5337C5E}" destId="{1EC7AFDC-A4DA-4595-B231-B7F4A57B013C}" srcOrd="0" destOrd="0" presId="urn:microsoft.com/office/officeart/2005/8/layout/process1"/>
    <dgm:cxn modelId="{88346D14-DF07-4237-B2DB-525A02F782F2}" type="presParOf" srcId="{4D0E7FD1-5BF8-4B9F-A433-16E3C5337C5E}" destId="{DF016809-95B3-4BB8-9321-E23EFA142DF3}" srcOrd="1" destOrd="0" presId="urn:microsoft.com/office/officeart/2005/8/layout/process1"/>
    <dgm:cxn modelId="{E1DDDC5D-8343-40CA-9D34-BF2F84063F71}" type="presParOf" srcId="{DF016809-95B3-4BB8-9321-E23EFA142DF3}" destId="{B75C6DA2-E63A-4A39-A229-5706F7CBEA28}" srcOrd="0" destOrd="0" presId="urn:microsoft.com/office/officeart/2005/8/layout/process1"/>
    <dgm:cxn modelId="{9EB0CE5E-C078-4651-B22C-C9DB2E2545A4}" type="presParOf" srcId="{4D0E7FD1-5BF8-4B9F-A433-16E3C5337C5E}" destId="{465D02D3-39DD-4FDC-A8AF-C81E9D7565B3}" srcOrd="2" destOrd="0" presId="urn:microsoft.com/office/officeart/2005/8/layout/process1"/>
    <dgm:cxn modelId="{5B7F1250-ABDA-420F-AC4A-F092457A1895}" type="presParOf" srcId="{4D0E7FD1-5BF8-4B9F-A433-16E3C5337C5E}" destId="{7DDE0324-8308-4B6E-81F3-295827E354E2}" srcOrd="3" destOrd="0" presId="urn:microsoft.com/office/officeart/2005/8/layout/process1"/>
    <dgm:cxn modelId="{5A9727A3-3D2D-4972-AFE6-E1B173942244}" type="presParOf" srcId="{7DDE0324-8308-4B6E-81F3-295827E354E2}" destId="{47C5B3EB-4452-4084-A5AC-0B8DF3DBB1D9}" srcOrd="0" destOrd="0" presId="urn:microsoft.com/office/officeart/2005/8/layout/process1"/>
    <dgm:cxn modelId="{6BF6D7C6-1498-43DD-8CF1-749E359BD8DA}" type="presParOf" srcId="{4D0E7FD1-5BF8-4B9F-A433-16E3C5337C5E}" destId="{E1E95EC4-B468-4FFC-8011-B830026C7D19}" srcOrd="4" destOrd="0" presId="urn:microsoft.com/office/officeart/2005/8/layout/process1"/>
    <dgm:cxn modelId="{7AC56689-B96C-4EBC-8A12-2906ED55B3F4}" type="presParOf" srcId="{4D0E7FD1-5BF8-4B9F-A433-16E3C5337C5E}" destId="{F9FC02A3-61CF-46ED-85BD-E73E1D10E958}" srcOrd="5" destOrd="0" presId="urn:microsoft.com/office/officeart/2005/8/layout/process1"/>
    <dgm:cxn modelId="{B1000CF7-C417-457A-8A19-689036B2A0B4}" type="presParOf" srcId="{F9FC02A3-61CF-46ED-85BD-E73E1D10E958}" destId="{2A32E139-39A3-4F46-B607-D5B628150CA3}" srcOrd="0" destOrd="0" presId="urn:microsoft.com/office/officeart/2005/8/layout/process1"/>
    <dgm:cxn modelId="{7EC5BC79-94F5-4985-BAE2-050E9EEAB222}"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a:solidFill>
          <a:schemeClr val="bg1">
            <a:lumMod val="85000"/>
          </a:schemeClr>
        </a:solidFill>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a:solidFill>
          <a:schemeClr val="bg1">
            <a:lumMod val="85000"/>
          </a:schemeClr>
        </a:solidFill>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a:solidFill>
          <a:schemeClr val="bg1">
            <a:lumMod val="85000"/>
          </a:schemeClr>
        </a:solidFill>
      </dgm:spPr>
      <dgm:t>
        <a:bodyPr/>
        <a:lstStyle/>
        <a:p>
          <a:endParaRPr lang="es-ES"/>
        </a:p>
      </dgm:t>
    </dgm:pt>
    <dgm:pt modelId="{9A050943-CA65-4B7F-8DE6-3E5FA9E68977}">
      <dgm:prSet phldrT="[Texto]"/>
      <dgm:spPr>
        <a:solidFill>
          <a:schemeClr val="bg1">
            <a:lumMod val="85000"/>
          </a:schemeClr>
        </a:solidFill>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4F023EC4-DFFB-4534-80FD-1DABB572AAC8}" type="presOf" srcId="{9A050943-CA65-4B7F-8DE6-3E5FA9E68977}" destId="{E1E95EC4-B468-4FFC-8011-B830026C7D19}" srcOrd="0" destOrd="0" presId="urn:microsoft.com/office/officeart/2005/8/layout/process1"/>
    <dgm:cxn modelId="{83258C1B-F8D2-4EAD-84C3-6A307923885B}" srcId="{A7EEC345-6E67-455D-95A5-7047812BFC87}" destId="{98925F95-DAF6-41B0-B1A2-65187DA36C93}" srcOrd="0" destOrd="0" parTransId="{E2DF3A00-ADA4-42C3-8ED3-B74E60100777}" sibTransId="{7B97AB08-8828-4421-B5C3-D698CBD24AA5}"/>
    <dgm:cxn modelId="{4A24B3A9-7DF5-4472-B7FC-70B4C8D6F5BD}" type="presOf" srcId="{4EA07BC3-5961-451D-BDD1-5179A149A4E5}" destId="{7DDE0324-8308-4B6E-81F3-295827E354E2}" srcOrd="0" destOrd="0" presId="urn:microsoft.com/office/officeart/2005/8/layout/process1"/>
    <dgm:cxn modelId="{D427A06B-E0C4-4DB3-86CC-460CE1538D3D}" type="presOf" srcId="{D1593DF5-BB3B-417E-9E86-40D7A2A34D5A}" destId="{2A32E139-39A3-4F46-B607-D5B628150CA3}" srcOrd="1"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5B6BD25C-341D-42BF-A769-1EEB71D8B7E1}" type="presOf" srcId="{4EA07BC3-5961-451D-BDD1-5179A149A4E5}" destId="{47C5B3EB-4452-4084-A5AC-0B8DF3DBB1D9}" srcOrd="1" destOrd="0" presId="urn:microsoft.com/office/officeart/2005/8/layout/process1"/>
    <dgm:cxn modelId="{E11EE052-09FA-4C03-88B6-5846841BEB7B}" type="presOf" srcId="{DD8FB9E8-427E-4FC0-9347-CACB12211195}" destId="{E14351CE-E593-480A-87D1-2E4A93A55E25}" srcOrd="0" destOrd="0" presId="urn:microsoft.com/office/officeart/2005/8/layout/process1"/>
    <dgm:cxn modelId="{B209AA9E-80BD-4111-AA7A-6676DAD17470}" type="presOf" srcId="{A7EEC345-6E67-455D-95A5-7047812BFC87}" destId="{4D0E7FD1-5BF8-4B9F-A433-16E3C5337C5E}" srcOrd="0" destOrd="0" presId="urn:microsoft.com/office/officeart/2005/8/layout/process1"/>
    <dgm:cxn modelId="{6C763D6B-1766-4BF9-9942-F7FCFB799149}" type="presOf" srcId="{D1593DF5-BB3B-417E-9E86-40D7A2A34D5A}" destId="{F9FC02A3-61CF-46ED-85BD-E73E1D10E958}" srcOrd="0" destOrd="0" presId="urn:microsoft.com/office/officeart/2005/8/layout/process1"/>
    <dgm:cxn modelId="{0A1D00F8-84F9-4A2C-945F-6F6833031012}" srcId="{A7EEC345-6E67-455D-95A5-7047812BFC87}" destId="{9A050943-CA65-4B7F-8DE6-3E5FA9E68977}" srcOrd="2" destOrd="0" parTransId="{94F2A4EA-8034-4131-8490-C0A53093DD2C}" sibTransId="{D1593DF5-BB3B-417E-9E86-40D7A2A34D5A}"/>
    <dgm:cxn modelId="{3B907572-D653-46B2-AD9E-DC700B390696}" type="presOf" srcId="{7A41245F-8CEF-46C8-BD4D-34604E71D3C7}" destId="{465D02D3-39DD-4FDC-A8AF-C81E9D7565B3}" srcOrd="0" destOrd="0" presId="urn:microsoft.com/office/officeart/2005/8/layout/process1"/>
    <dgm:cxn modelId="{3AEAB331-7E71-42C4-9CF4-2E05D8C2230F}" type="presOf" srcId="{7B97AB08-8828-4421-B5C3-D698CBD24AA5}" destId="{DF016809-95B3-4BB8-9321-E23EFA142DF3}" srcOrd="0" destOrd="0" presId="urn:microsoft.com/office/officeart/2005/8/layout/process1"/>
    <dgm:cxn modelId="{478735D8-945A-42CF-942A-93BF7872AD87}" type="presOf" srcId="{98925F95-DAF6-41B0-B1A2-65187DA36C93}" destId="{1EC7AFDC-A4DA-4595-B231-B7F4A57B013C}"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F2D7CE44-D545-4750-802E-03FD077DB42C}" type="presOf" srcId="{7B97AB08-8828-4421-B5C3-D698CBD24AA5}" destId="{B75C6DA2-E63A-4A39-A229-5706F7CBEA28}" srcOrd="1" destOrd="0" presId="urn:microsoft.com/office/officeart/2005/8/layout/process1"/>
    <dgm:cxn modelId="{DF36395A-6A65-4689-9647-514E1B634A7E}" type="presParOf" srcId="{4D0E7FD1-5BF8-4B9F-A433-16E3C5337C5E}" destId="{1EC7AFDC-A4DA-4595-B231-B7F4A57B013C}" srcOrd="0" destOrd="0" presId="urn:microsoft.com/office/officeart/2005/8/layout/process1"/>
    <dgm:cxn modelId="{47FF3C73-6400-42AB-BE02-34113F6BC354}" type="presParOf" srcId="{4D0E7FD1-5BF8-4B9F-A433-16E3C5337C5E}" destId="{DF016809-95B3-4BB8-9321-E23EFA142DF3}" srcOrd="1" destOrd="0" presId="urn:microsoft.com/office/officeart/2005/8/layout/process1"/>
    <dgm:cxn modelId="{1B4BD066-3A2A-476E-AFFD-855743B59400}" type="presParOf" srcId="{DF016809-95B3-4BB8-9321-E23EFA142DF3}" destId="{B75C6DA2-E63A-4A39-A229-5706F7CBEA28}" srcOrd="0" destOrd="0" presId="urn:microsoft.com/office/officeart/2005/8/layout/process1"/>
    <dgm:cxn modelId="{F97F20CA-FDCF-4045-BB8A-01AD2506AA50}" type="presParOf" srcId="{4D0E7FD1-5BF8-4B9F-A433-16E3C5337C5E}" destId="{465D02D3-39DD-4FDC-A8AF-C81E9D7565B3}" srcOrd="2" destOrd="0" presId="urn:microsoft.com/office/officeart/2005/8/layout/process1"/>
    <dgm:cxn modelId="{4E91FEAC-995D-4B7F-8C4E-2C087153A2AD}" type="presParOf" srcId="{4D0E7FD1-5BF8-4B9F-A433-16E3C5337C5E}" destId="{7DDE0324-8308-4B6E-81F3-295827E354E2}" srcOrd="3" destOrd="0" presId="urn:microsoft.com/office/officeart/2005/8/layout/process1"/>
    <dgm:cxn modelId="{71651807-37E9-42F3-9922-C38EFCD20305}" type="presParOf" srcId="{7DDE0324-8308-4B6E-81F3-295827E354E2}" destId="{47C5B3EB-4452-4084-A5AC-0B8DF3DBB1D9}" srcOrd="0" destOrd="0" presId="urn:microsoft.com/office/officeart/2005/8/layout/process1"/>
    <dgm:cxn modelId="{A0AE2DFC-DAFC-4FF1-9027-9B576034BE7B}" type="presParOf" srcId="{4D0E7FD1-5BF8-4B9F-A433-16E3C5337C5E}" destId="{E1E95EC4-B468-4FFC-8011-B830026C7D19}" srcOrd="4" destOrd="0" presId="urn:microsoft.com/office/officeart/2005/8/layout/process1"/>
    <dgm:cxn modelId="{90256064-687D-4A04-8BD9-AD1A40251587}" type="presParOf" srcId="{4D0E7FD1-5BF8-4B9F-A433-16E3C5337C5E}" destId="{F9FC02A3-61CF-46ED-85BD-E73E1D10E958}" srcOrd="5" destOrd="0" presId="urn:microsoft.com/office/officeart/2005/8/layout/process1"/>
    <dgm:cxn modelId="{846E07AB-1741-4131-8582-4F005993A233}" type="presParOf" srcId="{F9FC02A3-61CF-46ED-85BD-E73E1D10E958}" destId="{2A32E139-39A3-4F46-B607-D5B628150CA3}" srcOrd="0" destOrd="0" presId="urn:microsoft.com/office/officeart/2005/8/layout/process1"/>
    <dgm:cxn modelId="{C50E04AF-A04F-4F87-9777-CF3D0AE47ED6}"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a:solidFill>
          <a:schemeClr val="bg1">
            <a:lumMod val="85000"/>
          </a:schemeClr>
        </a:solidFill>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a:solidFill>
          <a:schemeClr val="bg1">
            <a:lumMod val="85000"/>
          </a:schemeClr>
        </a:solidFill>
      </dgm:spPr>
      <dgm:t>
        <a:bodyPr/>
        <a:lstStyle/>
        <a:p>
          <a:endParaRPr lang="es-ES"/>
        </a:p>
      </dgm:t>
    </dgm:pt>
    <dgm:pt modelId="{9A050943-CA65-4B7F-8DE6-3E5FA9E68977}">
      <dgm:prSet phldrT="[Texto]"/>
      <dgm:spPr>
        <a:solidFill>
          <a:schemeClr val="bg1">
            <a:lumMod val="85000"/>
          </a:schemeClr>
        </a:solidFill>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a:solidFill>
          <a:schemeClr val="bg1">
            <a:lumMod val="85000"/>
          </a:schemeClr>
        </a:solidFill>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995F103B-EB71-45D1-B1E1-DAEEB7F8B5FF}" type="presOf" srcId="{DD8FB9E8-427E-4FC0-9347-CACB12211195}" destId="{E14351CE-E593-480A-87D1-2E4A93A55E25}" srcOrd="0" destOrd="0" presId="urn:microsoft.com/office/officeart/2005/8/layout/process1"/>
    <dgm:cxn modelId="{69A5899B-5CCC-44DC-86B6-C0968F288E49}" type="presOf" srcId="{D1593DF5-BB3B-417E-9E86-40D7A2A34D5A}" destId="{F9FC02A3-61CF-46ED-85BD-E73E1D10E958}" srcOrd="0" destOrd="0" presId="urn:microsoft.com/office/officeart/2005/8/layout/process1"/>
    <dgm:cxn modelId="{2A03FF41-DF75-4804-8BC3-2B1E4F4D798F}" type="presOf" srcId="{A7EEC345-6E67-455D-95A5-7047812BFC87}" destId="{4D0E7FD1-5BF8-4B9F-A433-16E3C5337C5E}" srcOrd="0" destOrd="0" presId="urn:microsoft.com/office/officeart/2005/8/layout/process1"/>
    <dgm:cxn modelId="{4B86991F-06C6-4D8C-8806-FCDB4F9101FE}" type="presOf" srcId="{9A050943-CA65-4B7F-8DE6-3E5FA9E68977}" destId="{E1E95EC4-B468-4FFC-8011-B830026C7D19}" srcOrd="0" destOrd="0" presId="urn:microsoft.com/office/officeart/2005/8/layout/process1"/>
    <dgm:cxn modelId="{83258C1B-F8D2-4EAD-84C3-6A307923885B}" srcId="{A7EEC345-6E67-455D-95A5-7047812BFC87}" destId="{98925F95-DAF6-41B0-B1A2-65187DA36C93}" srcOrd="0" destOrd="0" parTransId="{E2DF3A00-ADA4-42C3-8ED3-B74E60100777}" sibTransId="{7B97AB08-8828-4421-B5C3-D698CBD24AA5}"/>
    <dgm:cxn modelId="{475F1773-2D92-47E3-828C-D61391F866FB}" type="presOf" srcId="{98925F95-DAF6-41B0-B1A2-65187DA36C93}" destId="{1EC7AFDC-A4DA-4595-B231-B7F4A57B013C}" srcOrd="0" destOrd="0" presId="urn:microsoft.com/office/officeart/2005/8/layout/process1"/>
    <dgm:cxn modelId="{7DAEC037-0D47-471D-BA48-869DD8778846}" type="presOf" srcId="{D1593DF5-BB3B-417E-9E86-40D7A2A34D5A}" destId="{2A32E139-39A3-4F46-B607-D5B628150CA3}" srcOrd="1" destOrd="0" presId="urn:microsoft.com/office/officeart/2005/8/layout/process1"/>
    <dgm:cxn modelId="{9799F33E-FA39-4060-8E36-5232593380FE}" type="presOf" srcId="{4EA07BC3-5961-451D-BDD1-5179A149A4E5}" destId="{47C5B3EB-4452-4084-A5AC-0B8DF3DBB1D9}" srcOrd="1"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C8BE6F5E-801F-471D-8181-2A99DB5FFF8F}" type="presOf" srcId="{7B97AB08-8828-4421-B5C3-D698CBD24AA5}" destId="{B75C6DA2-E63A-4A39-A229-5706F7CBEA28}" srcOrd="1" destOrd="0" presId="urn:microsoft.com/office/officeart/2005/8/layout/process1"/>
    <dgm:cxn modelId="{0A1D00F8-84F9-4A2C-945F-6F6833031012}" srcId="{A7EEC345-6E67-455D-95A5-7047812BFC87}" destId="{9A050943-CA65-4B7F-8DE6-3E5FA9E68977}" srcOrd="2" destOrd="0" parTransId="{94F2A4EA-8034-4131-8490-C0A53093DD2C}" sibTransId="{D1593DF5-BB3B-417E-9E86-40D7A2A34D5A}"/>
    <dgm:cxn modelId="{84849B5F-83BF-4674-8A31-3EEEFBCB60E0}" type="presOf" srcId="{7B97AB08-8828-4421-B5C3-D698CBD24AA5}" destId="{DF016809-95B3-4BB8-9321-E23EFA142DF3}" srcOrd="0" destOrd="0" presId="urn:microsoft.com/office/officeart/2005/8/layout/process1"/>
    <dgm:cxn modelId="{F84EFE17-ADE1-4DC3-84D2-27849ED8FF20}" type="presOf" srcId="{7A41245F-8CEF-46C8-BD4D-34604E71D3C7}" destId="{465D02D3-39DD-4FDC-A8AF-C81E9D7565B3}" srcOrd="0" destOrd="0" presId="urn:microsoft.com/office/officeart/2005/8/layout/process1"/>
    <dgm:cxn modelId="{39078B0B-063E-4EBE-ADB0-FD21E511C0F9}" type="presOf" srcId="{4EA07BC3-5961-451D-BDD1-5179A149A4E5}" destId="{7DDE0324-8308-4B6E-81F3-295827E354E2}"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7D4ACA1A-3956-41FD-BDAE-725C1F310ACB}" type="presParOf" srcId="{4D0E7FD1-5BF8-4B9F-A433-16E3C5337C5E}" destId="{1EC7AFDC-A4DA-4595-B231-B7F4A57B013C}" srcOrd="0" destOrd="0" presId="urn:microsoft.com/office/officeart/2005/8/layout/process1"/>
    <dgm:cxn modelId="{DF7EA73C-7FA1-458E-AAEE-1B60AF5705CD}" type="presParOf" srcId="{4D0E7FD1-5BF8-4B9F-A433-16E3C5337C5E}" destId="{DF016809-95B3-4BB8-9321-E23EFA142DF3}" srcOrd="1" destOrd="0" presId="urn:microsoft.com/office/officeart/2005/8/layout/process1"/>
    <dgm:cxn modelId="{F4FF6B80-D567-4D04-87AF-936D4A965519}" type="presParOf" srcId="{DF016809-95B3-4BB8-9321-E23EFA142DF3}" destId="{B75C6DA2-E63A-4A39-A229-5706F7CBEA28}" srcOrd="0" destOrd="0" presId="urn:microsoft.com/office/officeart/2005/8/layout/process1"/>
    <dgm:cxn modelId="{3C243FF6-DBA4-4D66-8224-E91880B8E4BE}" type="presParOf" srcId="{4D0E7FD1-5BF8-4B9F-A433-16E3C5337C5E}" destId="{465D02D3-39DD-4FDC-A8AF-C81E9D7565B3}" srcOrd="2" destOrd="0" presId="urn:microsoft.com/office/officeart/2005/8/layout/process1"/>
    <dgm:cxn modelId="{965C13F4-1C56-435D-9A5B-16F2D723E3B2}" type="presParOf" srcId="{4D0E7FD1-5BF8-4B9F-A433-16E3C5337C5E}" destId="{7DDE0324-8308-4B6E-81F3-295827E354E2}" srcOrd="3" destOrd="0" presId="urn:microsoft.com/office/officeart/2005/8/layout/process1"/>
    <dgm:cxn modelId="{B120AB46-B440-4040-93DA-163D512DDCAD}" type="presParOf" srcId="{7DDE0324-8308-4B6E-81F3-295827E354E2}" destId="{47C5B3EB-4452-4084-A5AC-0B8DF3DBB1D9}" srcOrd="0" destOrd="0" presId="urn:microsoft.com/office/officeart/2005/8/layout/process1"/>
    <dgm:cxn modelId="{C9D551C1-3EFD-4208-B01D-343D7C6B8D74}" type="presParOf" srcId="{4D0E7FD1-5BF8-4B9F-A433-16E3C5337C5E}" destId="{E1E95EC4-B468-4FFC-8011-B830026C7D19}" srcOrd="4" destOrd="0" presId="urn:microsoft.com/office/officeart/2005/8/layout/process1"/>
    <dgm:cxn modelId="{EB2BE1D1-6FA7-4B15-AA53-E560AA8F0AA5}" type="presParOf" srcId="{4D0E7FD1-5BF8-4B9F-A433-16E3C5337C5E}" destId="{F9FC02A3-61CF-46ED-85BD-E73E1D10E958}" srcOrd="5" destOrd="0" presId="urn:microsoft.com/office/officeart/2005/8/layout/process1"/>
    <dgm:cxn modelId="{9E8D70E1-174F-4549-AB1E-C9325A97A4B5}" type="presParOf" srcId="{F9FC02A3-61CF-46ED-85BD-E73E1D10E958}" destId="{2A32E139-39A3-4F46-B607-D5B628150CA3}" srcOrd="0" destOrd="0" presId="urn:microsoft.com/office/officeart/2005/8/layout/process1"/>
    <dgm:cxn modelId="{4D8DFDB8-83FC-4F19-8C62-2103CDA52524}"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a:solidFill>
          <a:schemeClr val="bg1">
            <a:lumMod val="85000"/>
          </a:schemeClr>
        </a:solidFill>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a:solidFill>
          <a:schemeClr val="bg1">
            <a:lumMod val="85000"/>
          </a:schemeClr>
        </a:solidFill>
      </dgm:spPr>
      <dgm:t>
        <a:bodyPr/>
        <a:lstStyle/>
        <a:p>
          <a:endParaRPr lang="es-ES"/>
        </a:p>
      </dgm:t>
    </dgm:pt>
    <dgm:pt modelId="{9A050943-CA65-4B7F-8DE6-3E5FA9E68977}">
      <dgm:prSet phldrT="[Texto]"/>
      <dgm:spPr>
        <a:solidFill>
          <a:schemeClr val="bg1">
            <a:lumMod val="85000"/>
          </a:schemeClr>
        </a:solidFill>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a:solidFill>
          <a:schemeClr val="bg1">
            <a:lumMod val="85000"/>
          </a:schemeClr>
        </a:solidFill>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83258C1B-F8D2-4EAD-84C3-6A307923885B}" srcId="{A7EEC345-6E67-455D-95A5-7047812BFC87}" destId="{98925F95-DAF6-41B0-B1A2-65187DA36C93}" srcOrd="0" destOrd="0" parTransId="{E2DF3A00-ADA4-42C3-8ED3-B74E60100777}" sibTransId="{7B97AB08-8828-4421-B5C3-D698CBD24AA5}"/>
    <dgm:cxn modelId="{857C0AD1-893A-48FF-A558-EA0FC036FA3A}" type="presOf" srcId="{D1593DF5-BB3B-417E-9E86-40D7A2A34D5A}" destId="{2A32E139-39A3-4F46-B607-D5B628150CA3}" srcOrd="1" destOrd="0" presId="urn:microsoft.com/office/officeart/2005/8/layout/process1"/>
    <dgm:cxn modelId="{BB1F6EBD-078B-4333-8EC2-4E76FE5A95B3}" type="presOf" srcId="{7A41245F-8CEF-46C8-BD4D-34604E71D3C7}" destId="{465D02D3-39DD-4FDC-A8AF-C81E9D7565B3}" srcOrd="0"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39178400-B167-4C83-96DA-6A9518C8D47B}" type="presOf" srcId="{9A050943-CA65-4B7F-8DE6-3E5FA9E68977}" destId="{E1E95EC4-B468-4FFC-8011-B830026C7D19}" srcOrd="0" destOrd="0" presId="urn:microsoft.com/office/officeart/2005/8/layout/process1"/>
    <dgm:cxn modelId="{31F5F78E-4C31-4EAB-AA2A-BE9BD01D4139}" type="presOf" srcId="{98925F95-DAF6-41B0-B1A2-65187DA36C93}" destId="{1EC7AFDC-A4DA-4595-B231-B7F4A57B013C}" srcOrd="0" destOrd="0" presId="urn:microsoft.com/office/officeart/2005/8/layout/process1"/>
    <dgm:cxn modelId="{8B1C8555-4109-4074-BC12-2E87CD508231}" type="presOf" srcId="{D1593DF5-BB3B-417E-9E86-40D7A2A34D5A}" destId="{F9FC02A3-61CF-46ED-85BD-E73E1D10E958}" srcOrd="0" destOrd="0" presId="urn:microsoft.com/office/officeart/2005/8/layout/process1"/>
    <dgm:cxn modelId="{F6F8D45C-2A6D-4716-9B76-7969CA8D7CA1}" type="presOf" srcId="{4EA07BC3-5961-451D-BDD1-5179A149A4E5}" destId="{7DDE0324-8308-4B6E-81F3-295827E354E2}" srcOrd="0" destOrd="0" presId="urn:microsoft.com/office/officeart/2005/8/layout/process1"/>
    <dgm:cxn modelId="{0A1D00F8-84F9-4A2C-945F-6F6833031012}" srcId="{A7EEC345-6E67-455D-95A5-7047812BFC87}" destId="{9A050943-CA65-4B7F-8DE6-3E5FA9E68977}" srcOrd="2" destOrd="0" parTransId="{94F2A4EA-8034-4131-8490-C0A53093DD2C}" sibTransId="{D1593DF5-BB3B-417E-9E86-40D7A2A34D5A}"/>
    <dgm:cxn modelId="{8B7F7182-C4C6-495C-9F1C-0206FE0F2B66}" type="presOf" srcId="{4EA07BC3-5961-451D-BDD1-5179A149A4E5}" destId="{47C5B3EB-4452-4084-A5AC-0B8DF3DBB1D9}" srcOrd="1" destOrd="0" presId="urn:microsoft.com/office/officeart/2005/8/layout/process1"/>
    <dgm:cxn modelId="{209B902A-DC61-4384-A61C-532B5BC66C83}" type="presOf" srcId="{7B97AB08-8828-4421-B5C3-D698CBD24AA5}" destId="{DF016809-95B3-4BB8-9321-E23EFA142DF3}" srcOrd="0" destOrd="0" presId="urn:microsoft.com/office/officeart/2005/8/layout/process1"/>
    <dgm:cxn modelId="{29C05441-BADE-4B51-9066-EF08C9247074}" type="presOf" srcId="{DD8FB9E8-427E-4FC0-9347-CACB12211195}" destId="{E14351CE-E593-480A-87D1-2E4A93A55E25}" srcOrd="0" destOrd="0" presId="urn:microsoft.com/office/officeart/2005/8/layout/process1"/>
    <dgm:cxn modelId="{EB1220C0-A6B4-4783-B90C-A17EB7333D93}" type="presOf" srcId="{A7EEC345-6E67-455D-95A5-7047812BFC87}" destId="{4D0E7FD1-5BF8-4B9F-A433-16E3C5337C5E}"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01B48F03-04B3-4D2E-8BA2-B24688DF3856}" type="presOf" srcId="{7B97AB08-8828-4421-B5C3-D698CBD24AA5}" destId="{B75C6DA2-E63A-4A39-A229-5706F7CBEA28}" srcOrd="1" destOrd="0" presId="urn:microsoft.com/office/officeart/2005/8/layout/process1"/>
    <dgm:cxn modelId="{2465F3B8-83F1-4E91-AEAD-D90566CB05FC}" type="presParOf" srcId="{4D0E7FD1-5BF8-4B9F-A433-16E3C5337C5E}" destId="{1EC7AFDC-A4DA-4595-B231-B7F4A57B013C}" srcOrd="0" destOrd="0" presId="urn:microsoft.com/office/officeart/2005/8/layout/process1"/>
    <dgm:cxn modelId="{35DEF46B-4BFD-411D-AC7C-07552964B820}" type="presParOf" srcId="{4D0E7FD1-5BF8-4B9F-A433-16E3C5337C5E}" destId="{DF016809-95B3-4BB8-9321-E23EFA142DF3}" srcOrd="1" destOrd="0" presId="urn:microsoft.com/office/officeart/2005/8/layout/process1"/>
    <dgm:cxn modelId="{3949DEB9-DC6B-46B8-A9BA-0D7D2D2534F0}" type="presParOf" srcId="{DF016809-95B3-4BB8-9321-E23EFA142DF3}" destId="{B75C6DA2-E63A-4A39-A229-5706F7CBEA28}" srcOrd="0" destOrd="0" presId="urn:microsoft.com/office/officeart/2005/8/layout/process1"/>
    <dgm:cxn modelId="{C0B514D9-62DB-4163-AD08-D1CBF3FE71C6}" type="presParOf" srcId="{4D0E7FD1-5BF8-4B9F-A433-16E3C5337C5E}" destId="{465D02D3-39DD-4FDC-A8AF-C81E9D7565B3}" srcOrd="2" destOrd="0" presId="urn:microsoft.com/office/officeart/2005/8/layout/process1"/>
    <dgm:cxn modelId="{138B9CE2-1A78-492E-96F2-D989CB8CCE9A}" type="presParOf" srcId="{4D0E7FD1-5BF8-4B9F-A433-16E3C5337C5E}" destId="{7DDE0324-8308-4B6E-81F3-295827E354E2}" srcOrd="3" destOrd="0" presId="urn:microsoft.com/office/officeart/2005/8/layout/process1"/>
    <dgm:cxn modelId="{BD7CC2D9-719E-4B3A-816B-0A94BD3C0EB0}" type="presParOf" srcId="{7DDE0324-8308-4B6E-81F3-295827E354E2}" destId="{47C5B3EB-4452-4084-A5AC-0B8DF3DBB1D9}" srcOrd="0" destOrd="0" presId="urn:microsoft.com/office/officeart/2005/8/layout/process1"/>
    <dgm:cxn modelId="{A3C94AAD-A40C-4343-89FE-07227CB65CFB}" type="presParOf" srcId="{4D0E7FD1-5BF8-4B9F-A433-16E3C5337C5E}" destId="{E1E95EC4-B468-4FFC-8011-B830026C7D19}" srcOrd="4" destOrd="0" presId="urn:microsoft.com/office/officeart/2005/8/layout/process1"/>
    <dgm:cxn modelId="{12A9E7C0-AEE1-40AE-98EC-A96028A99AA0}" type="presParOf" srcId="{4D0E7FD1-5BF8-4B9F-A433-16E3C5337C5E}" destId="{F9FC02A3-61CF-46ED-85BD-E73E1D10E958}" srcOrd="5" destOrd="0" presId="urn:microsoft.com/office/officeart/2005/8/layout/process1"/>
    <dgm:cxn modelId="{4EF6A32E-529F-4C1C-BB34-6E6C212671A4}" type="presParOf" srcId="{F9FC02A3-61CF-46ED-85BD-E73E1D10E958}" destId="{2A32E139-39A3-4F46-B607-D5B628150CA3}" srcOrd="0" destOrd="0" presId="urn:microsoft.com/office/officeart/2005/8/layout/process1"/>
    <dgm:cxn modelId="{71A8731B-23EB-4712-899B-F020404992CC}"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a:solidFill>
          <a:schemeClr val="bg1">
            <a:lumMod val="85000"/>
          </a:schemeClr>
        </a:solidFill>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a:solidFill>
          <a:schemeClr val="bg1">
            <a:lumMod val="85000"/>
          </a:schemeClr>
        </a:solidFill>
      </dgm:spPr>
      <dgm:t>
        <a:bodyPr/>
        <a:lstStyle/>
        <a:p>
          <a:endParaRPr lang="es-ES"/>
        </a:p>
      </dgm:t>
    </dgm:pt>
    <dgm:pt modelId="{9A050943-CA65-4B7F-8DE6-3E5FA9E68977}">
      <dgm:prSet phldrT="[Texto]"/>
      <dgm:spPr>
        <a:solidFill>
          <a:schemeClr val="bg1">
            <a:lumMod val="85000"/>
          </a:schemeClr>
        </a:solidFill>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a:solidFill>
          <a:schemeClr val="bg1">
            <a:lumMod val="85000"/>
          </a:schemeClr>
        </a:solidFill>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A13990C1-022B-431B-AC05-FF696947EE5E}" type="presOf" srcId="{7A41245F-8CEF-46C8-BD4D-34604E71D3C7}" destId="{465D02D3-39DD-4FDC-A8AF-C81E9D7565B3}" srcOrd="0" destOrd="0" presId="urn:microsoft.com/office/officeart/2005/8/layout/process1"/>
    <dgm:cxn modelId="{83258C1B-F8D2-4EAD-84C3-6A307923885B}" srcId="{A7EEC345-6E67-455D-95A5-7047812BFC87}" destId="{98925F95-DAF6-41B0-B1A2-65187DA36C93}" srcOrd="0" destOrd="0" parTransId="{E2DF3A00-ADA4-42C3-8ED3-B74E60100777}" sibTransId="{7B97AB08-8828-4421-B5C3-D698CBD24AA5}"/>
    <dgm:cxn modelId="{23FF09C1-DAA6-4DB6-9286-241F26CF20B1}" type="presOf" srcId="{D1593DF5-BB3B-417E-9E86-40D7A2A34D5A}" destId="{2A32E139-39A3-4F46-B607-D5B628150CA3}" srcOrd="1" destOrd="0" presId="urn:microsoft.com/office/officeart/2005/8/layout/process1"/>
    <dgm:cxn modelId="{D744D6A8-6EF6-46C8-BE5F-8721AAF627BC}" type="presOf" srcId="{4EA07BC3-5961-451D-BDD1-5179A149A4E5}" destId="{47C5B3EB-4452-4084-A5AC-0B8DF3DBB1D9}" srcOrd="1" destOrd="0" presId="urn:microsoft.com/office/officeart/2005/8/layout/process1"/>
    <dgm:cxn modelId="{2105962A-DB26-4C66-A74B-A0EAF8875F40}" type="presOf" srcId="{7B97AB08-8828-4421-B5C3-D698CBD24AA5}" destId="{B75C6DA2-E63A-4A39-A229-5706F7CBEA28}" srcOrd="1" destOrd="0" presId="urn:microsoft.com/office/officeart/2005/8/layout/process1"/>
    <dgm:cxn modelId="{7B33C092-8FCB-4119-A421-2084789D9F11}" type="presOf" srcId="{4EA07BC3-5961-451D-BDD1-5179A149A4E5}" destId="{7DDE0324-8308-4B6E-81F3-295827E354E2}" srcOrd="0" destOrd="0" presId="urn:microsoft.com/office/officeart/2005/8/layout/process1"/>
    <dgm:cxn modelId="{328ADD05-099C-482B-98AB-D46D13F196FC}" type="presOf" srcId="{7B97AB08-8828-4421-B5C3-D698CBD24AA5}" destId="{DF016809-95B3-4BB8-9321-E23EFA142DF3}" srcOrd="0"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0A1D00F8-84F9-4A2C-945F-6F6833031012}" srcId="{A7EEC345-6E67-455D-95A5-7047812BFC87}" destId="{9A050943-CA65-4B7F-8DE6-3E5FA9E68977}" srcOrd="2" destOrd="0" parTransId="{94F2A4EA-8034-4131-8490-C0A53093DD2C}" sibTransId="{D1593DF5-BB3B-417E-9E86-40D7A2A34D5A}"/>
    <dgm:cxn modelId="{93E2D902-65FA-49B8-89F3-B52D22D7C6E6}" type="presOf" srcId="{9A050943-CA65-4B7F-8DE6-3E5FA9E68977}" destId="{E1E95EC4-B468-4FFC-8011-B830026C7D19}" srcOrd="0" destOrd="0" presId="urn:microsoft.com/office/officeart/2005/8/layout/process1"/>
    <dgm:cxn modelId="{764CF4D9-2A26-4337-BB12-0F27B9328DF8}" type="presOf" srcId="{98925F95-DAF6-41B0-B1A2-65187DA36C93}" destId="{1EC7AFDC-A4DA-4595-B231-B7F4A57B013C}" srcOrd="0" destOrd="0" presId="urn:microsoft.com/office/officeart/2005/8/layout/process1"/>
    <dgm:cxn modelId="{9FEE20CC-24FB-40FA-AAC3-2CD696C1F473}" type="presOf" srcId="{DD8FB9E8-427E-4FC0-9347-CACB12211195}" destId="{E14351CE-E593-480A-87D1-2E4A93A55E25}" srcOrd="0" destOrd="0" presId="urn:microsoft.com/office/officeart/2005/8/layout/process1"/>
    <dgm:cxn modelId="{20C11A84-1F74-43D4-A384-803560CBD03C}" type="presOf" srcId="{D1593DF5-BB3B-417E-9E86-40D7A2A34D5A}" destId="{F9FC02A3-61CF-46ED-85BD-E73E1D10E958}" srcOrd="0" destOrd="0" presId="urn:microsoft.com/office/officeart/2005/8/layout/process1"/>
    <dgm:cxn modelId="{B9243BA0-A19E-4954-85AA-7BB5D4C99F23}" type="presOf" srcId="{A7EEC345-6E67-455D-95A5-7047812BFC87}" destId="{4D0E7FD1-5BF8-4B9F-A433-16E3C5337C5E}"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46EB9CB4-D92E-4C97-953F-57594FCE16A6}" type="presParOf" srcId="{4D0E7FD1-5BF8-4B9F-A433-16E3C5337C5E}" destId="{1EC7AFDC-A4DA-4595-B231-B7F4A57B013C}" srcOrd="0" destOrd="0" presId="urn:microsoft.com/office/officeart/2005/8/layout/process1"/>
    <dgm:cxn modelId="{D2B7EF9A-A04D-4BB5-8B55-58BA22BF1C6B}" type="presParOf" srcId="{4D0E7FD1-5BF8-4B9F-A433-16E3C5337C5E}" destId="{DF016809-95B3-4BB8-9321-E23EFA142DF3}" srcOrd="1" destOrd="0" presId="urn:microsoft.com/office/officeart/2005/8/layout/process1"/>
    <dgm:cxn modelId="{A3AD1ED8-FF20-4820-8B74-2D3ECBD742E7}" type="presParOf" srcId="{DF016809-95B3-4BB8-9321-E23EFA142DF3}" destId="{B75C6DA2-E63A-4A39-A229-5706F7CBEA28}" srcOrd="0" destOrd="0" presId="urn:microsoft.com/office/officeart/2005/8/layout/process1"/>
    <dgm:cxn modelId="{7F897239-B4D7-4357-A878-A4F246D2DB4D}" type="presParOf" srcId="{4D0E7FD1-5BF8-4B9F-A433-16E3C5337C5E}" destId="{465D02D3-39DD-4FDC-A8AF-C81E9D7565B3}" srcOrd="2" destOrd="0" presId="urn:microsoft.com/office/officeart/2005/8/layout/process1"/>
    <dgm:cxn modelId="{E987194E-86B1-4C09-A480-8F1030E35AA2}" type="presParOf" srcId="{4D0E7FD1-5BF8-4B9F-A433-16E3C5337C5E}" destId="{7DDE0324-8308-4B6E-81F3-295827E354E2}" srcOrd="3" destOrd="0" presId="urn:microsoft.com/office/officeart/2005/8/layout/process1"/>
    <dgm:cxn modelId="{6E9181B6-C87D-4C82-BE63-8C84BAB81C06}" type="presParOf" srcId="{7DDE0324-8308-4B6E-81F3-295827E354E2}" destId="{47C5B3EB-4452-4084-A5AC-0B8DF3DBB1D9}" srcOrd="0" destOrd="0" presId="urn:microsoft.com/office/officeart/2005/8/layout/process1"/>
    <dgm:cxn modelId="{5D176133-F69D-4290-B98C-541A092FED59}" type="presParOf" srcId="{4D0E7FD1-5BF8-4B9F-A433-16E3C5337C5E}" destId="{E1E95EC4-B468-4FFC-8011-B830026C7D19}" srcOrd="4" destOrd="0" presId="urn:microsoft.com/office/officeart/2005/8/layout/process1"/>
    <dgm:cxn modelId="{C4CA26F3-E871-47FB-8559-CC35986EABB6}" type="presParOf" srcId="{4D0E7FD1-5BF8-4B9F-A433-16E3C5337C5E}" destId="{F9FC02A3-61CF-46ED-85BD-E73E1D10E958}" srcOrd="5" destOrd="0" presId="urn:microsoft.com/office/officeart/2005/8/layout/process1"/>
    <dgm:cxn modelId="{3FB0703F-C0D1-4386-83C1-3B8E9D2A0852}" type="presParOf" srcId="{F9FC02A3-61CF-46ED-85BD-E73E1D10E958}" destId="{2A32E139-39A3-4F46-B607-D5B628150CA3}" srcOrd="0" destOrd="0" presId="urn:microsoft.com/office/officeart/2005/8/layout/process1"/>
    <dgm:cxn modelId="{0E073EB7-EB37-47A2-9ACC-F8DABECF2E8B}"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a:solidFill>
          <a:schemeClr val="bg1">
            <a:lumMod val="85000"/>
          </a:schemeClr>
        </a:solidFill>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a:solidFill>
          <a:schemeClr val="bg1">
            <a:lumMod val="85000"/>
          </a:schemeClr>
        </a:solidFill>
      </dgm:spPr>
      <dgm:t>
        <a:bodyPr/>
        <a:lstStyle/>
        <a:p>
          <a:endParaRPr lang="es-ES"/>
        </a:p>
      </dgm:t>
    </dgm:pt>
    <dgm:pt modelId="{9A050943-CA65-4B7F-8DE6-3E5FA9E68977}">
      <dgm:prSet phldrT="[Texto]"/>
      <dgm:spPr>
        <a:solidFill>
          <a:schemeClr val="bg1">
            <a:lumMod val="85000"/>
          </a:schemeClr>
        </a:solidFill>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a:solidFill>
          <a:schemeClr val="bg1">
            <a:lumMod val="85000"/>
          </a:schemeClr>
        </a:solidFill>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A17EEDB8-9808-40A3-B3F7-0BB27F1DDCDF}" type="presOf" srcId="{4EA07BC3-5961-451D-BDD1-5179A149A4E5}" destId="{47C5B3EB-4452-4084-A5AC-0B8DF3DBB1D9}" srcOrd="1" destOrd="0" presId="urn:microsoft.com/office/officeart/2005/8/layout/process1"/>
    <dgm:cxn modelId="{E160E0E8-2C60-4FF6-AD08-42D81D41A662}" type="presOf" srcId="{98925F95-DAF6-41B0-B1A2-65187DA36C93}" destId="{1EC7AFDC-A4DA-4595-B231-B7F4A57B013C}" srcOrd="0" destOrd="0" presId="urn:microsoft.com/office/officeart/2005/8/layout/process1"/>
    <dgm:cxn modelId="{F892658F-7EB6-4576-95D1-7F333C5D0858}" type="presOf" srcId="{7B97AB08-8828-4421-B5C3-D698CBD24AA5}" destId="{DF016809-95B3-4BB8-9321-E23EFA142DF3}" srcOrd="0" destOrd="0" presId="urn:microsoft.com/office/officeart/2005/8/layout/process1"/>
    <dgm:cxn modelId="{A8A95E2A-EAF9-49F3-9F1D-AF59483E3B31}" type="presOf" srcId="{7A41245F-8CEF-46C8-BD4D-34604E71D3C7}" destId="{465D02D3-39DD-4FDC-A8AF-C81E9D7565B3}" srcOrd="0" destOrd="0" presId="urn:microsoft.com/office/officeart/2005/8/layout/process1"/>
    <dgm:cxn modelId="{C20B7418-38F3-4E6E-B58F-13323546205F}" type="presOf" srcId="{4EA07BC3-5961-451D-BDD1-5179A149A4E5}" destId="{7DDE0324-8308-4B6E-81F3-295827E354E2}" srcOrd="0" destOrd="0" presId="urn:microsoft.com/office/officeart/2005/8/layout/process1"/>
    <dgm:cxn modelId="{FD772274-F2C7-4096-A503-3C6A1CFAFDD7}" type="presOf" srcId="{7B97AB08-8828-4421-B5C3-D698CBD24AA5}" destId="{B75C6DA2-E63A-4A39-A229-5706F7CBEA28}" srcOrd="1" destOrd="0" presId="urn:microsoft.com/office/officeart/2005/8/layout/process1"/>
    <dgm:cxn modelId="{83258C1B-F8D2-4EAD-84C3-6A307923885B}" srcId="{A7EEC345-6E67-455D-95A5-7047812BFC87}" destId="{98925F95-DAF6-41B0-B1A2-65187DA36C93}" srcOrd="0" destOrd="0" parTransId="{E2DF3A00-ADA4-42C3-8ED3-B74E60100777}" sibTransId="{7B97AB08-8828-4421-B5C3-D698CBD24AA5}"/>
    <dgm:cxn modelId="{AD439E72-9E74-44DB-91BF-2CD2C7DB274C}" type="presOf" srcId="{D1593DF5-BB3B-417E-9E86-40D7A2A34D5A}" destId="{2A32E139-39A3-4F46-B607-D5B628150CA3}" srcOrd="1" destOrd="0" presId="urn:microsoft.com/office/officeart/2005/8/layout/process1"/>
    <dgm:cxn modelId="{01E2CFB2-A141-4B00-A8E6-BA3E45311F75}" type="presOf" srcId="{A7EEC345-6E67-455D-95A5-7047812BFC87}" destId="{4D0E7FD1-5BF8-4B9F-A433-16E3C5337C5E}" srcOrd="0"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0A1D00F8-84F9-4A2C-945F-6F6833031012}" srcId="{A7EEC345-6E67-455D-95A5-7047812BFC87}" destId="{9A050943-CA65-4B7F-8DE6-3E5FA9E68977}" srcOrd="2" destOrd="0" parTransId="{94F2A4EA-8034-4131-8490-C0A53093DD2C}" sibTransId="{D1593DF5-BB3B-417E-9E86-40D7A2A34D5A}"/>
    <dgm:cxn modelId="{DA74704F-8B15-47E6-BD9F-697642A4BA74}" type="presOf" srcId="{9A050943-CA65-4B7F-8DE6-3E5FA9E68977}" destId="{E1E95EC4-B468-4FFC-8011-B830026C7D19}" srcOrd="0" destOrd="0" presId="urn:microsoft.com/office/officeart/2005/8/layout/process1"/>
    <dgm:cxn modelId="{F888FD87-6638-4A1E-9CB1-21345BB61968}" type="presOf" srcId="{D1593DF5-BB3B-417E-9E86-40D7A2A34D5A}" destId="{F9FC02A3-61CF-46ED-85BD-E73E1D10E958}" srcOrd="0" destOrd="0" presId="urn:microsoft.com/office/officeart/2005/8/layout/process1"/>
    <dgm:cxn modelId="{37DE1CCD-234D-4694-AB7D-9AD92DB7BD13}" type="presOf" srcId="{DD8FB9E8-427E-4FC0-9347-CACB12211195}" destId="{E14351CE-E593-480A-87D1-2E4A93A55E25}"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ACFFB9BC-BC84-4B10-8306-5CBEED7F213C}" type="presParOf" srcId="{4D0E7FD1-5BF8-4B9F-A433-16E3C5337C5E}" destId="{1EC7AFDC-A4DA-4595-B231-B7F4A57B013C}" srcOrd="0" destOrd="0" presId="urn:microsoft.com/office/officeart/2005/8/layout/process1"/>
    <dgm:cxn modelId="{C0252A6A-E8B2-42A3-BADC-C42365EAFC71}" type="presParOf" srcId="{4D0E7FD1-5BF8-4B9F-A433-16E3C5337C5E}" destId="{DF016809-95B3-4BB8-9321-E23EFA142DF3}" srcOrd="1" destOrd="0" presId="urn:microsoft.com/office/officeart/2005/8/layout/process1"/>
    <dgm:cxn modelId="{4D0B2141-45C9-4AD9-A94A-FAE0AE441566}" type="presParOf" srcId="{DF016809-95B3-4BB8-9321-E23EFA142DF3}" destId="{B75C6DA2-E63A-4A39-A229-5706F7CBEA28}" srcOrd="0" destOrd="0" presId="urn:microsoft.com/office/officeart/2005/8/layout/process1"/>
    <dgm:cxn modelId="{F9414489-4140-4C6D-9701-A9AEC7D2AC32}" type="presParOf" srcId="{4D0E7FD1-5BF8-4B9F-A433-16E3C5337C5E}" destId="{465D02D3-39DD-4FDC-A8AF-C81E9D7565B3}" srcOrd="2" destOrd="0" presId="urn:microsoft.com/office/officeart/2005/8/layout/process1"/>
    <dgm:cxn modelId="{99C1CAE4-5DCB-46A8-8B0F-ADCD43FFF53A}" type="presParOf" srcId="{4D0E7FD1-5BF8-4B9F-A433-16E3C5337C5E}" destId="{7DDE0324-8308-4B6E-81F3-295827E354E2}" srcOrd="3" destOrd="0" presId="urn:microsoft.com/office/officeart/2005/8/layout/process1"/>
    <dgm:cxn modelId="{0D3C97BC-0694-4502-AD12-6378017E00B5}" type="presParOf" srcId="{7DDE0324-8308-4B6E-81F3-295827E354E2}" destId="{47C5B3EB-4452-4084-A5AC-0B8DF3DBB1D9}" srcOrd="0" destOrd="0" presId="urn:microsoft.com/office/officeart/2005/8/layout/process1"/>
    <dgm:cxn modelId="{E9814280-00C8-4625-9858-FF30D425B49B}" type="presParOf" srcId="{4D0E7FD1-5BF8-4B9F-A433-16E3C5337C5E}" destId="{E1E95EC4-B468-4FFC-8011-B830026C7D19}" srcOrd="4" destOrd="0" presId="urn:microsoft.com/office/officeart/2005/8/layout/process1"/>
    <dgm:cxn modelId="{2E9DC186-8740-422A-867A-0484269CFB54}" type="presParOf" srcId="{4D0E7FD1-5BF8-4B9F-A433-16E3C5337C5E}" destId="{F9FC02A3-61CF-46ED-85BD-E73E1D10E958}" srcOrd="5" destOrd="0" presId="urn:microsoft.com/office/officeart/2005/8/layout/process1"/>
    <dgm:cxn modelId="{4FAA1291-B97F-46CD-831A-28FC13449B63}" type="presParOf" srcId="{F9FC02A3-61CF-46ED-85BD-E73E1D10E958}" destId="{2A32E139-39A3-4F46-B607-D5B628150CA3}" srcOrd="0" destOrd="0" presId="urn:microsoft.com/office/officeart/2005/8/layout/process1"/>
    <dgm:cxn modelId="{904FB11E-0D5B-4B73-956A-FF4821FD7DBE}"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a:solidFill>
          <a:schemeClr val="bg1">
            <a:lumMod val="85000"/>
          </a:schemeClr>
        </a:solidFill>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a:solidFill>
          <a:schemeClr val="bg1">
            <a:lumMod val="85000"/>
          </a:schemeClr>
        </a:solidFill>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dgm:t>
        <a:bodyPr/>
        <a:lstStyle/>
        <a:p>
          <a:endParaRPr lang="es-ES"/>
        </a:p>
      </dgm:t>
    </dgm:pt>
    <dgm:pt modelId="{9A050943-CA65-4B7F-8DE6-3E5FA9E68977}">
      <dgm:prSet phldrT="[Texto]"/>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a:solidFill>
          <a:schemeClr val="bg1">
            <a:lumMod val="85000"/>
          </a:schemeClr>
        </a:solidFill>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83258C1B-F8D2-4EAD-84C3-6A307923885B}" srcId="{A7EEC345-6E67-455D-95A5-7047812BFC87}" destId="{98925F95-DAF6-41B0-B1A2-65187DA36C93}" srcOrd="0" destOrd="0" parTransId="{E2DF3A00-ADA4-42C3-8ED3-B74E60100777}" sibTransId="{7B97AB08-8828-4421-B5C3-D698CBD24AA5}"/>
    <dgm:cxn modelId="{E36C881F-3DA0-4379-9E2E-168134E3B8EE}" type="presOf" srcId="{9A050943-CA65-4B7F-8DE6-3E5FA9E68977}" destId="{E1E95EC4-B468-4FFC-8011-B830026C7D19}" srcOrd="0" destOrd="0" presId="urn:microsoft.com/office/officeart/2005/8/layout/process1"/>
    <dgm:cxn modelId="{C5493B7B-62D3-406B-893E-87C8423BD4F7}" type="presOf" srcId="{7B97AB08-8828-4421-B5C3-D698CBD24AA5}" destId="{B75C6DA2-E63A-4A39-A229-5706F7CBEA28}" srcOrd="1"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756C3D7F-8E3F-4641-B4F4-FF8E632C16FB}" type="presOf" srcId="{7B97AB08-8828-4421-B5C3-D698CBD24AA5}" destId="{DF016809-95B3-4BB8-9321-E23EFA142DF3}" srcOrd="0" destOrd="0" presId="urn:microsoft.com/office/officeart/2005/8/layout/process1"/>
    <dgm:cxn modelId="{0A1D00F8-84F9-4A2C-945F-6F6833031012}" srcId="{A7EEC345-6E67-455D-95A5-7047812BFC87}" destId="{9A050943-CA65-4B7F-8DE6-3E5FA9E68977}" srcOrd="2" destOrd="0" parTransId="{94F2A4EA-8034-4131-8490-C0A53093DD2C}" sibTransId="{D1593DF5-BB3B-417E-9E86-40D7A2A34D5A}"/>
    <dgm:cxn modelId="{568CA260-E178-4DA2-8941-1F2A3960208B}" type="presOf" srcId="{98925F95-DAF6-41B0-B1A2-65187DA36C93}" destId="{1EC7AFDC-A4DA-4595-B231-B7F4A57B013C}" srcOrd="0" destOrd="0" presId="urn:microsoft.com/office/officeart/2005/8/layout/process1"/>
    <dgm:cxn modelId="{A27D7AA9-C6C6-4B40-B873-27D0DE909E97}" type="presOf" srcId="{D1593DF5-BB3B-417E-9E86-40D7A2A34D5A}" destId="{F9FC02A3-61CF-46ED-85BD-E73E1D10E958}" srcOrd="0" destOrd="0" presId="urn:microsoft.com/office/officeart/2005/8/layout/process1"/>
    <dgm:cxn modelId="{A7AADBDF-67AA-4EBB-B3B2-3998E2D636C7}" type="presOf" srcId="{7A41245F-8CEF-46C8-BD4D-34604E71D3C7}" destId="{465D02D3-39DD-4FDC-A8AF-C81E9D7565B3}" srcOrd="0" destOrd="0" presId="urn:microsoft.com/office/officeart/2005/8/layout/process1"/>
    <dgm:cxn modelId="{BACAC199-953A-4FAC-83C2-0D873DCC6DAC}" type="presOf" srcId="{4EA07BC3-5961-451D-BDD1-5179A149A4E5}" destId="{7DDE0324-8308-4B6E-81F3-295827E354E2}" srcOrd="0" destOrd="0" presId="urn:microsoft.com/office/officeart/2005/8/layout/process1"/>
    <dgm:cxn modelId="{6C9D9C98-870C-4ADB-B911-A23C62AF6EB4}" type="presOf" srcId="{A7EEC345-6E67-455D-95A5-7047812BFC87}" destId="{4D0E7FD1-5BF8-4B9F-A433-16E3C5337C5E}" srcOrd="0" destOrd="0" presId="urn:microsoft.com/office/officeart/2005/8/layout/process1"/>
    <dgm:cxn modelId="{D495D4E5-BF91-4083-A7B8-E93FEC61134C}" type="presOf" srcId="{4EA07BC3-5961-451D-BDD1-5179A149A4E5}" destId="{47C5B3EB-4452-4084-A5AC-0B8DF3DBB1D9}" srcOrd="1" destOrd="0" presId="urn:microsoft.com/office/officeart/2005/8/layout/process1"/>
    <dgm:cxn modelId="{8A7E59AB-141A-48FC-A9B8-FDD3BB70F196}" type="presOf" srcId="{DD8FB9E8-427E-4FC0-9347-CACB12211195}" destId="{E14351CE-E593-480A-87D1-2E4A93A55E25}"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922CB845-3647-48EE-B574-4764C8F0E395}" type="presOf" srcId="{D1593DF5-BB3B-417E-9E86-40D7A2A34D5A}" destId="{2A32E139-39A3-4F46-B607-D5B628150CA3}" srcOrd="1" destOrd="0" presId="urn:microsoft.com/office/officeart/2005/8/layout/process1"/>
    <dgm:cxn modelId="{1DE2A004-8F58-4840-9B61-F31FA9F6F2B5}" type="presParOf" srcId="{4D0E7FD1-5BF8-4B9F-A433-16E3C5337C5E}" destId="{1EC7AFDC-A4DA-4595-B231-B7F4A57B013C}" srcOrd="0" destOrd="0" presId="urn:microsoft.com/office/officeart/2005/8/layout/process1"/>
    <dgm:cxn modelId="{C7975037-C61B-408F-9FC5-E919ED979A35}" type="presParOf" srcId="{4D0E7FD1-5BF8-4B9F-A433-16E3C5337C5E}" destId="{DF016809-95B3-4BB8-9321-E23EFA142DF3}" srcOrd="1" destOrd="0" presId="urn:microsoft.com/office/officeart/2005/8/layout/process1"/>
    <dgm:cxn modelId="{254AE941-BBAD-492D-BDEA-754C1CB670A7}" type="presParOf" srcId="{DF016809-95B3-4BB8-9321-E23EFA142DF3}" destId="{B75C6DA2-E63A-4A39-A229-5706F7CBEA28}" srcOrd="0" destOrd="0" presId="urn:microsoft.com/office/officeart/2005/8/layout/process1"/>
    <dgm:cxn modelId="{20CAC2A4-EBDF-4471-B788-D6FC501AC5E5}" type="presParOf" srcId="{4D0E7FD1-5BF8-4B9F-A433-16E3C5337C5E}" destId="{465D02D3-39DD-4FDC-A8AF-C81E9D7565B3}" srcOrd="2" destOrd="0" presId="urn:microsoft.com/office/officeart/2005/8/layout/process1"/>
    <dgm:cxn modelId="{235CC5CE-716E-4E08-ADAC-3780A537723F}" type="presParOf" srcId="{4D0E7FD1-5BF8-4B9F-A433-16E3C5337C5E}" destId="{7DDE0324-8308-4B6E-81F3-295827E354E2}" srcOrd="3" destOrd="0" presId="urn:microsoft.com/office/officeart/2005/8/layout/process1"/>
    <dgm:cxn modelId="{951CAB3B-30FD-4FEA-87A5-82ABD2C962AF}" type="presParOf" srcId="{7DDE0324-8308-4B6E-81F3-295827E354E2}" destId="{47C5B3EB-4452-4084-A5AC-0B8DF3DBB1D9}" srcOrd="0" destOrd="0" presId="urn:microsoft.com/office/officeart/2005/8/layout/process1"/>
    <dgm:cxn modelId="{2025679D-C06A-4E0A-9336-1EF6A540993C}" type="presParOf" srcId="{4D0E7FD1-5BF8-4B9F-A433-16E3C5337C5E}" destId="{E1E95EC4-B468-4FFC-8011-B830026C7D19}" srcOrd="4" destOrd="0" presId="urn:microsoft.com/office/officeart/2005/8/layout/process1"/>
    <dgm:cxn modelId="{8EB0CD79-764B-457A-93F3-0A6A6F9D4FE7}" type="presParOf" srcId="{4D0E7FD1-5BF8-4B9F-A433-16E3C5337C5E}" destId="{F9FC02A3-61CF-46ED-85BD-E73E1D10E958}" srcOrd="5" destOrd="0" presId="urn:microsoft.com/office/officeart/2005/8/layout/process1"/>
    <dgm:cxn modelId="{0A776508-A340-4CDC-B97B-B848C1E8B3CE}" type="presParOf" srcId="{F9FC02A3-61CF-46ED-85BD-E73E1D10E958}" destId="{2A32E139-39A3-4F46-B607-D5B628150CA3}" srcOrd="0" destOrd="0" presId="urn:microsoft.com/office/officeart/2005/8/layout/process1"/>
    <dgm:cxn modelId="{721324BD-975B-42DF-8216-99C13342BF2F}"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a:solidFill>
          <a:schemeClr val="bg1">
            <a:lumMod val="85000"/>
          </a:schemeClr>
        </a:solidFill>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a:solidFill>
          <a:schemeClr val="bg1">
            <a:lumMod val="85000"/>
          </a:schemeClr>
        </a:solidFill>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dgm:t>
        <a:bodyPr/>
        <a:lstStyle/>
        <a:p>
          <a:endParaRPr lang="es-ES"/>
        </a:p>
      </dgm:t>
    </dgm:pt>
    <dgm:pt modelId="{9A050943-CA65-4B7F-8DE6-3E5FA9E68977}">
      <dgm:prSet phldrT="[Texto]"/>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a:solidFill>
          <a:schemeClr val="bg1">
            <a:lumMod val="85000"/>
          </a:schemeClr>
        </a:solidFill>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BD78FF27-FDDD-403B-8413-7E9DBE33DFB1}" type="presOf" srcId="{D1593DF5-BB3B-417E-9E86-40D7A2A34D5A}" destId="{2A32E139-39A3-4F46-B607-D5B628150CA3}" srcOrd="1" destOrd="0" presId="urn:microsoft.com/office/officeart/2005/8/layout/process1"/>
    <dgm:cxn modelId="{83258C1B-F8D2-4EAD-84C3-6A307923885B}" srcId="{A7EEC345-6E67-455D-95A5-7047812BFC87}" destId="{98925F95-DAF6-41B0-B1A2-65187DA36C93}" srcOrd="0" destOrd="0" parTransId="{E2DF3A00-ADA4-42C3-8ED3-B74E60100777}" sibTransId="{7B97AB08-8828-4421-B5C3-D698CBD24AA5}"/>
    <dgm:cxn modelId="{D98185F7-8E5A-4E70-8949-191EEC20D185}" type="presOf" srcId="{7B97AB08-8828-4421-B5C3-D698CBD24AA5}" destId="{DF016809-95B3-4BB8-9321-E23EFA142DF3}" srcOrd="0" destOrd="0" presId="urn:microsoft.com/office/officeart/2005/8/layout/process1"/>
    <dgm:cxn modelId="{135F7695-ECE7-468D-B15D-2B71C9EEAD66}" type="presOf" srcId="{98925F95-DAF6-41B0-B1A2-65187DA36C93}" destId="{1EC7AFDC-A4DA-4595-B231-B7F4A57B013C}" srcOrd="0"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2BA3D42F-E0B7-4ED9-81DD-8C90EE1B1BFE}" type="presOf" srcId="{9A050943-CA65-4B7F-8DE6-3E5FA9E68977}" destId="{E1E95EC4-B468-4FFC-8011-B830026C7D19}" srcOrd="0" destOrd="0" presId="urn:microsoft.com/office/officeart/2005/8/layout/process1"/>
    <dgm:cxn modelId="{E7B7F29F-1554-4826-A31F-10AE1F88A948}" type="presOf" srcId="{DD8FB9E8-427E-4FC0-9347-CACB12211195}" destId="{E14351CE-E593-480A-87D1-2E4A93A55E25}" srcOrd="0" destOrd="0" presId="urn:microsoft.com/office/officeart/2005/8/layout/process1"/>
    <dgm:cxn modelId="{F4F1533C-CD00-4C79-AC40-0B062AD56BE8}" type="presOf" srcId="{4EA07BC3-5961-451D-BDD1-5179A149A4E5}" destId="{47C5B3EB-4452-4084-A5AC-0B8DF3DBB1D9}" srcOrd="1" destOrd="0" presId="urn:microsoft.com/office/officeart/2005/8/layout/process1"/>
    <dgm:cxn modelId="{62D73665-B666-41AA-B37A-AEFB83D241C6}" type="presOf" srcId="{7B97AB08-8828-4421-B5C3-D698CBD24AA5}" destId="{B75C6DA2-E63A-4A39-A229-5706F7CBEA28}" srcOrd="1" destOrd="0" presId="urn:microsoft.com/office/officeart/2005/8/layout/process1"/>
    <dgm:cxn modelId="{0A1D00F8-84F9-4A2C-945F-6F6833031012}" srcId="{A7EEC345-6E67-455D-95A5-7047812BFC87}" destId="{9A050943-CA65-4B7F-8DE6-3E5FA9E68977}" srcOrd="2" destOrd="0" parTransId="{94F2A4EA-8034-4131-8490-C0A53093DD2C}" sibTransId="{D1593DF5-BB3B-417E-9E86-40D7A2A34D5A}"/>
    <dgm:cxn modelId="{B7D055B7-A128-4CF9-B314-5A0C0CFFF7C6}" type="presOf" srcId="{D1593DF5-BB3B-417E-9E86-40D7A2A34D5A}" destId="{F9FC02A3-61CF-46ED-85BD-E73E1D10E958}" srcOrd="0" destOrd="0" presId="urn:microsoft.com/office/officeart/2005/8/layout/process1"/>
    <dgm:cxn modelId="{81270940-7B01-40F9-8FAB-E13866425EFF}" type="presOf" srcId="{7A41245F-8CEF-46C8-BD4D-34604E71D3C7}" destId="{465D02D3-39DD-4FDC-A8AF-C81E9D7565B3}" srcOrd="0" destOrd="0" presId="urn:microsoft.com/office/officeart/2005/8/layout/process1"/>
    <dgm:cxn modelId="{FF5ED594-3ECA-4B61-A039-23957B5BA537}" type="presOf" srcId="{A7EEC345-6E67-455D-95A5-7047812BFC87}" destId="{4D0E7FD1-5BF8-4B9F-A433-16E3C5337C5E}" srcOrd="0" destOrd="0" presId="urn:microsoft.com/office/officeart/2005/8/layout/process1"/>
    <dgm:cxn modelId="{16E13C51-38B7-4168-8863-0E99ED103C6A}" type="presOf" srcId="{4EA07BC3-5961-451D-BDD1-5179A149A4E5}" destId="{7DDE0324-8308-4B6E-81F3-295827E354E2}"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32DD6A8B-8B53-469C-B634-BE7C76DF8715}" type="presParOf" srcId="{4D0E7FD1-5BF8-4B9F-A433-16E3C5337C5E}" destId="{1EC7AFDC-A4DA-4595-B231-B7F4A57B013C}" srcOrd="0" destOrd="0" presId="urn:microsoft.com/office/officeart/2005/8/layout/process1"/>
    <dgm:cxn modelId="{4D93515B-2838-49F0-A2D0-A7EB0B3EA702}" type="presParOf" srcId="{4D0E7FD1-5BF8-4B9F-A433-16E3C5337C5E}" destId="{DF016809-95B3-4BB8-9321-E23EFA142DF3}" srcOrd="1" destOrd="0" presId="urn:microsoft.com/office/officeart/2005/8/layout/process1"/>
    <dgm:cxn modelId="{06D7571D-9446-48E2-B88F-CA2B310B1663}" type="presParOf" srcId="{DF016809-95B3-4BB8-9321-E23EFA142DF3}" destId="{B75C6DA2-E63A-4A39-A229-5706F7CBEA28}" srcOrd="0" destOrd="0" presId="urn:microsoft.com/office/officeart/2005/8/layout/process1"/>
    <dgm:cxn modelId="{90F12F0A-0638-4C0D-8BD6-F893A0564CC3}" type="presParOf" srcId="{4D0E7FD1-5BF8-4B9F-A433-16E3C5337C5E}" destId="{465D02D3-39DD-4FDC-A8AF-C81E9D7565B3}" srcOrd="2" destOrd="0" presId="urn:microsoft.com/office/officeart/2005/8/layout/process1"/>
    <dgm:cxn modelId="{4235A1FC-6DAA-4C41-B9BF-5E394E845878}" type="presParOf" srcId="{4D0E7FD1-5BF8-4B9F-A433-16E3C5337C5E}" destId="{7DDE0324-8308-4B6E-81F3-295827E354E2}" srcOrd="3" destOrd="0" presId="urn:microsoft.com/office/officeart/2005/8/layout/process1"/>
    <dgm:cxn modelId="{B07C704F-4794-4203-B04A-DF77CD1CDD55}" type="presParOf" srcId="{7DDE0324-8308-4B6E-81F3-295827E354E2}" destId="{47C5B3EB-4452-4084-A5AC-0B8DF3DBB1D9}" srcOrd="0" destOrd="0" presId="urn:microsoft.com/office/officeart/2005/8/layout/process1"/>
    <dgm:cxn modelId="{B889EB92-B450-4BFB-A323-B512F43CEB46}" type="presParOf" srcId="{4D0E7FD1-5BF8-4B9F-A433-16E3C5337C5E}" destId="{E1E95EC4-B468-4FFC-8011-B830026C7D19}" srcOrd="4" destOrd="0" presId="urn:microsoft.com/office/officeart/2005/8/layout/process1"/>
    <dgm:cxn modelId="{CAC3E1D6-1EC4-46F9-8638-E019CCF9003D}" type="presParOf" srcId="{4D0E7FD1-5BF8-4B9F-A433-16E3C5337C5E}" destId="{F9FC02A3-61CF-46ED-85BD-E73E1D10E958}" srcOrd="5" destOrd="0" presId="urn:microsoft.com/office/officeart/2005/8/layout/process1"/>
    <dgm:cxn modelId="{17D2A817-AA88-42B5-9D8A-E090A2F2B519}" type="presParOf" srcId="{F9FC02A3-61CF-46ED-85BD-E73E1D10E958}" destId="{2A32E139-39A3-4F46-B607-D5B628150CA3}" srcOrd="0" destOrd="0" presId="urn:microsoft.com/office/officeart/2005/8/layout/process1"/>
    <dgm:cxn modelId="{56293717-2CBF-465D-BD7A-8F79E24440B7}"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a:solidFill>
          <a:schemeClr val="bg1">
            <a:lumMod val="85000"/>
          </a:schemeClr>
        </a:solidFill>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a:solidFill>
          <a:schemeClr val="bg1">
            <a:lumMod val="85000"/>
          </a:schemeClr>
        </a:solidFill>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a:solidFill>
          <a:schemeClr val="bg1">
            <a:lumMod val="85000"/>
          </a:schemeClr>
        </a:solidFill>
      </dgm:spPr>
      <dgm:t>
        <a:bodyPr/>
        <a:lstStyle/>
        <a:p>
          <a:endParaRPr lang="es-ES"/>
        </a:p>
      </dgm:t>
    </dgm:pt>
    <dgm:pt modelId="{9A050943-CA65-4B7F-8DE6-3E5FA9E68977}">
      <dgm:prSet phldrT="[Texto]"/>
      <dgm:spPr>
        <a:solidFill>
          <a:schemeClr val="bg1">
            <a:lumMod val="85000"/>
          </a:schemeClr>
        </a:solidFill>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FEBC2497-EE23-4C40-A34D-8778BB6EE51B}" type="presOf" srcId="{7A41245F-8CEF-46C8-BD4D-34604E71D3C7}" destId="{465D02D3-39DD-4FDC-A8AF-C81E9D7565B3}" srcOrd="0" destOrd="0" presId="urn:microsoft.com/office/officeart/2005/8/layout/process1"/>
    <dgm:cxn modelId="{D8BC279E-A028-40D3-A175-FDF417AD19F7}" type="presOf" srcId="{D1593DF5-BB3B-417E-9E86-40D7A2A34D5A}" destId="{F9FC02A3-61CF-46ED-85BD-E73E1D10E958}" srcOrd="0" destOrd="0" presId="urn:microsoft.com/office/officeart/2005/8/layout/process1"/>
    <dgm:cxn modelId="{66B8C80E-F105-4D4C-9D20-5629E6D27DC2}" type="presOf" srcId="{4EA07BC3-5961-451D-BDD1-5179A149A4E5}" destId="{7DDE0324-8308-4B6E-81F3-295827E354E2}" srcOrd="0" destOrd="0" presId="urn:microsoft.com/office/officeart/2005/8/layout/process1"/>
    <dgm:cxn modelId="{83258C1B-F8D2-4EAD-84C3-6A307923885B}" srcId="{A7EEC345-6E67-455D-95A5-7047812BFC87}" destId="{98925F95-DAF6-41B0-B1A2-65187DA36C93}" srcOrd="0" destOrd="0" parTransId="{E2DF3A00-ADA4-42C3-8ED3-B74E60100777}" sibTransId="{7B97AB08-8828-4421-B5C3-D698CBD24AA5}"/>
    <dgm:cxn modelId="{9501B0DA-0EE5-429D-A8E5-01F8B3AF0FFB}" type="presOf" srcId="{7B97AB08-8828-4421-B5C3-D698CBD24AA5}" destId="{DF016809-95B3-4BB8-9321-E23EFA142DF3}" srcOrd="0" destOrd="0" presId="urn:microsoft.com/office/officeart/2005/8/layout/process1"/>
    <dgm:cxn modelId="{20296CC0-233E-41C6-89EC-63A7FF507465}" type="presOf" srcId="{4EA07BC3-5961-451D-BDD1-5179A149A4E5}" destId="{47C5B3EB-4452-4084-A5AC-0B8DF3DBB1D9}" srcOrd="1"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5A26503E-AA15-4C8E-B84F-AA0F88C7158A}" type="presOf" srcId="{98925F95-DAF6-41B0-B1A2-65187DA36C93}" destId="{1EC7AFDC-A4DA-4595-B231-B7F4A57B013C}" srcOrd="0" destOrd="0" presId="urn:microsoft.com/office/officeart/2005/8/layout/process1"/>
    <dgm:cxn modelId="{9DEDE337-2632-407C-A777-E991081C0922}" type="presOf" srcId="{7B97AB08-8828-4421-B5C3-D698CBD24AA5}" destId="{B75C6DA2-E63A-4A39-A229-5706F7CBEA28}" srcOrd="1" destOrd="0" presId="urn:microsoft.com/office/officeart/2005/8/layout/process1"/>
    <dgm:cxn modelId="{0A1D00F8-84F9-4A2C-945F-6F6833031012}" srcId="{A7EEC345-6E67-455D-95A5-7047812BFC87}" destId="{9A050943-CA65-4B7F-8DE6-3E5FA9E68977}" srcOrd="2" destOrd="0" parTransId="{94F2A4EA-8034-4131-8490-C0A53093DD2C}" sibTransId="{D1593DF5-BB3B-417E-9E86-40D7A2A34D5A}"/>
    <dgm:cxn modelId="{5A458CEB-31BC-48FE-B2E9-61374A7E5037}" type="presOf" srcId="{DD8FB9E8-427E-4FC0-9347-CACB12211195}" destId="{E14351CE-E593-480A-87D1-2E4A93A55E25}" srcOrd="0" destOrd="0" presId="urn:microsoft.com/office/officeart/2005/8/layout/process1"/>
    <dgm:cxn modelId="{20065B97-0772-40D7-A146-6C165E0C34D5}" type="presOf" srcId="{D1593DF5-BB3B-417E-9E86-40D7A2A34D5A}" destId="{2A32E139-39A3-4F46-B607-D5B628150CA3}" srcOrd="1" destOrd="0" presId="urn:microsoft.com/office/officeart/2005/8/layout/process1"/>
    <dgm:cxn modelId="{A7388A07-3D0D-45EF-B221-E8A545DE664B}" type="presOf" srcId="{9A050943-CA65-4B7F-8DE6-3E5FA9E68977}" destId="{E1E95EC4-B468-4FFC-8011-B830026C7D19}" srcOrd="0"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4227E50B-F177-441A-B776-17854244FE30}" type="presOf" srcId="{A7EEC345-6E67-455D-95A5-7047812BFC87}" destId="{4D0E7FD1-5BF8-4B9F-A433-16E3C5337C5E}" srcOrd="0" destOrd="0" presId="urn:microsoft.com/office/officeart/2005/8/layout/process1"/>
    <dgm:cxn modelId="{EF04F148-F82B-425B-84A5-462F68697B5E}" type="presParOf" srcId="{4D0E7FD1-5BF8-4B9F-A433-16E3C5337C5E}" destId="{1EC7AFDC-A4DA-4595-B231-B7F4A57B013C}" srcOrd="0" destOrd="0" presId="urn:microsoft.com/office/officeart/2005/8/layout/process1"/>
    <dgm:cxn modelId="{29F0D477-B37D-4DBB-B29B-C75B28C97CB8}" type="presParOf" srcId="{4D0E7FD1-5BF8-4B9F-A433-16E3C5337C5E}" destId="{DF016809-95B3-4BB8-9321-E23EFA142DF3}" srcOrd="1" destOrd="0" presId="urn:microsoft.com/office/officeart/2005/8/layout/process1"/>
    <dgm:cxn modelId="{B1AE377E-4516-4B93-A1DC-705E58F659B8}" type="presParOf" srcId="{DF016809-95B3-4BB8-9321-E23EFA142DF3}" destId="{B75C6DA2-E63A-4A39-A229-5706F7CBEA28}" srcOrd="0" destOrd="0" presId="urn:microsoft.com/office/officeart/2005/8/layout/process1"/>
    <dgm:cxn modelId="{30E43AF0-A3AE-4841-B6B4-11720E0DB5E5}" type="presParOf" srcId="{4D0E7FD1-5BF8-4B9F-A433-16E3C5337C5E}" destId="{465D02D3-39DD-4FDC-A8AF-C81E9D7565B3}" srcOrd="2" destOrd="0" presId="urn:microsoft.com/office/officeart/2005/8/layout/process1"/>
    <dgm:cxn modelId="{9FFB3890-8987-4523-9072-FF13171D35A2}" type="presParOf" srcId="{4D0E7FD1-5BF8-4B9F-A433-16E3C5337C5E}" destId="{7DDE0324-8308-4B6E-81F3-295827E354E2}" srcOrd="3" destOrd="0" presId="urn:microsoft.com/office/officeart/2005/8/layout/process1"/>
    <dgm:cxn modelId="{D9881519-589C-4770-9548-F1F152A4BA08}" type="presParOf" srcId="{7DDE0324-8308-4B6E-81F3-295827E354E2}" destId="{47C5B3EB-4452-4084-A5AC-0B8DF3DBB1D9}" srcOrd="0" destOrd="0" presId="urn:microsoft.com/office/officeart/2005/8/layout/process1"/>
    <dgm:cxn modelId="{F09E7E01-BCF7-455D-A511-6A1895BA726D}" type="presParOf" srcId="{4D0E7FD1-5BF8-4B9F-A433-16E3C5337C5E}" destId="{E1E95EC4-B468-4FFC-8011-B830026C7D19}" srcOrd="4" destOrd="0" presId="urn:microsoft.com/office/officeart/2005/8/layout/process1"/>
    <dgm:cxn modelId="{95E0D260-2E6E-44E5-86A6-11BE4AF22E2B}" type="presParOf" srcId="{4D0E7FD1-5BF8-4B9F-A433-16E3C5337C5E}" destId="{F9FC02A3-61CF-46ED-85BD-E73E1D10E958}" srcOrd="5" destOrd="0" presId="urn:microsoft.com/office/officeart/2005/8/layout/process1"/>
    <dgm:cxn modelId="{1E9A4DA1-CE21-48E6-974D-8E5E2E9B5D26}" type="presParOf" srcId="{F9FC02A3-61CF-46ED-85BD-E73E1D10E958}" destId="{2A32E139-39A3-4F46-B607-D5B628150CA3}" srcOrd="0" destOrd="0" presId="urn:microsoft.com/office/officeart/2005/8/layout/process1"/>
    <dgm:cxn modelId="{09DFB767-4E86-4991-9011-F683D1F03AB0}"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7EEC345-6E67-455D-95A5-7047812BFC87}"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s-ES"/>
        </a:p>
      </dgm:t>
    </dgm:pt>
    <dgm:pt modelId="{98925F95-DAF6-41B0-B1A2-65187DA36C93}">
      <dgm:prSet phldrT="[Texto]"/>
      <dgm:spPr>
        <a:solidFill>
          <a:schemeClr val="bg1">
            <a:lumMod val="85000"/>
          </a:schemeClr>
        </a:solidFill>
      </dgm:spPr>
      <dgm:t>
        <a:bodyPr/>
        <a:lstStyle/>
        <a:p>
          <a:r>
            <a:rPr lang="es-ES" dirty="0" smtClean="0"/>
            <a:t>1- Identificación de sistemas nubosos importantes</a:t>
          </a:r>
          <a:endParaRPr lang="es-ES" dirty="0"/>
        </a:p>
      </dgm:t>
    </dgm:pt>
    <dgm:pt modelId="{E2DF3A00-ADA4-42C3-8ED3-B74E60100777}" type="parTrans" cxnId="{83258C1B-F8D2-4EAD-84C3-6A307923885B}">
      <dgm:prSet/>
      <dgm:spPr/>
      <dgm:t>
        <a:bodyPr/>
        <a:lstStyle/>
        <a:p>
          <a:endParaRPr lang="es-ES"/>
        </a:p>
      </dgm:t>
    </dgm:pt>
    <dgm:pt modelId="{7B97AB08-8828-4421-B5C3-D698CBD24AA5}" type="sibTrans" cxnId="{83258C1B-F8D2-4EAD-84C3-6A307923885B}">
      <dgm:prSet/>
      <dgm:spPr>
        <a:solidFill>
          <a:schemeClr val="bg1">
            <a:lumMod val="85000"/>
          </a:schemeClr>
        </a:solidFill>
      </dgm:spPr>
      <dgm:t>
        <a:bodyPr/>
        <a:lstStyle/>
        <a:p>
          <a:endParaRPr lang="es-ES"/>
        </a:p>
      </dgm:t>
    </dgm:pt>
    <dgm:pt modelId="{7A41245F-8CEF-46C8-BD4D-34604E71D3C7}">
      <dgm:prSet phldrT="[Texto]"/>
      <dgm:spPr>
        <a:solidFill>
          <a:schemeClr val="bg1">
            <a:lumMod val="85000"/>
          </a:schemeClr>
        </a:solidFill>
      </dgm:spPr>
      <dgm:t>
        <a:bodyPr/>
        <a:lstStyle/>
        <a:p>
          <a:r>
            <a:rPr lang="es-ES" dirty="0" smtClean="0"/>
            <a:t>2- Seguimiento </a:t>
          </a:r>
          <a:endParaRPr lang="es-ES" dirty="0"/>
        </a:p>
      </dgm:t>
    </dgm:pt>
    <dgm:pt modelId="{04FD8865-9555-4C63-8752-1491ACCF642B}" type="parTrans" cxnId="{F4ED853F-67EE-4C48-8A60-EE12E349877A}">
      <dgm:prSet/>
      <dgm:spPr/>
      <dgm:t>
        <a:bodyPr/>
        <a:lstStyle/>
        <a:p>
          <a:endParaRPr lang="es-ES"/>
        </a:p>
      </dgm:t>
    </dgm:pt>
    <dgm:pt modelId="{4EA07BC3-5961-451D-BDD1-5179A149A4E5}" type="sibTrans" cxnId="{F4ED853F-67EE-4C48-8A60-EE12E349877A}">
      <dgm:prSet/>
      <dgm:spPr>
        <a:solidFill>
          <a:schemeClr val="bg1">
            <a:lumMod val="85000"/>
          </a:schemeClr>
        </a:solidFill>
      </dgm:spPr>
      <dgm:t>
        <a:bodyPr/>
        <a:lstStyle/>
        <a:p>
          <a:endParaRPr lang="es-ES"/>
        </a:p>
      </dgm:t>
    </dgm:pt>
    <dgm:pt modelId="{9A050943-CA65-4B7F-8DE6-3E5FA9E68977}">
      <dgm:prSet phldrT="[Texto]"/>
      <dgm:spPr>
        <a:solidFill>
          <a:schemeClr val="bg1">
            <a:lumMod val="85000"/>
          </a:schemeClr>
        </a:solidFill>
      </dgm:spPr>
      <dgm:t>
        <a:bodyPr/>
        <a:lstStyle/>
        <a:p>
          <a:r>
            <a:rPr lang="es-ES" dirty="0" smtClean="0"/>
            <a:t>3- Discriminación de la convección</a:t>
          </a:r>
          <a:endParaRPr lang="es-ES" dirty="0"/>
        </a:p>
      </dgm:t>
    </dgm:pt>
    <dgm:pt modelId="{94F2A4EA-8034-4131-8490-C0A53093DD2C}" type="parTrans" cxnId="{0A1D00F8-84F9-4A2C-945F-6F6833031012}">
      <dgm:prSet/>
      <dgm:spPr/>
      <dgm:t>
        <a:bodyPr/>
        <a:lstStyle/>
        <a:p>
          <a:endParaRPr lang="es-ES"/>
        </a:p>
      </dgm:t>
    </dgm:pt>
    <dgm:pt modelId="{D1593DF5-BB3B-417E-9E86-40D7A2A34D5A}" type="sibTrans" cxnId="{0A1D00F8-84F9-4A2C-945F-6F6833031012}">
      <dgm:prSet/>
      <dgm:spPr>
        <a:solidFill>
          <a:schemeClr val="bg1">
            <a:lumMod val="85000"/>
          </a:schemeClr>
        </a:solidFill>
      </dgm:spPr>
      <dgm:t>
        <a:bodyPr/>
        <a:lstStyle/>
        <a:p>
          <a:endParaRPr lang="es-ES"/>
        </a:p>
      </dgm:t>
    </dgm:pt>
    <dgm:pt modelId="{DD8FB9E8-427E-4FC0-9347-CACB12211195}">
      <dgm:prSet/>
      <dgm:spPr/>
      <dgm:t>
        <a:bodyPr/>
        <a:lstStyle/>
        <a:p>
          <a:r>
            <a:rPr lang="es-ES" dirty="0" smtClean="0"/>
            <a:t>4- </a:t>
          </a:r>
          <a:r>
            <a:rPr lang="es-ES" dirty="0" err="1" smtClean="0"/>
            <a:t>Forecast</a:t>
          </a:r>
          <a:r>
            <a:rPr lang="es-ES" dirty="0" smtClean="0"/>
            <a:t> </a:t>
          </a:r>
          <a:r>
            <a:rPr lang="es-ES" dirty="0" err="1" smtClean="0"/>
            <a:t>scheme</a:t>
          </a:r>
          <a:endParaRPr lang="es-ES" dirty="0"/>
        </a:p>
      </dgm:t>
    </dgm:pt>
    <dgm:pt modelId="{7B6AE2A4-4F17-4523-858C-A7882E1A856A}" type="parTrans" cxnId="{690D8E0D-C86D-4455-968C-E6954ED4C01F}">
      <dgm:prSet/>
      <dgm:spPr/>
      <dgm:t>
        <a:bodyPr/>
        <a:lstStyle/>
        <a:p>
          <a:endParaRPr lang="es-ES"/>
        </a:p>
      </dgm:t>
    </dgm:pt>
    <dgm:pt modelId="{ACE05D28-B798-40DC-A00A-6FA9871C5B3C}" type="sibTrans" cxnId="{690D8E0D-C86D-4455-968C-E6954ED4C01F}">
      <dgm:prSet/>
      <dgm:spPr/>
      <dgm:t>
        <a:bodyPr/>
        <a:lstStyle/>
        <a:p>
          <a:endParaRPr lang="es-ES"/>
        </a:p>
      </dgm:t>
    </dgm:pt>
    <dgm:pt modelId="{4D0E7FD1-5BF8-4B9F-A433-16E3C5337C5E}" type="pres">
      <dgm:prSet presAssocID="{A7EEC345-6E67-455D-95A5-7047812BFC87}" presName="Name0" presStyleCnt="0">
        <dgm:presLayoutVars>
          <dgm:dir/>
          <dgm:resizeHandles val="exact"/>
        </dgm:presLayoutVars>
      </dgm:prSet>
      <dgm:spPr/>
      <dgm:t>
        <a:bodyPr/>
        <a:lstStyle/>
        <a:p>
          <a:endParaRPr lang="es-ES"/>
        </a:p>
      </dgm:t>
    </dgm:pt>
    <dgm:pt modelId="{1EC7AFDC-A4DA-4595-B231-B7F4A57B013C}" type="pres">
      <dgm:prSet presAssocID="{98925F95-DAF6-41B0-B1A2-65187DA36C93}" presName="node" presStyleLbl="node1" presStyleIdx="0" presStyleCnt="4" custLinFactNeighborX="-2765">
        <dgm:presLayoutVars>
          <dgm:bulletEnabled val="1"/>
        </dgm:presLayoutVars>
      </dgm:prSet>
      <dgm:spPr/>
      <dgm:t>
        <a:bodyPr/>
        <a:lstStyle/>
        <a:p>
          <a:endParaRPr lang="es-ES"/>
        </a:p>
      </dgm:t>
    </dgm:pt>
    <dgm:pt modelId="{DF016809-95B3-4BB8-9321-E23EFA142DF3}" type="pres">
      <dgm:prSet presAssocID="{7B97AB08-8828-4421-B5C3-D698CBD24AA5}" presName="sibTrans" presStyleLbl="sibTrans2D1" presStyleIdx="0" presStyleCnt="3"/>
      <dgm:spPr/>
      <dgm:t>
        <a:bodyPr/>
        <a:lstStyle/>
        <a:p>
          <a:endParaRPr lang="es-ES"/>
        </a:p>
      </dgm:t>
    </dgm:pt>
    <dgm:pt modelId="{B75C6DA2-E63A-4A39-A229-5706F7CBEA28}" type="pres">
      <dgm:prSet presAssocID="{7B97AB08-8828-4421-B5C3-D698CBD24AA5}" presName="connectorText" presStyleLbl="sibTrans2D1" presStyleIdx="0" presStyleCnt="3"/>
      <dgm:spPr/>
      <dgm:t>
        <a:bodyPr/>
        <a:lstStyle/>
        <a:p>
          <a:endParaRPr lang="es-ES"/>
        </a:p>
      </dgm:t>
    </dgm:pt>
    <dgm:pt modelId="{465D02D3-39DD-4FDC-A8AF-C81E9D7565B3}" type="pres">
      <dgm:prSet presAssocID="{7A41245F-8CEF-46C8-BD4D-34604E71D3C7}" presName="node" presStyleLbl="node1" presStyleIdx="1" presStyleCnt="4" custLinFactNeighborX="879">
        <dgm:presLayoutVars>
          <dgm:bulletEnabled val="1"/>
        </dgm:presLayoutVars>
      </dgm:prSet>
      <dgm:spPr/>
      <dgm:t>
        <a:bodyPr/>
        <a:lstStyle/>
        <a:p>
          <a:endParaRPr lang="es-ES"/>
        </a:p>
      </dgm:t>
    </dgm:pt>
    <dgm:pt modelId="{7DDE0324-8308-4B6E-81F3-295827E354E2}" type="pres">
      <dgm:prSet presAssocID="{4EA07BC3-5961-451D-BDD1-5179A149A4E5}" presName="sibTrans" presStyleLbl="sibTrans2D1" presStyleIdx="1" presStyleCnt="3"/>
      <dgm:spPr/>
      <dgm:t>
        <a:bodyPr/>
        <a:lstStyle/>
        <a:p>
          <a:endParaRPr lang="es-ES"/>
        </a:p>
      </dgm:t>
    </dgm:pt>
    <dgm:pt modelId="{47C5B3EB-4452-4084-A5AC-0B8DF3DBB1D9}" type="pres">
      <dgm:prSet presAssocID="{4EA07BC3-5961-451D-BDD1-5179A149A4E5}" presName="connectorText" presStyleLbl="sibTrans2D1" presStyleIdx="1" presStyleCnt="3"/>
      <dgm:spPr/>
      <dgm:t>
        <a:bodyPr/>
        <a:lstStyle/>
        <a:p>
          <a:endParaRPr lang="es-ES"/>
        </a:p>
      </dgm:t>
    </dgm:pt>
    <dgm:pt modelId="{E1E95EC4-B468-4FFC-8011-B830026C7D19}" type="pres">
      <dgm:prSet presAssocID="{9A050943-CA65-4B7F-8DE6-3E5FA9E68977}" presName="node" presStyleLbl="node1" presStyleIdx="2" presStyleCnt="4">
        <dgm:presLayoutVars>
          <dgm:bulletEnabled val="1"/>
        </dgm:presLayoutVars>
      </dgm:prSet>
      <dgm:spPr/>
      <dgm:t>
        <a:bodyPr/>
        <a:lstStyle/>
        <a:p>
          <a:endParaRPr lang="es-ES"/>
        </a:p>
      </dgm:t>
    </dgm:pt>
    <dgm:pt modelId="{F9FC02A3-61CF-46ED-85BD-E73E1D10E958}" type="pres">
      <dgm:prSet presAssocID="{D1593DF5-BB3B-417E-9E86-40D7A2A34D5A}" presName="sibTrans" presStyleLbl="sibTrans2D1" presStyleIdx="2" presStyleCnt="3"/>
      <dgm:spPr/>
      <dgm:t>
        <a:bodyPr/>
        <a:lstStyle/>
        <a:p>
          <a:endParaRPr lang="es-ES"/>
        </a:p>
      </dgm:t>
    </dgm:pt>
    <dgm:pt modelId="{2A32E139-39A3-4F46-B607-D5B628150CA3}" type="pres">
      <dgm:prSet presAssocID="{D1593DF5-BB3B-417E-9E86-40D7A2A34D5A}" presName="connectorText" presStyleLbl="sibTrans2D1" presStyleIdx="2" presStyleCnt="3"/>
      <dgm:spPr/>
      <dgm:t>
        <a:bodyPr/>
        <a:lstStyle/>
        <a:p>
          <a:endParaRPr lang="es-ES"/>
        </a:p>
      </dgm:t>
    </dgm:pt>
    <dgm:pt modelId="{E14351CE-E593-480A-87D1-2E4A93A55E25}" type="pres">
      <dgm:prSet presAssocID="{DD8FB9E8-427E-4FC0-9347-CACB12211195}" presName="node" presStyleLbl="node1" presStyleIdx="3" presStyleCnt="4">
        <dgm:presLayoutVars>
          <dgm:bulletEnabled val="1"/>
        </dgm:presLayoutVars>
      </dgm:prSet>
      <dgm:spPr/>
      <dgm:t>
        <a:bodyPr/>
        <a:lstStyle/>
        <a:p>
          <a:endParaRPr lang="es-ES"/>
        </a:p>
      </dgm:t>
    </dgm:pt>
  </dgm:ptLst>
  <dgm:cxnLst>
    <dgm:cxn modelId="{B8AB871A-5F67-4D80-AAB3-2EF71599E7CE}" type="presOf" srcId="{98925F95-DAF6-41B0-B1A2-65187DA36C93}" destId="{1EC7AFDC-A4DA-4595-B231-B7F4A57B013C}" srcOrd="0" destOrd="0" presId="urn:microsoft.com/office/officeart/2005/8/layout/process1"/>
    <dgm:cxn modelId="{915B477B-91CE-4626-978B-E2B838EACDA8}" type="presOf" srcId="{7A41245F-8CEF-46C8-BD4D-34604E71D3C7}" destId="{465D02D3-39DD-4FDC-A8AF-C81E9D7565B3}" srcOrd="0" destOrd="0" presId="urn:microsoft.com/office/officeart/2005/8/layout/process1"/>
    <dgm:cxn modelId="{05F8F3E1-DCAB-4777-8DEC-1A8FB97254E2}" type="presOf" srcId="{4EA07BC3-5961-451D-BDD1-5179A149A4E5}" destId="{7DDE0324-8308-4B6E-81F3-295827E354E2}" srcOrd="0" destOrd="0" presId="urn:microsoft.com/office/officeart/2005/8/layout/process1"/>
    <dgm:cxn modelId="{83258C1B-F8D2-4EAD-84C3-6A307923885B}" srcId="{A7EEC345-6E67-455D-95A5-7047812BFC87}" destId="{98925F95-DAF6-41B0-B1A2-65187DA36C93}" srcOrd="0" destOrd="0" parTransId="{E2DF3A00-ADA4-42C3-8ED3-B74E60100777}" sibTransId="{7B97AB08-8828-4421-B5C3-D698CBD24AA5}"/>
    <dgm:cxn modelId="{BA9870D1-4787-4B07-851C-6E9E97E3BD02}" type="presOf" srcId="{DD8FB9E8-427E-4FC0-9347-CACB12211195}" destId="{E14351CE-E593-480A-87D1-2E4A93A55E25}" srcOrd="0" destOrd="0" presId="urn:microsoft.com/office/officeart/2005/8/layout/process1"/>
    <dgm:cxn modelId="{3025913F-DC16-481C-AE3A-A63C3E626834}" type="presOf" srcId="{7B97AB08-8828-4421-B5C3-D698CBD24AA5}" destId="{DF016809-95B3-4BB8-9321-E23EFA142DF3}" srcOrd="0" destOrd="0" presId="urn:microsoft.com/office/officeart/2005/8/layout/process1"/>
    <dgm:cxn modelId="{F5108A79-358F-4A6D-9B35-4B1C68173858}" type="presOf" srcId="{7B97AB08-8828-4421-B5C3-D698CBD24AA5}" destId="{B75C6DA2-E63A-4A39-A229-5706F7CBEA28}" srcOrd="1" destOrd="0" presId="urn:microsoft.com/office/officeart/2005/8/layout/process1"/>
    <dgm:cxn modelId="{B486C23C-1B8A-47E0-B75F-57E3D27E233C}" type="presOf" srcId="{D1593DF5-BB3B-417E-9E86-40D7A2A34D5A}" destId="{F9FC02A3-61CF-46ED-85BD-E73E1D10E958}" srcOrd="0" destOrd="0" presId="urn:microsoft.com/office/officeart/2005/8/layout/process1"/>
    <dgm:cxn modelId="{690D8E0D-C86D-4455-968C-E6954ED4C01F}" srcId="{A7EEC345-6E67-455D-95A5-7047812BFC87}" destId="{DD8FB9E8-427E-4FC0-9347-CACB12211195}" srcOrd="3" destOrd="0" parTransId="{7B6AE2A4-4F17-4523-858C-A7882E1A856A}" sibTransId="{ACE05D28-B798-40DC-A00A-6FA9871C5B3C}"/>
    <dgm:cxn modelId="{305077F0-759F-4851-ADB9-FE965B149430}" type="presOf" srcId="{A7EEC345-6E67-455D-95A5-7047812BFC87}" destId="{4D0E7FD1-5BF8-4B9F-A433-16E3C5337C5E}" srcOrd="0" destOrd="0" presId="urn:microsoft.com/office/officeart/2005/8/layout/process1"/>
    <dgm:cxn modelId="{0A1D00F8-84F9-4A2C-945F-6F6833031012}" srcId="{A7EEC345-6E67-455D-95A5-7047812BFC87}" destId="{9A050943-CA65-4B7F-8DE6-3E5FA9E68977}" srcOrd="2" destOrd="0" parTransId="{94F2A4EA-8034-4131-8490-C0A53093DD2C}" sibTransId="{D1593DF5-BB3B-417E-9E86-40D7A2A34D5A}"/>
    <dgm:cxn modelId="{FCA74D50-9281-46C5-82A6-2701660C9427}" type="presOf" srcId="{4EA07BC3-5961-451D-BDD1-5179A149A4E5}" destId="{47C5B3EB-4452-4084-A5AC-0B8DF3DBB1D9}" srcOrd="1" destOrd="0" presId="urn:microsoft.com/office/officeart/2005/8/layout/process1"/>
    <dgm:cxn modelId="{F4ED853F-67EE-4C48-8A60-EE12E349877A}" srcId="{A7EEC345-6E67-455D-95A5-7047812BFC87}" destId="{7A41245F-8CEF-46C8-BD4D-34604E71D3C7}" srcOrd="1" destOrd="0" parTransId="{04FD8865-9555-4C63-8752-1491ACCF642B}" sibTransId="{4EA07BC3-5961-451D-BDD1-5179A149A4E5}"/>
    <dgm:cxn modelId="{7C3370ED-6716-4054-825F-53541F6806D3}" type="presOf" srcId="{D1593DF5-BB3B-417E-9E86-40D7A2A34D5A}" destId="{2A32E139-39A3-4F46-B607-D5B628150CA3}" srcOrd="1" destOrd="0" presId="urn:microsoft.com/office/officeart/2005/8/layout/process1"/>
    <dgm:cxn modelId="{3EF2B8C4-F450-4B61-9589-19C6299F4776}" type="presOf" srcId="{9A050943-CA65-4B7F-8DE6-3E5FA9E68977}" destId="{E1E95EC4-B468-4FFC-8011-B830026C7D19}" srcOrd="0" destOrd="0" presId="urn:microsoft.com/office/officeart/2005/8/layout/process1"/>
    <dgm:cxn modelId="{EA8C15F0-08F1-4170-930D-F67388C239D0}" type="presParOf" srcId="{4D0E7FD1-5BF8-4B9F-A433-16E3C5337C5E}" destId="{1EC7AFDC-A4DA-4595-B231-B7F4A57B013C}" srcOrd="0" destOrd="0" presId="urn:microsoft.com/office/officeart/2005/8/layout/process1"/>
    <dgm:cxn modelId="{AEC8FE24-1AC2-4B6B-AEDE-0584867A1751}" type="presParOf" srcId="{4D0E7FD1-5BF8-4B9F-A433-16E3C5337C5E}" destId="{DF016809-95B3-4BB8-9321-E23EFA142DF3}" srcOrd="1" destOrd="0" presId="urn:microsoft.com/office/officeart/2005/8/layout/process1"/>
    <dgm:cxn modelId="{E68A28EC-738C-43D4-84A9-9C9FD8A7A9E8}" type="presParOf" srcId="{DF016809-95B3-4BB8-9321-E23EFA142DF3}" destId="{B75C6DA2-E63A-4A39-A229-5706F7CBEA28}" srcOrd="0" destOrd="0" presId="urn:microsoft.com/office/officeart/2005/8/layout/process1"/>
    <dgm:cxn modelId="{6AB9AED5-3AD0-4321-BFA5-41FBCF9C21E0}" type="presParOf" srcId="{4D0E7FD1-5BF8-4B9F-A433-16E3C5337C5E}" destId="{465D02D3-39DD-4FDC-A8AF-C81E9D7565B3}" srcOrd="2" destOrd="0" presId="urn:microsoft.com/office/officeart/2005/8/layout/process1"/>
    <dgm:cxn modelId="{6648658A-8375-4E62-A857-6B882B4777EE}" type="presParOf" srcId="{4D0E7FD1-5BF8-4B9F-A433-16E3C5337C5E}" destId="{7DDE0324-8308-4B6E-81F3-295827E354E2}" srcOrd="3" destOrd="0" presId="urn:microsoft.com/office/officeart/2005/8/layout/process1"/>
    <dgm:cxn modelId="{3B5CE1E8-34F0-4608-AFB7-45D29483F078}" type="presParOf" srcId="{7DDE0324-8308-4B6E-81F3-295827E354E2}" destId="{47C5B3EB-4452-4084-A5AC-0B8DF3DBB1D9}" srcOrd="0" destOrd="0" presId="urn:microsoft.com/office/officeart/2005/8/layout/process1"/>
    <dgm:cxn modelId="{A9007CAD-4E1F-4001-8FE3-27A1BFA1D491}" type="presParOf" srcId="{4D0E7FD1-5BF8-4B9F-A433-16E3C5337C5E}" destId="{E1E95EC4-B468-4FFC-8011-B830026C7D19}" srcOrd="4" destOrd="0" presId="urn:microsoft.com/office/officeart/2005/8/layout/process1"/>
    <dgm:cxn modelId="{85E68336-67C7-4198-AE61-A4F5DA8672A6}" type="presParOf" srcId="{4D0E7FD1-5BF8-4B9F-A433-16E3C5337C5E}" destId="{F9FC02A3-61CF-46ED-85BD-E73E1D10E958}" srcOrd="5" destOrd="0" presId="urn:microsoft.com/office/officeart/2005/8/layout/process1"/>
    <dgm:cxn modelId="{41361BBD-66FF-470C-8789-721C6C4FD1DA}" type="presParOf" srcId="{F9FC02A3-61CF-46ED-85BD-E73E1D10E958}" destId="{2A32E139-39A3-4F46-B607-D5B628150CA3}" srcOrd="0" destOrd="0" presId="urn:microsoft.com/office/officeart/2005/8/layout/process1"/>
    <dgm:cxn modelId="{E57E77AE-2845-4AD8-971C-7841A8AF961D}" type="presParOf" srcId="{4D0E7FD1-5BF8-4B9F-A433-16E3C5337C5E}" destId="{E14351CE-E593-480A-87D1-2E4A93A55E25}"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7AFDC-A4DA-4595-B231-B7F4A57B013C}">
      <dsp:nvSpPr>
        <dsp:cNvPr id="0" name=""/>
        <dsp:cNvSpPr/>
      </dsp:nvSpPr>
      <dsp:spPr>
        <a:xfrm>
          <a:off x="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1- Identificación de sistemas nubosos importantes</a:t>
          </a:r>
          <a:endParaRPr lang="es-ES" sz="1800" kern="1200" dirty="0"/>
        </a:p>
      </dsp:txBody>
      <dsp:txXfrm>
        <a:off x="32166" y="32166"/>
        <a:ext cx="1956121" cy="1033900"/>
      </dsp:txXfrm>
    </dsp:sp>
    <dsp:sp modelId="{DF016809-95B3-4BB8-9321-E23EFA142DF3}">
      <dsp:nvSpPr>
        <dsp:cNvPr id="0" name=""/>
        <dsp:cNvSpPr/>
      </dsp:nvSpPr>
      <dsp:spPr>
        <a:xfrm>
          <a:off x="2225430" y="298579"/>
          <a:ext cx="434550"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225430" y="398793"/>
        <a:ext cx="304185" cy="300644"/>
      </dsp:txXfrm>
    </dsp:sp>
    <dsp:sp modelId="{465D02D3-39DD-4FDC-A8AF-C81E9D7565B3}">
      <dsp:nvSpPr>
        <dsp:cNvPr id="0" name=""/>
        <dsp:cNvSpPr/>
      </dsp:nvSpPr>
      <dsp:spPr>
        <a:xfrm>
          <a:off x="2840359"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2- Seguimiento </a:t>
          </a:r>
          <a:endParaRPr lang="es-ES" sz="1800" kern="1200" dirty="0"/>
        </a:p>
      </dsp:txBody>
      <dsp:txXfrm>
        <a:off x="2872525" y="32166"/>
        <a:ext cx="1956121" cy="1033900"/>
      </dsp:txXfrm>
    </dsp:sp>
    <dsp:sp modelId="{7DDE0324-8308-4B6E-81F3-295827E354E2}">
      <dsp:nvSpPr>
        <dsp:cNvPr id="0" name=""/>
        <dsp:cNvSpPr/>
      </dsp:nvSpPr>
      <dsp:spPr>
        <a:xfrm>
          <a:off x="5061082" y="298579"/>
          <a:ext cx="424571"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5061082" y="398793"/>
        <a:ext cx="297200" cy="300644"/>
      </dsp:txXfrm>
    </dsp:sp>
    <dsp:sp modelId="{E1E95EC4-B468-4FFC-8011-B830026C7D19}">
      <dsp:nvSpPr>
        <dsp:cNvPr id="0" name=""/>
        <dsp:cNvSpPr/>
      </dsp:nvSpPr>
      <dsp:spPr>
        <a:xfrm>
          <a:off x="5661890" y="0"/>
          <a:ext cx="2020453" cy="1098232"/>
        </a:xfrm>
        <a:prstGeom prst="roundRect">
          <a:avLst>
            <a:gd name="adj" fmla="val 10000"/>
          </a:avLst>
        </a:prstGeom>
        <a:solidFill>
          <a:schemeClr val="bg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3- Discriminación de la convección</a:t>
          </a:r>
          <a:endParaRPr lang="es-ES" sz="1800" kern="1200" dirty="0"/>
        </a:p>
      </dsp:txBody>
      <dsp:txXfrm>
        <a:off x="5694056" y="32166"/>
        <a:ext cx="1956121" cy="1033900"/>
      </dsp:txXfrm>
    </dsp:sp>
    <dsp:sp modelId="{F9FC02A3-61CF-46ED-85BD-E73E1D10E958}">
      <dsp:nvSpPr>
        <dsp:cNvPr id="0" name=""/>
        <dsp:cNvSpPr/>
      </dsp:nvSpPr>
      <dsp:spPr>
        <a:xfrm>
          <a:off x="7884389" y="298579"/>
          <a:ext cx="428336" cy="501072"/>
        </a:xfrm>
        <a:prstGeom prst="rightArrow">
          <a:avLst>
            <a:gd name="adj1" fmla="val 60000"/>
            <a:gd name="adj2" fmla="val 50000"/>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7884389" y="398793"/>
        <a:ext cx="299835" cy="300644"/>
      </dsp:txXfrm>
    </dsp:sp>
    <dsp:sp modelId="{E14351CE-E593-480A-87D1-2E4A93A55E25}">
      <dsp:nvSpPr>
        <dsp:cNvPr id="0" name=""/>
        <dsp:cNvSpPr/>
      </dsp:nvSpPr>
      <dsp:spPr>
        <a:xfrm>
          <a:off x="8490525" y="0"/>
          <a:ext cx="2020453" cy="1098232"/>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ES" sz="1800" kern="1200" dirty="0" smtClean="0"/>
            <a:t>4- </a:t>
          </a:r>
          <a:r>
            <a:rPr lang="es-ES" sz="1800" kern="1200" dirty="0" err="1" smtClean="0"/>
            <a:t>Forecast</a:t>
          </a:r>
          <a:r>
            <a:rPr lang="es-ES" sz="1800" kern="1200" dirty="0" smtClean="0"/>
            <a:t> </a:t>
          </a:r>
          <a:r>
            <a:rPr lang="es-ES" sz="1800" kern="1200" dirty="0" err="1" smtClean="0"/>
            <a:t>scheme</a:t>
          </a:r>
          <a:endParaRPr lang="es-ES" sz="1800" kern="1200" dirty="0"/>
        </a:p>
      </dsp:txBody>
      <dsp:txXfrm>
        <a:off x="8522691" y="32166"/>
        <a:ext cx="1956121" cy="103390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217.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7.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06.wmf"/><Relationship Id="rId2" Type="http://schemas.openxmlformats.org/officeDocument/2006/relationships/image" Target="../media/image205.wmf"/><Relationship Id="rId1" Type="http://schemas.openxmlformats.org/officeDocument/2006/relationships/image" Target="../media/image204.wmf"/><Relationship Id="rId4" Type="http://schemas.openxmlformats.org/officeDocument/2006/relationships/image" Target="../media/image207.wmf"/></Relationships>
</file>

<file path=ppt/drawings/drawing1.xml><?xml version="1.0" encoding="utf-8"?>
<c:userShapes xmlns:c="http://schemas.openxmlformats.org/drawingml/2006/chart">
  <cdr:relSizeAnchor xmlns:cdr="http://schemas.openxmlformats.org/drawingml/2006/chartDrawing">
    <cdr:from>
      <cdr:x>0.10049</cdr:x>
      <cdr:y>0.14527</cdr:y>
    </cdr:from>
    <cdr:to>
      <cdr:x>0.56717</cdr:x>
      <cdr:y>0.2231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71595" y="438364"/>
          <a:ext cx="2654520" cy="234861"/>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C58693-B95F-4A31-8D25-2EF51D51963C}" type="datetimeFigureOut">
              <a:rPr lang="en-GB" smtClean="0"/>
              <a:t>15/09/2023</a:t>
            </a:fld>
            <a:endParaRPr lang="en-GB"/>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404553-DCA2-40DA-894F-0D1BDB592C27}" type="slidenum">
              <a:rPr lang="en-GB" smtClean="0"/>
              <a:t>‹Nº›</a:t>
            </a:fld>
            <a:endParaRPr lang="en-GB"/>
          </a:p>
        </p:txBody>
      </p:sp>
    </p:spTree>
    <p:extLst>
      <p:ext uri="{BB962C8B-B14F-4D97-AF65-F5344CB8AC3E}">
        <p14:creationId xmlns:p14="http://schemas.microsoft.com/office/powerpoint/2010/main" val="131469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126D8919-A738-0F4C-9562-8AB1A15B9651}" type="slidenum">
              <a:rPr lang="es-ES_tradnl"/>
              <a:pPr/>
              <a:t>8</a:t>
            </a:fld>
            <a:endParaRPr lang="es-ES_tradnl"/>
          </a:p>
        </p:txBody>
      </p:sp>
      <p:sp>
        <p:nvSpPr>
          <p:cNvPr id="31747" name="Rectangle 2"/>
          <p:cNvSpPr>
            <a:spLocks noGrp="1" noRot="1" noChangeAspect="1" noChangeArrowheads="1" noTextEdit="1"/>
          </p:cNvSpPr>
          <p:nvPr>
            <p:ph type="sldImg"/>
          </p:nvPr>
        </p:nvSpPr>
        <p:spPr>
          <a:xfrm>
            <a:off x="142875" y="768350"/>
            <a:ext cx="6818313" cy="3836988"/>
          </a:xfrm>
          <a:solidFill>
            <a:srgbClr val="FFFFFF"/>
          </a:solidFill>
          <a:ln/>
        </p:spPr>
      </p:sp>
      <p:sp>
        <p:nvSpPr>
          <p:cNvPr id="31748" name="Rectangle 3"/>
          <p:cNvSpPr>
            <a:spLocks noGrp="1" noChangeArrowheads="1"/>
          </p:cNvSpPr>
          <p:nvPr>
            <p:ph type="body" idx="1"/>
          </p:nvPr>
        </p:nvSpPr>
        <p:spPr>
          <a:xfrm>
            <a:off x="947738" y="4859338"/>
            <a:ext cx="5203825" cy="4606925"/>
          </a:xfrm>
          <a:solidFill>
            <a:srgbClr val="FFFFFF"/>
          </a:solidFill>
          <a:ln>
            <a:solidFill>
              <a:srgbClr val="000000"/>
            </a:solidFill>
          </a:ln>
        </p:spPr>
        <p:txBody>
          <a:bodyPr/>
          <a:lstStyle/>
          <a:p>
            <a:endParaRPr lang="es-ES"/>
          </a:p>
        </p:txBody>
      </p:sp>
    </p:spTree>
    <p:extLst>
      <p:ext uri="{BB962C8B-B14F-4D97-AF65-F5344CB8AC3E}">
        <p14:creationId xmlns:p14="http://schemas.microsoft.com/office/powerpoint/2010/main" val="154133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9C3D9797-A9CE-3346-8EEA-4BB565B90861}" type="slidenum">
              <a:rPr lang="es-ES_tradnl"/>
              <a:pPr/>
              <a:t>9</a:t>
            </a:fld>
            <a:endParaRPr lang="es-ES_tradnl"/>
          </a:p>
        </p:txBody>
      </p:sp>
      <p:sp>
        <p:nvSpPr>
          <p:cNvPr id="37891" name="Rectangle 2"/>
          <p:cNvSpPr>
            <a:spLocks noGrp="1" noRot="1" noChangeAspect="1" noChangeArrowheads="1" noTextEdit="1"/>
          </p:cNvSpPr>
          <p:nvPr>
            <p:ph type="sldImg"/>
          </p:nvPr>
        </p:nvSpPr>
        <p:spPr>
          <a:xfrm>
            <a:off x="142875" y="768350"/>
            <a:ext cx="6818313" cy="3836988"/>
          </a:xfrm>
          <a:solidFill>
            <a:srgbClr val="FFFFFF"/>
          </a:solidFill>
          <a:ln/>
        </p:spPr>
      </p:sp>
      <p:sp>
        <p:nvSpPr>
          <p:cNvPr id="37892" name="Rectangle 3"/>
          <p:cNvSpPr>
            <a:spLocks noGrp="1" noChangeArrowheads="1"/>
          </p:cNvSpPr>
          <p:nvPr>
            <p:ph type="body" idx="1"/>
          </p:nvPr>
        </p:nvSpPr>
        <p:spPr>
          <a:xfrm>
            <a:off x="947738" y="4859338"/>
            <a:ext cx="5203825" cy="4606925"/>
          </a:xfrm>
          <a:solidFill>
            <a:srgbClr val="FFFFFF"/>
          </a:solidFill>
          <a:ln>
            <a:solidFill>
              <a:srgbClr val="000000"/>
            </a:solidFill>
          </a:ln>
        </p:spPr>
        <p:txBody>
          <a:bodyPr/>
          <a:lstStyle/>
          <a:p>
            <a:endParaRPr lang="es-ES"/>
          </a:p>
        </p:txBody>
      </p:sp>
    </p:spTree>
    <p:extLst>
      <p:ext uri="{BB962C8B-B14F-4D97-AF65-F5344CB8AC3E}">
        <p14:creationId xmlns:p14="http://schemas.microsoft.com/office/powerpoint/2010/main" val="1362242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D6BFB2B1-94D2-0A47-A666-BDA06BB1A887}" type="slidenum">
              <a:rPr lang="es-ES_tradnl">
                <a:latin typeface="Times New Roman" pitchFamily="-65" charset="0"/>
              </a:rPr>
              <a:pPr/>
              <a:t>10</a:t>
            </a:fld>
            <a:endParaRPr lang="es-ES_tradnl">
              <a:latin typeface="Times New Roman" pitchFamily="-65" charset="0"/>
            </a:endParaRPr>
          </a:p>
        </p:txBody>
      </p:sp>
      <p:sp>
        <p:nvSpPr>
          <p:cNvPr id="33795" name="Rectangle 2"/>
          <p:cNvSpPr>
            <a:spLocks noGrp="1" noRot="1" noChangeAspect="1" noChangeArrowheads="1" noTextEdit="1"/>
          </p:cNvSpPr>
          <p:nvPr>
            <p:ph type="sldImg"/>
          </p:nvPr>
        </p:nvSpPr>
        <p:spPr>
          <a:xfrm>
            <a:off x="141288" y="768350"/>
            <a:ext cx="6818312" cy="3836988"/>
          </a:xfrm>
          <a:solidFill>
            <a:srgbClr val="FFFFFF"/>
          </a:solidFill>
          <a:ln/>
        </p:spPr>
      </p:sp>
      <p:sp>
        <p:nvSpPr>
          <p:cNvPr id="33796" name="Rectangle 3"/>
          <p:cNvSpPr>
            <a:spLocks noGrp="1" noChangeArrowheads="1"/>
          </p:cNvSpPr>
          <p:nvPr>
            <p:ph type="body" idx="1"/>
          </p:nvPr>
        </p:nvSpPr>
        <p:spPr>
          <a:xfrm>
            <a:off x="708025" y="4859338"/>
            <a:ext cx="5683250" cy="4606925"/>
          </a:xfrm>
          <a:solidFill>
            <a:srgbClr val="FFFFFF"/>
          </a:solidFill>
          <a:ln>
            <a:solidFill>
              <a:srgbClr val="000000"/>
            </a:solidFill>
          </a:ln>
        </p:spPr>
        <p:txBody>
          <a:bodyPr/>
          <a:lstStyle/>
          <a:p>
            <a:endParaRPr lang="es-ES">
              <a:latin typeface="Times New Roman" pitchFamily="-65" charset="0"/>
            </a:endParaRPr>
          </a:p>
        </p:txBody>
      </p:sp>
    </p:spTree>
    <p:extLst>
      <p:ext uri="{BB962C8B-B14F-4D97-AF65-F5344CB8AC3E}">
        <p14:creationId xmlns:p14="http://schemas.microsoft.com/office/powerpoint/2010/main" val="874605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097FEDC2-6918-3644-B559-2733A531C5C9}" type="slidenum">
              <a:rPr lang="es-ES_tradnl"/>
              <a:pPr/>
              <a:t>39</a:t>
            </a:fld>
            <a:endParaRPr lang="es-ES_tradnl"/>
          </a:p>
        </p:txBody>
      </p:sp>
      <p:sp>
        <p:nvSpPr>
          <p:cNvPr id="46083" name="Rectangle 2"/>
          <p:cNvSpPr>
            <a:spLocks noGrp="1" noRot="1" noChangeAspect="1" noChangeArrowheads="1" noTextEdit="1"/>
          </p:cNvSpPr>
          <p:nvPr>
            <p:ph type="sldImg"/>
          </p:nvPr>
        </p:nvSpPr>
        <p:spPr>
          <a:xfrm>
            <a:off x="139700" y="768350"/>
            <a:ext cx="6819900" cy="3836988"/>
          </a:xfrm>
          <a:ln/>
        </p:spPr>
      </p:sp>
      <p:sp>
        <p:nvSpPr>
          <p:cNvPr id="46084" name="Rectangle 3"/>
          <p:cNvSpPr>
            <a:spLocks noGrp="1" noChangeArrowheads="1"/>
          </p:cNvSpPr>
          <p:nvPr>
            <p:ph type="body" idx="1"/>
          </p:nvPr>
        </p:nvSpPr>
        <p:spPr>
          <a:noFill/>
          <a:ln/>
        </p:spPr>
        <p:txBody>
          <a:bodyPr/>
          <a:lstStyle/>
          <a:p>
            <a:endParaRPr lang="es-ES"/>
          </a:p>
        </p:txBody>
      </p:sp>
    </p:spTree>
    <p:extLst>
      <p:ext uri="{BB962C8B-B14F-4D97-AF65-F5344CB8AC3E}">
        <p14:creationId xmlns:p14="http://schemas.microsoft.com/office/powerpoint/2010/main" val="2588674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55062A6-FA8E-404B-A63E-1D71755AB40E}" type="slidenum">
              <a:rPr lang="es-ES_tradnl"/>
              <a:pPr/>
              <a:t>56</a:t>
            </a:fld>
            <a:endParaRPr lang="es-ES_tradnl"/>
          </a:p>
        </p:txBody>
      </p:sp>
      <p:sp>
        <p:nvSpPr>
          <p:cNvPr id="93187" name="Rectangle 2"/>
          <p:cNvSpPr>
            <a:spLocks noGrp="1" noRot="1" noChangeAspect="1" noChangeArrowheads="1" noTextEdit="1"/>
          </p:cNvSpPr>
          <p:nvPr>
            <p:ph type="sldImg"/>
          </p:nvPr>
        </p:nvSpPr>
        <p:spPr>
          <a:xfrm>
            <a:off x="141288" y="768350"/>
            <a:ext cx="6818312" cy="3836988"/>
          </a:xfrm>
          <a:solidFill>
            <a:srgbClr val="FFFFFF"/>
          </a:solidFill>
          <a:ln/>
        </p:spPr>
      </p:sp>
      <p:sp>
        <p:nvSpPr>
          <p:cNvPr id="93188" name="Rectangle 3"/>
          <p:cNvSpPr>
            <a:spLocks noGrp="1" noChangeArrowheads="1"/>
          </p:cNvSpPr>
          <p:nvPr>
            <p:ph type="body" idx="1"/>
          </p:nvPr>
        </p:nvSpPr>
        <p:spPr>
          <a:solidFill>
            <a:srgbClr val="FFFFFF"/>
          </a:solidFill>
          <a:ln>
            <a:solidFill>
              <a:srgbClr val="000000"/>
            </a:solidFill>
          </a:ln>
        </p:spPr>
        <p:txBody>
          <a:bodyPr/>
          <a:lstStyle/>
          <a:p>
            <a:endParaRPr lang="es-ES"/>
          </a:p>
        </p:txBody>
      </p:sp>
    </p:spTree>
    <p:extLst>
      <p:ext uri="{BB962C8B-B14F-4D97-AF65-F5344CB8AC3E}">
        <p14:creationId xmlns:p14="http://schemas.microsoft.com/office/powerpoint/2010/main" val="3240379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D203C7-F9E7-4E0D-B3BA-527EB13E8C67}" type="slidenum">
              <a:rPr lang="es-ES_tradnl" altLang="en-US"/>
              <a:pPr/>
              <a:t>58</a:t>
            </a:fld>
            <a:endParaRPr lang="es-ES_tradnl" altLang="en-US"/>
          </a:p>
        </p:txBody>
      </p:sp>
      <p:sp>
        <p:nvSpPr>
          <p:cNvPr id="1594370" name="Rectangle 2"/>
          <p:cNvSpPr>
            <a:spLocks noGrp="1" noRot="1" noChangeAspect="1" noChangeArrowheads="1" noTextEdit="1"/>
          </p:cNvSpPr>
          <p:nvPr>
            <p:ph type="sldImg"/>
          </p:nvPr>
        </p:nvSpPr>
        <p:spPr>
          <a:xfrm>
            <a:off x="141288" y="768350"/>
            <a:ext cx="6818312" cy="3836988"/>
          </a:xfrm>
          <a:ln/>
        </p:spPr>
      </p:sp>
      <p:sp>
        <p:nvSpPr>
          <p:cNvPr id="1594371" name="Rectangle 3"/>
          <p:cNvSpPr>
            <a:spLocks noGrp="1" noChangeArrowheads="1"/>
          </p:cNvSpPr>
          <p:nvPr>
            <p:ph type="body" idx="1"/>
          </p:nvPr>
        </p:nvSpPr>
        <p:spPr>
          <a:xfrm>
            <a:off x="947738" y="4860925"/>
            <a:ext cx="5203825" cy="4605338"/>
          </a:xfrm>
        </p:spPr>
        <p:txBody>
          <a:bodyPr/>
          <a:lstStyle/>
          <a:p>
            <a:endParaRPr lang="es-ES" altLang="en-US"/>
          </a:p>
        </p:txBody>
      </p:sp>
    </p:spTree>
    <p:extLst>
      <p:ext uri="{BB962C8B-B14F-4D97-AF65-F5344CB8AC3E}">
        <p14:creationId xmlns:p14="http://schemas.microsoft.com/office/powerpoint/2010/main" val="3757925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A47433-C746-4E66-B9CA-927EE002349A}" type="slidenum">
              <a:rPr lang="es-ES_tradnl" altLang="en-US"/>
              <a:pPr/>
              <a:t>59</a:t>
            </a:fld>
            <a:endParaRPr lang="es-ES_tradnl" altLang="en-US"/>
          </a:p>
        </p:txBody>
      </p:sp>
      <p:sp>
        <p:nvSpPr>
          <p:cNvPr id="1598466" name="Rectangle 2"/>
          <p:cNvSpPr>
            <a:spLocks noGrp="1" noRot="1" noChangeAspect="1" noChangeArrowheads="1" noTextEdit="1"/>
          </p:cNvSpPr>
          <p:nvPr>
            <p:ph type="sldImg"/>
          </p:nvPr>
        </p:nvSpPr>
        <p:spPr>
          <a:xfrm>
            <a:off x="141288" y="768350"/>
            <a:ext cx="6818312" cy="3836988"/>
          </a:xfrm>
          <a:ln/>
        </p:spPr>
      </p:sp>
      <p:sp>
        <p:nvSpPr>
          <p:cNvPr id="1598467" name="Rectangle 3"/>
          <p:cNvSpPr>
            <a:spLocks noGrp="1" noChangeArrowheads="1"/>
          </p:cNvSpPr>
          <p:nvPr>
            <p:ph type="body" idx="1"/>
          </p:nvPr>
        </p:nvSpPr>
        <p:spPr>
          <a:xfrm>
            <a:off x="947738" y="4860925"/>
            <a:ext cx="5203825" cy="4605338"/>
          </a:xfrm>
        </p:spPr>
        <p:txBody>
          <a:bodyPr/>
          <a:lstStyle/>
          <a:p>
            <a:endParaRPr lang="es-ES" altLang="en-US"/>
          </a:p>
        </p:txBody>
      </p:sp>
    </p:spTree>
    <p:extLst>
      <p:ext uri="{BB962C8B-B14F-4D97-AF65-F5344CB8AC3E}">
        <p14:creationId xmlns:p14="http://schemas.microsoft.com/office/powerpoint/2010/main" val="3101880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F68BCC-5C5F-474F-BC09-DD51FEAAB54F}" type="slidenum">
              <a:rPr lang="es-ES_tradnl" altLang="en-US"/>
              <a:pPr/>
              <a:t>60</a:t>
            </a:fld>
            <a:endParaRPr lang="es-ES_tradnl" altLang="en-US"/>
          </a:p>
        </p:txBody>
      </p:sp>
      <p:sp>
        <p:nvSpPr>
          <p:cNvPr id="1600514" name="Rectangle 2"/>
          <p:cNvSpPr>
            <a:spLocks noGrp="1" noRot="1" noChangeAspect="1" noChangeArrowheads="1" noTextEdit="1"/>
          </p:cNvSpPr>
          <p:nvPr>
            <p:ph type="sldImg"/>
          </p:nvPr>
        </p:nvSpPr>
        <p:spPr>
          <a:xfrm>
            <a:off x="141288" y="768350"/>
            <a:ext cx="6818312" cy="3836988"/>
          </a:xfrm>
          <a:ln/>
        </p:spPr>
      </p:sp>
      <p:sp>
        <p:nvSpPr>
          <p:cNvPr id="1600515" name="Rectangle 3"/>
          <p:cNvSpPr>
            <a:spLocks noGrp="1" noChangeArrowheads="1"/>
          </p:cNvSpPr>
          <p:nvPr>
            <p:ph type="body" idx="1"/>
          </p:nvPr>
        </p:nvSpPr>
        <p:spPr>
          <a:xfrm>
            <a:off x="947738" y="4860925"/>
            <a:ext cx="5203825" cy="4605338"/>
          </a:xfrm>
        </p:spPr>
        <p:txBody>
          <a:bodyPr/>
          <a:lstStyle/>
          <a:p>
            <a:endParaRPr lang="es-ES" altLang="en-US"/>
          </a:p>
        </p:txBody>
      </p:sp>
    </p:spTree>
    <p:extLst>
      <p:ext uri="{BB962C8B-B14F-4D97-AF65-F5344CB8AC3E}">
        <p14:creationId xmlns:p14="http://schemas.microsoft.com/office/powerpoint/2010/main" val="2372291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B095E9-35BA-45B8-95BE-9A18C4CB56AB}" type="slidenum">
              <a:rPr lang="es-ES_tradnl" altLang="en-US"/>
              <a:pPr/>
              <a:t>63</a:t>
            </a:fld>
            <a:endParaRPr lang="es-ES_tradnl" altLang="en-US"/>
          </a:p>
        </p:txBody>
      </p:sp>
      <p:sp>
        <p:nvSpPr>
          <p:cNvPr id="1602562" name="Rectangle 2"/>
          <p:cNvSpPr>
            <a:spLocks noGrp="1" noRot="1" noChangeAspect="1" noChangeArrowheads="1" noTextEdit="1"/>
          </p:cNvSpPr>
          <p:nvPr>
            <p:ph type="sldImg"/>
          </p:nvPr>
        </p:nvSpPr>
        <p:spPr>
          <a:xfrm>
            <a:off x="141288" y="768350"/>
            <a:ext cx="6818312" cy="3836988"/>
          </a:xfrm>
          <a:ln/>
        </p:spPr>
      </p:sp>
      <p:sp>
        <p:nvSpPr>
          <p:cNvPr id="1602563" name="Rectangle 3"/>
          <p:cNvSpPr>
            <a:spLocks noGrp="1" noChangeArrowheads="1"/>
          </p:cNvSpPr>
          <p:nvPr>
            <p:ph type="body" idx="1"/>
          </p:nvPr>
        </p:nvSpPr>
        <p:spPr>
          <a:xfrm>
            <a:off x="947738" y="4860925"/>
            <a:ext cx="5203825" cy="4605338"/>
          </a:xfrm>
        </p:spPr>
        <p:txBody>
          <a:bodyPr/>
          <a:lstStyle/>
          <a:p>
            <a:endParaRPr lang="es-ES" altLang="en-US"/>
          </a:p>
        </p:txBody>
      </p:sp>
    </p:spTree>
    <p:extLst>
      <p:ext uri="{BB962C8B-B14F-4D97-AF65-F5344CB8AC3E}">
        <p14:creationId xmlns:p14="http://schemas.microsoft.com/office/powerpoint/2010/main" val="993191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AD0678-B706-4D09-9D02-96FD37E6B9DF}" type="slidenum">
              <a:rPr lang="es-ES_tradnl" altLang="en-US"/>
              <a:pPr/>
              <a:t>64</a:t>
            </a:fld>
            <a:endParaRPr lang="es-ES_tradnl" altLang="en-US"/>
          </a:p>
        </p:txBody>
      </p:sp>
      <p:sp>
        <p:nvSpPr>
          <p:cNvPr id="1604610" name="Rectangle 2"/>
          <p:cNvSpPr>
            <a:spLocks noGrp="1" noRot="1" noChangeAspect="1" noChangeArrowheads="1" noTextEdit="1"/>
          </p:cNvSpPr>
          <p:nvPr>
            <p:ph type="sldImg"/>
          </p:nvPr>
        </p:nvSpPr>
        <p:spPr>
          <a:xfrm>
            <a:off x="141288" y="768350"/>
            <a:ext cx="6818312" cy="3836988"/>
          </a:xfrm>
          <a:ln/>
        </p:spPr>
      </p:sp>
      <p:sp>
        <p:nvSpPr>
          <p:cNvPr id="1604611" name="Rectangle 3"/>
          <p:cNvSpPr>
            <a:spLocks noGrp="1" noChangeArrowheads="1"/>
          </p:cNvSpPr>
          <p:nvPr>
            <p:ph type="body" idx="1"/>
          </p:nvPr>
        </p:nvSpPr>
        <p:spPr>
          <a:xfrm>
            <a:off x="947738" y="4860925"/>
            <a:ext cx="5203825" cy="4605338"/>
          </a:xfrm>
        </p:spPr>
        <p:txBody>
          <a:bodyPr/>
          <a:lstStyle/>
          <a:p>
            <a:endParaRPr lang="es-ES" altLang="en-US"/>
          </a:p>
        </p:txBody>
      </p:sp>
    </p:spTree>
    <p:extLst>
      <p:ext uri="{BB962C8B-B14F-4D97-AF65-F5344CB8AC3E}">
        <p14:creationId xmlns:p14="http://schemas.microsoft.com/office/powerpoint/2010/main" val="3797308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4F21D1-7069-4B35-A676-206AFDC829C6}" type="slidenum">
              <a:rPr lang="es-ES_tradnl" altLang="en-US"/>
              <a:pPr/>
              <a:t>65</a:t>
            </a:fld>
            <a:endParaRPr lang="es-ES_tradnl" altLang="en-US"/>
          </a:p>
        </p:txBody>
      </p:sp>
      <p:sp>
        <p:nvSpPr>
          <p:cNvPr id="1608706" name="Rectangle 2"/>
          <p:cNvSpPr>
            <a:spLocks noGrp="1" noRot="1" noChangeAspect="1" noChangeArrowheads="1" noTextEdit="1"/>
          </p:cNvSpPr>
          <p:nvPr>
            <p:ph type="sldImg"/>
          </p:nvPr>
        </p:nvSpPr>
        <p:spPr>
          <a:xfrm>
            <a:off x="141288" y="768350"/>
            <a:ext cx="6818312" cy="3836988"/>
          </a:xfrm>
          <a:ln/>
        </p:spPr>
      </p:sp>
      <p:sp>
        <p:nvSpPr>
          <p:cNvPr id="1608707" name="Rectangle 3"/>
          <p:cNvSpPr>
            <a:spLocks noGrp="1" noChangeArrowheads="1"/>
          </p:cNvSpPr>
          <p:nvPr>
            <p:ph type="body" idx="1"/>
          </p:nvPr>
        </p:nvSpPr>
        <p:spPr>
          <a:xfrm>
            <a:off x="947738" y="4860925"/>
            <a:ext cx="5203825" cy="4605338"/>
          </a:xfrm>
        </p:spPr>
        <p:txBody>
          <a:bodyPr/>
          <a:lstStyle/>
          <a:p>
            <a:endParaRPr lang="es-ES" altLang="en-US"/>
          </a:p>
        </p:txBody>
      </p:sp>
    </p:spTree>
    <p:extLst>
      <p:ext uri="{BB962C8B-B14F-4D97-AF65-F5344CB8AC3E}">
        <p14:creationId xmlns:p14="http://schemas.microsoft.com/office/powerpoint/2010/main" val="903282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E02ADD-0698-403D-ACD9-4B40654A43E8}" type="slidenum">
              <a:rPr lang="es-ES_tradnl" altLang="en-US"/>
              <a:pPr/>
              <a:t>67</a:t>
            </a:fld>
            <a:endParaRPr lang="es-ES_tradnl" altLang="en-US"/>
          </a:p>
        </p:txBody>
      </p:sp>
      <p:sp>
        <p:nvSpPr>
          <p:cNvPr id="1610754" name="Rectangle 2"/>
          <p:cNvSpPr>
            <a:spLocks noGrp="1" noRot="1" noChangeAspect="1" noChangeArrowheads="1" noTextEdit="1"/>
          </p:cNvSpPr>
          <p:nvPr>
            <p:ph type="sldImg"/>
          </p:nvPr>
        </p:nvSpPr>
        <p:spPr>
          <a:xfrm>
            <a:off x="141288" y="768350"/>
            <a:ext cx="6818312" cy="3836988"/>
          </a:xfrm>
          <a:ln/>
        </p:spPr>
      </p:sp>
      <p:sp>
        <p:nvSpPr>
          <p:cNvPr id="1610755" name="Rectangle 3"/>
          <p:cNvSpPr>
            <a:spLocks noGrp="1" noChangeArrowheads="1"/>
          </p:cNvSpPr>
          <p:nvPr>
            <p:ph type="body" idx="1"/>
          </p:nvPr>
        </p:nvSpPr>
        <p:spPr>
          <a:xfrm>
            <a:off x="947738" y="4860925"/>
            <a:ext cx="5203825" cy="4605338"/>
          </a:xfrm>
        </p:spPr>
        <p:txBody>
          <a:bodyPr/>
          <a:lstStyle/>
          <a:p>
            <a:endParaRPr lang="es-ES" altLang="en-US"/>
          </a:p>
        </p:txBody>
      </p:sp>
    </p:spTree>
    <p:extLst>
      <p:ext uri="{BB962C8B-B14F-4D97-AF65-F5344CB8AC3E}">
        <p14:creationId xmlns:p14="http://schemas.microsoft.com/office/powerpoint/2010/main" val="3524614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D77942-B49B-4408-8D7A-94DCF747B696}" type="slidenum">
              <a:rPr lang="es-ES_tradnl" altLang="en-US"/>
              <a:pPr/>
              <a:t>68</a:t>
            </a:fld>
            <a:endParaRPr lang="es-ES_tradnl" altLang="en-US"/>
          </a:p>
        </p:txBody>
      </p:sp>
      <p:sp>
        <p:nvSpPr>
          <p:cNvPr id="1612802" name="Rectangle 2"/>
          <p:cNvSpPr>
            <a:spLocks noGrp="1" noRot="1" noChangeAspect="1" noChangeArrowheads="1" noTextEdit="1"/>
          </p:cNvSpPr>
          <p:nvPr>
            <p:ph type="sldImg"/>
          </p:nvPr>
        </p:nvSpPr>
        <p:spPr>
          <a:xfrm>
            <a:off x="141288" y="768350"/>
            <a:ext cx="6818312" cy="3836988"/>
          </a:xfrm>
          <a:ln/>
        </p:spPr>
      </p:sp>
      <p:sp>
        <p:nvSpPr>
          <p:cNvPr id="1612803" name="Rectangle 3"/>
          <p:cNvSpPr>
            <a:spLocks noGrp="1" noChangeArrowheads="1"/>
          </p:cNvSpPr>
          <p:nvPr>
            <p:ph type="body" idx="1"/>
          </p:nvPr>
        </p:nvSpPr>
        <p:spPr>
          <a:xfrm>
            <a:off x="947738" y="4860925"/>
            <a:ext cx="5203825" cy="4605338"/>
          </a:xfrm>
        </p:spPr>
        <p:txBody>
          <a:bodyPr/>
          <a:lstStyle/>
          <a:p>
            <a:endParaRPr lang="es-ES" altLang="en-US"/>
          </a:p>
        </p:txBody>
      </p:sp>
    </p:spTree>
    <p:extLst>
      <p:ext uri="{BB962C8B-B14F-4D97-AF65-F5344CB8AC3E}">
        <p14:creationId xmlns:p14="http://schemas.microsoft.com/office/powerpoint/2010/main" val="3796267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A7CCC0-E633-4E46-95B1-B1DB6A07FCF3}" type="slidenum">
              <a:rPr lang="es-ES_tradnl" altLang="en-US"/>
              <a:pPr/>
              <a:t>69</a:t>
            </a:fld>
            <a:endParaRPr lang="es-ES_tradnl" altLang="en-US"/>
          </a:p>
        </p:txBody>
      </p:sp>
      <p:sp>
        <p:nvSpPr>
          <p:cNvPr id="1618946" name="Rectangle 2"/>
          <p:cNvSpPr>
            <a:spLocks noGrp="1" noRot="1" noChangeAspect="1" noChangeArrowheads="1" noTextEdit="1"/>
          </p:cNvSpPr>
          <p:nvPr>
            <p:ph type="sldImg"/>
          </p:nvPr>
        </p:nvSpPr>
        <p:spPr>
          <a:xfrm>
            <a:off x="141288" y="768350"/>
            <a:ext cx="6818312" cy="3836988"/>
          </a:xfrm>
          <a:ln/>
        </p:spPr>
      </p:sp>
      <p:sp>
        <p:nvSpPr>
          <p:cNvPr id="1618947" name="Rectangle 3"/>
          <p:cNvSpPr>
            <a:spLocks noGrp="1" noChangeArrowheads="1"/>
          </p:cNvSpPr>
          <p:nvPr>
            <p:ph type="body" idx="1"/>
          </p:nvPr>
        </p:nvSpPr>
        <p:spPr/>
        <p:txBody>
          <a:bodyPr/>
          <a:lstStyle/>
          <a:p>
            <a:endParaRPr lang="es-ES" altLang="en-US"/>
          </a:p>
        </p:txBody>
      </p:sp>
    </p:spTree>
    <p:extLst>
      <p:ext uri="{BB962C8B-B14F-4D97-AF65-F5344CB8AC3E}">
        <p14:creationId xmlns:p14="http://schemas.microsoft.com/office/powerpoint/2010/main" val="1338438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66F16BE8-F3FD-A448-AC5A-5DDA4F4B8CA7}" type="slidenum">
              <a:rPr lang="es-ES_tradnl"/>
              <a:pPr/>
              <a:t>76</a:t>
            </a:fld>
            <a:endParaRPr lang="es-ES_tradnl"/>
          </a:p>
        </p:txBody>
      </p:sp>
      <p:sp>
        <p:nvSpPr>
          <p:cNvPr id="129027" name="Rectangle 2"/>
          <p:cNvSpPr>
            <a:spLocks noGrp="1" noRot="1" noChangeAspect="1" noChangeArrowheads="1" noTextEdit="1"/>
          </p:cNvSpPr>
          <p:nvPr>
            <p:ph type="sldImg"/>
          </p:nvPr>
        </p:nvSpPr>
        <p:spPr>
          <a:xfrm>
            <a:off x="141288" y="768350"/>
            <a:ext cx="6818312" cy="3836988"/>
          </a:xfrm>
          <a:ln/>
        </p:spPr>
      </p:sp>
      <p:sp>
        <p:nvSpPr>
          <p:cNvPr id="129028" name="Rectangle 3"/>
          <p:cNvSpPr>
            <a:spLocks noGrp="1" noChangeArrowheads="1"/>
          </p:cNvSpPr>
          <p:nvPr>
            <p:ph type="body" idx="1"/>
          </p:nvPr>
        </p:nvSpPr>
        <p:spPr>
          <a:noFill/>
          <a:ln/>
        </p:spPr>
        <p:txBody>
          <a:bodyPr/>
          <a:lstStyle/>
          <a:p>
            <a:endParaRPr lang="es-ES"/>
          </a:p>
        </p:txBody>
      </p:sp>
    </p:spTree>
    <p:extLst>
      <p:ext uri="{BB962C8B-B14F-4D97-AF65-F5344CB8AC3E}">
        <p14:creationId xmlns:p14="http://schemas.microsoft.com/office/powerpoint/2010/main" val="6989843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6271E66F-D588-4AB0-9EF2-E64366B3975A}" type="slidenum">
              <a:rPr lang="es-ES" smtClean="0"/>
              <a:t>182</a:t>
            </a:fld>
            <a:endParaRPr lang="es-ES"/>
          </a:p>
        </p:txBody>
      </p:sp>
    </p:spTree>
    <p:extLst>
      <p:ext uri="{BB962C8B-B14F-4D97-AF65-F5344CB8AC3E}">
        <p14:creationId xmlns:p14="http://schemas.microsoft.com/office/powerpoint/2010/main" val="2897405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6271E66F-D588-4AB0-9EF2-E64366B3975A}" type="slidenum">
              <a:rPr lang="es-ES" smtClean="0">
                <a:solidFill>
                  <a:prstClr val="black"/>
                </a:solidFill>
              </a:rPr>
              <a:pPr/>
              <a:t>185</a:t>
            </a:fld>
            <a:endParaRPr lang="es-ES">
              <a:solidFill>
                <a:prstClr val="black"/>
              </a:solidFill>
            </a:endParaRPr>
          </a:p>
        </p:txBody>
      </p:sp>
    </p:spTree>
    <p:extLst>
      <p:ext uri="{BB962C8B-B14F-4D97-AF65-F5344CB8AC3E}">
        <p14:creationId xmlns:p14="http://schemas.microsoft.com/office/powerpoint/2010/main" val="7390936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2C75F396-20E7-4CC4-A651-DE659173D9E2}" type="datetimeFigureOut">
              <a:rPr lang="en-GB" smtClean="0"/>
              <a:t>15/09/2023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793935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C75F396-20E7-4CC4-A651-DE659173D9E2}" type="datetimeFigureOut">
              <a:rPr lang="en-GB" smtClean="0"/>
              <a:t>15/09/2023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3282849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C75F396-20E7-4CC4-A651-DE659173D9E2}" type="datetimeFigureOut">
              <a:rPr lang="en-GB" smtClean="0"/>
              <a:t>15/09/2023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2567654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2C75F396-20E7-4CC4-A651-DE659173D9E2}" type="datetimeFigureOut">
              <a:rPr lang="en-GB" smtClean="0"/>
              <a:t>15/09/2023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731392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C75F396-20E7-4CC4-A651-DE659173D9E2}" type="datetimeFigureOut">
              <a:rPr lang="en-GB" smtClean="0"/>
              <a:t>15/09/2023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150722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2C75F396-20E7-4CC4-A651-DE659173D9E2}" type="datetimeFigureOut">
              <a:rPr lang="en-GB" smtClean="0"/>
              <a:t>15/09/2023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1943089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2C75F396-20E7-4CC4-A651-DE659173D9E2}" type="datetimeFigureOut">
              <a:rPr lang="en-GB" smtClean="0"/>
              <a:t>15/09/2023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1032903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smtClean="0"/>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C75F396-20E7-4CC4-A651-DE659173D9E2}" type="datetimeFigureOut">
              <a:rPr lang="en-GB" smtClean="0"/>
              <a:t>15/09/2023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2136432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C75F396-20E7-4CC4-A651-DE659173D9E2}" type="datetimeFigureOut">
              <a:rPr lang="en-GB" smtClean="0"/>
              <a:t>15/09/2023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2240728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C75F396-20E7-4CC4-A651-DE659173D9E2}" type="datetimeFigureOut">
              <a:rPr lang="en-GB" smtClean="0"/>
              <a:t>15/09/2023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1901498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C75F396-20E7-4CC4-A651-DE659173D9E2}" type="datetimeFigureOut">
              <a:rPr lang="en-GB" smtClean="0"/>
              <a:t>15/09/2023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4231124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C75F396-20E7-4CC4-A651-DE659173D9E2}" type="datetimeFigureOut">
              <a:rPr lang="en-GB" smtClean="0"/>
              <a:t>15/09/2023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BBA784-8C2F-474E-84CB-9550508C51DC}" type="slidenum">
              <a:rPr lang="en-GB" smtClean="0"/>
              <a:t>‹Nº›</a:t>
            </a:fld>
            <a:endParaRPr lang="en-GB"/>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00143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C75F396-20E7-4CC4-A651-DE659173D9E2}" type="datetimeFigureOut">
              <a:rPr lang="en-GB" smtClean="0"/>
              <a:t>15/09/2023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1208919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2C75F396-20E7-4CC4-A651-DE659173D9E2}" type="datetimeFigureOut">
              <a:rPr lang="en-GB" smtClean="0"/>
              <a:t>15/09/2023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2502023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2C75F396-20E7-4CC4-A651-DE659173D9E2}" type="datetimeFigureOut">
              <a:rPr lang="en-GB" smtClean="0"/>
              <a:t>15/09/2023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2542386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C75F396-20E7-4CC4-A651-DE659173D9E2}" type="datetimeFigureOut">
              <a:rPr lang="en-GB" smtClean="0"/>
              <a:t>15/09/2023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24470475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smtClean="0"/>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C75F396-20E7-4CC4-A651-DE659173D9E2}" type="datetimeFigureOut">
              <a:rPr lang="en-GB" smtClean="0"/>
              <a:t>15/09/2023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BBA784-8C2F-474E-84CB-9550508C51DC}" type="slidenum">
              <a:rPr lang="en-GB" smtClean="0"/>
              <a:t>‹Nº›</a:t>
            </a:fld>
            <a:endParaRPr lang="en-GB"/>
          </a:p>
        </p:txBody>
      </p:sp>
    </p:spTree>
    <p:extLst>
      <p:ext uri="{BB962C8B-B14F-4D97-AF65-F5344CB8AC3E}">
        <p14:creationId xmlns:p14="http://schemas.microsoft.com/office/powerpoint/2010/main" val="6890763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Título 1"/>
          <p:cNvSpPr>
            <a:spLocks noGrp="1"/>
          </p:cNvSpPr>
          <p:nvPr>
            <p:ph type="title"/>
          </p:nvPr>
        </p:nvSpPr>
        <p:spPr>
          <a:xfrm>
            <a:off x="914400" y="228600"/>
            <a:ext cx="10363200" cy="990600"/>
          </a:xfrm>
        </p:spPr>
        <p:txBody>
          <a:bodyPr/>
          <a:lstStyle/>
          <a:p>
            <a:r>
              <a:rPr lang="es-ES" smtClean="0"/>
              <a:t>Haga clic para modificar el estilo de título del patrón</a:t>
            </a:r>
            <a:endParaRPr lang="en-GB"/>
          </a:p>
        </p:txBody>
      </p:sp>
      <p:sp>
        <p:nvSpPr>
          <p:cNvPr id="3" name="Marcador de tabla 2"/>
          <p:cNvSpPr>
            <a:spLocks noGrp="1"/>
          </p:cNvSpPr>
          <p:nvPr>
            <p:ph type="tbl" idx="1"/>
          </p:nvPr>
        </p:nvSpPr>
        <p:spPr>
          <a:xfrm>
            <a:off x="914400" y="1524000"/>
            <a:ext cx="10363200" cy="4572000"/>
          </a:xfrm>
        </p:spPr>
        <p:txBody>
          <a:bodyPr/>
          <a:lstStyle/>
          <a:p>
            <a:endParaRPr lang="en-GB"/>
          </a:p>
        </p:txBody>
      </p:sp>
      <p:sp>
        <p:nvSpPr>
          <p:cNvPr id="4" name="Marcador de pie de página 3"/>
          <p:cNvSpPr>
            <a:spLocks noGrp="1"/>
          </p:cNvSpPr>
          <p:nvPr>
            <p:ph type="ftr" sz="quarter" idx="10"/>
          </p:nvPr>
        </p:nvSpPr>
        <p:spPr>
          <a:xfrm>
            <a:off x="3695700" y="6237288"/>
            <a:ext cx="5791200" cy="457200"/>
          </a:xfrm>
        </p:spPr>
        <p:txBody>
          <a:bodyPr/>
          <a:lstStyle>
            <a:lvl1pPr>
              <a:defRPr/>
            </a:lvl1pPr>
          </a:lstStyle>
          <a:p>
            <a:r>
              <a:rPr lang="es-ES_tradnl" altLang="en-US"/>
              <a:t>Satélites Meteorológicos </a:t>
            </a:r>
          </a:p>
          <a:p>
            <a:r>
              <a:rPr lang="es-ES_tradnl" altLang="en-US"/>
              <a:t>Curso de Diplomados en Meteorología 2010</a:t>
            </a:r>
          </a:p>
          <a:p>
            <a:endParaRPr lang="es-ES" altLang="en-US"/>
          </a:p>
        </p:txBody>
      </p:sp>
    </p:spTree>
    <p:extLst>
      <p:ext uri="{BB962C8B-B14F-4D97-AF65-F5344CB8AC3E}">
        <p14:creationId xmlns:p14="http://schemas.microsoft.com/office/powerpoint/2010/main" val="28672226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Marcador de contenido 1"/>
          <p:cNvSpPr>
            <a:spLocks noGrp="1"/>
          </p:cNvSpPr>
          <p:nvPr>
            <p:ph/>
          </p:nvPr>
        </p:nvSpPr>
        <p:spPr>
          <a:xfrm>
            <a:off x="914400" y="228600"/>
            <a:ext cx="10363200" cy="58674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3" name="Marcador de pie de página 2"/>
          <p:cNvSpPr>
            <a:spLocks noGrp="1"/>
          </p:cNvSpPr>
          <p:nvPr>
            <p:ph type="ftr" sz="quarter" idx="10"/>
          </p:nvPr>
        </p:nvSpPr>
        <p:spPr>
          <a:xfrm>
            <a:off x="3695700" y="6237288"/>
            <a:ext cx="5791200" cy="457200"/>
          </a:xfrm>
        </p:spPr>
        <p:txBody>
          <a:bodyPr/>
          <a:lstStyle>
            <a:lvl1pPr>
              <a:defRPr/>
            </a:lvl1pPr>
          </a:lstStyle>
          <a:p>
            <a:r>
              <a:rPr lang="es-ES_tradnl" altLang="en-US"/>
              <a:t>Satélites Meteorológicos </a:t>
            </a:r>
          </a:p>
          <a:p>
            <a:r>
              <a:rPr lang="es-ES_tradnl" altLang="en-US"/>
              <a:t>Curso de Diplomados en Meteorología 2010</a:t>
            </a:r>
          </a:p>
          <a:p>
            <a:endParaRPr lang="es-ES" altLang="en-US"/>
          </a:p>
        </p:txBody>
      </p:sp>
    </p:spTree>
    <p:extLst>
      <p:ext uri="{BB962C8B-B14F-4D97-AF65-F5344CB8AC3E}">
        <p14:creationId xmlns:p14="http://schemas.microsoft.com/office/powerpoint/2010/main" val="3728984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1">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2C75F396-20E7-4CC4-A651-DE659173D9E2}" type="datetimeFigureOut">
              <a:rPr lang="en-GB" smtClean="0"/>
              <a:t>15/09/2023</a:t>
            </a:fld>
            <a:endParaRPr lang="en-GB"/>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GB"/>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06BBA784-8C2F-474E-84CB-9550508C51DC}" type="slidenum">
              <a:rPr lang="en-GB" smtClean="0"/>
              <a:t>‹Nº›</a:t>
            </a:fld>
            <a:endParaRPr lang="en-GB"/>
          </a:p>
        </p:txBody>
      </p:sp>
    </p:spTree>
    <p:extLst>
      <p:ext uri="{BB962C8B-B14F-4D97-AF65-F5344CB8AC3E}">
        <p14:creationId xmlns:p14="http://schemas.microsoft.com/office/powerpoint/2010/main" val="1883626201"/>
      </p:ext>
    </p:extLst>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 id="2147484047" r:id="rId12"/>
    <p:sldLayoutId id="2147484048" r:id="rId13"/>
    <p:sldLayoutId id="2147484049" r:id="rId14"/>
    <p:sldLayoutId id="2147484050" r:id="rId15"/>
    <p:sldLayoutId id="2147484051" r:id="rId16"/>
    <p:sldLayoutId id="2147484052" r:id="rId17"/>
    <p:sldLayoutId id="2147484053" r:id="rId18"/>
    <p:sldLayoutId id="2147484054" r:id="rId19"/>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hyperlink" Target="https://www.youtube.com/watch?v=V9n3nJzIG8E"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9.webp"/><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5.w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2.png"/><Relationship Id="rId4" Type="http://schemas.openxmlformats.org/officeDocument/2006/relationships/image" Target="../media/image71.jp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hyperlink" Target="https://twitter.com/climatologia_ua/status/1358023836877418496?ref_src=twsrc%5etfw|twcamp%5etweetembed|twterm%5e1358023836877418496|twgr%5ea2554ea47a06f2257afd4e574ed28e4d2209f6c8|twcon%5es1_&amp;ref_url=https://aemetblog.es/2021/02/08/la-extraordinaria-intrusion-de-polvo-en-suspension-del-pasado-dia-6-a-vista-de-satelite/" TargetMode="External"/><Relationship Id="rId5" Type="http://schemas.openxmlformats.org/officeDocument/2006/relationships/image" Target="../media/image75.jpg"/><Relationship Id="rId4" Type="http://schemas.openxmlformats.org/officeDocument/2006/relationships/image" Target="../media/image74.png"/></Relationships>
</file>

<file path=ppt/slides/_rels/slide71.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77.png"/></Relationships>
</file>

<file path=ppt/slides/_rels/slide73.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oleObject" Target="../embeddings/oleObject8.bin"/><Relationship Id="rId3" Type="http://schemas.openxmlformats.org/officeDocument/2006/relationships/notesSlide" Target="../notesSlides/notesSlide15.xml"/><Relationship Id="rId7" Type="http://schemas.openxmlformats.org/officeDocument/2006/relationships/oleObject" Target="../embeddings/oleObject5.bin"/><Relationship Id="rId12" Type="http://schemas.openxmlformats.org/officeDocument/2006/relationships/image" Target="../media/image85.png"/><Relationship Id="rId2" Type="http://schemas.openxmlformats.org/officeDocument/2006/relationships/slideLayout" Target="../slideLayouts/slideLayout2.xml"/><Relationship Id="rId16" Type="http://schemas.openxmlformats.org/officeDocument/2006/relationships/image" Target="../media/image87.png"/><Relationship Id="rId1" Type="http://schemas.openxmlformats.org/officeDocument/2006/relationships/vmlDrawing" Target="../drawings/vmlDrawing4.vml"/><Relationship Id="rId6" Type="http://schemas.openxmlformats.org/officeDocument/2006/relationships/image" Target="../media/image88.jpeg"/><Relationship Id="rId11" Type="http://schemas.openxmlformats.org/officeDocument/2006/relationships/oleObject" Target="../embeddings/oleObject7.bin"/><Relationship Id="rId5" Type="http://schemas.openxmlformats.org/officeDocument/2006/relationships/image" Target="../media/image82.png"/><Relationship Id="rId15" Type="http://schemas.openxmlformats.org/officeDocument/2006/relationships/oleObject" Target="../embeddings/oleObject9.bin"/><Relationship Id="rId10" Type="http://schemas.openxmlformats.org/officeDocument/2006/relationships/image" Target="../media/image84.png"/><Relationship Id="rId4" Type="http://schemas.openxmlformats.org/officeDocument/2006/relationships/oleObject" Target="../embeddings/oleObject4.bin"/><Relationship Id="rId9" Type="http://schemas.openxmlformats.org/officeDocument/2006/relationships/oleObject" Target="../embeddings/oleObject6.bin"/><Relationship Id="rId14" Type="http://schemas.openxmlformats.org/officeDocument/2006/relationships/image" Target="../media/image86.png"/></Relationships>
</file>

<file path=ppt/slides/_rels/slide77.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hyperlink" Target="https://www.researchgate.net/profile/Hirofumi-Hashimoto-4" TargetMode="External"/><Relationship Id="rId7" Type="http://schemas.openxmlformats.org/officeDocument/2006/relationships/hyperlink" Target="https://www.researchgate.net/institution/NASA" TargetMode="External"/><Relationship Id="rId2" Type="http://schemas.openxmlformats.org/officeDocument/2006/relationships/hyperlink" Target="https://www.researchgate.net/profile/Weile-Wang" TargetMode="External"/><Relationship Id="rId1" Type="http://schemas.openxmlformats.org/officeDocument/2006/relationships/slideLayout" Target="../slideLayouts/slideLayout7.xml"/><Relationship Id="rId6" Type="http://schemas.openxmlformats.org/officeDocument/2006/relationships/hyperlink" Target="https://www.researchgate.net/profile/Shuang-Li-31" TargetMode="External"/><Relationship Id="rId5" Type="http://schemas.openxmlformats.org/officeDocument/2006/relationships/hyperlink" Target="http://www.esa.int/" TargetMode="External"/><Relationship Id="rId4" Type="http://schemas.openxmlformats.org/officeDocument/2006/relationships/hyperlink" Target="http://vortice.aemet.es:8080/adaguc-viewer/"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image" Target="../media/image94.gi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01.gif"/><Relationship Id="rId2" Type="http://schemas.openxmlformats.org/officeDocument/2006/relationships/image" Target="../media/image100.gi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3.gif"/><Relationship Id="rId2" Type="http://schemas.openxmlformats.org/officeDocument/2006/relationships/image" Target="../media/image102.gif"/><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04.gif"/><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gif"/><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jpg"/><Relationship Id="rId1" Type="http://schemas.openxmlformats.org/officeDocument/2006/relationships/slideLayout" Target="../slideLayouts/slideLayout7.xml"/><Relationship Id="rId5" Type="http://schemas.openxmlformats.org/officeDocument/2006/relationships/image" Target="../media/image120.PNG"/><Relationship Id="rId4" Type="http://schemas.openxmlformats.org/officeDocument/2006/relationships/image" Target="../media/image119.gi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121.gif"/><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3.gif"/><Relationship Id="rId2" Type="http://schemas.openxmlformats.org/officeDocument/2006/relationships/image" Target="../media/image122.gif"/><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24.gif"/><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7.xml"/><Relationship Id="rId5" Type="http://schemas.openxmlformats.org/officeDocument/2006/relationships/image" Target="../media/image130.PNG"/><Relationship Id="rId4" Type="http://schemas.openxmlformats.org/officeDocument/2006/relationships/image" Target="../media/image129.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31.gif"/><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31.gif"/><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32.gif"/><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image" Target="../media/image138.gif"/><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39.gif"/><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140.gif"/><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41.gif"/><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42.gif"/><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0.PNG"/><Relationship Id="rId1" Type="http://schemas.openxmlformats.org/officeDocument/2006/relationships/slideLayout" Target="../slideLayouts/slideLayout7.xml"/><Relationship Id="rId5" Type="http://schemas.openxmlformats.org/officeDocument/2006/relationships/image" Target="../media/image290.png"/><Relationship Id="rId4" Type="http://schemas.openxmlformats.org/officeDocument/2006/relationships/image" Target="../media/image143.png"/></Relationships>
</file>

<file path=ppt/slides/_rels/slide140.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image" Target="../media/image144.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 Id="rId5" Type="http://schemas.openxmlformats.org/officeDocument/2006/relationships/image" Target="../media/image150.png"/><Relationship Id="rId4" Type="http://schemas.openxmlformats.org/officeDocument/2006/relationships/image" Target="../media/image149.png"/></Relationships>
</file>

<file path=ppt/slides/_rels/slide143.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9.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52.gif"/><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153.gif"/><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154.gif"/><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55.gif"/><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156.gif"/><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157.gif"/><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58.gif"/><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8" Type="http://schemas.openxmlformats.org/officeDocument/2006/relationships/image" Target="../media/image450.png"/><Relationship Id="rId3" Type="http://schemas.openxmlformats.org/officeDocument/2006/relationships/image" Target="../media/image152.gif"/><Relationship Id="rId7" Type="http://schemas.openxmlformats.org/officeDocument/2006/relationships/image" Target="../media/image440.png"/><Relationship Id="rId12" Type="http://schemas.openxmlformats.org/officeDocument/2006/relationships/image" Target="../media/image162.png"/><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image" Target="../media/image159.wmf"/><Relationship Id="rId11" Type="http://schemas.openxmlformats.org/officeDocument/2006/relationships/image" Target="../media/image161.png"/><Relationship Id="rId5" Type="http://schemas.openxmlformats.org/officeDocument/2006/relationships/oleObject" Target="../embeddings/oleObject10.bin"/><Relationship Id="rId10" Type="http://schemas.openxmlformats.org/officeDocument/2006/relationships/image" Target="../media/image160.jpeg"/><Relationship Id="rId4" Type="http://schemas.openxmlformats.org/officeDocument/2006/relationships/image" Target="../media/image153.gif"/><Relationship Id="rId9" Type="http://schemas.openxmlformats.org/officeDocument/2006/relationships/image" Target="../media/image460.png"/></Relationships>
</file>

<file path=ppt/slides/_rels/slide154.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jpeg"/><Relationship Id="rId1" Type="http://schemas.openxmlformats.org/officeDocument/2006/relationships/slideLayout" Target="../slideLayouts/slideLayout4.xml"/></Relationships>
</file>

<file path=ppt/slides/_rels/slide15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65.wmf"/><Relationship Id="rId5" Type="http://schemas.openxmlformats.org/officeDocument/2006/relationships/oleObject" Target="../embeddings/oleObject11.bin"/><Relationship Id="rId4" Type="http://schemas.openxmlformats.org/officeDocument/2006/relationships/image" Target="../media/image167.png"/></Relationships>
</file>

<file path=ppt/slides/_rels/slide156.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430.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451.pn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171.emf"/><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172.emf"/><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7.xml"/><Relationship Id="rId5" Type="http://schemas.openxmlformats.org/officeDocument/2006/relationships/image" Target="../media/image179.png"/><Relationship Id="rId4" Type="http://schemas.openxmlformats.org/officeDocument/2006/relationships/image" Target="../media/image178.emf"/></Relationships>
</file>

<file path=ppt/slides/_rels/slide16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7.xml"/><Relationship Id="rId6" Type="http://schemas.openxmlformats.org/officeDocument/2006/relationships/image" Target="../media/image187.png"/><Relationship Id="rId5" Type="http://schemas.openxmlformats.org/officeDocument/2006/relationships/image" Target="../media/image186.png"/><Relationship Id="rId4" Type="http://schemas.openxmlformats.org/officeDocument/2006/relationships/image" Target="../media/image185.png"/></Relationships>
</file>

<file path=ppt/slides/_rels/slide173.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7.xml"/><Relationship Id="rId6" Type="http://schemas.openxmlformats.org/officeDocument/2006/relationships/image" Target="../media/image192.png"/><Relationship Id="rId5" Type="http://schemas.openxmlformats.org/officeDocument/2006/relationships/image" Target="../media/image191.png"/><Relationship Id="rId4" Type="http://schemas.openxmlformats.org/officeDocument/2006/relationships/image" Target="../media/image190.png"/></Relationships>
</file>

<file path=ppt/slides/_rels/slide174.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7.xml"/><Relationship Id="rId5" Type="http://schemas.openxmlformats.org/officeDocument/2006/relationships/image" Target="../media/image189.png"/><Relationship Id="rId4" Type="http://schemas.openxmlformats.org/officeDocument/2006/relationships/image" Target="../media/image194.png"/></Relationships>
</file>

<file path=ppt/slides/_rels/slide175.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7.xml"/><Relationship Id="rId5" Type="http://schemas.openxmlformats.org/officeDocument/2006/relationships/image" Target="../media/image198.png"/><Relationship Id="rId4" Type="http://schemas.openxmlformats.org/officeDocument/2006/relationships/image" Target="../media/image197.png"/></Relationships>
</file>

<file path=ppt/slides/_rels/slide176.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9.pn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7.xml"/><Relationship Id="rId5" Type="http://schemas.openxmlformats.org/officeDocument/2006/relationships/image" Target="../media/image203.png"/><Relationship Id="rId4" Type="http://schemas.openxmlformats.org/officeDocument/2006/relationships/image" Target="../media/image202.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8" Type="http://schemas.openxmlformats.org/officeDocument/2006/relationships/image" Target="../media/image206.w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05.wmf"/><Relationship Id="rId11" Type="http://schemas.openxmlformats.org/officeDocument/2006/relationships/image" Target="../media/image208.PNG"/><Relationship Id="rId5" Type="http://schemas.openxmlformats.org/officeDocument/2006/relationships/oleObject" Target="../embeddings/oleObject13.bin"/><Relationship Id="rId10" Type="http://schemas.openxmlformats.org/officeDocument/2006/relationships/image" Target="../media/image207.wmf"/><Relationship Id="rId4" Type="http://schemas.openxmlformats.org/officeDocument/2006/relationships/image" Target="../media/image204.wmf"/><Relationship Id="rId9" Type="http://schemas.openxmlformats.org/officeDocument/2006/relationships/oleObject" Target="../embeddings/oleObject15.bin"/></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09.pn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550.png"/><Relationship Id="rId4" Type="http://schemas.openxmlformats.org/officeDocument/2006/relationships/image" Target="../media/image211.png"/></Relationships>
</file>

<file path=ppt/slides/_rels/slide183.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7.xml"/><Relationship Id="rId5" Type="http://schemas.openxmlformats.org/officeDocument/2006/relationships/image" Target="../media/image215.png"/><Relationship Id="rId4" Type="http://schemas.openxmlformats.org/officeDocument/2006/relationships/image" Target="../media/image214.png"/></Relationships>
</file>

<file path=ppt/slides/_rels/slide18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16.pn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610.png"/><Relationship Id="rId5" Type="http://schemas.openxmlformats.org/officeDocument/2006/relationships/image" Target="../media/image600.png"/><Relationship Id="rId4" Type="http://schemas.openxmlformats.org/officeDocument/2006/relationships/image" Target="../media/image219.png"/></Relationships>
</file>

<file path=ppt/slides/_rels/slide186.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7.xml"/><Relationship Id="rId4" Type="http://schemas.openxmlformats.org/officeDocument/2006/relationships/image" Target="../media/image224.jpeg"/></Relationships>
</file>

<file path=ppt/slides/_rels/slide189.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7.xml"/><Relationship Id="rId4" Type="http://schemas.openxmlformats.org/officeDocument/2006/relationships/image" Target="../media/image225.png"/></Relationships>
</file>

<file path=ppt/slides/_rels/slide190.xml.rels><?xml version="1.0" encoding="UTF-8" standalone="yes"?>
<Relationships xmlns="http://schemas.openxmlformats.org/package/2006/relationships"><Relationship Id="rId2" Type="http://schemas.openxmlformats.org/officeDocument/2006/relationships/image" Target="../media/image226.gif"/><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24.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27.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3.xml.rels><?xml version="1.0" encoding="UTF-8" standalone="yes"?>
<Relationships xmlns="http://schemas.openxmlformats.org/package/2006/relationships"><Relationship Id="rId3" Type="http://schemas.openxmlformats.org/officeDocument/2006/relationships/image" Target="../media/image229.jpeg"/><Relationship Id="rId2" Type="http://schemas.openxmlformats.org/officeDocument/2006/relationships/image" Target="../media/image228.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24.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27.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7.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31.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32.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8" Type="http://schemas.openxmlformats.org/officeDocument/2006/relationships/image" Target="../media/image225.png"/><Relationship Id="rId3" Type="http://schemas.openxmlformats.org/officeDocument/2006/relationships/diagramLayout" Target="../diagrams/layout7.xml"/><Relationship Id="rId7" Type="http://schemas.openxmlformats.org/officeDocument/2006/relationships/image" Target="../media/image232.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3.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225.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4.xml.rels><?xml version="1.0" encoding="UTF-8" standalone="yes"?>
<Relationships xmlns="http://schemas.openxmlformats.org/package/2006/relationships"><Relationship Id="rId8" Type="http://schemas.openxmlformats.org/officeDocument/2006/relationships/image" Target="../media/image225.png"/><Relationship Id="rId3" Type="http://schemas.openxmlformats.org/officeDocument/2006/relationships/diagramLayout" Target="../diagrams/layout9.xml"/><Relationship Id="rId7" Type="http://schemas.openxmlformats.org/officeDocument/2006/relationships/image" Target="../media/image232.jpe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5.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25.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6.xml.rels><?xml version="1.0" encoding="UTF-8" standalone="yes"?>
<Relationships xmlns="http://schemas.openxmlformats.org/package/2006/relationships"><Relationship Id="rId8" Type="http://schemas.openxmlformats.org/officeDocument/2006/relationships/image" Target="../media/image225.png"/><Relationship Id="rId3" Type="http://schemas.openxmlformats.org/officeDocument/2006/relationships/diagramLayout" Target="../diagrams/layout11.xml"/><Relationship Id="rId7" Type="http://schemas.openxmlformats.org/officeDocument/2006/relationships/image" Target="../media/image232.jpe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7.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225.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08.xml.rels><?xml version="1.0" encoding="UTF-8" standalone="yes"?>
<Relationships xmlns="http://schemas.openxmlformats.org/package/2006/relationships"><Relationship Id="rId8" Type="http://schemas.openxmlformats.org/officeDocument/2006/relationships/image" Target="../media/image225.png"/><Relationship Id="rId3" Type="http://schemas.openxmlformats.org/officeDocument/2006/relationships/diagramLayout" Target="../diagrams/layout13.xml"/><Relationship Id="rId7" Type="http://schemas.openxmlformats.org/officeDocument/2006/relationships/image" Target="../media/image232.jpe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9.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225.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10.xml.rels><?xml version="1.0" encoding="UTF-8" standalone="yes"?>
<Relationships xmlns="http://schemas.openxmlformats.org/package/2006/relationships"><Relationship Id="rId2" Type="http://schemas.openxmlformats.org/officeDocument/2006/relationships/image" Target="../media/image233.gif"/><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image" Target="../media/image820.png"/><Relationship Id="rId2" Type="http://schemas.openxmlformats.org/officeDocument/2006/relationships/image" Target="../media/image870.pn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6.PN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2" Type="http://schemas.openxmlformats.org/officeDocument/2006/relationships/image" Target="../media/image238.gif"/><Relationship Id="rId1" Type="http://schemas.openxmlformats.org/officeDocument/2006/relationships/slideLayout" Target="../slideLayouts/slideLayout3.xml"/></Relationships>
</file>

<file path=ppt/slides/_rels/slide220.xml.rels><?xml version="1.0" encoding="UTF-8" standalone="yes"?>
<Relationships xmlns="http://schemas.openxmlformats.org/package/2006/relationships"><Relationship Id="rId2" Type="http://schemas.openxmlformats.org/officeDocument/2006/relationships/image" Target="../media/image239.gif"/><Relationship Id="rId1" Type="http://schemas.openxmlformats.org/officeDocument/2006/relationships/slideLayout" Target="../slideLayouts/slideLayout3.xml"/></Relationships>
</file>

<file path=ppt/slides/_rels/slide221.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3.xml"/></Relationships>
</file>

<file path=ppt/slides/_rels/slide222.xml.rels><?xml version="1.0" encoding="UTF-8" standalone="yes"?>
<Relationships xmlns="http://schemas.openxmlformats.org/package/2006/relationships"><Relationship Id="rId3" Type="http://schemas.openxmlformats.org/officeDocument/2006/relationships/image" Target="../media/image242.gif"/><Relationship Id="rId2" Type="http://schemas.openxmlformats.org/officeDocument/2006/relationships/image" Target="../media/image241.gif"/><Relationship Id="rId1" Type="http://schemas.openxmlformats.org/officeDocument/2006/relationships/slideLayout" Target="../slideLayouts/slideLayout3.xml"/></Relationships>
</file>

<file path=ppt/slides/_rels/slide223.xml.rels><?xml version="1.0" encoding="UTF-8" standalone="yes"?>
<Relationships xmlns="http://schemas.openxmlformats.org/package/2006/relationships"><Relationship Id="rId2" Type="http://schemas.openxmlformats.org/officeDocument/2006/relationships/image" Target="../media/image243.PNG"/><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slideLayout" Target="../slideLayouts/slideLayout3.xml"/></Relationships>
</file>

<file path=ppt/slides/_rels/slide225.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image" Target="../media/image246.png"/><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2" Type="http://schemas.openxmlformats.org/officeDocument/2006/relationships/image" Target="../media/image249.GIF"/><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3" Type="http://schemas.openxmlformats.org/officeDocument/2006/relationships/image" Target="../media/image251.gif"/><Relationship Id="rId2" Type="http://schemas.openxmlformats.org/officeDocument/2006/relationships/image" Target="../media/image250.png"/><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541867"/>
            <a:ext cx="9144000" cy="3268131"/>
          </a:xfrm>
        </p:spPr>
        <p:txBody>
          <a:bodyPr>
            <a:normAutofit fontScale="90000"/>
          </a:bodyPr>
          <a:lstStyle/>
          <a:p>
            <a:r>
              <a:rPr lang="es-ES" dirty="0"/>
              <a:t>formación internacional de meteorólogos para países iberoamericanos</a:t>
            </a:r>
            <a:r>
              <a:rPr lang="es-ES" b="1" dirty="0" smtClean="0"/>
              <a:t/>
            </a:r>
            <a:br>
              <a:rPr lang="es-ES" b="1" dirty="0" smtClean="0"/>
            </a:br>
            <a:r>
              <a:rPr lang="es-ES_tradnl" b="1" dirty="0">
                <a:solidFill>
                  <a:schemeClr val="accent6">
                    <a:lumMod val="40000"/>
                    <a:lumOff val="60000"/>
                  </a:schemeClr>
                </a:solidFill>
              </a:rPr>
              <a:t>MTG: </a:t>
            </a:r>
            <a:r>
              <a:rPr lang="es-ES_tradnl" b="1" i="1" dirty="0">
                <a:solidFill>
                  <a:schemeClr val="accent6">
                    <a:lumMod val="40000"/>
                    <a:lumOff val="60000"/>
                  </a:schemeClr>
                </a:solidFill>
              </a:rPr>
              <a:t>Preparación para la nueva generación de satélites</a:t>
            </a:r>
            <a:endParaRPr lang="en-GB" i="1" dirty="0">
              <a:solidFill>
                <a:schemeClr val="accent6">
                  <a:lumMod val="40000"/>
                  <a:lumOff val="60000"/>
                </a:schemeClr>
              </a:solidFill>
            </a:endParaRPr>
          </a:p>
        </p:txBody>
      </p:sp>
      <p:sp>
        <p:nvSpPr>
          <p:cNvPr id="3" name="Subtítulo 2"/>
          <p:cNvSpPr>
            <a:spLocks noGrp="1"/>
          </p:cNvSpPr>
          <p:nvPr>
            <p:ph type="subTitle" idx="1"/>
          </p:nvPr>
        </p:nvSpPr>
        <p:spPr>
          <a:xfrm>
            <a:off x="1524000" y="3866828"/>
            <a:ext cx="9144000" cy="1390972"/>
          </a:xfrm>
        </p:spPr>
        <p:txBody>
          <a:bodyPr>
            <a:normAutofit/>
          </a:bodyPr>
          <a:lstStyle/>
          <a:p>
            <a:pPr algn="l"/>
            <a:r>
              <a:rPr lang="es-ES" sz="2000" dirty="0" smtClean="0"/>
              <a:t>JOSÉ ALBERTO LAHUERTA GARCÍA</a:t>
            </a:r>
          </a:p>
          <a:p>
            <a:pPr algn="l"/>
            <a:r>
              <a:rPr lang="es-ES" sz="2000" dirty="0" smtClean="0"/>
              <a:t>DESARROLLADOR PRODUCTOS PRECIPITACIÓN DEL SAF</a:t>
            </a:r>
          </a:p>
          <a:p>
            <a:pPr algn="l"/>
            <a:r>
              <a:rPr lang="es-ES" sz="1600" b="1" dirty="0" smtClean="0">
                <a:solidFill>
                  <a:schemeClr val="accent5">
                    <a:lumMod val="50000"/>
                  </a:schemeClr>
                </a:solidFill>
              </a:rPr>
              <a:t>JLAHUERTA@AEMET.ES</a:t>
            </a:r>
          </a:p>
          <a:p>
            <a:endParaRPr lang="en-GB" dirty="0"/>
          </a:p>
        </p:txBody>
      </p:sp>
      <p:sp>
        <p:nvSpPr>
          <p:cNvPr id="4" name="CuadroTexto 3"/>
          <p:cNvSpPr txBox="1"/>
          <p:nvPr/>
        </p:nvSpPr>
        <p:spPr>
          <a:xfrm>
            <a:off x="1591733" y="5537200"/>
            <a:ext cx="1351652" cy="369332"/>
          </a:xfrm>
          <a:prstGeom prst="rect">
            <a:avLst/>
          </a:prstGeom>
          <a:noFill/>
        </p:spPr>
        <p:txBody>
          <a:bodyPr wrap="none" rtlCol="0">
            <a:spAutoFit/>
          </a:bodyPr>
          <a:lstStyle/>
          <a:p>
            <a:r>
              <a:rPr lang="es-ES" dirty="0" smtClean="0"/>
              <a:t>18-09-2023</a:t>
            </a:r>
            <a:endParaRPr lang="en-GB" dirty="0"/>
          </a:p>
        </p:txBody>
      </p:sp>
    </p:spTree>
    <p:extLst>
      <p:ext uri="{BB962C8B-B14F-4D97-AF65-F5344CB8AC3E}">
        <p14:creationId xmlns:p14="http://schemas.microsoft.com/office/powerpoint/2010/main" val="789502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04434" y="689675"/>
            <a:ext cx="10755824" cy="3477875"/>
          </a:xfrm>
          <a:prstGeom prst="rect">
            <a:avLst/>
          </a:prstGeom>
        </p:spPr>
        <p:txBody>
          <a:bodyPr wrap="square">
            <a:spAutoFit/>
          </a:bodyPr>
          <a:lstStyle/>
          <a:p>
            <a:pPr marL="742950" lvl="1" indent="-285750">
              <a:spcAft>
                <a:spcPts val="0"/>
              </a:spcAft>
              <a:buFont typeface="+mj-lt"/>
              <a:buAutoNum type="arabicPeriod"/>
            </a:pPr>
            <a:endParaRPr lang="es-ES_tradnl" sz="2800" dirty="0" smtClean="0">
              <a:effectLst/>
              <a:latin typeface="Cambria" panose="02040503050406030204" pitchFamily="18" charset="0"/>
              <a:ea typeface="Cambria" panose="02040503050406030204" pitchFamily="18" charset="0"/>
              <a:cs typeface="Times New Roman" panose="02020603050405020304" pitchFamily="18" charset="0"/>
            </a:endParaRPr>
          </a:p>
          <a:p>
            <a:pPr lvl="1"/>
            <a:r>
              <a:rPr lang="es-ES_tradnl" sz="3200" dirty="0" smtClean="0">
                <a:effectLst/>
                <a:latin typeface="Cambria" panose="02040503050406030204" pitchFamily="18" charset="0"/>
                <a:ea typeface="Cambria" panose="02040503050406030204" pitchFamily="18" charset="0"/>
                <a:cs typeface="Times New Roman" panose="02020603050405020304" pitchFamily="18" charset="0"/>
              </a:rPr>
              <a:t>SATÉLITES GEOSTACIONARIOS EUMETSAT MSG Y MTG: </a:t>
            </a:r>
            <a:endParaRPr lang="en-GB" sz="3200" dirty="0" smtClean="0"/>
          </a:p>
          <a:p>
            <a:pPr lvl="1">
              <a:spcAft>
                <a:spcPts val="0"/>
              </a:spcAft>
            </a:pPr>
            <a:endParaRPr lang="es-ES_tradnl" sz="3200" dirty="0">
              <a:latin typeface="Cambria" panose="02040503050406030204" pitchFamily="18" charset="0"/>
              <a:ea typeface="Cambria" panose="02040503050406030204" pitchFamily="18" charset="0"/>
              <a:cs typeface="Times New Roman" panose="02020603050405020304" pitchFamily="18" charset="0"/>
            </a:endParaRPr>
          </a:p>
          <a:p>
            <a:pPr lvl="1">
              <a:spcAft>
                <a:spcPts val="0"/>
              </a:spcAft>
            </a:pPr>
            <a:r>
              <a:rPr lang="es-ES_tradnl" sz="3200" dirty="0" smtClean="0">
                <a:effectLst/>
                <a:latin typeface="Cambria" panose="02040503050406030204" pitchFamily="18" charset="0"/>
                <a:ea typeface="Cambria" panose="02040503050406030204" pitchFamily="18" charset="0"/>
                <a:cs typeface="Times New Roman" panose="02020603050405020304" pitchFamily="18" charset="0"/>
              </a:rPr>
              <a:t>MSG/SEVIRI/FCI: Introducción</a:t>
            </a:r>
            <a:endParaRPr lang="en-GB" sz="3200" dirty="0" smtClean="0">
              <a:effectLst/>
              <a:latin typeface="Cambria" panose="02040503050406030204" pitchFamily="18" charset="0"/>
              <a:ea typeface="Cambria" panose="02040503050406030204" pitchFamily="18" charset="0"/>
              <a:cs typeface="Times New Roman" panose="02020603050405020304" pitchFamily="18" charset="0"/>
            </a:endParaRPr>
          </a:p>
          <a:p>
            <a:pPr lvl="1">
              <a:spcAft>
                <a:spcPts val="0"/>
              </a:spcAft>
            </a:pPr>
            <a:r>
              <a:rPr lang="es-ES_tradnl" sz="3200" dirty="0" smtClean="0">
                <a:effectLst/>
                <a:latin typeface="Cambria" panose="02040503050406030204" pitchFamily="18" charset="0"/>
                <a:ea typeface="Cambria" panose="02040503050406030204" pitchFamily="18" charset="0"/>
                <a:cs typeface="Times New Roman" panose="02020603050405020304" pitchFamily="18" charset="0"/>
              </a:rPr>
              <a:t>Introducción Canales (VIS/IR/WV).</a:t>
            </a:r>
            <a:endParaRPr lang="en-GB" sz="3200" dirty="0" smtClean="0">
              <a:effectLst/>
              <a:latin typeface="Cambria" panose="02040503050406030204" pitchFamily="18" charset="0"/>
              <a:ea typeface="Cambria" panose="02040503050406030204" pitchFamily="18" charset="0"/>
              <a:cs typeface="Times New Roman" panose="02020603050405020304" pitchFamily="18" charset="0"/>
            </a:endParaRPr>
          </a:p>
          <a:p>
            <a:pPr lvl="1">
              <a:spcAft>
                <a:spcPts val="0"/>
              </a:spcAft>
            </a:pPr>
            <a:r>
              <a:rPr lang="es-ES_tradnl" sz="3200" dirty="0" smtClean="0">
                <a:effectLst/>
                <a:latin typeface="Cambria" panose="02040503050406030204" pitchFamily="18" charset="0"/>
                <a:ea typeface="Cambria" panose="02040503050406030204" pitchFamily="18" charset="0"/>
                <a:cs typeface="Times New Roman" panose="02020603050405020304" pitchFamily="18" charset="0"/>
              </a:rPr>
              <a:t>Aplicación de los distintos canales. Imágenes </a:t>
            </a:r>
            <a:r>
              <a:rPr lang="es-ES_tradnl" sz="3200" dirty="0" err="1" smtClean="0">
                <a:effectLst/>
                <a:latin typeface="Cambria" panose="02040503050406030204" pitchFamily="18" charset="0"/>
                <a:ea typeface="Cambria" panose="02040503050406030204" pitchFamily="18" charset="0"/>
                <a:cs typeface="Times New Roman" panose="02020603050405020304" pitchFamily="18" charset="0"/>
              </a:rPr>
              <a:t>RGBs</a:t>
            </a:r>
            <a:r>
              <a:rPr lang="es-ES_tradnl" sz="3200" dirty="0" smtClean="0">
                <a:effectLst/>
                <a:latin typeface="Cambria" panose="02040503050406030204" pitchFamily="18" charset="0"/>
                <a:ea typeface="Cambria" panose="02040503050406030204" pitchFamily="18" charset="0"/>
                <a:cs typeface="Times New Roman" panose="02020603050405020304" pitchFamily="18" charset="0"/>
              </a:rPr>
              <a:t>.</a:t>
            </a:r>
          </a:p>
          <a:p>
            <a:pPr lvl="1">
              <a:spcAft>
                <a:spcPts val="0"/>
              </a:spcAft>
            </a:pPr>
            <a:r>
              <a:rPr lang="es-ES_tradnl" sz="3200" dirty="0" smtClean="0">
                <a:latin typeface="Cambria" panose="02040503050406030204" pitchFamily="18" charset="0"/>
                <a:ea typeface="Cambria" panose="02040503050406030204" pitchFamily="18" charset="0"/>
                <a:cs typeface="Times New Roman" panose="02020603050405020304" pitchFamily="18" charset="0"/>
              </a:rPr>
              <a:t>Ejemplos prácticos GOES</a:t>
            </a:r>
            <a:endParaRPr lang="en-GB" sz="3200"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95733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35564" y="4634949"/>
            <a:ext cx="10058401" cy="1754326"/>
          </a:xfrm>
          <a:prstGeom prst="rect">
            <a:avLst/>
          </a:prstGeom>
        </p:spPr>
        <p:txBody>
          <a:bodyPr wrap="square">
            <a:spAutoFit/>
          </a:bodyPr>
          <a:lstStyle/>
          <a:p>
            <a:pPr algn="just"/>
            <a:r>
              <a:rPr lang="es-ES" dirty="0">
                <a:latin typeface="Arial" panose="020B0604020202020204" pitchFamily="34" charset="0"/>
              </a:rPr>
              <a:t>La más clara ventaja de esta órbita nos la da su nombre y es, por tanto, su principal </a:t>
            </a:r>
            <a:r>
              <a:rPr lang="es-ES" dirty="0" smtClean="0">
                <a:latin typeface="Arial" panose="020B0604020202020204" pitchFamily="34" charset="0"/>
              </a:rPr>
              <a:t>característica:</a:t>
            </a:r>
            <a:r>
              <a:rPr lang="es-ES" dirty="0" smtClean="0"/>
              <a:t> </a:t>
            </a:r>
            <a:r>
              <a:rPr lang="es-ES" dirty="0" smtClean="0">
                <a:latin typeface="Arial" panose="020B0604020202020204" pitchFamily="34" charset="0"/>
              </a:rPr>
              <a:t>el </a:t>
            </a:r>
            <a:r>
              <a:rPr lang="es-ES" dirty="0">
                <a:latin typeface="Arial" panose="020B0604020202020204" pitchFamily="34" charset="0"/>
              </a:rPr>
              <a:t>término geoestacionario se refiere a tener un satélite que al mirar al cielo, siempre se </a:t>
            </a:r>
            <a:r>
              <a:rPr lang="es-ES" dirty="0" smtClean="0">
                <a:latin typeface="Arial" panose="020B0604020202020204" pitchFamily="34" charset="0"/>
              </a:rPr>
              <a:t>observa como </a:t>
            </a:r>
            <a:r>
              <a:rPr lang="es-ES" dirty="0">
                <a:latin typeface="Arial" panose="020B0604020202020204" pitchFamily="34" charset="0"/>
              </a:rPr>
              <a:t>un punto en el mismo lugar, o sea que </a:t>
            </a:r>
            <a:r>
              <a:rPr lang="es-ES" dirty="0">
                <a:solidFill>
                  <a:schemeClr val="accent1"/>
                </a:solidFill>
                <a:latin typeface="Arial" panose="020B0604020202020204" pitchFamily="34" charset="0"/>
              </a:rPr>
              <a:t>no tiene un movimiento aparente</a:t>
            </a:r>
            <a:r>
              <a:rPr lang="es-ES" dirty="0">
                <a:latin typeface="Arial" panose="020B0604020202020204" pitchFamily="34" charset="0"/>
              </a:rPr>
              <a:t>. Esta </a:t>
            </a:r>
            <a:r>
              <a:rPr lang="es-ES" dirty="0" smtClean="0">
                <a:latin typeface="Arial" panose="020B0604020202020204" pitchFamily="34" charset="0"/>
              </a:rPr>
              <a:t>característica</a:t>
            </a:r>
            <a:r>
              <a:rPr lang="es-ES" dirty="0" smtClean="0"/>
              <a:t> </a:t>
            </a:r>
            <a:r>
              <a:rPr lang="es-ES" dirty="0" smtClean="0">
                <a:latin typeface="Arial" panose="020B0604020202020204" pitchFamily="34" charset="0"/>
              </a:rPr>
              <a:t>permite </a:t>
            </a:r>
            <a:r>
              <a:rPr lang="es-ES" dirty="0">
                <a:latin typeface="Arial" panose="020B0604020202020204" pitchFamily="34" charset="0"/>
              </a:rPr>
              <a:t>que sea más fácil, para los sistemas terrestres, ubicar al satélite, ya que siempre estará </a:t>
            </a:r>
            <a:r>
              <a:rPr lang="es-ES" dirty="0" smtClean="0">
                <a:latin typeface="Arial" panose="020B0604020202020204" pitchFamily="34" charset="0"/>
              </a:rPr>
              <a:t>en</a:t>
            </a:r>
            <a:r>
              <a:rPr lang="es-ES" dirty="0" smtClean="0"/>
              <a:t> </a:t>
            </a:r>
            <a:r>
              <a:rPr lang="es-ES" dirty="0" smtClean="0">
                <a:latin typeface="Arial" panose="020B0604020202020204" pitchFamily="34" charset="0"/>
              </a:rPr>
              <a:t>la </a:t>
            </a:r>
            <a:r>
              <a:rPr lang="es-ES" dirty="0">
                <a:latin typeface="Arial" panose="020B0604020202020204" pitchFamily="34" charset="0"/>
              </a:rPr>
              <a:t>misma dirección, a comparación de los satélites ubicados en órbitas </a:t>
            </a:r>
            <a:r>
              <a:rPr lang="es-ES" dirty="0">
                <a:solidFill>
                  <a:schemeClr val="accent1"/>
                </a:solidFill>
                <a:latin typeface="Arial" panose="020B0604020202020204" pitchFamily="34" charset="0"/>
              </a:rPr>
              <a:t>LEO y MEO, </a:t>
            </a:r>
            <a:r>
              <a:rPr lang="es-ES" dirty="0">
                <a:latin typeface="Arial" panose="020B0604020202020204" pitchFamily="34" charset="0"/>
              </a:rPr>
              <a:t>los cuales </a:t>
            </a:r>
            <a:r>
              <a:rPr lang="es-ES" dirty="0" smtClean="0">
                <a:solidFill>
                  <a:schemeClr val="accent1"/>
                </a:solidFill>
                <a:latin typeface="Arial" panose="020B0604020202020204" pitchFamily="34" charset="0"/>
              </a:rPr>
              <a:t>nunca </a:t>
            </a:r>
            <a:r>
              <a:rPr lang="es-ES" dirty="0">
                <a:solidFill>
                  <a:schemeClr val="accent1"/>
                </a:solidFill>
                <a:latin typeface="Arial" panose="020B0604020202020204" pitchFamily="34" charset="0"/>
              </a:rPr>
              <a:t>están fijos en el </a:t>
            </a:r>
            <a:r>
              <a:rPr lang="es-ES" dirty="0" smtClean="0">
                <a:solidFill>
                  <a:schemeClr val="accent1"/>
                </a:solidFill>
                <a:latin typeface="Arial" panose="020B0604020202020204" pitchFamily="34" charset="0"/>
              </a:rPr>
              <a:t>cielo</a:t>
            </a:r>
            <a:r>
              <a:rPr lang="es-ES" dirty="0" smtClean="0">
                <a:latin typeface="Arial" panose="020B0604020202020204" pitchFamily="34" charset="0"/>
              </a:rPr>
              <a:t>.</a:t>
            </a:r>
            <a:endParaRPr lang="en-GB" dirty="0"/>
          </a:p>
        </p:txBody>
      </p:sp>
      <p:sp>
        <p:nvSpPr>
          <p:cNvPr id="3" name="Rectángulo 2"/>
          <p:cNvSpPr/>
          <p:nvPr/>
        </p:nvSpPr>
        <p:spPr>
          <a:xfrm>
            <a:off x="888998" y="207686"/>
            <a:ext cx="10151535" cy="642496"/>
          </a:xfrm>
          <a:prstGeom prst="rect">
            <a:avLst/>
          </a:prstGeom>
        </p:spPr>
        <p:txBody>
          <a:bodyPr wrap="square">
            <a:spAutoFit/>
          </a:bodyPr>
          <a:lstStyle/>
          <a:p>
            <a:r>
              <a:rPr lang="es-ES" dirty="0">
                <a:latin typeface="Arial" panose="020B0604020202020204" pitchFamily="34" charset="0"/>
              </a:rPr>
              <a:t>Las </a:t>
            </a:r>
            <a:r>
              <a:rPr lang="es-ES" dirty="0" smtClean="0">
                <a:latin typeface="Arial" panose="020B0604020202020204" pitchFamily="34" charset="0"/>
              </a:rPr>
              <a:t>órbitas LEO </a:t>
            </a:r>
            <a:r>
              <a:rPr lang="es-ES" dirty="0">
                <a:latin typeface="Arial" panose="020B0604020202020204" pitchFamily="34" charset="0"/>
              </a:rPr>
              <a:t>se ubican </a:t>
            </a:r>
            <a:r>
              <a:rPr lang="es-ES" dirty="0" smtClean="0">
                <a:latin typeface="Arial" panose="020B0604020202020204" pitchFamily="34" charset="0"/>
              </a:rPr>
              <a:t>a</a:t>
            </a:r>
            <a:r>
              <a:rPr lang="es-ES" dirty="0" smtClean="0"/>
              <a:t> </a:t>
            </a:r>
            <a:r>
              <a:rPr lang="es-ES" dirty="0" smtClean="0">
                <a:latin typeface="Arial" panose="020B0604020202020204" pitchFamily="34" charset="0"/>
              </a:rPr>
              <a:t>aproximadamente </a:t>
            </a:r>
            <a:r>
              <a:rPr lang="es-ES" dirty="0">
                <a:latin typeface="Arial" panose="020B0604020202020204" pitchFamily="34" charset="0"/>
              </a:rPr>
              <a:t>800 km. Las órbitas MEO se ubican entre 10 000 km y 12 000 km de la Tierra. </a:t>
            </a:r>
            <a:r>
              <a:rPr lang="es-ES" dirty="0" smtClean="0">
                <a:latin typeface="Arial" panose="020B0604020202020204" pitchFamily="34" charset="0"/>
              </a:rPr>
              <a:t>Y las </a:t>
            </a:r>
            <a:r>
              <a:rPr lang="es-ES" dirty="0">
                <a:latin typeface="Arial" panose="020B0604020202020204" pitchFamily="34" charset="0"/>
              </a:rPr>
              <a:t>GEO están ubicadas a 35 786 km de la </a:t>
            </a:r>
            <a:r>
              <a:rPr lang="es-ES" dirty="0" smtClean="0">
                <a:latin typeface="Arial" panose="020B0604020202020204" pitchFamily="34" charset="0"/>
              </a:rPr>
              <a:t>Tierra.</a:t>
            </a:r>
            <a:endParaRPr lang="en-GB"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3208" y="1013778"/>
            <a:ext cx="5048250" cy="3457575"/>
          </a:xfrm>
          <a:prstGeom prst="rect">
            <a:avLst/>
          </a:prstGeom>
        </p:spPr>
      </p:pic>
    </p:spTree>
    <p:extLst>
      <p:ext uri="{BB962C8B-B14F-4D97-AF65-F5344CB8AC3E}">
        <p14:creationId xmlns:p14="http://schemas.microsoft.com/office/powerpoint/2010/main" val="34207836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0"/>
            <a:ext cx="10058400" cy="4669971"/>
          </a:xfrm>
          <a:prstGeom prst="rect">
            <a:avLst/>
          </a:prstGeom>
        </p:spPr>
      </p:pic>
      <p:sp>
        <p:nvSpPr>
          <p:cNvPr id="3" name="CuadroTexto 2"/>
          <p:cNvSpPr txBox="1"/>
          <p:nvPr/>
        </p:nvSpPr>
        <p:spPr>
          <a:xfrm>
            <a:off x="533401" y="4905655"/>
            <a:ext cx="10364754" cy="1200329"/>
          </a:xfrm>
          <a:prstGeom prst="rect">
            <a:avLst/>
          </a:prstGeom>
          <a:noFill/>
        </p:spPr>
        <p:txBody>
          <a:bodyPr wrap="square" rtlCol="0">
            <a:spAutoFit/>
          </a:bodyPr>
          <a:lstStyle/>
          <a:p>
            <a:pPr algn="just"/>
            <a:r>
              <a:rPr lang="es-ES" dirty="0" smtClean="0"/>
              <a:t>Con 5 satélites GEO tenemos cobertura global. Mejor resolución temporal que los satélites polares pero por el contrario peor resolución espacial. Son más caros de mantener. Hay menor atenuación de la señal en los satélites polares. Los receptores de señal de los satélites GEO deberán tener mayor sensibilidad. Además la señal tiene más retardo.  </a:t>
            </a:r>
            <a:endParaRPr lang="en-GB" dirty="0"/>
          </a:p>
        </p:txBody>
      </p:sp>
    </p:spTree>
    <p:extLst>
      <p:ext uri="{BB962C8B-B14F-4D97-AF65-F5344CB8AC3E}">
        <p14:creationId xmlns:p14="http://schemas.microsoft.com/office/powerpoint/2010/main" val="14676122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44892" y="1636100"/>
            <a:ext cx="9778618" cy="2862322"/>
          </a:xfrm>
          <a:prstGeom prst="rect">
            <a:avLst/>
          </a:prstGeom>
        </p:spPr>
        <p:txBody>
          <a:bodyPr wrap="square">
            <a:spAutoFit/>
          </a:bodyPr>
          <a:lstStyle/>
          <a:p>
            <a:pPr marL="381000" indent="-381000"/>
            <a:r>
              <a:rPr lang="es-ES" dirty="0" err="1">
                <a:solidFill>
                  <a:schemeClr val="accent2"/>
                </a:solidFill>
                <a:latin typeface="Arial" charset="0"/>
              </a:rPr>
              <a:t>Meteosat</a:t>
            </a:r>
            <a:r>
              <a:rPr lang="es-ES" dirty="0">
                <a:solidFill>
                  <a:schemeClr val="accent2"/>
                </a:solidFill>
                <a:latin typeface="Arial" charset="0"/>
              </a:rPr>
              <a:t> Segunda Generación (MSG):</a:t>
            </a:r>
          </a:p>
          <a:p>
            <a:pPr marL="381000" indent="-381000">
              <a:buFontTx/>
              <a:buChar char="•"/>
            </a:pPr>
            <a:r>
              <a:rPr lang="es-ES" dirty="0">
                <a:latin typeface="Arial" charset="0"/>
              </a:rPr>
              <a:t>METEOSAT-8 a -11 (MSG-1 a -4), desde 2002. Actualmente</a:t>
            </a:r>
            <a:r>
              <a:rPr lang="es-ES" dirty="0" smtClean="0">
                <a:latin typeface="Arial" charset="0"/>
              </a:rPr>
              <a:t>:</a:t>
            </a:r>
          </a:p>
          <a:p>
            <a:endParaRPr lang="es-ES" dirty="0">
              <a:latin typeface="Arial" charset="0"/>
            </a:endParaRPr>
          </a:p>
          <a:p>
            <a:pPr marL="381000" indent="-381000"/>
            <a:r>
              <a:rPr lang="es-ES" dirty="0">
                <a:latin typeface="Arial" charset="0"/>
              </a:rPr>
              <a:t>       </a:t>
            </a:r>
            <a:r>
              <a:rPr lang="es-ES_tradnl" dirty="0">
                <a:latin typeface="Arial" charset="0"/>
                <a:sym typeface="Wingdings"/>
              </a:rPr>
              <a:t> </a:t>
            </a:r>
            <a:r>
              <a:rPr lang="es-ES_tradnl" b="1" dirty="0">
                <a:latin typeface="Arial" charset="0"/>
                <a:sym typeface="Wingdings"/>
              </a:rPr>
              <a:t>MSG-4</a:t>
            </a:r>
            <a:r>
              <a:rPr lang="es-ES_tradnl" dirty="0">
                <a:latin typeface="Arial" charset="0"/>
                <a:sym typeface="Wingdings"/>
              </a:rPr>
              <a:t> en </a:t>
            </a:r>
            <a:r>
              <a:rPr lang="es-ES" dirty="0">
                <a:latin typeface="Arial" charset="0"/>
                <a:sym typeface="Wingdings"/>
              </a:rPr>
              <a:t>0</a:t>
            </a:r>
            <a:r>
              <a:rPr lang="es-ES" dirty="0">
                <a:latin typeface="Arial" charset="0"/>
              </a:rPr>
              <a:t>º E; modo “Nominal” en Europa/África cada 15 min.</a:t>
            </a:r>
            <a:br>
              <a:rPr lang="es-ES" dirty="0">
                <a:latin typeface="Arial" charset="0"/>
              </a:rPr>
            </a:br>
            <a:r>
              <a:rPr lang="es-ES" dirty="0">
                <a:latin typeface="Arial" charset="0"/>
              </a:rPr>
              <a:t> </a:t>
            </a:r>
            <a:r>
              <a:rPr lang="es-ES_tradnl" dirty="0">
                <a:latin typeface="Arial" charset="0"/>
                <a:sym typeface="Wingdings"/>
              </a:rPr>
              <a:t> </a:t>
            </a:r>
            <a:r>
              <a:rPr lang="es-ES_tradnl" b="1" dirty="0">
                <a:latin typeface="Arial" charset="0"/>
                <a:sym typeface="Wingdings"/>
              </a:rPr>
              <a:t>MSG-3</a:t>
            </a:r>
            <a:r>
              <a:rPr lang="es-ES_tradnl" dirty="0">
                <a:latin typeface="Arial" charset="0"/>
                <a:sym typeface="Wingdings"/>
              </a:rPr>
              <a:t> en </a:t>
            </a:r>
            <a:r>
              <a:rPr lang="es-ES" dirty="0">
                <a:latin typeface="Arial" charset="0"/>
                <a:sym typeface="Wingdings"/>
              </a:rPr>
              <a:t>9.5</a:t>
            </a:r>
            <a:r>
              <a:rPr lang="es-ES" dirty="0">
                <a:latin typeface="Arial" charset="0"/>
              </a:rPr>
              <a:t>º E; modo “Rapid </a:t>
            </a:r>
            <a:r>
              <a:rPr lang="es-ES" dirty="0" err="1">
                <a:latin typeface="Arial" charset="0"/>
              </a:rPr>
              <a:t>scan</a:t>
            </a:r>
            <a:r>
              <a:rPr lang="es-ES" dirty="0">
                <a:latin typeface="Arial" charset="0"/>
              </a:rPr>
              <a:t>” en Europa cada 5 min.</a:t>
            </a:r>
            <a:br>
              <a:rPr lang="es-ES" dirty="0">
                <a:latin typeface="Arial" charset="0"/>
              </a:rPr>
            </a:br>
            <a:r>
              <a:rPr lang="es-ES" dirty="0">
                <a:latin typeface="Arial" charset="0"/>
              </a:rPr>
              <a:t> </a:t>
            </a:r>
            <a:r>
              <a:rPr lang="es-ES_tradnl" dirty="0">
                <a:latin typeface="Arial" charset="0"/>
                <a:sym typeface="Wingdings"/>
              </a:rPr>
              <a:t> </a:t>
            </a:r>
            <a:r>
              <a:rPr lang="es-ES_tradnl" b="1" dirty="0">
                <a:latin typeface="Arial" charset="0"/>
                <a:sym typeface="Wingdings"/>
              </a:rPr>
              <a:t>MSG-2</a:t>
            </a:r>
            <a:r>
              <a:rPr lang="es-ES_tradnl" dirty="0">
                <a:latin typeface="Arial" charset="0"/>
                <a:sym typeface="Wingdings"/>
              </a:rPr>
              <a:t> en </a:t>
            </a:r>
            <a:r>
              <a:rPr lang="es-ES" dirty="0">
                <a:latin typeface="Arial" charset="0"/>
                <a:sym typeface="Wingdings"/>
              </a:rPr>
              <a:t>45.5</a:t>
            </a:r>
            <a:r>
              <a:rPr lang="es-ES" dirty="0">
                <a:latin typeface="Arial" charset="0"/>
              </a:rPr>
              <a:t>º E; modo “IODC</a:t>
            </a:r>
            <a:r>
              <a:rPr lang="es-ES" dirty="0" smtClean="0">
                <a:latin typeface="Arial" charset="0"/>
              </a:rPr>
              <a:t>” (</a:t>
            </a:r>
            <a:r>
              <a:rPr lang="es-ES" dirty="0" err="1" smtClean="0">
                <a:latin typeface="Arial" charset="0"/>
              </a:rPr>
              <a:t>Indian</a:t>
            </a:r>
            <a:r>
              <a:rPr lang="es-ES" dirty="0" smtClean="0">
                <a:latin typeface="Arial" charset="0"/>
              </a:rPr>
              <a:t> </a:t>
            </a:r>
            <a:r>
              <a:rPr lang="es-ES" dirty="0" err="1" smtClean="0">
                <a:latin typeface="Arial" charset="0"/>
              </a:rPr>
              <a:t>Ocean</a:t>
            </a:r>
            <a:r>
              <a:rPr lang="es-ES" dirty="0" smtClean="0">
                <a:latin typeface="Arial" charset="0"/>
              </a:rPr>
              <a:t> Data </a:t>
            </a:r>
            <a:r>
              <a:rPr lang="es-ES" dirty="0" err="1" smtClean="0">
                <a:latin typeface="Arial" charset="0"/>
              </a:rPr>
              <a:t>Service</a:t>
            </a:r>
            <a:r>
              <a:rPr lang="es-ES" dirty="0" smtClean="0">
                <a:latin typeface="Arial" charset="0"/>
              </a:rPr>
              <a:t>) </a:t>
            </a:r>
            <a:r>
              <a:rPr lang="es-ES" dirty="0">
                <a:latin typeface="Arial" charset="0"/>
              </a:rPr>
              <a:t>en Océano Índico cada 15 </a:t>
            </a:r>
            <a:r>
              <a:rPr lang="es-ES" dirty="0" smtClean="0">
                <a:latin typeface="Arial" charset="0"/>
              </a:rPr>
              <a:t>min</a:t>
            </a:r>
            <a:r>
              <a:rPr lang="es-ES" dirty="0">
                <a:latin typeface="Arial" charset="0"/>
              </a:rPr>
              <a:t> </a:t>
            </a:r>
            <a:r>
              <a:rPr lang="es-ES" b="1" dirty="0" smtClean="0">
                <a:latin typeface="Arial" charset="0"/>
              </a:rPr>
              <a:t>hasta 2025</a:t>
            </a:r>
          </a:p>
          <a:p>
            <a:pPr marL="381000" indent="-381000"/>
            <a:r>
              <a:rPr lang="es-ES" dirty="0">
                <a:latin typeface="Arial" charset="0"/>
              </a:rPr>
              <a:t>	 </a:t>
            </a:r>
            <a:r>
              <a:rPr lang="es-ES_tradnl" b="1" dirty="0">
                <a:latin typeface="Arial" charset="0"/>
                <a:sym typeface="Wingdings"/>
              </a:rPr>
              <a:t> </a:t>
            </a:r>
            <a:r>
              <a:rPr lang="es-ES_tradnl" b="1" dirty="0" smtClean="0">
                <a:latin typeface="Arial" charset="0"/>
                <a:sym typeface="Wingdings"/>
              </a:rPr>
              <a:t>MSG-1 </a:t>
            </a:r>
            <a:r>
              <a:rPr lang="es-ES_tradnl" dirty="0" smtClean="0">
                <a:latin typeface="Arial" charset="0"/>
                <a:sym typeface="Wingdings"/>
              </a:rPr>
              <a:t>28/08/2002 hasta 01/07/2022  </a:t>
            </a:r>
            <a:r>
              <a:rPr lang="es-ES_tradnl" b="1" dirty="0" smtClean="0">
                <a:latin typeface="Arial" charset="0"/>
                <a:sym typeface="Wingdings"/>
              </a:rPr>
              <a:t>Retirado</a:t>
            </a:r>
          </a:p>
          <a:p>
            <a:pPr marL="381000" indent="-381000"/>
            <a:endParaRPr lang="es-ES" b="1" dirty="0">
              <a:latin typeface="Arial" charset="0"/>
            </a:endParaRPr>
          </a:p>
          <a:p>
            <a:pPr marL="381000" indent="-381000">
              <a:buFontTx/>
              <a:buChar char="•"/>
            </a:pPr>
            <a:r>
              <a:rPr lang="es-ES" dirty="0">
                <a:latin typeface="Arial" charset="0"/>
              </a:rPr>
              <a:t>Radiómetro SEVIRI con 12 canales y 3 km res.; HRVIS con 1 km res.</a:t>
            </a:r>
          </a:p>
        </p:txBody>
      </p:sp>
      <p:sp>
        <p:nvSpPr>
          <p:cNvPr id="3" name="Rectángulo 2"/>
          <p:cNvSpPr/>
          <p:nvPr/>
        </p:nvSpPr>
        <p:spPr>
          <a:xfrm>
            <a:off x="1110206" y="339641"/>
            <a:ext cx="8099108" cy="1200329"/>
          </a:xfrm>
          <a:prstGeom prst="rect">
            <a:avLst/>
          </a:prstGeom>
        </p:spPr>
        <p:txBody>
          <a:bodyPr wrap="square">
            <a:spAutoFit/>
          </a:bodyPr>
          <a:lstStyle/>
          <a:p>
            <a:pPr marL="381000" indent="-381000"/>
            <a:r>
              <a:rPr lang="es-ES" dirty="0" err="1">
                <a:solidFill>
                  <a:schemeClr val="accent2"/>
                </a:solidFill>
                <a:latin typeface="Arial" charset="0"/>
              </a:rPr>
              <a:t>Meteosat</a:t>
            </a:r>
            <a:r>
              <a:rPr lang="es-ES" dirty="0">
                <a:solidFill>
                  <a:schemeClr val="accent2"/>
                </a:solidFill>
                <a:latin typeface="Arial" charset="0"/>
              </a:rPr>
              <a:t> Primera Generación (MFG):</a:t>
            </a:r>
          </a:p>
          <a:p>
            <a:pPr marL="381000" indent="-381000">
              <a:buFontTx/>
              <a:buChar char="•"/>
            </a:pPr>
            <a:r>
              <a:rPr lang="es-ES" dirty="0">
                <a:latin typeface="Arial" charset="0"/>
              </a:rPr>
              <a:t>METEOSAT-1 a -7, entre 1977 y 2017.</a:t>
            </a:r>
          </a:p>
          <a:p>
            <a:pPr marL="381000" indent="-381000">
              <a:buFontTx/>
              <a:buChar char="•"/>
            </a:pPr>
            <a:r>
              <a:rPr lang="es-ES" dirty="0">
                <a:latin typeface="Arial" charset="0"/>
              </a:rPr>
              <a:t>Radiómetro MVIRI con tres canales e imágenes cada 30 min.</a:t>
            </a:r>
            <a:br>
              <a:rPr lang="es-ES" dirty="0">
                <a:latin typeface="Arial" charset="0"/>
              </a:rPr>
            </a:br>
            <a:r>
              <a:rPr lang="es-ES" dirty="0">
                <a:latin typeface="Arial" charset="0"/>
              </a:rPr>
              <a:t> </a:t>
            </a:r>
            <a:r>
              <a:rPr lang="es-ES_tradnl" dirty="0">
                <a:latin typeface="Arial" charset="0"/>
                <a:sym typeface="Wingdings"/>
              </a:rPr>
              <a:t> </a:t>
            </a:r>
            <a:r>
              <a:rPr lang="es-ES" dirty="0">
                <a:latin typeface="Arial" charset="0"/>
              </a:rPr>
              <a:t>VIS0.7 (2.5 km res), WV6.4 e IR11.5 (5.0 km res) </a:t>
            </a:r>
          </a:p>
        </p:txBody>
      </p:sp>
      <p:sp>
        <p:nvSpPr>
          <p:cNvPr id="4" name="Rectángulo 3"/>
          <p:cNvSpPr/>
          <p:nvPr/>
        </p:nvSpPr>
        <p:spPr>
          <a:xfrm>
            <a:off x="905069" y="4498422"/>
            <a:ext cx="10515599" cy="2031325"/>
          </a:xfrm>
          <a:prstGeom prst="rect">
            <a:avLst/>
          </a:prstGeom>
        </p:spPr>
        <p:txBody>
          <a:bodyPr wrap="square">
            <a:spAutoFit/>
          </a:bodyPr>
          <a:lstStyle/>
          <a:p>
            <a:pPr marL="381000" indent="-381000"/>
            <a:r>
              <a:rPr lang="es-ES" dirty="0">
                <a:solidFill>
                  <a:schemeClr val="accent2"/>
                </a:solidFill>
                <a:latin typeface="Arial" charset="0"/>
              </a:rPr>
              <a:t>Elementos fundamentales del </a:t>
            </a:r>
            <a:r>
              <a:rPr lang="es-ES" dirty="0" err="1">
                <a:solidFill>
                  <a:schemeClr val="accent2"/>
                </a:solidFill>
                <a:latin typeface="Arial" charset="0"/>
              </a:rPr>
              <a:t>Meteosat</a:t>
            </a:r>
            <a:r>
              <a:rPr lang="es-ES" dirty="0">
                <a:solidFill>
                  <a:schemeClr val="accent2"/>
                </a:solidFill>
                <a:latin typeface="Arial" charset="0"/>
              </a:rPr>
              <a:t> Tercera Generación (MTG):</a:t>
            </a:r>
          </a:p>
          <a:p>
            <a:pPr marL="381000" indent="-381000">
              <a:buFontTx/>
              <a:buChar char="•"/>
            </a:pPr>
            <a:r>
              <a:rPr lang="es-ES" b="1" dirty="0">
                <a:latin typeface="Arial" charset="0"/>
              </a:rPr>
              <a:t>Cuatro</a:t>
            </a:r>
            <a:r>
              <a:rPr lang="es-ES" dirty="0">
                <a:latin typeface="Arial" charset="0"/>
              </a:rPr>
              <a:t> satélites “</a:t>
            </a:r>
            <a:r>
              <a:rPr lang="es-ES" dirty="0" err="1">
                <a:latin typeface="Arial" charset="0"/>
              </a:rPr>
              <a:t>Imager</a:t>
            </a:r>
            <a:r>
              <a:rPr lang="es-ES" dirty="0">
                <a:latin typeface="Arial" charset="0"/>
              </a:rPr>
              <a:t>”: MTG-I1 a MTG-I4, desde 2022.</a:t>
            </a:r>
            <a:br>
              <a:rPr lang="es-ES" dirty="0">
                <a:latin typeface="Arial" charset="0"/>
              </a:rPr>
            </a:br>
            <a:r>
              <a:rPr lang="es-ES" dirty="0">
                <a:latin typeface="Arial" charset="0"/>
              </a:rPr>
              <a:t>(</a:t>
            </a:r>
            <a:r>
              <a:rPr lang="es-ES_tradnl" dirty="0">
                <a:latin typeface="Arial" charset="0"/>
                <a:sym typeface="Wingdings"/>
              </a:rPr>
              <a:t>MTG-I1 </a:t>
            </a:r>
            <a:r>
              <a:rPr lang="es-ES" dirty="0">
                <a:latin typeface="Arial" charset="0"/>
              </a:rPr>
              <a:t>al espacio en Nov.2022; después 1 año de “</a:t>
            </a:r>
            <a:r>
              <a:rPr lang="es-ES" dirty="0" err="1">
                <a:latin typeface="Arial" charset="0"/>
              </a:rPr>
              <a:t>commissioning</a:t>
            </a:r>
            <a:r>
              <a:rPr lang="es-ES" dirty="0">
                <a:latin typeface="Arial" charset="0"/>
              </a:rPr>
              <a:t>”)</a:t>
            </a:r>
          </a:p>
          <a:p>
            <a:pPr marL="381000" indent="-381000"/>
            <a:r>
              <a:rPr lang="es-ES" dirty="0">
                <a:latin typeface="Arial" charset="0"/>
              </a:rPr>
              <a:t>       </a:t>
            </a:r>
            <a:r>
              <a:rPr lang="es-ES_tradnl" dirty="0">
                <a:latin typeface="Arial" charset="0"/>
                <a:sym typeface="Wingdings"/>
              </a:rPr>
              <a:t> Radiómetro FCI con 16 canales cada 10 min; res. espacial: 2/1 km.</a:t>
            </a:r>
          </a:p>
          <a:p>
            <a:pPr marL="381000" indent="-381000"/>
            <a:r>
              <a:rPr lang="es-ES_tradnl" dirty="0">
                <a:latin typeface="Arial" charset="0"/>
                <a:sym typeface="Wingdings"/>
              </a:rPr>
              <a:t>        </a:t>
            </a:r>
            <a:r>
              <a:rPr lang="es-ES_tradnl" dirty="0" err="1">
                <a:latin typeface="Arial" charset="0"/>
                <a:sym typeface="Wingdings"/>
              </a:rPr>
              <a:t>Lightning</a:t>
            </a:r>
            <a:r>
              <a:rPr lang="es-ES_tradnl" dirty="0">
                <a:latin typeface="Arial" charset="0"/>
                <a:sym typeface="Wingdings"/>
              </a:rPr>
              <a:t> </a:t>
            </a:r>
            <a:r>
              <a:rPr lang="es-ES_tradnl" dirty="0" err="1">
                <a:latin typeface="Arial" charset="0"/>
                <a:sym typeface="Wingdings"/>
              </a:rPr>
              <a:t>imager</a:t>
            </a:r>
            <a:r>
              <a:rPr lang="es-ES_tradnl" dirty="0">
                <a:latin typeface="Arial" charset="0"/>
                <a:sym typeface="Wingdings"/>
              </a:rPr>
              <a:t> (LI): seguimiento continuo de rayos.</a:t>
            </a:r>
            <a:endParaRPr lang="es-ES" dirty="0">
              <a:latin typeface="Arial" charset="0"/>
            </a:endParaRPr>
          </a:p>
          <a:p>
            <a:pPr marL="381000" indent="-381000">
              <a:buFontTx/>
              <a:buChar char="•"/>
            </a:pPr>
            <a:r>
              <a:rPr lang="es-ES" b="1" dirty="0">
                <a:latin typeface="Arial" charset="0"/>
              </a:rPr>
              <a:t>Dos satélites “</a:t>
            </a:r>
            <a:r>
              <a:rPr lang="es-ES" b="1" dirty="0" err="1">
                <a:latin typeface="Arial" charset="0"/>
              </a:rPr>
              <a:t>sounder</a:t>
            </a:r>
            <a:r>
              <a:rPr lang="es-ES" dirty="0">
                <a:latin typeface="Arial" charset="0"/>
              </a:rPr>
              <a:t>”: MTG-S1 y MTG-S2, desde 2024.</a:t>
            </a:r>
            <a:br>
              <a:rPr lang="es-ES" dirty="0">
                <a:latin typeface="Arial" charset="0"/>
              </a:rPr>
            </a:br>
            <a:r>
              <a:rPr lang="es-ES" dirty="0">
                <a:latin typeface="Arial" charset="0"/>
              </a:rPr>
              <a:t> </a:t>
            </a:r>
            <a:r>
              <a:rPr lang="es-ES_tradnl" dirty="0">
                <a:latin typeface="Arial" charset="0"/>
                <a:sym typeface="Wingdings"/>
              </a:rPr>
              <a:t> Sondeos de temperatura, humedad, ozono (cada 30 min. en Europa)</a:t>
            </a:r>
            <a:endParaRPr lang="es-ES" dirty="0">
              <a:latin typeface="Arial" charset="0"/>
            </a:endParaRPr>
          </a:p>
        </p:txBody>
      </p:sp>
    </p:spTree>
    <p:extLst>
      <p:ext uri="{BB962C8B-B14F-4D97-AF65-F5344CB8AC3E}">
        <p14:creationId xmlns:p14="http://schemas.microsoft.com/office/powerpoint/2010/main" val="35305734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3479" y="138792"/>
            <a:ext cx="6711597" cy="584775"/>
          </a:xfrm>
          <a:prstGeom prst="rect">
            <a:avLst/>
          </a:prstGeom>
          <a:gradFill flip="none" rotWithShape="1">
            <a:gsLst>
              <a:gs pos="0">
                <a:schemeClr val="accent5">
                  <a:lumMod val="40000"/>
                  <a:lumOff val="60000"/>
                  <a:shade val="30000"/>
                  <a:satMod val="115000"/>
                </a:schemeClr>
              </a:gs>
              <a:gs pos="48000">
                <a:schemeClr val="accent5">
                  <a:lumMod val="40000"/>
                  <a:lumOff val="60000"/>
                  <a:shade val="67500"/>
                  <a:satMod val="115000"/>
                </a:schemeClr>
              </a:gs>
              <a:gs pos="100000">
                <a:schemeClr val="accent5">
                  <a:lumMod val="40000"/>
                  <a:lumOff val="60000"/>
                  <a:shade val="100000"/>
                  <a:satMod val="115000"/>
                </a:schemeClr>
              </a:gs>
            </a:gsLst>
            <a:lin ang="2700000" scaled="1"/>
            <a:tileRect/>
          </a:gradFill>
        </p:spPr>
        <p:txBody>
          <a:bodyPr wrap="square">
            <a:spAutoFit/>
          </a:bodyPr>
          <a:lstStyle/>
          <a:p>
            <a:pPr lvl="1">
              <a:spcAft>
                <a:spcPts val="0"/>
              </a:spcAft>
            </a:pPr>
            <a:r>
              <a:rPr lang="es-ES_tradnl" sz="3200" dirty="0" smtClean="0">
                <a:latin typeface="Cambria" panose="02040503050406030204" pitchFamily="18" charset="0"/>
                <a:ea typeface="Cambria" panose="02040503050406030204" pitchFamily="18" charset="0"/>
                <a:cs typeface="Times New Roman" panose="02020603050405020304" pitchFamily="18" charset="0"/>
              </a:rPr>
              <a:t>3.1</a:t>
            </a:r>
            <a:r>
              <a:rPr lang="es-ES_tradnl" sz="3200" dirty="0" smtClean="0">
                <a:effectLst/>
                <a:latin typeface="Cambria" panose="02040503050406030204" pitchFamily="18" charset="0"/>
                <a:ea typeface="Cambria" panose="02040503050406030204" pitchFamily="18" charset="0"/>
                <a:cs typeface="Times New Roman" panose="02020603050405020304" pitchFamily="18" charset="0"/>
              </a:rPr>
              <a:t> MSG/SEVIRI/FCI: Introducción</a:t>
            </a:r>
            <a:endParaRPr lang="en-GB" sz="3200" dirty="0" smtClean="0">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3" name="CuadroTexto 2"/>
          <p:cNvSpPr txBox="1"/>
          <p:nvPr/>
        </p:nvSpPr>
        <p:spPr>
          <a:xfrm>
            <a:off x="734786" y="1181324"/>
            <a:ext cx="3666196" cy="369332"/>
          </a:xfrm>
          <a:prstGeom prst="rect">
            <a:avLst/>
          </a:prstGeom>
          <a:noFill/>
        </p:spPr>
        <p:txBody>
          <a:bodyPr wrap="none" rtlCol="0">
            <a:spAutoFit/>
          </a:bodyPr>
          <a:lstStyle/>
          <a:p>
            <a:r>
              <a:rPr lang="es-ES" dirty="0" smtClean="0"/>
              <a:t>MSG Instruments and </a:t>
            </a:r>
            <a:r>
              <a:rPr lang="es-ES" dirty="0" err="1" smtClean="0"/>
              <a:t>Ground</a:t>
            </a:r>
            <a:r>
              <a:rPr lang="es-ES" dirty="0" smtClean="0"/>
              <a:t> Server: </a:t>
            </a:r>
            <a:endParaRPr lang="en-GB" dirty="0"/>
          </a:p>
        </p:txBody>
      </p:sp>
      <p:sp>
        <p:nvSpPr>
          <p:cNvPr id="4" name="CuadroTexto 3"/>
          <p:cNvSpPr txBox="1"/>
          <p:nvPr/>
        </p:nvSpPr>
        <p:spPr>
          <a:xfrm>
            <a:off x="4484446" y="1181324"/>
            <a:ext cx="2539478" cy="369332"/>
          </a:xfrm>
          <a:prstGeom prst="rect">
            <a:avLst/>
          </a:prstGeom>
          <a:noFill/>
        </p:spPr>
        <p:txBody>
          <a:bodyPr wrap="none" rtlCol="0">
            <a:spAutoFit/>
          </a:bodyPr>
          <a:lstStyle/>
          <a:p>
            <a:r>
              <a:rPr lang="es-ES" b="1" dirty="0" smtClean="0"/>
              <a:t>SEVIRI,</a:t>
            </a:r>
            <a:r>
              <a:rPr lang="es-ES" dirty="0" smtClean="0"/>
              <a:t>  </a:t>
            </a:r>
            <a:r>
              <a:rPr lang="es-ES" b="1" dirty="0" smtClean="0"/>
              <a:t>GERB</a:t>
            </a:r>
            <a:r>
              <a:rPr lang="es-ES" dirty="0" smtClean="0"/>
              <a:t> and </a:t>
            </a:r>
            <a:r>
              <a:rPr lang="es-ES" b="1" dirty="0" smtClean="0"/>
              <a:t>SARR</a:t>
            </a:r>
            <a:endParaRPr lang="en-GB" b="1" dirty="0"/>
          </a:p>
        </p:txBody>
      </p:sp>
      <p:sp>
        <p:nvSpPr>
          <p:cNvPr id="5" name="CuadroTexto 4"/>
          <p:cNvSpPr txBox="1"/>
          <p:nvPr/>
        </p:nvSpPr>
        <p:spPr>
          <a:xfrm>
            <a:off x="373225" y="1830709"/>
            <a:ext cx="10486454" cy="3970318"/>
          </a:xfrm>
          <a:prstGeom prst="rect">
            <a:avLst/>
          </a:prstGeom>
          <a:noFill/>
        </p:spPr>
        <p:txBody>
          <a:bodyPr wrap="square" rtlCol="0">
            <a:spAutoFit/>
          </a:bodyPr>
          <a:lstStyle/>
          <a:p>
            <a:r>
              <a:rPr lang="es-ES" dirty="0" err="1" smtClean="0"/>
              <a:t>Geostationary</a:t>
            </a:r>
            <a:r>
              <a:rPr lang="es-ES" dirty="0" smtClean="0"/>
              <a:t> </a:t>
            </a:r>
            <a:r>
              <a:rPr lang="es-ES" dirty="0" err="1" smtClean="0"/>
              <a:t>Earth</a:t>
            </a:r>
            <a:r>
              <a:rPr lang="es-ES" dirty="0" smtClean="0"/>
              <a:t> </a:t>
            </a:r>
            <a:r>
              <a:rPr lang="es-ES" dirty="0" err="1" smtClean="0"/>
              <a:t>Radiation</a:t>
            </a:r>
            <a:r>
              <a:rPr lang="es-ES" dirty="0" smtClean="0"/>
              <a:t> Budget (</a:t>
            </a:r>
            <a:r>
              <a:rPr lang="es-ES" b="1" dirty="0" smtClean="0"/>
              <a:t>GERB</a:t>
            </a:r>
            <a:r>
              <a:rPr lang="es-ES" dirty="0" smtClean="0"/>
              <a:t>): </a:t>
            </a:r>
            <a:r>
              <a:rPr lang="es-ES" b="1" dirty="0" smtClean="0">
                <a:solidFill>
                  <a:srgbClr val="FF0000"/>
                </a:solidFill>
              </a:rPr>
              <a:t>VIS-IR </a:t>
            </a:r>
            <a:r>
              <a:rPr lang="es-ES" b="1" dirty="0" err="1" smtClean="0">
                <a:solidFill>
                  <a:srgbClr val="FF0000"/>
                </a:solidFill>
              </a:rPr>
              <a:t>radiometer</a:t>
            </a:r>
            <a:r>
              <a:rPr lang="es-ES" b="1" dirty="0" smtClean="0">
                <a:solidFill>
                  <a:srgbClr val="FF0000"/>
                </a:solidFill>
              </a:rPr>
              <a:t> </a:t>
            </a:r>
            <a:r>
              <a:rPr lang="es-ES" b="1" dirty="0" err="1" smtClean="0"/>
              <a:t>for</a:t>
            </a:r>
            <a:r>
              <a:rPr lang="es-ES" b="1" dirty="0" smtClean="0"/>
              <a:t> </a:t>
            </a:r>
            <a:r>
              <a:rPr lang="es-ES" b="1" dirty="0" err="1" smtClean="0"/>
              <a:t>Earth</a:t>
            </a:r>
            <a:r>
              <a:rPr lang="es-ES" b="1" dirty="0" smtClean="0"/>
              <a:t> </a:t>
            </a:r>
            <a:r>
              <a:rPr lang="es-ES" b="1" dirty="0" err="1" smtClean="0"/>
              <a:t>radiation</a:t>
            </a:r>
            <a:r>
              <a:rPr lang="es-ES" b="1" dirty="0" smtClean="0"/>
              <a:t> </a:t>
            </a:r>
            <a:r>
              <a:rPr lang="es-ES" b="1" dirty="0" err="1" smtClean="0"/>
              <a:t>budget</a:t>
            </a:r>
            <a:r>
              <a:rPr lang="es-ES" b="1" dirty="0" smtClean="0"/>
              <a:t> </a:t>
            </a:r>
            <a:r>
              <a:rPr lang="es-ES" b="1" dirty="0" err="1" smtClean="0"/>
              <a:t>studies</a:t>
            </a:r>
            <a:endParaRPr lang="es-ES" b="1" dirty="0" smtClean="0"/>
          </a:p>
          <a:p>
            <a:r>
              <a:rPr lang="es-ES" dirty="0" smtClean="0"/>
              <a:t>Tiene 2 canales: ( 0,32 – 4 ) µm cubriendo el espectro solar</a:t>
            </a:r>
          </a:p>
          <a:p>
            <a:r>
              <a:rPr lang="es-ES" dirty="0" smtClean="0"/>
              <a:t>	          ( 0,32 -30 ) µm cubriendo una proporción amplia del espectro electromagnético.</a:t>
            </a:r>
          </a:p>
          <a:p>
            <a:r>
              <a:rPr lang="es-ES" dirty="0" smtClean="0"/>
              <a:t>Ambos canales se usan para estimar la radiación térmica emitida</a:t>
            </a:r>
          </a:p>
          <a:p>
            <a:endParaRPr lang="es-ES" dirty="0"/>
          </a:p>
          <a:p>
            <a:r>
              <a:rPr lang="es-ES" dirty="0" smtClean="0"/>
              <a:t>El ancho de banda de los canales del GERB es más estrecho que los canales que cubre el MSG con SEVIRI (</a:t>
            </a:r>
            <a:r>
              <a:rPr lang="en-GB" dirty="0"/>
              <a:t>Spinning Enhanced Visible and Infrared Imager </a:t>
            </a:r>
            <a:r>
              <a:rPr lang="es-ES" dirty="0" smtClean="0"/>
              <a:t>) sin embargo la resolución temporal es mucho más pobre.</a:t>
            </a:r>
          </a:p>
          <a:p>
            <a:r>
              <a:rPr lang="es-ES" dirty="0" smtClean="0"/>
              <a:t>Con este radiómetro se cubre la parte del espectro electromagnético que no cubre SEVRI.</a:t>
            </a:r>
          </a:p>
          <a:p>
            <a:endParaRPr lang="es-ES" dirty="0" smtClean="0"/>
          </a:p>
          <a:p>
            <a:r>
              <a:rPr lang="es-ES" dirty="0" smtClean="0">
                <a:solidFill>
                  <a:schemeClr val="accent1"/>
                </a:solidFill>
              </a:rPr>
              <a:t>Balance </a:t>
            </a:r>
            <a:r>
              <a:rPr lang="es-ES" dirty="0" err="1" smtClean="0">
                <a:solidFill>
                  <a:schemeClr val="accent1"/>
                </a:solidFill>
              </a:rPr>
              <a:t>radiativo</a:t>
            </a:r>
            <a:r>
              <a:rPr lang="es-ES" dirty="0" smtClean="0">
                <a:solidFill>
                  <a:schemeClr val="accent1"/>
                </a:solidFill>
              </a:rPr>
              <a:t> en el tope de la atmósfera entre flujos entrantes y salientes con una precisión del 1% . </a:t>
            </a:r>
            <a:r>
              <a:rPr lang="es-ES" dirty="0" smtClean="0"/>
              <a:t>Intervienen onda corta del sol entrante, radiación terrestre de onda corta reflejada por la Tierra y onda larga emitida por el sistema tierra atmósfera. </a:t>
            </a:r>
            <a:endParaRPr lang="en-GB" dirty="0"/>
          </a:p>
          <a:p>
            <a:endParaRPr lang="en-GB" dirty="0"/>
          </a:p>
          <a:p>
            <a:endParaRPr lang="en-GB" dirty="0"/>
          </a:p>
        </p:txBody>
      </p:sp>
    </p:spTree>
    <p:extLst>
      <p:ext uri="{BB962C8B-B14F-4D97-AF65-F5344CB8AC3E}">
        <p14:creationId xmlns:p14="http://schemas.microsoft.com/office/powerpoint/2010/main" val="3046373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23422" y="607727"/>
            <a:ext cx="8364511" cy="3139321"/>
          </a:xfrm>
          <a:prstGeom prst="rect">
            <a:avLst/>
          </a:prstGeom>
          <a:noFill/>
        </p:spPr>
        <p:txBody>
          <a:bodyPr wrap="square" rtlCol="0">
            <a:spAutoFit/>
          </a:bodyPr>
          <a:lstStyle/>
          <a:p>
            <a:r>
              <a:rPr lang="es-ES" b="1" dirty="0" smtClean="0"/>
              <a:t>SARR</a:t>
            </a:r>
            <a:r>
              <a:rPr lang="es-ES" dirty="0" smtClean="0"/>
              <a:t> stands </a:t>
            </a:r>
            <a:r>
              <a:rPr lang="es-ES" dirty="0" err="1" smtClean="0"/>
              <a:t>for</a:t>
            </a:r>
            <a:r>
              <a:rPr lang="es-ES" dirty="0" smtClean="0"/>
              <a:t> </a:t>
            </a:r>
            <a:r>
              <a:rPr lang="en-GB" b="1" dirty="0"/>
              <a:t>The Search and Rescue signal </a:t>
            </a:r>
            <a:r>
              <a:rPr lang="en-GB" b="1" dirty="0" smtClean="0"/>
              <a:t>repeater:</a:t>
            </a:r>
          </a:p>
          <a:p>
            <a:endParaRPr lang="en-GB" b="1" dirty="0" smtClean="0"/>
          </a:p>
          <a:p>
            <a:r>
              <a:rPr lang="en-GB" dirty="0" err="1" smtClean="0"/>
              <a:t>Monitizoriza</a:t>
            </a:r>
            <a:r>
              <a:rPr lang="en-GB" dirty="0" smtClean="0"/>
              <a:t> </a:t>
            </a:r>
            <a:r>
              <a:rPr lang="en-GB" dirty="0" err="1" smtClean="0"/>
              <a:t>continuamente</a:t>
            </a:r>
            <a:r>
              <a:rPr lang="en-GB" dirty="0" smtClean="0"/>
              <a:t> la Tierra para </a:t>
            </a:r>
            <a:r>
              <a:rPr lang="en-GB" dirty="0" err="1" smtClean="0"/>
              <a:t>avisar</a:t>
            </a:r>
            <a:r>
              <a:rPr lang="en-GB" dirty="0" smtClean="0"/>
              <a:t> </a:t>
            </a:r>
            <a:r>
              <a:rPr lang="en-GB" dirty="0" err="1" smtClean="0"/>
              <a:t>cuando</a:t>
            </a:r>
            <a:r>
              <a:rPr lang="en-GB" dirty="0" smtClean="0"/>
              <a:t> hay un </a:t>
            </a:r>
            <a:r>
              <a:rPr lang="en-GB" dirty="0" err="1" smtClean="0"/>
              <a:t>problema</a:t>
            </a:r>
            <a:r>
              <a:rPr lang="en-GB" dirty="0" smtClean="0"/>
              <a:t> con la </a:t>
            </a:r>
            <a:r>
              <a:rPr lang="en-GB" dirty="0" err="1" smtClean="0"/>
              <a:t>señal</a:t>
            </a:r>
            <a:r>
              <a:rPr lang="en-GB" b="1" dirty="0" smtClean="0"/>
              <a:t>.</a:t>
            </a:r>
            <a:endParaRPr lang="en-GB" b="1" dirty="0"/>
          </a:p>
          <a:p>
            <a:r>
              <a:rPr lang="en-GB" dirty="0" smtClean="0"/>
              <a:t>it relays distress signals from </a:t>
            </a:r>
            <a:r>
              <a:rPr lang="en-GB" dirty="0"/>
              <a:t>406 MHz beacons within the MSG coverage zone in Europe, Africa and the Atlantic Ocean</a:t>
            </a:r>
            <a:r>
              <a:rPr lang="en-GB" dirty="0" smtClean="0"/>
              <a:t>.</a:t>
            </a:r>
          </a:p>
          <a:p>
            <a:endParaRPr lang="en-GB" dirty="0"/>
          </a:p>
          <a:p>
            <a:r>
              <a:rPr lang="en-GB" dirty="0"/>
              <a:t>The signals are sent to Geostationary Earth Orbit Local User Terminals (GEOLUTs) and eventually passed on to Rescue Coordination Centres (RCC) for quick organisation of rescue activities.</a:t>
            </a:r>
          </a:p>
          <a:p>
            <a:endParaRPr lang="en-GB" b="1" dirty="0"/>
          </a:p>
          <a:p>
            <a:endParaRPr lang="en-GB" dirty="0"/>
          </a:p>
        </p:txBody>
      </p:sp>
      <p:sp>
        <p:nvSpPr>
          <p:cNvPr id="4" name="CuadroTexto 3"/>
          <p:cNvSpPr txBox="1"/>
          <p:nvPr/>
        </p:nvSpPr>
        <p:spPr>
          <a:xfrm>
            <a:off x="923422" y="4015818"/>
            <a:ext cx="9387570" cy="646331"/>
          </a:xfrm>
          <a:prstGeom prst="rect">
            <a:avLst/>
          </a:prstGeom>
          <a:noFill/>
        </p:spPr>
        <p:txBody>
          <a:bodyPr wrap="none" rtlCol="0">
            <a:spAutoFit/>
          </a:bodyPr>
          <a:lstStyle/>
          <a:p>
            <a:r>
              <a:rPr lang="es-ES" b="1" dirty="0" smtClean="0"/>
              <a:t>SEVIRI</a:t>
            </a:r>
            <a:r>
              <a:rPr lang="es-ES" dirty="0" smtClean="0"/>
              <a:t> stands </a:t>
            </a:r>
            <a:r>
              <a:rPr lang="es-ES" dirty="0" err="1" smtClean="0"/>
              <a:t>for</a:t>
            </a:r>
            <a:r>
              <a:rPr lang="es-ES" dirty="0" smtClean="0"/>
              <a:t> </a:t>
            </a:r>
            <a:r>
              <a:rPr lang="en-GB" b="1" dirty="0"/>
              <a:t>Spinning Enhanced Visible and </a:t>
            </a:r>
            <a:r>
              <a:rPr lang="en-GB" b="1" dirty="0" err="1"/>
              <a:t>InfraRed</a:t>
            </a:r>
            <a:r>
              <a:rPr lang="en-GB" b="1" dirty="0"/>
              <a:t> Imager (</a:t>
            </a:r>
            <a:r>
              <a:rPr lang="en-GB" b="1" dirty="0" smtClean="0"/>
              <a:t>SEVIRI). It</a:t>
            </a:r>
          </a:p>
          <a:p>
            <a:r>
              <a:rPr lang="en-GB" b="1" dirty="0" smtClean="0"/>
              <a:t>is </a:t>
            </a:r>
            <a:r>
              <a:rPr lang="en-GB" b="1" dirty="0"/>
              <a:t>MSG's primary instrument and has the capacity to observe the Earth in 12 spectral channels</a:t>
            </a:r>
            <a:r>
              <a:rPr lang="en-GB" b="1" dirty="0" smtClean="0"/>
              <a:t>.</a:t>
            </a:r>
            <a:endParaRPr lang="en-GB" b="1" dirty="0"/>
          </a:p>
        </p:txBody>
      </p:sp>
    </p:spTree>
    <p:extLst>
      <p:ext uri="{BB962C8B-B14F-4D97-AF65-F5344CB8AC3E}">
        <p14:creationId xmlns:p14="http://schemas.microsoft.com/office/powerpoint/2010/main" val="29582382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2209800" y="457200"/>
            <a:ext cx="7772400" cy="990600"/>
          </a:xfrm>
        </p:spPr>
        <p:txBody>
          <a:bodyPr/>
          <a:lstStyle/>
          <a:p>
            <a:r>
              <a:rPr lang="es-ES" dirty="0"/>
              <a:t>Canales</a:t>
            </a:r>
            <a:r>
              <a:rPr lang="es-ES" dirty="0" smtClean="0"/>
              <a:t> MSG/SEVIRI</a:t>
            </a:r>
            <a:endParaRPr lang="es-ES" dirty="0"/>
          </a:p>
        </p:txBody>
      </p:sp>
      <p:grpSp>
        <p:nvGrpSpPr>
          <p:cNvPr id="30723" name="Group 3"/>
          <p:cNvGrpSpPr>
            <a:grpSpLocks/>
          </p:cNvGrpSpPr>
          <p:nvPr/>
        </p:nvGrpSpPr>
        <p:grpSpPr bwMode="auto">
          <a:xfrm>
            <a:off x="2209800" y="1371601"/>
            <a:ext cx="7772400" cy="4425951"/>
            <a:chOff x="432" y="864"/>
            <a:chExt cx="4896" cy="2788"/>
          </a:xfrm>
        </p:grpSpPr>
        <p:sp>
          <p:nvSpPr>
            <p:cNvPr id="1978373" name="Text Box 5"/>
            <p:cNvSpPr txBox="1">
              <a:spLocks noChangeArrowheads="1"/>
            </p:cNvSpPr>
            <p:nvPr/>
          </p:nvSpPr>
          <p:spPr bwMode="auto">
            <a:xfrm>
              <a:off x="432" y="864"/>
              <a:ext cx="2448" cy="233"/>
            </a:xfrm>
            <a:prstGeom prst="rect">
              <a:avLst/>
            </a:prstGeom>
            <a:solidFill>
              <a:srgbClr val="0099FF"/>
            </a:solidFill>
            <a:ln w="9525">
              <a:noFill/>
              <a:miter lim="800000"/>
              <a:headEnd/>
              <a:tailEnd/>
            </a:ln>
            <a:effectLst/>
          </p:spPr>
          <p:txBody>
            <a:bodyPr>
              <a:prstTxWarp prst="textNoShape">
                <a:avLst/>
              </a:prstTxWarp>
              <a:spAutoFit/>
            </a:bodyPr>
            <a:lstStyle/>
            <a:p>
              <a:pPr>
                <a:spcBef>
                  <a:spcPct val="50000"/>
                </a:spcBef>
                <a:defRPr/>
              </a:pPr>
              <a:r>
                <a:rPr lang="es-ES_tradnl" dirty="0">
                  <a:solidFill>
                    <a:schemeClr val="bg1"/>
                  </a:solidFill>
                  <a:latin typeface="Times New Roman" charset="0"/>
                </a:rPr>
                <a:t>Canal   	Banda </a:t>
              </a:r>
              <a:r>
                <a:rPr lang="en-GB" dirty="0">
                  <a:solidFill>
                    <a:schemeClr val="bg1"/>
                  </a:solidFill>
                  <a:latin typeface="Arial" charset="0"/>
                </a:rPr>
                <a:t>(µ</a:t>
              </a:r>
              <a:r>
                <a:rPr lang="en-GB" dirty="0" err="1">
                  <a:solidFill>
                    <a:schemeClr val="bg1"/>
                  </a:solidFill>
                  <a:latin typeface="Arial" charset="0"/>
                </a:rPr>
                <a:t>m</a:t>
              </a:r>
              <a:r>
                <a:rPr lang="en-GB" dirty="0">
                  <a:solidFill>
                    <a:schemeClr val="bg1"/>
                  </a:solidFill>
                  <a:latin typeface="Arial" charset="0"/>
                </a:rPr>
                <a:t>)</a:t>
              </a:r>
              <a:endParaRPr lang="es-ES_tradnl" dirty="0">
                <a:solidFill>
                  <a:schemeClr val="bg1"/>
                </a:solidFill>
                <a:effectLst>
                  <a:outerShdw blurRad="38100" dist="38100" dir="2700000" algn="tl">
                    <a:srgbClr val="000000"/>
                  </a:outerShdw>
                </a:effectLst>
                <a:latin typeface="Arial" charset="0"/>
              </a:endParaRPr>
            </a:p>
          </p:txBody>
        </p:sp>
        <p:sp>
          <p:nvSpPr>
            <p:cNvPr id="30726" name="Text Box 6"/>
            <p:cNvSpPr txBox="1">
              <a:spLocks noChangeArrowheads="1"/>
            </p:cNvSpPr>
            <p:nvPr/>
          </p:nvSpPr>
          <p:spPr bwMode="auto">
            <a:xfrm>
              <a:off x="2880" y="864"/>
              <a:ext cx="2448" cy="233"/>
            </a:xfrm>
            <a:prstGeom prst="rect">
              <a:avLst/>
            </a:prstGeom>
            <a:solidFill>
              <a:srgbClr val="CC3300"/>
            </a:solidFill>
            <a:ln w="9525">
              <a:noFill/>
              <a:miter lim="800000"/>
              <a:headEnd/>
              <a:tailEnd/>
            </a:ln>
          </p:spPr>
          <p:txBody>
            <a:bodyPr>
              <a:prstTxWarp prst="textNoShape">
                <a:avLst/>
              </a:prstTxWarp>
              <a:spAutoFit/>
            </a:bodyPr>
            <a:lstStyle/>
            <a:p>
              <a:pPr>
                <a:spcBef>
                  <a:spcPct val="50000"/>
                </a:spcBef>
              </a:pPr>
              <a:r>
                <a:rPr lang="es-ES_tradnl" dirty="0">
                  <a:solidFill>
                    <a:schemeClr val="bg1"/>
                  </a:solidFill>
                  <a:latin typeface="Times New Roman" charset="0"/>
                </a:rPr>
                <a:t>Canal   	Banda </a:t>
              </a:r>
              <a:r>
                <a:rPr lang="en-GB" dirty="0">
                  <a:solidFill>
                    <a:schemeClr val="bg1"/>
                  </a:solidFill>
                  <a:latin typeface="Arial" charset="0"/>
                </a:rPr>
                <a:t>(µ</a:t>
              </a:r>
              <a:r>
                <a:rPr lang="en-GB" dirty="0" err="1">
                  <a:solidFill>
                    <a:schemeClr val="bg1"/>
                  </a:solidFill>
                  <a:latin typeface="Arial" charset="0"/>
                </a:rPr>
                <a:t>m</a:t>
              </a:r>
              <a:r>
                <a:rPr lang="en-GB" dirty="0">
                  <a:solidFill>
                    <a:schemeClr val="bg1"/>
                  </a:solidFill>
                  <a:latin typeface="Arial" charset="0"/>
                </a:rPr>
                <a:t>)</a:t>
              </a:r>
              <a:endParaRPr lang="es-ES_tradnl" dirty="0">
                <a:solidFill>
                  <a:schemeClr val="bg1"/>
                </a:solidFill>
                <a:latin typeface="Arial" charset="0"/>
              </a:endParaRPr>
            </a:p>
          </p:txBody>
        </p:sp>
        <p:sp>
          <p:nvSpPr>
            <p:cNvPr id="1978375" name="Text Box 7"/>
            <p:cNvSpPr txBox="1">
              <a:spLocks noChangeArrowheads="1"/>
            </p:cNvSpPr>
            <p:nvPr/>
          </p:nvSpPr>
          <p:spPr bwMode="auto">
            <a:xfrm>
              <a:off x="432" y="1152"/>
              <a:ext cx="2448" cy="2113"/>
            </a:xfrm>
            <a:prstGeom prst="rect">
              <a:avLst/>
            </a:prstGeom>
            <a:gradFill rotWithShape="0">
              <a:gsLst>
                <a:gs pos="0">
                  <a:srgbClr val="FFFFFF"/>
                </a:gs>
                <a:gs pos="100000">
                  <a:srgbClr val="66CCFF"/>
                </a:gs>
              </a:gsLst>
              <a:lin ang="5400000" scaled="1"/>
            </a:gradFill>
            <a:ln w="9525">
              <a:noFill/>
              <a:miter lim="800000"/>
              <a:headEnd/>
              <a:tailEnd/>
            </a:ln>
            <a:effectLst/>
          </p:spPr>
          <p:txBody>
            <a:bodyPr wrap="square">
              <a:prstTxWarp prst="textNoShape">
                <a:avLst/>
              </a:prstTxWarp>
              <a:spAutoFit/>
            </a:bodyPr>
            <a:lstStyle/>
            <a:p>
              <a:pPr>
                <a:spcBef>
                  <a:spcPct val="50000"/>
                </a:spcBef>
                <a:defRPr/>
              </a:pPr>
              <a:r>
                <a:rPr lang="es-ES_tradnl" sz="2000" dirty="0">
                  <a:latin typeface="Times New Roman" charset="0"/>
                </a:rPr>
                <a:t>VIS 0.6   	0.56-0.71</a:t>
              </a:r>
            </a:p>
            <a:p>
              <a:pPr>
                <a:spcBef>
                  <a:spcPct val="50000"/>
                </a:spcBef>
                <a:defRPr/>
              </a:pPr>
              <a:r>
                <a:rPr lang="es-ES_tradnl" sz="2000" dirty="0">
                  <a:latin typeface="Times New Roman" charset="0"/>
                </a:rPr>
                <a:t>VIS 0.8		0.74-0.88</a:t>
              </a:r>
              <a:endParaRPr lang="es-ES_tradnl" sz="1000" dirty="0">
                <a:latin typeface="Times New Roman" charset="0"/>
              </a:endParaRPr>
            </a:p>
            <a:p>
              <a:pPr>
                <a:spcBef>
                  <a:spcPct val="50000"/>
                </a:spcBef>
                <a:defRPr/>
              </a:pPr>
              <a:endParaRPr lang="es-ES_tradnl" sz="1000" dirty="0">
                <a:latin typeface="Times New Roman" charset="0"/>
              </a:endParaRPr>
            </a:p>
            <a:p>
              <a:pPr>
                <a:spcBef>
                  <a:spcPct val="50000"/>
                </a:spcBef>
                <a:defRPr/>
              </a:pPr>
              <a:r>
                <a:rPr lang="es-ES_tradnl" sz="2000" dirty="0">
                  <a:latin typeface="Times New Roman" charset="0"/>
                </a:rPr>
                <a:t>IR 1.6		1.50-1.78</a:t>
              </a:r>
            </a:p>
            <a:p>
              <a:pPr>
                <a:spcBef>
                  <a:spcPct val="50000"/>
                </a:spcBef>
                <a:defRPr/>
              </a:pPr>
              <a:r>
                <a:rPr lang="es-ES_tradnl" sz="2000" dirty="0">
                  <a:latin typeface="Times New Roman" charset="0"/>
                </a:rPr>
                <a:t>IR 3.9		3.48-4.36</a:t>
              </a:r>
            </a:p>
            <a:p>
              <a:pPr>
                <a:spcBef>
                  <a:spcPct val="50000"/>
                </a:spcBef>
                <a:defRPr/>
              </a:pPr>
              <a:r>
                <a:rPr lang="es-ES_tradnl" sz="2000" dirty="0">
                  <a:latin typeface="Times New Roman" charset="0"/>
                </a:rPr>
                <a:t>IR 10.8		9.80-11.80</a:t>
              </a:r>
            </a:p>
            <a:p>
              <a:pPr>
                <a:spcBef>
                  <a:spcPct val="50000"/>
                </a:spcBef>
                <a:defRPr/>
              </a:pPr>
              <a:r>
                <a:rPr lang="es-ES_tradnl" sz="2000" dirty="0">
                  <a:latin typeface="Times New Roman" charset="0"/>
                </a:rPr>
                <a:t>IR 12.0		11.00-13.00</a:t>
              </a:r>
            </a:p>
            <a:p>
              <a:pPr>
                <a:spcBef>
                  <a:spcPct val="50000"/>
                </a:spcBef>
                <a:defRPr/>
              </a:pPr>
              <a:r>
                <a:rPr lang="es-ES_tradnl" dirty="0">
                  <a:latin typeface="Times New Roman" charset="0"/>
                </a:rPr>
                <a:t>	</a:t>
              </a:r>
              <a:endParaRPr lang="es-ES_tradnl" dirty="0">
                <a:solidFill>
                  <a:srgbClr val="000000"/>
                </a:solidFill>
                <a:effectLst>
                  <a:outerShdw blurRad="38100" dist="38100" dir="2700000" algn="tl">
                    <a:srgbClr val="FFFFFF"/>
                  </a:outerShdw>
                </a:effectLst>
                <a:latin typeface="Arial" charset="0"/>
              </a:endParaRPr>
            </a:p>
          </p:txBody>
        </p:sp>
        <p:sp>
          <p:nvSpPr>
            <p:cNvPr id="30728" name="Line 8"/>
            <p:cNvSpPr>
              <a:spLocks noChangeShapeType="1"/>
            </p:cNvSpPr>
            <p:nvPr/>
          </p:nvSpPr>
          <p:spPr bwMode="auto">
            <a:xfrm>
              <a:off x="480" y="1440"/>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30729" name="Line 9"/>
            <p:cNvSpPr>
              <a:spLocks noChangeShapeType="1"/>
            </p:cNvSpPr>
            <p:nvPr/>
          </p:nvSpPr>
          <p:spPr bwMode="auto">
            <a:xfrm>
              <a:off x="480" y="3024"/>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30730" name="Line 10"/>
            <p:cNvSpPr>
              <a:spLocks noChangeShapeType="1"/>
            </p:cNvSpPr>
            <p:nvPr/>
          </p:nvSpPr>
          <p:spPr bwMode="auto">
            <a:xfrm>
              <a:off x="480" y="2736"/>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30731" name="Line 11"/>
            <p:cNvSpPr>
              <a:spLocks noChangeShapeType="1"/>
            </p:cNvSpPr>
            <p:nvPr/>
          </p:nvSpPr>
          <p:spPr bwMode="auto">
            <a:xfrm>
              <a:off x="480" y="2448"/>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30732" name="Line 12"/>
            <p:cNvSpPr>
              <a:spLocks noChangeShapeType="1"/>
            </p:cNvSpPr>
            <p:nvPr/>
          </p:nvSpPr>
          <p:spPr bwMode="auto">
            <a:xfrm>
              <a:off x="480" y="2160"/>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30733" name="Line 13"/>
            <p:cNvSpPr>
              <a:spLocks noChangeShapeType="1"/>
            </p:cNvSpPr>
            <p:nvPr/>
          </p:nvSpPr>
          <p:spPr bwMode="auto">
            <a:xfrm>
              <a:off x="480" y="1776"/>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1978382" name="Text Box 14"/>
            <p:cNvSpPr txBox="1">
              <a:spLocks noChangeArrowheads="1"/>
            </p:cNvSpPr>
            <p:nvPr/>
          </p:nvSpPr>
          <p:spPr bwMode="auto">
            <a:xfrm>
              <a:off x="2880" y="1190"/>
              <a:ext cx="2448" cy="2026"/>
            </a:xfrm>
            <a:prstGeom prst="rect">
              <a:avLst/>
            </a:prstGeom>
            <a:gradFill rotWithShape="0">
              <a:gsLst>
                <a:gs pos="0">
                  <a:srgbClr val="FFFFFF"/>
                </a:gs>
                <a:gs pos="100000">
                  <a:srgbClr val="FF7C80"/>
                </a:gs>
              </a:gsLst>
              <a:lin ang="5400000" scaled="1"/>
            </a:gradFill>
            <a:ln w="9525">
              <a:noFill/>
              <a:miter lim="800000"/>
              <a:headEnd/>
              <a:tailEnd/>
            </a:ln>
            <a:effectLst/>
          </p:spPr>
          <p:txBody>
            <a:bodyPr wrap="square">
              <a:prstTxWarp prst="textNoShape">
                <a:avLst/>
              </a:prstTxWarp>
              <a:spAutoFit/>
            </a:bodyPr>
            <a:lstStyle/>
            <a:p>
              <a:pPr>
                <a:spcBef>
                  <a:spcPct val="50000"/>
                </a:spcBef>
                <a:defRPr/>
              </a:pPr>
              <a:r>
                <a:rPr lang="es-ES_tradnl" sz="2000" dirty="0">
                  <a:latin typeface="Times New Roman" charset="0"/>
                </a:rPr>
                <a:t>WV 6.2   	5.35-7.15</a:t>
              </a:r>
            </a:p>
            <a:p>
              <a:pPr>
                <a:spcBef>
                  <a:spcPct val="50000"/>
                </a:spcBef>
                <a:defRPr/>
              </a:pPr>
              <a:r>
                <a:rPr lang="es-ES_tradnl" sz="2000" dirty="0">
                  <a:latin typeface="Times New Roman" charset="0"/>
                </a:rPr>
                <a:t>WV 7.3		6.85-7.85</a:t>
              </a:r>
              <a:endParaRPr lang="es-ES_tradnl" sz="1000" dirty="0">
                <a:latin typeface="Times New Roman" charset="0"/>
              </a:endParaRPr>
            </a:p>
            <a:p>
              <a:pPr>
                <a:spcBef>
                  <a:spcPct val="50000"/>
                </a:spcBef>
                <a:defRPr/>
              </a:pPr>
              <a:endParaRPr lang="es-ES_tradnl" sz="1000" dirty="0">
                <a:latin typeface="Times New Roman" charset="0"/>
              </a:endParaRPr>
            </a:p>
            <a:p>
              <a:pPr>
                <a:spcBef>
                  <a:spcPct val="50000"/>
                </a:spcBef>
                <a:defRPr/>
              </a:pPr>
              <a:r>
                <a:rPr lang="es-ES_tradnl" sz="2000" dirty="0">
                  <a:latin typeface="Times New Roman" charset="0"/>
                </a:rPr>
                <a:t>IR 8.7		8.30-9.10</a:t>
              </a:r>
            </a:p>
            <a:p>
              <a:pPr>
                <a:spcBef>
                  <a:spcPct val="50000"/>
                </a:spcBef>
                <a:defRPr/>
              </a:pPr>
              <a:r>
                <a:rPr lang="es-ES_tradnl" sz="2000" dirty="0">
                  <a:latin typeface="Times New Roman" charset="0"/>
                </a:rPr>
                <a:t>IR 9.7		9.38-9.94</a:t>
              </a:r>
            </a:p>
            <a:p>
              <a:pPr>
                <a:spcBef>
                  <a:spcPct val="50000"/>
                </a:spcBef>
                <a:defRPr/>
              </a:pPr>
              <a:r>
                <a:rPr lang="es-ES_tradnl" sz="2000" dirty="0">
                  <a:latin typeface="Times New Roman" charset="0"/>
                </a:rPr>
                <a:t>IR 13.4		12.40-14.40</a:t>
              </a:r>
              <a:endParaRPr lang="es-ES_tradnl" sz="1000" dirty="0">
                <a:latin typeface="Times New Roman" charset="0"/>
              </a:endParaRPr>
            </a:p>
            <a:p>
              <a:pPr>
                <a:spcBef>
                  <a:spcPct val="50000"/>
                </a:spcBef>
                <a:defRPr/>
              </a:pPr>
              <a:r>
                <a:rPr lang="es-ES_tradnl" sz="2200" dirty="0">
                  <a:latin typeface="Times New Roman" charset="0"/>
                </a:rPr>
                <a:t>HRVIS</a:t>
              </a:r>
              <a:r>
                <a:rPr lang="es-ES_tradnl" sz="2000" dirty="0">
                  <a:latin typeface="Times New Roman" charset="0"/>
                </a:rPr>
                <a:t>		0.5-0.9</a:t>
              </a:r>
              <a:endParaRPr lang="es-ES_tradnl" sz="1000" dirty="0">
                <a:latin typeface="Times New Roman" charset="0"/>
              </a:endParaRPr>
            </a:p>
            <a:p>
              <a:pPr>
                <a:spcBef>
                  <a:spcPct val="50000"/>
                </a:spcBef>
                <a:defRPr/>
              </a:pPr>
              <a:r>
                <a:rPr lang="es-ES_tradnl" sz="1000" dirty="0">
                  <a:latin typeface="Times New Roman" charset="0"/>
                </a:rPr>
                <a:t>	</a:t>
              </a:r>
              <a:endParaRPr lang="es-ES_tradnl" sz="1000" dirty="0">
                <a:solidFill>
                  <a:srgbClr val="000000"/>
                </a:solidFill>
                <a:effectLst>
                  <a:outerShdw blurRad="38100" dist="38100" dir="2700000" algn="tl">
                    <a:srgbClr val="FFFFFF"/>
                  </a:outerShdw>
                </a:effectLst>
                <a:latin typeface="Arial" charset="0"/>
              </a:endParaRPr>
            </a:p>
          </p:txBody>
        </p:sp>
        <p:sp>
          <p:nvSpPr>
            <p:cNvPr id="30735" name="Line 15"/>
            <p:cNvSpPr>
              <a:spLocks noChangeShapeType="1"/>
            </p:cNvSpPr>
            <p:nvPr/>
          </p:nvSpPr>
          <p:spPr bwMode="auto">
            <a:xfrm>
              <a:off x="2928" y="1440"/>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30736" name="Line 16"/>
            <p:cNvSpPr>
              <a:spLocks noChangeShapeType="1"/>
            </p:cNvSpPr>
            <p:nvPr/>
          </p:nvSpPr>
          <p:spPr bwMode="auto">
            <a:xfrm>
              <a:off x="2928" y="3072"/>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30737" name="Line 17"/>
            <p:cNvSpPr>
              <a:spLocks noChangeShapeType="1"/>
            </p:cNvSpPr>
            <p:nvPr/>
          </p:nvSpPr>
          <p:spPr bwMode="auto">
            <a:xfrm>
              <a:off x="2928" y="2736"/>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30738" name="Line 18"/>
            <p:cNvSpPr>
              <a:spLocks noChangeShapeType="1"/>
            </p:cNvSpPr>
            <p:nvPr/>
          </p:nvSpPr>
          <p:spPr bwMode="auto">
            <a:xfrm>
              <a:off x="2928" y="2448"/>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30739" name="Line 19"/>
            <p:cNvSpPr>
              <a:spLocks noChangeShapeType="1"/>
            </p:cNvSpPr>
            <p:nvPr/>
          </p:nvSpPr>
          <p:spPr bwMode="auto">
            <a:xfrm>
              <a:off x="2928" y="2160"/>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30740" name="Line 20"/>
            <p:cNvSpPr>
              <a:spLocks noChangeShapeType="1"/>
            </p:cNvSpPr>
            <p:nvPr/>
          </p:nvSpPr>
          <p:spPr bwMode="auto">
            <a:xfrm>
              <a:off x="2928" y="1776"/>
              <a:ext cx="2256"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30724" name="Text Box 4"/>
            <p:cNvSpPr txBox="1">
              <a:spLocks noChangeArrowheads="1"/>
            </p:cNvSpPr>
            <p:nvPr/>
          </p:nvSpPr>
          <p:spPr bwMode="auto">
            <a:xfrm>
              <a:off x="432" y="3072"/>
              <a:ext cx="4896" cy="580"/>
            </a:xfrm>
            <a:prstGeom prst="rect">
              <a:avLst/>
            </a:prstGeom>
            <a:solidFill>
              <a:srgbClr val="0099FF"/>
            </a:solidFill>
            <a:ln w="9525">
              <a:noFill/>
              <a:miter lim="800000"/>
              <a:headEnd/>
              <a:tailEnd/>
            </a:ln>
          </p:spPr>
          <p:txBody>
            <a:bodyPr lIns="90360" tIns="44280" rIns="90360" bIns="44280">
              <a:prstTxWarp prst="textNoShape">
                <a:avLst/>
              </a:prstTxWarp>
              <a:spAutoFit/>
            </a:bodyPr>
            <a:lstStyle/>
            <a:p>
              <a:pPr lvl="1" algn="ctr">
                <a:buSzPct val="87000"/>
                <a:tabLst>
                  <a:tab pos="723900" algn="l"/>
                  <a:tab pos="1447800" algn="l"/>
                  <a:tab pos="2171700" algn="l"/>
                  <a:tab pos="2895600" algn="l"/>
                  <a:tab pos="3619500" algn="l"/>
                  <a:tab pos="4343400" algn="l"/>
                  <a:tab pos="5067300" algn="l"/>
                  <a:tab pos="5791200" algn="l"/>
                  <a:tab pos="6515100" algn="l"/>
                  <a:tab pos="7239000" algn="l"/>
                </a:tabLst>
              </a:pPr>
              <a:r>
                <a:rPr lang="es-ES_tradnl" dirty="0">
                  <a:solidFill>
                    <a:schemeClr val="bg1"/>
                  </a:solidFill>
                  <a:latin typeface="Times New Roman" charset="0"/>
                </a:rPr>
                <a:t>Resolución espacial: 3 </a:t>
              </a:r>
              <a:r>
                <a:rPr lang="es-ES_tradnl" dirty="0" err="1">
                  <a:solidFill>
                    <a:schemeClr val="bg1"/>
                  </a:solidFill>
                  <a:latin typeface="Times New Roman" charset="0"/>
                </a:rPr>
                <a:t>km</a:t>
              </a:r>
              <a:r>
                <a:rPr lang="es-ES_tradnl" dirty="0">
                  <a:solidFill>
                    <a:schemeClr val="bg1"/>
                  </a:solidFill>
                  <a:latin typeface="Times New Roman" charset="0"/>
                </a:rPr>
                <a:t> (HRVIS 1 </a:t>
              </a:r>
              <a:r>
                <a:rPr lang="es-ES_tradnl" dirty="0" err="1">
                  <a:solidFill>
                    <a:schemeClr val="bg1"/>
                  </a:solidFill>
                  <a:latin typeface="Times New Roman" charset="0"/>
                </a:rPr>
                <a:t>km</a:t>
              </a:r>
              <a:r>
                <a:rPr lang="es-ES_tradnl" dirty="0">
                  <a:solidFill>
                    <a:schemeClr val="bg1"/>
                  </a:solidFill>
                  <a:latin typeface="Times New Roman" charset="0"/>
                </a:rPr>
                <a:t>)</a:t>
              </a:r>
              <a:br>
                <a:rPr lang="es-ES_tradnl" dirty="0">
                  <a:solidFill>
                    <a:schemeClr val="bg1"/>
                  </a:solidFill>
                  <a:latin typeface="Times New Roman" charset="0"/>
                </a:rPr>
              </a:br>
              <a:r>
                <a:rPr lang="es-ES_tradnl" dirty="0">
                  <a:solidFill>
                    <a:schemeClr val="bg1"/>
                  </a:solidFill>
                  <a:latin typeface="Times New Roman" charset="0"/>
                </a:rPr>
                <a:t>Datos enviados como “cuentas de 10 bits” por </a:t>
              </a:r>
              <a:r>
                <a:rPr lang="es-ES_tradnl" dirty="0" err="1">
                  <a:solidFill>
                    <a:schemeClr val="bg1"/>
                  </a:solidFill>
                  <a:latin typeface="Times New Roman" charset="0"/>
                </a:rPr>
                <a:t>pixel</a:t>
              </a:r>
              <a:r>
                <a:rPr lang="es-ES_tradnl" dirty="0">
                  <a:solidFill>
                    <a:schemeClr val="bg1"/>
                  </a:solidFill>
                  <a:latin typeface="Times New Roman" charset="0"/>
                </a:rPr>
                <a:t>,</a:t>
              </a:r>
              <a:br>
                <a:rPr lang="es-ES_tradnl" dirty="0">
                  <a:solidFill>
                    <a:schemeClr val="bg1"/>
                  </a:solidFill>
                  <a:latin typeface="Times New Roman" charset="0"/>
                </a:rPr>
              </a:br>
              <a:r>
                <a:rPr lang="es-ES_tradnl" dirty="0">
                  <a:solidFill>
                    <a:schemeClr val="bg1"/>
                  </a:solidFill>
                  <a:latin typeface="Times New Roman" charset="0"/>
                </a:rPr>
                <a:t>que se convierten en </a:t>
              </a:r>
              <a:r>
                <a:rPr lang="es-ES_tradnl" dirty="0" err="1">
                  <a:solidFill>
                    <a:schemeClr val="bg1"/>
                  </a:solidFill>
                  <a:latin typeface="Times New Roman" charset="0"/>
                </a:rPr>
                <a:t>radiancias</a:t>
              </a:r>
              <a:r>
                <a:rPr lang="es-ES_tradnl" dirty="0">
                  <a:solidFill>
                    <a:schemeClr val="bg1"/>
                  </a:solidFill>
                  <a:latin typeface="Times New Roman" charset="0"/>
                </a:rPr>
                <a:t>/</a:t>
              </a:r>
              <a:r>
                <a:rPr lang="es-ES_tradnl" dirty="0" err="1">
                  <a:solidFill>
                    <a:schemeClr val="bg1"/>
                  </a:solidFill>
                  <a:latin typeface="Times New Roman" charset="0"/>
                </a:rPr>
                <a:t>reflectancias</a:t>
              </a:r>
              <a:r>
                <a:rPr lang="es-ES_tradnl" dirty="0">
                  <a:solidFill>
                    <a:schemeClr val="bg1"/>
                  </a:solidFill>
                  <a:latin typeface="Times New Roman" charset="0"/>
                </a:rPr>
                <a:t>.</a:t>
              </a:r>
              <a:endParaRPr lang="es-ES_tradnl" dirty="0">
                <a:solidFill>
                  <a:srgbClr val="000000"/>
                </a:solidFill>
                <a:latin typeface="Times New Roman" charset="0"/>
              </a:endParaRPr>
            </a:p>
          </p:txBody>
        </p:sp>
      </p:grpSp>
    </p:spTree>
    <p:extLst>
      <p:ext uri="{BB962C8B-B14F-4D97-AF65-F5344CB8AC3E}">
        <p14:creationId xmlns:p14="http://schemas.microsoft.com/office/powerpoint/2010/main" val="578415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7577847" y="1624520"/>
            <a:ext cx="4105072" cy="2380026"/>
          </a:xfrm>
        </p:spPr>
        <p:txBody>
          <a:bodyPr>
            <a:normAutofit fontScale="90000"/>
          </a:bodyPr>
          <a:lstStyle/>
          <a:p>
            <a:r>
              <a:rPr lang="es-ES" dirty="0"/>
              <a:t>Resolución espacial</a:t>
            </a:r>
            <a:r>
              <a:rPr lang="es-ES" dirty="0" smtClean="0"/>
              <a:t> real MSG/SEVIRI</a:t>
            </a:r>
            <a:br>
              <a:rPr lang="es-ES" dirty="0" smtClean="0"/>
            </a:br>
            <a:r>
              <a:rPr lang="es-ES" dirty="0" smtClean="0"/>
              <a:t>en función de la localización</a:t>
            </a:r>
            <a:endParaRPr lang="es-ES" dirty="0"/>
          </a:p>
        </p:txBody>
      </p:sp>
      <p:graphicFrame>
        <p:nvGraphicFramePr>
          <p:cNvPr id="36866" name="Object 2"/>
          <p:cNvGraphicFramePr>
            <a:graphicFrameLocks noChangeAspect="1"/>
          </p:cNvGraphicFramePr>
          <p:nvPr>
            <p:extLst>
              <p:ext uri="{D42A27DB-BD31-4B8C-83A1-F6EECF244321}">
                <p14:modId xmlns:p14="http://schemas.microsoft.com/office/powerpoint/2010/main" val="839063849"/>
              </p:ext>
            </p:extLst>
          </p:nvPr>
        </p:nvGraphicFramePr>
        <p:xfrm>
          <a:off x="743354" y="136187"/>
          <a:ext cx="6689948" cy="6529267"/>
        </p:xfrm>
        <a:graphic>
          <a:graphicData uri="http://schemas.openxmlformats.org/presentationml/2006/ole">
            <mc:AlternateContent xmlns:mc="http://schemas.openxmlformats.org/markup-compatibility/2006">
              <mc:Choice xmlns:v="urn:schemas-microsoft-com:vml" Requires="v">
                <p:oleObj spid="_x0000_s1160" name="Fotografía de Photo Editor" r:id="rId4" imgW="12879598" imgH="12571429" progId="">
                  <p:embed/>
                </p:oleObj>
              </mc:Choice>
              <mc:Fallback>
                <p:oleObj name="Fotografía de Photo Editor" r:id="rId4" imgW="12879598" imgH="12571429"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354" y="136187"/>
                        <a:ext cx="6689948" cy="6529267"/>
                      </a:xfrm>
                      <a:prstGeom prst="rect">
                        <a:avLst/>
                      </a:prstGeom>
                      <a:noFill/>
                      <a:ln>
                        <a:noFill/>
                      </a:ln>
                      <a:effectLst/>
                    </p:spPr>
                  </p:pic>
                </p:oleObj>
              </mc:Fallback>
            </mc:AlternateContent>
          </a:graphicData>
        </a:graphic>
      </p:graphicFrame>
      <p:sp>
        <p:nvSpPr>
          <p:cNvPr id="4" name="CuadroTexto 3"/>
          <p:cNvSpPr txBox="1"/>
          <p:nvPr/>
        </p:nvSpPr>
        <p:spPr>
          <a:xfrm>
            <a:off x="3947351" y="3400820"/>
            <a:ext cx="591829" cy="369332"/>
          </a:xfrm>
          <a:prstGeom prst="rect">
            <a:avLst/>
          </a:prstGeom>
          <a:noFill/>
        </p:spPr>
        <p:txBody>
          <a:bodyPr wrap="none" rtlCol="0">
            <a:spAutoFit/>
          </a:bodyPr>
          <a:lstStyle/>
          <a:p>
            <a:r>
              <a:rPr lang="es-ES" dirty="0" smtClean="0"/>
              <a:t>3Km</a:t>
            </a:r>
            <a:endParaRPr lang="en-GB" dirty="0"/>
          </a:p>
        </p:txBody>
      </p:sp>
      <p:sp>
        <p:nvSpPr>
          <p:cNvPr id="20" name="CuadroTexto 19"/>
          <p:cNvSpPr txBox="1"/>
          <p:nvPr/>
        </p:nvSpPr>
        <p:spPr>
          <a:xfrm>
            <a:off x="3301048" y="2902728"/>
            <a:ext cx="591829" cy="369332"/>
          </a:xfrm>
          <a:prstGeom prst="rect">
            <a:avLst/>
          </a:prstGeom>
          <a:noFill/>
        </p:spPr>
        <p:txBody>
          <a:bodyPr wrap="none" rtlCol="0">
            <a:spAutoFit/>
          </a:bodyPr>
          <a:lstStyle/>
          <a:p>
            <a:r>
              <a:rPr lang="es-ES" dirty="0" smtClean="0"/>
              <a:t>4Km</a:t>
            </a:r>
            <a:endParaRPr lang="en-GB" dirty="0"/>
          </a:p>
        </p:txBody>
      </p:sp>
      <p:sp>
        <p:nvSpPr>
          <p:cNvPr id="21" name="CuadroTexto 20"/>
          <p:cNvSpPr txBox="1"/>
          <p:nvPr/>
        </p:nvSpPr>
        <p:spPr>
          <a:xfrm>
            <a:off x="2711377" y="2273688"/>
            <a:ext cx="591829" cy="369332"/>
          </a:xfrm>
          <a:prstGeom prst="rect">
            <a:avLst/>
          </a:prstGeom>
          <a:noFill/>
        </p:spPr>
        <p:txBody>
          <a:bodyPr wrap="none" rtlCol="0">
            <a:spAutoFit/>
          </a:bodyPr>
          <a:lstStyle/>
          <a:p>
            <a:r>
              <a:rPr lang="es-ES" dirty="0" smtClean="0"/>
              <a:t>6Km</a:t>
            </a:r>
            <a:endParaRPr lang="en-GB" dirty="0"/>
          </a:p>
        </p:txBody>
      </p:sp>
      <p:sp>
        <p:nvSpPr>
          <p:cNvPr id="22" name="CuadroTexto 21"/>
          <p:cNvSpPr txBox="1"/>
          <p:nvPr/>
        </p:nvSpPr>
        <p:spPr>
          <a:xfrm>
            <a:off x="2933060" y="2476563"/>
            <a:ext cx="591829" cy="369332"/>
          </a:xfrm>
          <a:prstGeom prst="rect">
            <a:avLst/>
          </a:prstGeom>
          <a:noFill/>
        </p:spPr>
        <p:txBody>
          <a:bodyPr wrap="none" rtlCol="0">
            <a:spAutoFit/>
          </a:bodyPr>
          <a:lstStyle/>
          <a:p>
            <a:r>
              <a:rPr lang="es-ES" dirty="0" smtClean="0"/>
              <a:t>5Km</a:t>
            </a:r>
            <a:endParaRPr lang="en-GB" dirty="0"/>
          </a:p>
        </p:txBody>
      </p:sp>
      <p:sp>
        <p:nvSpPr>
          <p:cNvPr id="23" name="CuadroTexto 22"/>
          <p:cNvSpPr txBox="1"/>
          <p:nvPr/>
        </p:nvSpPr>
        <p:spPr>
          <a:xfrm>
            <a:off x="2573026" y="2032189"/>
            <a:ext cx="655949" cy="369332"/>
          </a:xfrm>
          <a:prstGeom prst="rect">
            <a:avLst/>
          </a:prstGeom>
          <a:noFill/>
        </p:spPr>
        <p:txBody>
          <a:bodyPr wrap="square" rtlCol="0">
            <a:spAutoFit/>
          </a:bodyPr>
          <a:lstStyle/>
          <a:p>
            <a:r>
              <a:rPr lang="es-ES" dirty="0" smtClean="0"/>
              <a:t>8 Km</a:t>
            </a:r>
            <a:endParaRPr lang="en-GB" dirty="0"/>
          </a:p>
        </p:txBody>
      </p:sp>
      <p:sp>
        <p:nvSpPr>
          <p:cNvPr id="24" name="CuadroTexto 23"/>
          <p:cNvSpPr txBox="1"/>
          <p:nvPr/>
        </p:nvSpPr>
        <p:spPr>
          <a:xfrm>
            <a:off x="2436859" y="1772481"/>
            <a:ext cx="718466" cy="369332"/>
          </a:xfrm>
          <a:prstGeom prst="rect">
            <a:avLst/>
          </a:prstGeom>
          <a:noFill/>
        </p:spPr>
        <p:txBody>
          <a:bodyPr wrap="none" rtlCol="0">
            <a:spAutoFit/>
          </a:bodyPr>
          <a:lstStyle/>
          <a:p>
            <a:r>
              <a:rPr lang="es-ES" dirty="0" smtClean="0"/>
              <a:t>11Km</a:t>
            </a:r>
            <a:endParaRPr lang="en-GB" dirty="0"/>
          </a:p>
        </p:txBody>
      </p:sp>
    </p:spTree>
    <p:extLst>
      <p:ext uri="{BB962C8B-B14F-4D97-AF65-F5344CB8AC3E}">
        <p14:creationId xmlns:p14="http://schemas.microsoft.com/office/powerpoint/2010/main" val="21110154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arcador de pie de página 3"/>
          <p:cNvSpPr>
            <a:spLocks noGrp="1"/>
          </p:cNvSpPr>
          <p:nvPr>
            <p:ph type="ftr" sz="quarter" idx="11"/>
          </p:nvPr>
        </p:nvSpPr>
        <p:spPr>
          <a:xfrm>
            <a:off x="2438401" y="5938591"/>
            <a:ext cx="3082564" cy="571991"/>
          </a:xfrm>
          <a:noFill/>
        </p:spPr>
        <p:txBody>
          <a:bodyPr/>
          <a:lstStyle/>
          <a:p>
            <a:r>
              <a:rPr lang="es-ES_tradnl" sz="1800" dirty="0"/>
              <a:t>https://youtu.be/LEDo5p3sE3o</a:t>
            </a:r>
            <a:endParaRPr lang="es-ES" sz="1800" dirty="0"/>
          </a:p>
        </p:txBody>
      </p:sp>
      <p:pic>
        <p:nvPicPr>
          <p:cNvPr id="32774" name="Picture 5"/>
          <p:cNvPicPr>
            <a:picLocks noChangeAspect="1" noChangeArrowheads="1"/>
          </p:cNvPicPr>
          <p:nvPr/>
        </p:nvPicPr>
        <p:blipFill>
          <a:blip r:embed="rId3"/>
          <a:srcRect/>
          <a:stretch>
            <a:fillRect/>
          </a:stretch>
        </p:blipFill>
        <p:spPr bwMode="auto">
          <a:xfrm>
            <a:off x="2286000" y="1371601"/>
            <a:ext cx="3581400" cy="3533775"/>
          </a:xfrm>
          <a:prstGeom prst="rect">
            <a:avLst/>
          </a:prstGeom>
          <a:noFill/>
          <a:ln w="9525">
            <a:noFill/>
            <a:miter lim="800000"/>
            <a:headEnd/>
            <a:tailEnd/>
          </a:ln>
        </p:spPr>
      </p:pic>
      <p:pic>
        <p:nvPicPr>
          <p:cNvPr id="32775" name="Picture 6"/>
          <p:cNvPicPr>
            <a:picLocks noChangeAspect="1" noChangeArrowheads="1"/>
          </p:cNvPicPr>
          <p:nvPr/>
        </p:nvPicPr>
        <p:blipFill>
          <a:blip r:embed="rId4"/>
          <a:srcRect/>
          <a:stretch>
            <a:fillRect/>
          </a:stretch>
        </p:blipFill>
        <p:spPr bwMode="auto">
          <a:xfrm>
            <a:off x="6553200" y="1371600"/>
            <a:ext cx="3513138" cy="3581400"/>
          </a:xfrm>
          <a:prstGeom prst="rect">
            <a:avLst/>
          </a:prstGeom>
          <a:noFill/>
          <a:ln w="9525">
            <a:noFill/>
            <a:miter lim="800000"/>
            <a:headEnd/>
            <a:tailEnd/>
          </a:ln>
        </p:spPr>
      </p:pic>
      <p:sp>
        <p:nvSpPr>
          <p:cNvPr id="32776" name="Line 7"/>
          <p:cNvSpPr>
            <a:spLocks noChangeShapeType="1"/>
          </p:cNvSpPr>
          <p:nvPr/>
        </p:nvSpPr>
        <p:spPr bwMode="auto">
          <a:xfrm>
            <a:off x="2438401" y="2362200"/>
            <a:ext cx="7993063" cy="0"/>
          </a:xfrm>
          <a:prstGeom prst="line">
            <a:avLst/>
          </a:prstGeom>
          <a:noFill/>
          <a:ln w="22225">
            <a:solidFill>
              <a:srgbClr val="FF0000"/>
            </a:solidFill>
            <a:round/>
            <a:headEnd/>
            <a:tailEnd/>
          </a:ln>
          <a:effectLst>
            <a:prstShdw prst="shdw17" dist="17961" dir="2700000">
              <a:srgbClr val="990000">
                <a:alpha val="74997"/>
              </a:srgbClr>
            </a:prstShdw>
          </a:effectLst>
        </p:spPr>
        <p:txBody>
          <a:bodyPr>
            <a:prstTxWarp prst="textNoShape">
              <a:avLst/>
            </a:prstTxWarp>
            <a:spAutoFit/>
          </a:bodyPr>
          <a:lstStyle/>
          <a:p>
            <a:endParaRPr lang="es-ES_tradnl"/>
          </a:p>
        </p:txBody>
      </p:sp>
      <p:sp>
        <p:nvSpPr>
          <p:cNvPr id="12" name="Rectangle 2"/>
          <p:cNvSpPr>
            <a:spLocks noChangeArrowheads="1"/>
          </p:cNvSpPr>
          <p:nvPr/>
        </p:nvSpPr>
        <p:spPr bwMode="auto">
          <a:xfrm>
            <a:off x="1752600" y="457200"/>
            <a:ext cx="9126894" cy="609600"/>
          </a:xfrm>
          <a:prstGeom prst="rect">
            <a:avLst/>
          </a:prstGeom>
          <a:noFill/>
          <a:ln w="12700">
            <a:noFill/>
            <a:miter lim="800000"/>
            <a:headEnd/>
            <a:tailEnd/>
          </a:ln>
        </p:spPr>
        <p:txBody>
          <a:bodyPr lIns="90488" tIns="44450" rIns="90488" bIns="44450" anchor="ctr">
            <a:prstTxWarp prst="textNoShape">
              <a:avLst/>
            </a:prstTxWarp>
          </a:bodyPr>
          <a:lstStyle/>
          <a:p>
            <a:pPr algn="ctr"/>
            <a:r>
              <a:rPr lang="es-ES" sz="3200" dirty="0">
                <a:solidFill>
                  <a:schemeClr val="accent2"/>
                </a:solidFill>
              </a:rPr>
              <a:t>Diferencia “modo nominal” y “modo rapid scan”</a:t>
            </a:r>
            <a:br>
              <a:rPr lang="es-ES" sz="3200" dirty="0">
                <a:solidFill>
                  <a:schemeClr val="accent2"/>
                </a:solidFill>
              </a:rPr>
            </a:br>
            <a:r>
              <a:rPr lang="es-ES" sz="3200" dirty="0">
                <a:solidFill>
                  <a:schemeClr val="accent2"/>
                </a:solidFill>
              </a:rPr>
              <a:t>en MSG/SEVIRI</a:t>
            </a:r>
          </a:p>
        </p:txBody>
      </p:sp>
      <p:sp>
        <p:nvSpPr>
          <p:cNvPr id="13" name="Text Box 4"/>
          <p:cNvSpPr txBox="1">
            <a:spLocks noChangeArrowheads="1"/>
          </p:cNvSpPr>
          <p:nvPr/>
        </p:nvSpPr>
        <p:spPr bwMode="auto">
          <a:xfrm>
            <a:off x="2971801" y="4953001"/>
            <a:ext cx="2295871" cy="1015663"/>
          </a:xfrm>
          <a:prstGeom prst="rect">
            <a:avLst/>
          </a:prstGeom>
          <a:noFill/>
          <a:ln w="9525">
            <a:noFill/>
            <a:miter lim="800000"/>
            <a:headEnd/>
            <a:tailEnd/>
          </a:ln>
          <a:effectLst>
            <a:prstShdw prst="shdw17" dist="17961" dir="2700000">
              <a:srgbClr val="7A9999">
                <a:alpha val="74997"/>
              </a:srgbClr>
            </a:prstShdw>
          </a:effectLst>
        </p:spPr>
        <p:txBody>
          <a:bodyPr wrap="none">
            <a:prstTxWarp prst="textNoShape">
              <a:avLst/>
            </a:prstTxWarp>
            <a:spAutoFit/>
          </a:bodyPr>
          <a:lstStyle/>
          <a:p>
            <a:pPr>
              <a:spcBef>
                <a:spcPct val="50000"/>
              </a:spcBef>
            </a:pPr>
            <a:r>
              <a:rPr lang="es-ES_tradnl" sz="2000" dirty="0" err="1">
                <a:solidFill>
                  <a:schemeClr val="accent2"/>
                </a:solidFill>
                <a:latin typeface="Times New Roman" charset="0"/>
              </a:rPr>
              <a:t>Meteosat</a:t>
            </a:r>
            <a:r>
              <a:rPr lang="es-ES_tradnl" sz="2000" dirty="0">
                <a:solidFill>
                  <a:schemeClr val="accent2"/>
                </a:solidFill>
                <a:latin typeface="Times New Roman" charset="0"/>
              </a:rPr>
              <a:t>-11 en </a:t>
            </a:r>
            <a:r>
              <a:rPr lang="en-US" sz="2000" dirty="0">
                <a:solidFill>
                  <a:schemeClr val="accent2"/>
                </a:solidFill>
                <a:latin typeface="Times New Roman" charset="0"/>
              </a:rPr>
              <a:t>0</a:t>
            </a:r>
            <a:r>
              <a:rPr lang="en-US" sz="2000" dirty="0">
                <a:solidFill>
                  <a:schemeClr val="accent2"/>
                </a:solidFill>
                <a:latin typeface="Times New Roman" charset="0"/>
                <a:ea typeface="Times New Roman" charset="0"/>
                <a:cs typeface="Times New Roman" charset="0"/>
              </a:rPr>
              <a:t>°E</a:t>
            </a:r>
            <a:br>
              <a:rPr lang="en-US" sz="2000" dirty="0">
                <a:solidFill>
                  <a:schemeClr val="accent2"/>
                </a:solidFill>
                <a:latin typeface="Times New Roman" charset="0"/>
                <a:ea typeface="Times New Roman" charset="0"/>
                <a:cs typeface="Times New Roman" charset="0"/>
              </a:rPr>
            </a:br>
            <a:r>
              <a:rPr lang="en-US" sz="2000" dirty="0">
                <a:solidFill>
                  <a:schemeClr val="accent2"/>
                </a:solidFill>
                <a:latin typeface="Times New Roman" charset="0"/>
                <a:ea typeface="Times New Roman" charset="0"/>
                <a:cs typeface="Times New Roman" charset="0"/>
              </a:rPr>
              <a:t>  </a:t>
            </a:r>
            <a:r>
              <a:rPr lang="en-US" sz="2000" dirty="0" err="1">
                <a:solidFill>
                  <a:schemeClr val="accent2"/>
                </a:solidFill>
                <a:latin typeface="Times New Roman" charset="0"/>
                <a:ea typeface="Times New Roman" charset="0"/>
                <a:cs typeface="Times New Roman" charset="0"/>
              </a:rPr>
              <a:t>cada</a:t>
            </a:r>
            <a:r>
              <a:rPr lang="en-US" sz="2000" dirty="0">
                <a:solidFill>
                  <a:schemeClr val="accent2"/>
                </a:solidFill>
                <a:latin typeface="Times New Roman" charset="0"/>
                <a:ea typeface="Times New Roman" charset="0"/>
                <a:cs typeface="Times New Roman" charset="0"/>
              </a:rPr>
              <a:t> 15 </a:t>
            </a:r>
            <a:r>
              <a:rPr lang="en-US" sz="2000" dirty="0" err="1">
                <a:solidFill>
                  <a:schemeClr val="accent2"/>
                </a:solidFill>
                <a:latin typeface="Times New Roman" charset="0"/>
                <a:ea typeface="Times New Roman" charset="0"/>
                <a:cs typeface="Times New Roman" charset="0"/>
              </a:rPr>
              <a:t>minutos</a:t>
            </a:r>
            <a:r>
              <a:rPr lang="en-US" sz="2000" dirty="0">
                <a:solidFill>
                  <a:schemeClr val="accent2"/>
                </a:solidFill>
                <a:latin typeface="Times New Roman" charset="0"/>
                <a:ea typeface="Times New Roman" charset="0"/>
                <a:cs typeface="Times New Roman" charset="0"/>
              </a:rPr>
              <a:t>:</a:t>
            </a:r>
            <a:br>
              <a:rPr lang="en-US" sz="2000" dirty="0">
                <a:solidFill>
                  <a:schemeClr val="accent2"/>
                </a:solidFill>
                <a:latin typeface="Times New Roman" charset="0"/>
                <a:ea typeface="Times New Roman" charset="0"/>
                <a:cs typeface="Times New Roman" charset="0"/>
              </a:rPr>
            </a:br>
            <a:r>
              <a:rPr lang="en-US" sz="2000" dirty="0">
                <a:solidFill>
                  <a:schemeClr val="accent2"/>
                </a:solidFill>
                <a:latin typeface="Times New Roman" charset="0"/>
                <a:ea typeface="Times New Roman" charset="0"/>
                <a:cs typeface="Times New Roman" charset="0"/>
              </a:rPr>
              <a:t>    Disco </a:t>
            </a:r>
            <a:r>
              <a:rPr lang="en-US" sz="2000" dirty="0" err="1">
                <a:solidFill>
                  <a:schemeClr val="accent2"/>
                </a:solidFill>
                <a:latin typeface="Times New Roman" charset="0"/>
                <a:ea typeface="Times New Roman" charset="0"/>
                <a:cs typeface="Times New Roman" charset="0"/>
              </a:rPr>
              <a:t>completo</a:t>
            </a:r>
            <a:endParaRPr lang="en-US" sz="2000" dirty="0">
              <a:solidFill>
                <a:schemeClr val="accent2"/>
              </a:solidFill>
              <a:latin typeface="Times New Roman" charset="0"/>
              <a:ea typeface="Times New Roman" charset="0"/>
              <a:cs typeface="Times New Roman" charset="0"/>
            </a:endParaRPr>
          </a:p>
        </p:txBody>
      </p:sp>
      <p:sp>
        <p:nvSpPr>
          <p:cNvPr id="14" name="Text Box 3"/>
          <p:cNvSpPr txBox="1">
            <a:spLocks noChangeArrowheads="1"/>
          </p:cNvSpPr>
          <p:nvPr/>
        </p:nvSpPr>
        <p:spPr bwMode="auto">
          <a:xfrm>
            <a:off x="6096000" y="4953001"/>
            <a:ext cx="4191000" cy="1015663"/>
          </a:xfrm>
          <a:prstGeom prst="rect">
            <a:avLst/>
          </a:prstGeom>
          <a:noFill/>
          <a:ln w="9525">
            <a:noFill/>
            <a:miter lim="800000"/>
            <a:headEnd/>
            <a:tailEnd/>
          </a:ln>
          <a:effectLst>
            <a:prstShdw prst="shdw17" dist="17961" dir="2700000">
              <a:srgbClr val="7A9999">
                <a:alpha val="74997"/>
              </a:srgbClr>
            </a:prstShdw>
          </a:effectLst>
        </p:spPr>
        <p:txBody>
          <a:bodyPr wrap="square">
            <a:prstTxWarp prst="textNoShape">
              <a:avLst/>
            </a:prstTxWarp>
            <a:spAutoFit/>
          </a:bodyPr>
          <a:lstStyle/>
          <a:p>
            <a:pPr>
              <a:spcBef>
                <a:spcPct val="50000"/>
              </a:spcBef>
            </a:pPr>
            <a:r>
              <a:rPr lang="es-ES" sz="2000" dirty="0">
                <a:solidFill>
                  <a:schemeClr val="accent2"/>
                </a:solidFill>
                <a:latin typeface="Times New Roman" charset="0"/>
              </a:rPr>
              <a:t>             Meteosat-10 en 9.5 </a:t>
            </a:r>
            <a:r>
              <a:rPr lang="es-ES" sz="2000" dirty="0">
                <a:solidFill>
                  <a:schemeClr val="accent2"/>
                </a:solidFill>
                <a:latin typeface="Times New Roman" charset="0"/>
                <a:ea typeface="Times New Roman" charset="0"/>
                <a:cs typeface="Times New Roman" charset="0"/>
              </a:rPr>
              <a:t>°E</a:t>
            </a:r>
            <a:br>
              <a:rPr lang="es-ES" sz="2000" dirty="0">
                <a:solidFill>
                  <a:schemeClr val="accent2"/>
                </a:solidFill>
                <a:latin typeface="Times New Roman" charset="0"/>
                <a:ea typeface="Times New Roman" charset="0"/>
                <a:cs typeface="Times New Roman" charset="0"/>
              </a:rPr>
            </a:br>
            <a:r>
              <a:rPr lang="es-ES" sz="2000" dirty="0">
                <a:solidFill>
                  <a:schemeClr val="accent2"/>
                </a:solidFill>
                <a:latin typeface="Times New Roman" charset="0"/>
                <a:ea typeface="Times New Roman" charset="0"/>
                <a:cs typeface="Times New Roman" charset="0"/>
              </a:rPr>
              <a:t>    </a:t>
            </a:r>
            <a:r>
              <a:rPr lang="en-US" sz="2000" dirty="0">
                <a:solidFill>
                  <a:schemeClr val="accent2"/>
                </a:solidFill>
                <a:latin typeface="Times New Roman" charset="0"/>
                <a:ea typeface="Times New Roman" charset="0"/>
                <a:cs typeface="Times New Roman" charset="0"/>
              </a:rPr>
              <a:t>              </a:t>
            </a:r>
            <a:r>
              <a:rPr lang="en-US" sz="2000" dirty="0" err="1">
                <a:solidFill>
                  <a:schemeClr val="accent2"/>
                </a:solidFill>
                <a:latin typeface="Times New Roman" charset="0"/>
                <a:ea typeface="Times New Roman" charset="0"/>
                <a:cs typeface="Times New Roman" charset="0"/>
              </a:rPr>
              <a:t>cada</a:t>
            </a:r>
            <a:r>
              <a:rPr lang="en-US" sz="2000" dirty="0">
                <a:solidFill>
                  <a:schemeClr val="accent2"/>
                </a:solidFill>
                <a:latin typeface="Times New Roman" charset="0"/>
                <a:ea typeface="Times New Roman" charset="0"/>
                <a:cs typeface="Times New Roman" charset="0"/>
              </a:rPr>
              <a:t> 5 </a:t>
            </a:r>
            <a:r>
              <a:rPr lang="en-US" sz="2000" dirty="0" err="1">
                <a:solidFill>
                  <a:schemeClr val="accent2"/>
                </a:solidFill>
                <a:latin typeface="Times New Roman" charset="0"/>
                <a:ea typeface="Times New Roman" charset="0"/>
                <a:cs typeface="Times New Roman" charset="0"/>
              </a:rPr>
              <a:t>minutos</a:t>
            </a:r>
            <a:r>
              <a:rPr lang="en-US" sz="2000" dirty="0">
                <a:solidFill>
                  <a:schemeClr val="accent2"/>
                </a:solidFill>
                <a:latin typeface="Times New Roman" charset="0"/>
                <a:ea typeface="Times New Roman" charset="0"/>
                <a:cs typeface="Times New Roman" charset="0"/>
              </a:rPr>
              <a:t>:</a:t>
            </a:r>
            <a:br>
              <a:rPr lang="en-US" sz="2000" dirty="0">
                <a:solidFill>
                  <a:schemeClr val="accent2"/>
                </a:solidFill>
                <a:latin typeface="Times New Roman" charset="0"/>
                <a:ea typeface="Times New Roman" charset="0"/>
                <a:cs typeface="Times New Roman" charset="0"/>
              </a:rPr>
            </a:br>
            <a:r>
              <a:rPr lang="en-US" sz="2000" dirty="0">
                <a:solidFill>
                  <a:schemeClr val="accent2"/>
                </a:solidFill>
                <a:latin typeface="Times New Roman" charset="0"/>
                <a:ea typeface="Times New Roman" charset="0"/>
                <a:cs typeface="Times New Roman" charset="0"/>
              </a:rPr>
              <a:t>             </a:t>
            </a:r>
            <a:r>
              <a:rPr lang="en-US" sz="2000" dirty="0" err="1">
                <a:solidFill>
                  <a:schemeClr val="accent2"/>
                </a:solidFill>
                <a:latin typeface="Times New Roman" charset="0"/>
                <a:ea typeface="Times New Roman" charset="0"/>
                <a:cs typeface="Times New Roman" charset="0"/>
              </a:rPr>
              <a:t>Sólo</a:t>
            </a:r>
            <a:r>
              <a:rPr lang="en-US" sz="2000" dirty="0">
                <a:solidFill>
                  <a:schemeClr val="accent2"/>
                </a:solidFill>
                <a:latin typeface="Times New Roman" charset="0"/>
                <a:ea typeface="Times New Roman" charset="0"/>
                <a:cs typeface="Times New Roman" charset="0"/>
              </a:rPr>
              <a:t> la parte </a:t>
            </a:r>
            <a:r>
              <a:rPr lang="en-US" sz="2000" dirty="0" err="1">
                <a:solidFill>
                  <a:schemeClr val="accent2"/>
                </a:solidFill>
                <a:latin typeface="Times New Roman" charset="0"/>
                <a:ea typeface="Times New Roman" charset="0"/>
                <a:cs typeface="Times New Roman" charset="0"/>
              </a:rPr>
              <a:t>europea</a:t>
            </a:r>
            <a:endParaRPr lang="en-US" sz="2000" dirty="0">
              <a:solidFill>
                <a:schemeClr val="accent2"/>
              </a:solidFill>
              <a:latin typeface="Times New Roman" charset="0"/>
              <a:ea typeface="Times New Roman" charset="0"/>
              <a:cs typeface="Times New Roman" charset="0"/>
            </a:endParaRPr>
          </a:p>
        </p:txBody>
      </p:sp>
      <p:pic>
        <p:nvPicPr>
          <p:cNvPr id="15" name="Imagen 14" descr="Black.png"/>
          <p:cNvPicPr>
            <a:picLocks noChangeAspect="1"/>
          </p:cNvPicPr>
          <p:nvPr/>
        </p:nvPicPr>
        <p:blipFill>
          <a:blip r:embed="rId5"/>
          <a:stretch>
            <a:fillRect/>
          </a:stretch>
        </p:blipFill>
        <p:spPr>
          <a:xfrm>
            <a:off x="6553200" y="2362200"/>
            <a:ext cx="3505200" cy="2514600"/>
          </a:xfrm>
          <a:prstGeom prst="rect">
            <a:avLst/>
          </a:prstGeom>
        </p:spPr>
      </p:pic>
      <p:sp>
        <p:nvSpPr>
          <p:cNvPr id="2" name="Rectángulo 1"/>
          <p:cNvSpPr/>
          <p:nvPr/>
        </p:nvSpPr>
        <p:spPr>
          <a:xfrm>
            <a:off x="7040347" y="6039921"/>
            <a:ext cx="3225883" cy="369332"/>
          </a:xfrm>
          <a:prstGeom prst="rect">
            <a:avLst/>
          </a:prstGeom>
        </p:spPr>
        <p:txBody>
          <a:bodyPr wrap="square">
            <a:spAutoFit/>
          </a:bodyPr>
          <a:lstStyle/>
          <a:p>
            <a:r>
              <a:rPr lang="en-GB" dirty="0"/>
              <a:t>https://youtu.be/0Gxbzf5lPLY</a:t>
            </a:r>
          </a:p>
        </p:txBody>
      </p:sp>
      <p:sp>
        <p:nvSpPr>
          <p:cNvPr id="3" name="Rectángulo 2"/>
          <p:cNvSpPr/>
          <p:nvPr/>
        </p:nvSpPr>
        <p:spPr>
          <a:xfrm>
            <a:off x="3779346" y="6409252"/>
            <a:ext cx="6736253" cy="369332"/>
          </a:xfrm>
          <a:prstGeom prst="rect">
            <a:avLst/>
          </a:prstGeom>
        </p:spPr>
        <p:txBody>
          <a:bodyPr wrap="square">
            <a:spAutoFit/>
          </a:bodyPr>
          <a:lstStyle/>
          <a:p>
            <a:r>
              <a:rPr lang="en-GB" dirty="0">
                <a:hlinkClick r:id="rId6"/>
              </a:rPr>
              <a:t>https://</a:t>
            </a:r>
            <a:r>
              <a:rPr lang="en-GB" dirty="0" smtClean="0">
                <a:hlinkClick r:id="rId6"/>
              </a:rPr>
              <a:t>www.youtube.com/watch?v=V9n3nJzIG8E</a:t>
            </a:r>
            <a:r>
              <a:rPr lang="en-GB" dirty="0" smtClean="0"/>
              <a:t>  MSG TO MTG</a:t>
            </a:r>
            <a:endParaRPr lang="en-GB" dirty="0"/>
          </a:p>
        </p:txBody>
      </p:sp>
    </p:spTree>
    <p:extLst>
      <p:ext uri="{BB962C8B-B14F-4D97-AF65-F5344CB8AC3E}">
        <p14:creationId xmlns:p14="http://schemas.microsoft.com/office/powerpoint/2010/main" val="384333617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437734" y="122375"/>
            <a:ext cx="3110660" cy="369332"/>
          </a:xfrm>
          <a:prstGeom prst="rect">
            <a:avLst/>
          </a:prstGeom>
        </p:spPr>
        <p:txBody>
          <a:bodyPr wrap="none">
            <a:spAutoFit/>
          </a:bodyPr>
          <a:lstStyle/>
          <a:p>
            <a:r>
              <a:rPr lang="en-GB" dirty="0"/>
              <a:t>https://youtu.be/LQ3xHJasKK8</a:t>
            </a:r>
          </a:p>
        </p:txBody>
      </p:sp>
      <p:sp>
        <p:nvSpPr>
          <p:cNvPr id="4" name="CuadroTexto 3"/>
          <p:cNvSpPr txBox="1"/>
          <p:nvPr/>
        </p:nvSpPr>
        <p:spPr>
          <a:xfrm>
            <a:off x="336316" y="122375"/>
            <a:ext cx="2637453" cy="369332"/>
          </a:xfrm>
          <a:prstGeom prst="rect">
            <a:avLst/>
          </a:prstGeom>
          <a:noFill/>
        </p:spPr>
        <p:txBody>
          <a:bodyPr wrap="none" rtlCol="0">
            <a:spAutoFit/>
          </a:bodyPr>
          <a:lstStyle/>
          <a:p>
            <a:r>
              <a:rPr lang="es-ES" dirty="0" smtClean="0"/>
              <a:t>Información visual de MTG</a:t>
            </a:r>
            <a:endParaRPr lang="en-GB" dirty="0"/>
          </a:p>
        </p:txBody>
      </p:sp>
      <p:pic>
        <p:nvPicPr>
          <p:cNvPr id="2050" name="Picture 2" descr="MTG-I instrum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46" y="810704"/>
            <a:ext cx="7784554" cy="6047296"/>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8634952" y="810704"/>
            <a:ext cx="2762054" cy="2862322"/>
          </a:xfrm>
          <a:prstGeom prst="rect">
            <a:avLst/>
          </a:prstGeom>
          <a:noFill/>
        </p:spPr>
        <p:txBody>
          <a:bodyPr wrap="square" rtlCol="0">
            <a:spAutoFit/>
          </a:bodyPr>
          <a:lstStyle/>
          <a:p>
            <a:r>
              <a:rPr lang="es-ES" dirty="0" err="1" smtClean="0"/>
              <a:t>First</a:t>
            </a:r>
            <a:r>
              <a:rPr lang="es-ES" dirty="0" smtClean="0"/>
              <a:t> </a:t>
            </a:r>
            <a:r>
              <a:rPr lang="es-ES" dirty="0" err="1" smtClean="0"/>
              <a:t>Satellite</a:t>
            </a:r>
            <a:r>
              <a:rPr lang="es-ES" dirty="0" smtClean="0"/>
              <a:t>: </a:t>
            </a:r>
            <a:r>
              <a:rPr lang="es-ES" b="1" dirty="0" err="1" smtClean="0"/>
              <a:t>Imaging</a:t>
            </a:r>
            <a:r>
              <a:rPr lang="es-ES" b="1" dirty="0" smtClean="0"/>
              <a:t> </a:t>
            </a:r>
            <a:r>
              <a:rPr lang="es-ES" b="1" dirty="0" err="1" smtClean="0"/>
              <a:t>service</a:t>
            </a:r>
            <a:endParaRPr lang="es-ES" b="1" dirty="0" smtClean="0"/>
          </a:p>
          <a:p>
            <a:r>
              <a:rPr lang="es-ES" dirty="0" smtClean="0"/>
              <a:t>FCI 10 minutes , 16 </a:t>
            </a:r>
            <a:r>
              <a:rPr lang="es-ES" dirty="0" err="1" smtClean="0"/>
              <a:t>channels</a:t>
            </a:r>
            <a:r>
              <a:rPr lang="es-ES" dirty="0" smtClean="0"/>
              <a:t> (</a:t>
            </a:r>
            <a:r>
              <a:rPr lang="es-ES" dirty="0" err="1" smtClean="0"/>
              <a:t>Clouds</a:t>
            </a:r>
            <a:r>
              <a:rPr lang="es-ES" dirty="0" smtClean="0"/>
              <a:t> </a:t>
            </a:r>
            <a:r>
              <a:rPr lang="es-ES" dirty="0" err="1" smtClean="0"/>
              <a:t>land</a:t>
            </a:r>
            <a:r>
              <a:rPr lang="es-ES" dirty="0" smtClean="0"/>
              <a:t> and </a:t>
            </a:r>
            <a:r>
              <a:rPr lang="es-ES" dirty="0" err="1" smtClean="0"/>
              <a:t>water</a:t>
            </a:r>
            <a:r>
              <a:rPr lang="es-ES" dirty="0" smtClean="0"/>
              <a:t> </a:t>
            </a:r>
            <a:r>
              <a:rPr lang="es-ES" dirty="0" err="1" smtClean="0"/>
              <a:t>surfaces</a:t>
            </a:r>
            <a:r>
              <a:rPr lang="es-ES" dirty="0" smtClean="0"/>
              <a:t> </a:t>
            </a:r>
            <a:r>
              <a:rPr lang="es-ES" dirty="0" err="1" smtClean="0"/>
              <a:t>information</a:t>
            </a:r>
            <a:r>
              <a:rPr lang="es-ES" dirty="0" smtClean="0"/>
              <a:t>)</a:t>
            </a:r>
          </a:p>
          <a:p>
            <a:r>
              <a:rPr lang="es-ES" dirty="0" smtClean="0"/>
              <a:t>LI 4 cameras full disc </a:t>
            </a:r>
            <a:r>
              <a:rPr lang="es-ES" dirty="0" err="1" smtClean="0"/>
              <a:t>day</a:t>
            </a:r>
            <a:r>
              <a:rPr lang="es-ES" dirty="0" smtClean="0"/>
              <a:t> </a:t>
            </a:r>
            <a:r>
              <a:rPr lang="es-ES" dirty="0" err="1" smtClean="0"/>
              <a:t>night</a:t>
            </a:r>
            <a:r>
              <a:rPr lang="es-ES" dirty="0" smtClean="0"/>
              <a:t>.</a:t>
            </a:r>
          </a:p>
          <a:p>
            <a:r>
              <a:rPr lang="es-ES" dirty="0" err="1" smtClean="0"/>
              <a:t>Nowcasting</a:t>
            </a:r>
            <a:r>
              <a:rPr lang="es-ES" dirty="0" smtClean="0"/>
              <a:t> </a:t>
            </a:r>
            <a:r>
              <a:rPr lang="es-ES" dirty="0" err="1" smtClean="0"/>
              <a:t>forecasting</a:t>
            </a:r>
            <a:r>
              <a:rPr lang="es-ES" dirty="0" smtClean="0"/>
              <a:t> </a:t>
            </a:r>
            <a:r>
              <a:rPr lang="es-ES" dirty="0" err="1" smtClean="0"/>
              <a:t>information</a:t>
            </a:r>
            <a:endParaRPr lang="es-ES" dirty="0" smtClean="0"/>
          </a:p>
          <a:p>
            <a:endParaRPr lang="en-GB" dirty="0"/>
          </a:p>
        </p:txBody>
      </p:sp>
      <p:sp>
        <p:nvSpPr>
          <p:cNvPr id="2" name="CuadroTexto 1"/>
          <p:cNvSpPr txBox="1"/>
          <p:nvPr/>
        </p:nvSpPr>
        <p:spPr>
          <a:xfrm>
            <a:off x="6172200" y="5308600"/>
            <a:ext cx="3990772" cy="369332"/>
          </a:xfrm>
          <a:prstGeom prst="rect">
            <a:avLst/>
          </a:prstGeom>
          <a:noFill/>
        </p:spPr>
        <p:txBody>
          <a:bodyPr wrap="none" rtlCol="0">
            <a:spAutoFit/>
          </a:bodyPr>
          <a:lstStyle/>
          <a:p>
            <a:r>
              <a:rPr lang="es-ES" dirty="0" smtClean="0">
                <a:solidFill>
                  <a:schemeClr val="tx2">
                    <a:lumMod val="40000"/>
                    <a:lumOff val="60000"/>
                  </a:schemeClr>
                </a:solidFill>
              </a:rPr>
              <a:t>ABI(</a:t>
            </a:r>
            <a:r>
              <a:rPr lang="es-ES" dirty="0" err="1" smtClean="0">
                <a:solidFill>
                  <a:schemeClr val="tx2">
                    <a:lumMod val="40000"/>
                    <a:lumOff val="60000"/>
                  </a:schemeClr>
                </a:solidFill>
              </a:rPr>
              <a:t>Advanced</a:t>
            </a:r>
            <a:r>
              <a:rPr lang="es-ES" dirty="0" smtClean="0">
                <a:solidFill>
                  <a:schemeClr val="tx2">
                    <a:lumMod val="40000"/>
                    <a:lumOff val="60000"/>
                  </a:schemeClr>
                </a:solidFill>
              </a:rPr>
              <a:t> </a:t>
            </a:r>
            <a:r>
              <a:rPr lang="es-ES" dirty="0" err="1" smtClean="0">
                <a:solidFill>
                  <a:schemeClr val="tx2">
                    <a:lumMod val="40000"/>
                    <a:lumOff val="60000"/>
                  </a:schemeClr>
                </a:solidFill>
              </a:rPr>
              <a:t>Baseline</a:t>
            </a:r>
            <a:r>
              <a:rPr lang="es-ES" dirty="0" smtClean="0">
                <a:solidFill>
                  <a:schemeClr val="tx2">
                    <a:lumMod val="40000"/>
                    <a:lumOff val="60000"/>
                  </a:schemeClr>
                </a:solidFill>
              </a:rPr>
              <a:t> </a:t>
            </a:r>
            <a:r>
              <a:rPr lang="es-ES" dirty="0" err="1" smtClean="0">
                <a:solidFill>
                  <a:schemeClr val="tx2">
                    <a:lumMod val="40000"/>
                    <a:lumOff val="60000"/>
                  </a:schemeClr>
                </a:solidFill>
              </a:rPr>
              <a:t>Imager</a:t>
            </a:r>
            <a:r>
              <a:rPr lang="es-ES" dirty="0" smtClean="0">
                <a:solidFill>
                  <a:schemeClr val="tx2">
                    <a:lumMod val="40000"/>
                    <a:lumOff val="60000"/>
                  </a:schemeClr>
                </a:solidFill>
              </a:rPr>
              <a:t> </a:t>
            </a:r>
            <a:r>
              <a:rPr lang="es-ES" dirty="0" err="1" smtClean="0">
                <a:solidFill>
                  <a:schemeClr val="tx2">
                    <a:lumMod val="40000"/>
                    <a:lumOff val="60000"/>
                  </a:schemeClr>
                </a:solidFill>
              </a:rPr>
              <a:t>for</a:t>
            </a:r>
            <a:r>
              <a:rPr lang="es-ES" dirty="0" smtClean="0">
                <a:solidFill>
                  <a:schemeClr val="tx2">
                    <a:lumMod val="40000"/>
                    <a:lumOff val="60000"/>
                  </a:schemeClr>
                </a:solidFill>
              </a:rPr>
              <a:t> </a:t>
            </a:r>
            <a:r>
              <a:rPr lang="es-ES" dirty="0" err="1" smtClean="0">
                <a:solidFill>
                  <a:schemeClr val="tx2">
                    <a:lumMod val="40000"/>
                    <a:lumOff val="60000"/>
                  </a:schemeClr>
                </a:solidFill>
              </a:rPr>
              <a:t>GOEs</a:t>
            </a:r>
            <a:r>
              <a:rPr lang="es-ES" dirty="0" smtClean="0">
                <a:solidFill>
                  <a:schemeClr val="tx2">
                    <a:lumMod val="40000"/>
                    <a:lumOff val="60000"/>
                  </a:schemeClr>
                </a:solidFill>
              </a:rPr>
              <a:t>)</a:t>
            </a:r>
            <a:endParaRPr lang="en-GB" dirty="0">
              <a:solidFill>
                <a:schemeClr val="tx2">
                  <a:lumMod val="40000"/>
                  <a:lumOff val="60000"/>
                </a:schemeClr>
              </a:solidFill>
            </a:endParaRPr>
          </a:p>
        </p:txBody>
      </p:sp>
      <p:sp>
        <p:nvSpPr>
          <p:cNvPr id="7" name="CuadroTexto 6"/>
          <p:cNvSpPr txBox="1"/>
          <p:nvPr/>
        </p:nvSpPr>
        <p:spPr>
          <a:xfrm>
            <a:off x="336316" y="4851399"/>
            <a:ext cx="3848746" cy="369332"/>
          </a:xfrm>
          <a:prstGeom prst="rect">
            <a:avLst/>
          </a:prstGeom>
          <a:noFill/>
        </p:spPr>
        <p:txBody>
          <a:bodyPr wrap="none" rtlCol="0">
            <a:spAutoFit/>
          </a:bodyPr>
          <a:lstStyle/>
          <a:p>
            <a:r>
              <a:rPr lang="es-ES" dirty="0" smtClean="0">
                <a:solidFill>
                  <a:schemeClr val="tx2">
                    <a:lumMod val="40000"/>
                    <a:lumOff val="60000"/>
                  </a:schemeClr>
                </a:solidFill>
              </a:rPr>
              <a:t>GLM(</a:t>
            </a:r>
            <a:r>
              <a:rPr lang="en-GB" b="1" dirty="0">
                <a:solidFill>
                  <a:schemeClr val="tx2">
                    <a:lumMod val="40000"/>
                    <a:lumOff val="60000"/>
                  </a:schemeClr>
                </a:solidFill>
              </a:rPr>
              <a:t>Geostationary Lightning Mapper</a:t>
            </a:r>
            <a:r>
              <a:rPr lang="es-ES" dirty="0" smtClean="0">
                <a:solidFill>
                  <a:schemeClr val="tx2">
                    <a:lumMod val="40000"/>
                    <a:lumOff val="60000"/>
                  </a:schemeClr>
                </a:solidFill>
              </a:rPr>
              <a:t>)</a:t>
            </a:r>
            <a:endParaRPr lang="en-GB" dirty="0">
              <a:solidFill>
                <a:schemeClr val="tx2">
                  <a:lumMod val="40000"/>
                  <a:lumOff val="60000"/>
                </a:schemeClr>
              </a:solidFill>
            </a:endParaRPr>
          </a:p>
        </p:txBody>
      </p:sp>
    </p:spTree>
    <p:extLst>
      <p:ext uri="{BB962C8B-B14F-4D97-AF65-F5344CB8AC3E}">
        <p14:creationId xmlns:p14="http://schemas.microsoft.com/office/powerpoint/2010/main" val="445160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TG-S instrum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9609"/>
            <a:ext cx="7686324" cy="6465976"/>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7894737" y="565609"/>
            <a:ext cx="4297263" cy="2308324"/>
          </a:xfrm>
          <a:prstGeom prst="rect">
            <a:avLst/>
          </a:prstGeom>
          <a:noFill/>
        </p:spPr>
        <p:txBody>
          <a:bodyPr wrap="square" rtlCol="0">
            <a:spAutoFit/>
          </a:bodyPr>
          <a:lstStyle/>
          <a:p>
            <a:r>
              <a:rPr lang="es-ES" b="1" dirty="0" err="1" smtClean="0"/>
              <a:t>Second</a:t>
            </a:r>
            <a:r>
              <a:rPr lang="es-ES" b="1" dirty="0" smtClean="0"/>
              <a:t> </a:t>
            </a:r>
            <a:r>
              <a:rPr lang="es-ES" b="1" dirty="0" err="1" smtClean="0"/>
              <a:t>satellite</a:t>
            </a:r>
            <a:r>
              <a:rPr lang="es-ES" dirty="0" smtClean="0"/>
              <a:t>: </a:t>
            </a:r>
            <a:r>
              <a:rPr lang="es-ES" dirty="0" err="1" smtClean="0"/>
              <a:t>Sounding</a:t>
            </a:r>
            <a:r>
              <a:rPr lang="es-ES" dirty="0" smtClean="0"/>
              <a:t> </a:t>
            </a:r>
            <a:r>
              <a:rPr lang="es-ES" dirty="0" err="1" smtClean="0"/>
              <a:t>services</a:t>
            </a:r>
            <a:endParaRPr lang="es-ES" dirty="0" smtClean="0"/>
          </a:p>
          <a:p>
            <a:r>
              <a:rPr lang="es-ES" dirty="0" smtClean="0"/>
              <a:t>Vertical </a:t>
            </a:r>
            <a:r>
              <a:rPr lang="es-ES" dirty="0" err="1" smtClean="0"/>
              <a:t>information</a:t>
            </a:r>
            <a:r>
              <a:rPr lang="es-ES" dirty="0" smtClean="0"/>
              <a:t> of </a:t>
            </a:r>
            <a:r>
              <a:rPr lang="es-ES" dirty="0" err="1" smtClean="0"/>
              <a:t>the</a:t>
            </a:r>
            <a:r>
              <a:rPr lang="es-ES" dirty="0" smtClean="0"/>
              <a:t> </a:t>
            </a:r>
            <a:r>
              <a:rPr lang="es-ES" dirty="0" err="1" smtClean="0"/>
              <a:t>atmosphere</a:t>
            </a:r>
            <a:r>
              <a:rPr lang="es-ES" dirty="0" smtClean="0"/>
              <a:t>.</a:t>
            </a:r>
          </a:p>
          <a:p>
            <a:r>
              <a:rPr lang="es-ES" dirty="0" smtClean="0"/>
              <a:t>a)</a:t>
            </a:r>
            <a:r>
              <a:rPr lang="es-ES" dirty="0" err="1" smtClean="0"/>
              <a:t>Infrarred</a:t>
            </a:r>
            <a:r>
              <a:rPr lang="es-ES" dirty="0" smtClean="0"/>
              <a:t> </a:t>
            </a:r>
            <a:r>
              <a:rPr lang="es-ES" dirty="0" err="1" smtClean="0"/>
              <a:t>Sonder</a:t>
            </a:r>
            <a:r>
              <a:rPr lang="es-ES" dirty="0" smtClean="0"/>
              <a:t> (IRS): T, HR. Full Disc </a:t>
            </a:r>
            <a:r>
              <a:rPr lang="es-ES" dirty="0" err="1" smtClean="0"/>
              <a:t>or</a:t>
            </a:r>
            <a:r>
              <a:rPr lang="es-ES" dirty="0" smtClean="0"/>
              <a:t> </a:t>
            </a:r>
            <a:r>
              <a:rPr lang="es-ES" dirty="0" err="1" smtClean="0"/>
              <a:t>Europe</a:t>
            </a:r>
            <a:r>
              <a:rPr lang="es-ES" dirty="0" smtClean="0"/>
              <a:t> 30min</a:t>
            </a:r>
          </a:p>
          <a:p>
            <a:r>
              <a:rPr lang="es-ES" dirty="0" smtClean="0"/>
              <a:t>b) </a:t>
            </a:r>
            <a:r>
              <a:rPr lang="es-ES" dirty="0" err="1" smtClean="0"/>
              <a:t>UV,Vis,Near_IR</a:t>
            </a:r>
            <a:r>
              <a:rPr lang="es-ES" dirty="0" smtClean="0"/>
              <a:t> </a:t>
            </a:r>
            <a:r>
              <a:rPr lang="es-ES" dirty="0" err="1" smtClean="0"/>
              <a:t>sounder</a:t>
            </a:r>
            <a:r>
              <a:rPr lang="es-ES" dirty="0" smtClean="0"/>
              <a:t>: </a:t>
            </a:r>
            <a:r>
              <a:rPr lang="es-ES" dirty="0" err="1" smtClean="0"/>
              <a:t>Composition</a:t>
            </a:r>
            <a:r>
              <a:rPr lang="es-ES" dirty="0" smtClean="0"/>
              <a:t> of </a:t>
            </a:r>
            <a:r>
              <a:rPr lang="es-ES" dirty="0" err="1" smtClean="0"/>
              <a:t>the</a:t>
            </a:r>
            <a:r>
              <a:rPr lang="es-ES" dirty="0" smtClean="0"/>
              <a:t> </a:t>
            </a:r>
            <a:r>
              <a:rPr lang="es-ES" dirty="0" err="1" smtClean="0"/>
              <a:t>atmosferic</a:t>
            </a:r>
            <a:r>
              <a:rPr lang="es-ES" dirty="0" smtClean="0"/>
              <a:t> </a:t>
            </a:r>
            <a:r>
              <a:rPr lang="es-ES" dirty="0" err="1" smtClean="0"/>
              <a:t>over</a:t>
            </a:r>
            <a:r>
              <a:rPr lang="es-ES" dirty="0" smtClean="0"/>
              <a:t> </a:t>
            </a:r>
            <a:r>
              <a:rPr lang="es-ES" dirty="0" err="1" smtClean="0"/>
              <a:t>Europe</a:t>
            </a:r>
            <a:r>
              <a:rPr lang="es-ES" dirty="0" smtClean="0"/>
              <a:t>. </a:t>
            </a:r>
            <a:r>
              <a:rPr lang="es-ES" dirty="0" err="1" smtClean="0"/>
              <a:t>That</a:t>
            </a:r>
            <a:r>
              <a:rPr lang="es-ES" dirty="0" smtClean="0"/>
              <a:t> </a:t>
            </a:r>
            <a:r>
              <a:rPr lang="es-ES" dirty="0" err="1" smtClean="0"/>
              <a:t>is</a:t>
            </a:r>
            <a:r>
              <a:rPr lang="es-ES" dirty="0" smtClean="0"/>
              <a:t> new.</a:t>
            </a:r>
          </a:p>
          <a:p>
            <a:endParaRPr lang="es-ES" dirty="0" smtClean="0"/>
          </a:p>
          <a:p>
            <a:endParaRPr lang="en-GB" dirty="0"/>
          </a:p>
        </p:txBody>
      </p:sp>
      <p:sp>
        <p:nvSpPr>
          <p:cNvPr id="4" name="CuadroTexto 3"/>
          <p:cNvSpPr txBox="1"/>
          <p:nvPr/>
        </p:nvSpPr>
        <p:spPr>
          <a:xfrm>
            <a:off x="7894736" y="2873933"/>
            <a:ext cx="4297263" cy="1477328"/>
          </a:xfrm>
          <a:prstGeom prst="rect">
            <a:avLst/>
          </a:prstGeom>
          <a:noFill/>
        </p:spPr>
        <p:txBody>
          <a:bodyPr wrap="square" rtlCol="0">
            <a:spAutoFit/>
          </a:bodyPr>
          <a:lstStyle/>
          <a:p>
            <a:r>
              <a:rPr lang="es-ES" b="1" dirty="0" err="1" smtClean="0"/>
              <a:t>Third</a:t>
            </a:r>
            <a:r>
              <a:rPr lang="es-ES" b="1" dirty="0" smtClean="0"/>
              <a:t> </a:t>
            </a:r>
            <a:r>
              <a:rPr lang="es-ES" b="1" dirty="0" err="1" smtClean="0"/>
              <a:t>satellite</a:t>
            </a:r>
            <a:r>
              <a:rPr lang="es-ES" dirty="0" smtClean="0"/>
              <a:t>: Rapid </a:t>
            </a:r>
            <a:r>
              <a:rPr lang="es-ES" dirty="0" err="1" smtClean="0"/>
              <a:t>Scan</a:t>
            </a:r>
            <a:r>
              <a:rPr lang="es-ES" dirty="0" smtClean="0"/>
              <a:t> </a:t>
            </a:r>
            <a:r>
              <a:rPr lang="es-ES" dirty="0" err="1" smtClean="0"/>
              <a:t>Service</a:t>
            </a:r>
            <a:r>
              <a:rPr lang="es-ES" dirty="0" smtClean="0"/>
              <a:t> and </a:t>
            </a:r>
            <a:r>
              <a:rPr lang="es-ES" dirty="0" err="1" smtClean="0"/>
              <a:t>Backup</a:t>
            </a:r>
            <a:r>
              <a:rPr lang="es-ES" dirty="0" smtClean="0"/>
              <a:t> </a:t>
            </a:r>
            <a:r>
              <a:rPr lang="es-ES" dirty="0" err="1" smtClean="0"/>
              <a:t>for</a:t>
            </a:r>
            <a:r>
              <a:rPr lang="es-ES" dirty="0" smtClean="0"/>
              <a:t> LI: </a:t>
            </a:r>
            <a:r>
              <a:rPr lang="es-ES" dirty="0" err="1" smtClean="0"/>
              <a:t>Information</a:t>
            </a:r>
            <a:r>
              <a:rPr lang="es-ES" dirty="0" smtClean="0"/>
              <a:t> </a:t>
            </a:r>
            <a:r>
              <a:rPr lang="es-ES" dirty="0" err="1" smtClean="0"/>
              <a:t>over</a:t>
            </a:r>
            <a:r>
              <a:rPr lang="es-ES" dirty="0" smtClean="0"/>
              <a:t> </a:t>
            </a:r>
            <a:r>
              <a:rPr lang="es-ES" dirty="0" err="1" smtClean="0"/>
              <a:t>Europe</a:t>
            </a:r>
            <a:r>
              <a:rPr lang="es-ES" dirty="0" smtClean="0"/>
              <a:t> </a:t>
            </a:r>
            <a:r>
              <a:rPr lang="es-ES" dirty="0" err="1" smtClean="0"/>
              <a:t>every</a:t>
            </a:r>
            <a:r>
              <a:rPr lang="es-ES" dirty="0" smtClean="0"/>
              <a:t> 2,5 minutes. </a:t>
            </a:r>
            <a:r>
              <a:rPr lang="es-ES" dirty="0" err="1" smtClean="0"/>
              <a:t>Evolution</a:t>
            </a:r>
            <a:r>
              <a:rPr lang="es-ES" dirty="0" smtClean="0"/>
              <a:t> of </a:t>
            </a:r>
            <a:r>
              <a:rPr lang="es-ES" dirty="0" err="1" smtClean="0"/>
              <a:t>storms</a:t>
            </a:r>
            <a:r>
              <a:rPr lang="es-ES" dirty="0" smtClean="0"/>
              <a:t>.</a:t>
            </a:r>
          </a:p>
          <a:p>
            <a:endParaRPr lang="es-ES" dirty="0" smtClean="0"/>
          </a:p>
          <a:p>
            <a:endParaRPr lang="en-GB" dirty="0"/>
          </a:p>
        </p:txBody>
      </p:sp>
      <p:sp>
        <p:nvSpPr>
          <p:cNvPr id="5" name="Rectángulo 4"/>
          <p:cNvSpPr/>
          <p:nvPr/>
        </p:nvSpPr>
        <p:spPr>
          <a:xfrm>
            <a:off x="8058380" y="5921318"/>
            <a:ext cx="3162597" cy="369332"/>
          </a:xfrm>
          <a:prstGeom prst="rect">
            <a:avLst/>
          </a:prstGeom>
        </p:spPr>
        <p:txBody>
          <a:bodyPr wrap="none">
            <a:spAutoFit/>
          </a:bodyPr>
          <a:lstStyle/>
          <a:p>
            <a:r>
              <a:rPr lang="en-GB" dirty="0"/>
              <a:t>https://youtu.be/anU59H6TXfQ</a:t>
            </a:r>
          </a:p>
        </p:txBody>
      </p:sp>
      <p:sp>
        <p:nvSpPr>
          <p:cNvPr id="6" name="CuadroTexto 5"/>
          <p:cNvSpPr txBox="1"/>
          <p:nvPr/>
        </p:nvSpPr>
        <p:spPr>
          <a:xfrm>
            <a:off x="8058380" y="5551986"/>
            <a:ext cx="1955985" cy="369332"/>
          </a:xfrm>
          <a:prstGeom prst="rect">
            <a:avLst/>
          </a:prstGeom>
          <a:noFill/>
        </p:spPr>
        <p:txBody>
          <a:bodyPr wrap="none" rtlCol="0">
            <a:spAutoFit/>
          </a:bodyPr>
          <a:lstStyle/>
          <a:p>
            <a:r>
              <a:rPr lang="es-ES" dirty="0" smtClean="0"/>
              <a:t>Información del FCI</a:t>
            </a:r>
            <a:endParaRPr lang="en-GB" dirty="0"/>
          </a:p>
        </p:txBody>
      </p:sp>
    </p:spTree>
    <p:extLst>
      <p:ext uri="{BB962C8B-B14F-4D97-AF65-F5344CB8AC3E}">
        <p14:creationId xmlns:p14="http://schemas.microsoft.com/office/powerpoint/2010/main" val="18297881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1418370380"/>
              </p:ext>
            </p:extLst>
          </p:nvPr>
        </p:nvGraphicFramePr>
        <p:xfrm>
          <a:off x="0" y="0"/>
          <a:ext cx="9461716" cy="6857996"/>
        </p:xfrm>
        <a:graphic>
          <a:graphicData uri="http://schemas.openxmlformats.org/drawingml/2006/table">
            <a:tbl>
              <a:tblPr/>
              <a:tblGrid>
                <a:gridCol w="2365429"/>
                <a:gridCol w="2365429"/>
                <a:gridCol w="2365429"/>
                <a:gridCol w="2365429"/>
              </a:tblGrid>
              <a:tr h="708940">
                <a:tc>
                  <a:txBody>
                    <a:bodyPr/>
                    <a:lstStyle/>
                    <a:p>
                      <a:pPr algn="l"/>
                      <a:r>
                        <a:rPr lang="en-GB" sz="2000" b="1" dirty="0">
                          <a:solidFill>
                            <a:srgbClr val="FF0000"/>
                          </a:solidFill>
                          <a:effectLst/>
                        </a:rPr>
                        <a:t>Channel</a:t>
                      </a:r>
                    </a:p>
                  </a:txBody>
                  <a:tcPr marL="39891" marR="39891" marT="39891" marB="39891" anchor="ctr">
                    <a:lnL>
                      <a:noFill/>
                    </a:lnL>
                    <a:lnR>
                      <a:noFill/>
                    </a:lnR>
                    <a:lnT>
                      <a:noFill/>
                    </a:lnT>
                    <a:lnB>
                      <a:noFill/>
                    </a:lnB>
                    <a:solidFill>
                      <a:srgbClr val="FFFFFF"/>
                    </a:solidFill>
                  </a:tcPr>
                </a:tc>
                <a:tc>
                  <a:txBody>
                    <a:bodyPr/>
                    <a:lstStyle/>
                    <a:p>
                      <a:pPr algn="l"/>
                      <a:r>
                        <a:rPr lang="en-GB" sz="2000" b="1" dirty="0">
                          <a:solidFill>
                            <a:srgbClr val="FF0000"/>
                          </a:solidFill>
                          <a:effectLst/>
                        </a:rPr>
                        <a:t>Centre Wavelength</a:t>
                      </a:r>
                    </a:p>
                  </a:txBody>
                  <a:tcPr marL="39891" marR="39891" marT="39891" marB="39891" anchor="ctr">
                    <a:lnL>
                      <a:noFill/>
                    </a:lnL>
                    <a:lnR>
                      <a:noFill/>
                    </a:lnR>
                    <a:lnT>
                      <a:noFill/>
                    </a:lnT>
                    <a:lnB>
                      <a:noFill/>
                    </a:lnB>
                    <a:solidFill>
                      <a:srgbClr val="FFFFFF"/>
                    </a:solidFill>
                  </a:tcPr>
                </a:tc>
                <a:tc>
                  <a:txBody>
                    <a:bodyPr/>
                    <a:lstStyle/>
                    <a:p>
                      <a:pPr algn="l"/>
                      <a:r>
                        <a:rPr lang="en-GB" sz="2000" b="1" dirty="0">
                          <a:solidFill>
                            <a:srgbClr val="FF0000"/>
                          </a:solidFill>
                          <a:effectLst/>
                        </a:rPr>
                        <a:t>Spectral Width</a:t>
                      </a:r>
                    </a:p>
                  </a:txBody>
                  <a:tcPr marL="39891" marR="39891" marT="39891" marB="39891" anchor="ctr">
                    <a:lnL>
                      <a:noFill/>
                    </a:lnL>
                    <a:lnR>
                      <a:noFill/>
                    </a:lnR>
                    <a:lnT>
                      <a:noFill/>
                    </a:lnT>
                    <a:lnB>
                      <a:noFill/>
                    </a:lnB>
                    <a:solidFill>
                      <a:srgbClr val="FFFFFF"/>
                    </a:solidFill>
                  </a:tcPr>
                </a:tc>
                <a:tc>
                  <a:txBody>
                    <a:bodyPr/>
                    <a:lstStyle/>
                    <a:p>
                      <a:pPr algn="l"/>
                      <a:r>
                        <a:rPr lang="en-GB" sz="2000" b="1" dirty="0">
                          <a:solidFill>
                            <a:srgbClr val="FF0000"/>
                          </a:solidFill>
                          <a:effectLst/>
                        </a:rPr>
                        <a:t>Spatial Sampling Distance (SSD)</a:t>
                      </a:r>
                    </a:p>
                  </a:txBody>
                  <a:tcPr marL="39891" marR="39891" marT="39891" marB="39891" anchor="ctr">
                    <a:lnL>
                      <a:noFill/>
                    </a:lnL>
                    <a:lnR>
                      <a:noFill/>
                    </a:lnR>
                    <a:lnT>
                      <a:noFill/>
                    </a:lnT>
                    <a:lnB>
                      <a:noFill/>
                    </a:lnB>
                    <a:solidFill>
                      <a:srgbClr val="FFFFFF"/>
                    </a:solidFill>
                  </a:tcPr>
                </a:tc>
              </a:tr>
              <a:tr h="384316">
                <a:tc>
                  <a:txBody>
                    <a:bodyPr/>
                    <a:lstStyle/>
                    <a:p>
                      <a:pPr algn="l"/>
                      <a:r>
                        <a:rPr lang="en-GB" sz="1400" dirty="0">
                          <a:effectLst/>
                        </a:rPr>
                        <a:t>VIS 0.4</a:t>
                      </a:r>
                    </a:p>
                  </a:txBody>
                  <a:tcPr marL="39891" marR="39891" marT="39891" marB="39891" anchor="ctr">
                    <a:lnL>
                      <a:noFill/>
                    </a:lnL>
                    <a:lnR>
                      <a:noFill/>
                    </a:lnR>
                    <a:lnT>
                      <a:noFill/>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0.444µm</a:t>
                      </a:r>
                    </a:p>
                  </a:txBody>
                  <a:tcPr marL="39891" marR="39891" marT="39891" marB="39891" anchor="ctr">
                    <a:lnL>
                      <a:noFill/>
                    </a:lnL>
                    <a:lnR>
                      <a:noFill/>
                    </a:lnR>
                    <a:lnT>
                      <a:noFill/>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0.060µm</a:t>
                      </a:r>
                    </a:p>
                  </a:txBody>
                  <a:tcPr marL="39891" marR="39891" marT="39891" marB="39891" anchor="ctr">
                    <a:lnL>
                      <a:noFill/>
                    </a:lnL>
                    <a:lnR>
                      <a:noFill/>
                    </a:lnR>
                    <a:lnT>
                      <a:noFill/>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1.0km</a:t>
                      </a:r>
                    </a:p>
                  </a:txBody>
                  <a:tcPr marL="39891" marR="39891" marT="39891" marB="39891" anchor="ctr">
                    <a:lnL>
                      <a:noFill/>
                    </a:lnL>
                    <a:lnR>
                      <a:noFill/>
                    </a:lnR>
                    <a:lnT>
                      <a:noFill/>
                    </a:lnT>
                    <a:lnB w="6350" cap="flat" cmpd="sng" algn="ctr">
                      <a:solidFill>
                        <a:srgbClr val="CCCCCC"/>
                      </a:solidFill>
                      <a:prstDash val="solid"/>
                      <a:round/>
                      <a:headEnd type="none" w="med" len="med"/>
                      <a:tailEnd type="none" w="med" len="med"/>
                    </a:lnB>
                    <a:solidFill>
                      <a:schemeClr val="accent4">
                        <a:lumMod val="20000"/>
                        <a:lumOff val="80000"/>
                      </a:schemeClr>
                    </a:solidFill>
                  </a:tcPr>
                </a:tc>
              </a:tr>
              <a:tr h="384316">
                <a:tc>
                  <a:txBody>
                    <a:bodyPr/>
                    <a:lstStyle/>
                    <a:p>
                      <a:pPr algn="l"/>
                      <a:r>
                        <a:rPr lang="en-GB" sz="1400" dirty="0">
                          <a:effectLst/>
                        </a:rPr>
                        <a:t>VIS 0.5</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0.510µm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0.040µm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r>
              <a:tr h="384316">
                <a:tc>
                  <a:txBody>
                    <a:bodyPr/>
                    <a:lstStyle/>
                    <a:p>
                      <a:pPr algn="l"/>
                      <a:r>
                        <a:rPr lang="en-GB" sz="1400">
                          <a:effectLst/>
                        </a:rPr>
                        <a:t>VIS 0.6</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0.640µm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0.050µm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1.0km; 0.5km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a:effectLst/>
                        </a:rPr>
                        <a:t>VIS 0.8</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a:effectLst/>
                        </a:rPr>
                        <a:t>0.865µm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0.050µm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dirty="0">
                          <a:effectLst/>
                        </a:rPr>
                        <a:t>VIS 0.9</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0.914µm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0.020µm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r>
              <a:tr h="384316">
                <a:tc>
                  <a:txBody>
                    <a:bodyPr/>
                    <a:lstStyle/>
                    <a:p>
                      <a:pPr algn="l"/>
                      <a:r>
                        <a:rPr lang="en-GB" sz="1400" dirty="0">
                          <a:effectLst/>
                        </a:rPr>
                        <a:t>NIR 1.3</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1.380µm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0.030µm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r>
              <a:tr h="384316">
                <a:tc>
                  <a:txBody>
                    <a:bodyPr/>
                    <a:lstStyle/>
                    <a:p>
                      <a:pPr algn="l"/>
                      <a:r>
                        <a:rPr lang="en-GB" sz="1400" dirty="0">
                          <a:effectLst/>
                        </a:rPr>
                        <a:t>NIR 1.6</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1.610µm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0.050µm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dirty="0">
                          <a:effectLst/>
                        </a:rPr>
                        <a:t>NIR 2.2</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2.250µm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0.050µm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c>
                  <a:txBody>
                    <a:bodyPr/>
                    <a:lstStyle/>
                    <a:p>
                      <a:pPr algn="l"/>
                      <a:r>
                        <a:rPr lang="en-GB" sz="1400" dirty="0">
                          <a:effectLst/>
                        </a:rPr>
                        <a:t>1.0km; 0.5km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chemeClr val="accent4">
                        <a:lumMod val="20000"/>
                        <a:lumOff val="80000"/>
                      </a:schemeClr>
                    </a:solidFill>
                  </a:tcPr>
                </a:tc>
              </a:tr>
              <a:tr h="384316">
                <a:tc>
                  <a:txBody>
                    <a:bodyPr/>
                    <a:lstStyle/>
                    <a:p>
                      <a:pPr algn="l"/>
                      <a:r>
                        <a:rPr lang="en-GB" sz="1400" dirty="0">
                          <a:effectLst/>
                        </a:rPr>
                        <a:t>IR 3.8 (TIR)</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a:effectLst/>
                        </a:rPr>
                        <a:t>3.800µm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0.400µm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 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dirty="0">
                          <a:effectLst/>
                        </a:rPr>
                        <a:t>WV 6.3</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a:effectLst/>
                        </a:rPr>
                        <a:t>6.300µm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1.000µm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a:effectLst/>
                        </a:rPr>
                        <a:t>WV 7.3</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7.350µm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0.500µm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dirty="0">
                          <a:effectLst/>
                        </a:rPr>
                        <a:t>IR 8.7 (TIR)</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8.700µm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0.400µm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a:effectLst/>
                        </a:rPr>
                        <a:t>IR 9.7 (O</a:t>
                      </a:r>
                      <a:r>
                        <a:rPr lang="en-GB" sz="1400" baseline="-25000">
                          <a:effectLst/>
                        </a:rPr>
                        <a:t>3</a:t>
                      </a:r>
                      <a:r>
                        <a:rPr lang="en-GB" sz="1400">
                          <a:effectLst/>
                        </a:rPr>
                        <a:t> )</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a:effectLst/>
                        </a:rPr>
                        <a:t>9.660µm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0.300µm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dirty="0">
                          <a:effectLst/>
                        </a:rPr>
                        <a:t>IR 10.5 (TIR)</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10.500µm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0.700µm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 1.0km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dirty="0">
                          <a:effectLst/>
                        </a:rPr>
                        <a:t>IR 12.3 (TIR)</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12.300µm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0.500µm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384316">
                <a:tc>
                  <a:txBody>
                    <a:bodyPr/>
                    <a:lstStyle/>
                    <a:p>
                      <a:pPr algn="l"/>
                      <a:r>
                        <a:rPr lang="en-GB" sz="1400">
                          <a:effectLst/>
                        </a:rPr>
                        <a:t>IR 13.3 (CO</a:t>
                      </a:r>
                      <a:r>
                        <a:rPr lang="en-GB" sz="1400" baseline="-25000">
                          <a:effectLst/>
                        </a:rPr>
                        <a:t>2</a:t>
                      </a:r>
                      <a:r>
                        <a:rPr lang="en-GB" sz="1400">
                          <a:effectLst/>
                        </a:rPr>
                        <a:t> )</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a:effectLst/>
                        </a:rPr>
                        <a:t>13.300µm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a:effectLst/>
                        </a:rPr>
                        <a:t>0.600µm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l"/>
                      <a:r>
                        <a:rPr lang="en-GB" sz="1400" dirty="0">
                          <a:effectLst/>
                        </a:rPr>
                        <a:t>2.0km</a:t>
                      </a:r>
                    </a:p>
                  </a:txBody>
                  <a:tcPr marL="39891" marR="39891" marT="39891" marB="39891" anchor="ctr">
                    <a:lnL>
                      <a:noFill/>
                    </a:lnL>
                    <a:lnR>
                      <a:noFill/>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5" name="CuadroTexto 4"/>
          <p:cNvSpPr txBox="1"/>
          <p:nvPr/>
        </p:nvSpPr>
        <p:spPr>
          <a:xfrm>
            <a:off x="8609308" y="865620"/>
            <a:ext cx="3365715" cy="2308324"/>
          </a:xfrm>
          <a:prstGeom prst="rect">
            <a:avLst/>
          </a:prstGeom>
          <a:noFill/>
        </p:spPr>
        <p:txBody>
          <a:bodyPr wrap="square" rtlCol="0">
            <a:spAutoFit/>
          </a:bodyPr>
          <a:lstStyle/>
          <a:p>
            <a:r>
              <a:rPr lang="es-ES" dirty="0" smtClean="0"/>
              <a:t>2 canales en el espectro solar(0,6µm </a:t>
            </a:r>
            <a:r>
              <a:rPr lang="es-ES" dirty="0"/>
              <a:t>y</a:t>
            </a:r>
            <a:r>
              <a:rPr lang="es-ES" dirty="0" smtClean="0"/>
              <a:t>2,2µm )</a:t>
            </a:r>
          </a:p>
          <a:p>
            <a:r>
              <a:rPr lang="es-ES" dirty="0"/>
              <a:t>y</a:t>
            </a:r>
            <a:r>
              <a:rPr lang="es-ES" dirty="0" smtClean="0"/>
              <a:t> otros dos en la zona térmica ( IR10,5µm IR3,8µm)</a:t>
            </a:r>
          </a:p>
          <a:p>
            <a:r>
              <a:rPr lang="es-ES" dirty="0"/>
              <a:t>t</a:t>
            </a:r>
            <a:r>
              <a:rPr lang="es-ES" dirty="0" smtClean="0"/>
              <a:t>ienen una resolución espacial mayor que el resto y componen HRFI </a:t>
            </a:r>
            <a:r>
              <a:rPr lang="es-ES" dirty="0" err="1" smtClean="0"/>
              <a:t>mission</a:t>
            </a:r>
            <a:r>
              <a:rPr lang="es-ES" dirty="0" smtClean="0"/>
              <a:t> (High </a:t>
            </a:r>
            <a:r>
              <a:rPr lang="es-ES" dirty="0" err="1" smtClean="0"/>
              <a:t>spatial</a:t>
            </a:r>
            <a:r>
              <a:rPr lang="es-ES" dirty="0" smtClean="0"/>
              <a:t> </a:t>
            </a:r>
            <a:r>
              <a:rPr lang="es-ES" dirty="0" err="1" smtClean="0"/>
              <a:t>resolution</a:t>
            </a:r>
            <a:r>
              <a:rPr lang="es-ES" dirty="0" smtClean="0"/>
              <a:t> </a:t>
            </a:r>
            <a:r>
              <a:rPr lang="es-ES" dirty="0" err="1" smtClean="0"/>
              <a:t>high</a:t>
            </a:r>
            <a:r>
              <a:rPr lang="es-ES" dirty="0" smtClean="0"/>
              <a:t> </a:t>
            </a:r>
            <a:r>
              <a:rPr lang="es-ES" dirty="0" err="1" smtClean="0"/>
              <a:t>imagery</a:t>
            </a:r>
            <a:r>
              <a:rPr lang="es-ES" dirty="0" smtClean="0"/>
              <a:t> </a:t>
            </a:r>
            <a:r>
              <a:rPr lang="es-ES" dirty="0" err="1" smtClean="0"/>
              <a:t>mission</a:t>
            </a:r>
            <a:r>
              <a:rPr lang="es-ES" dirty="0" smtClean="0"/>
              <a:t>)</a:t>
            </a:r>
            <a:endParaRPr lang="en-GB" dirty="0"/>
          </a:p>
        </p:txBody>
      </p:sp>
      <p:sp>
        <p:nvSpPr>
          <p:cNvPr id="7" name="CuadroTexto 6"/>
          <p:cNvSpPr txBox="1"/>
          <p:nvPr/>
        </p:nvSpPr>
        <p:spPr>
          <a:xfrm>
            <a:off x="8609309" y="3251335"/>
            <a:ext cx="3582692" cy="1200329"/>
          </a:xfrm>
          <a:prstGeom prst="rect">
            <a:avLst/>
          </a:prstGeom>
          <a:noFill/>
        </p:spPr>
        <p:txBody>
          <a:bodyPr wrap="square" rtlCol="0">
            <a:spAutoFit/>
          </a:bodyPr>
          <a:lstStyle/>
          <a:p>
            <a:r>
              <a:rPr lang="es-ES" dirty="0" smtClean="0"/>
              <a:t>Full disc </a:t>
            </a:r>
            <a:r>
              <a:rPr lang="es-ES" dirty="0" err="1"/>
              <a:t>h</a:t>
            </a:r>
            <a:r>
              <a:rPr lang="es-ES" dirty="0" err="1" smtClean="0"/>
              <a:t>igh</a:t>
            </a:r>
            <a:r>
              <a:rPr lang="es-ES" dirty="0" smtClean="0"/>
              <a:t> </a:t>
            </a:r>
            <a:r>
              <a:rPr lang="es-ES" dirty="0" err="1" smtClean="0"/>
              <a:t>spectral</a:t>
            </a:r>
            <a:r>
              <a:rPr lang="es-ES" dirty="0" smtClean="0"/>
              <a:t> </a:t>
            </a:r>
            <a:r>
              <a:rPr lang="es-ES" dirty="0" err="1" smtClean="0"/>
              <a:t>resolution</a:t>
            </a:r>
            <a:r>
              <a:rPr lang="es-ES" dirty="0" smtClean="0"/>
              <a:t> </a:t>
            </a:r>
            <a:r>
              <a:rPr lang="es-ES" dirty="0" err="1" smtClean="0"/>
              <a:t>imagery</a:t>
            </a:r>
            <a:r>
              <a:rPr lang="es-ES" dirty="0"/>
              <a:t> </a:t>
            </a:r>
            <a:r>
              <a:rPr lang="en-GB" dirty="0" smtClean="0"/>
              <a:t>(FDHSI</a:t>
            </a:r>
            <a:r>
              <a:rPr lang="en-GB" dirty="0"/>
              <a:t>) </a:t>
            </a:r>
            <a:r>
              <a:rPr lang="en-GB" dirty="0" smtClean="0"/>
              <a:t>mission: </a:t>
            </a:r>
            <a:r>
              <a:rPr lang="en-GB" dirty="0" err="1" smtClean="0"/>
              <a:t>canales</a:t>
            </a:r>
            <a:r>
              <a:rPr lang="en-GB" dirty="0" smtClean="0"/>
              <a:t> </a:t>
            </a:r>
            <a:r>
              <a:rPr lang="en-GB" dirty="0" err="1" smtClean="0"/>
              <a:t>en</a:t>
            </a:r>
            <a:r>
              <a:rPr lang="en-GB" dirty="0" smtClean="0"/>
              <a:t> el visible a 1 km </a:t>
            </a:r>
            <a:r>
              <a:rPr lang="es-ES" dirty="0" smtClean="0"/>
              <a:t>e infrarrojo a 2 km cada 10 minutos</a:t>
            </a:r>
            <a:endParaRPr lang="en-GB" dirty="0"/>
          </a:p>
        </p:txBody>
      </p:sp>
      <p:sp>
        <p:nvSpPr>
          <p:cNvPr id="8" name="CuadroTexto 7"/>
          <p:cNvSpPr txBox="1"/>
          <p:nvPr/>
        </p:nvSpPr>
        <p:spPr>
          <a:xfrm>
            <a:off x="8318714" y="4529055"/>
            <a:ext cx="3946902" cy="1754326"/>
          </a:xfrm>
          <a:prstGeom prst="rect">
            <a:avLst/>
          </a:prstGeom>
          <a:noFill/>
        </p:spPr>
        <p:txBody>
          <a:bodyPr wrap="square" rtlCol="0">
            <a:spAutoFit/>
          </a:bodyPr>
          <a:lstStyle/>
          <a:p>
            <a:r>
              <a:rPr lang="es-ES" dirty="0" smtClean="0"/>
              <a:t>Con ambas misiones el FCI cumple con </a:t>
            </a:r>
          </a:p>
          <a:p>
            <a:r>
              <a:rPr lang="es-ES" dirty="0" smtClean="0"/>
              <a:t>El Full Disc </a:t>
            </a:r>
            <a:r>
              <a:rPr lang="es-ES" dirty="0" err="1" smtClean="0"/>
              <a:t>Scannig</a:t>
            </a:r>
            <a:r>
              <a:rPr lang="es-ES" dirty="0" smtClean="0"/>
              <a:t> </a:t>
            </a:r>
            <a:r>
              <a:rPr lang="es-ES" dirty="0" err="1" smtClean="0"/>
              <a:t>Service</a:t>
            </a:r>
            <a:r>
              <a:rPr lang="es-ES" dirty="0" smtClean="0"/>
              <a:t> y el </a:t>
            </a:r>
            <a:r>
              <a:rPr lang="es-ES" dirty="0" err="1" smtClean="0"/>
              <a:t>rapid</a:t>
            </a:r>
            <a:r>
              <a:rPr lang="es-ES" dirty="0" smtClean="0"/>
              <a:t> </a:t>
            </a:r>
            <a:r>
              <a:rPr lang="es-ES" dirty="0" err="1" smtClean="0"/>
              <a:t>Scanning</a:t>
            </a:r>
            <a:r>
              <a:rPr lang="es-ES" dirty="0"/>
              <a:t> </a:t>
            </a:r>
            <a:r>
              <a:rPr lang="es-ES" dirty="0" err="1" smtClean="0"/>
              <a:t>Service</a:t>
            </a:r>
            <a:r>
              <a:rPr lang="es-ES" dirty="0" smtClean="0"/>
              <a:t> que en Europa resulta ser cada 2,5 minutos</a:t>
            </a:r>
          </a:p>
          <a:p>
            <a:r>
              <a:rPr lang="es-ES" dirty="0" smtClean="0"/>
              <a:t>Frente a los 5 minutos del servicio para MSG</a:t>
            </a:r>
            <a:endParaRPr lang="en-GB" dirty="0"/>
          </a:p>
        </p:txBody>
      </p:sp>
      <p:sp>
        <p:nvSpPr>
          <p:cNvPr id="3" name="CuadroTexto 2"/>
          <p:cNvSpPr txBox="1"/>
          <p:nvPr/>
        </p:nvSpPr>
        <p:spPr>
          <a:xfrm>
            <a:off x="8974666" y="276248"/>
            <a:ext cx="2007281" cy="369332"/>
          </a:xfrm>
          <a:prstGeom prst="rect">
            <a:avLst/>
          </a:prstGeom>
          <a:noFill/>
        </p:spPr>
        <p:txBody>
          <a:bodyPr wrap="none" rtlCol="0">
            <a:spAutoFit/>
          </a:bodyPr>
          <a:lstStyle/>
          <a:p>
            <a:r>
              <a:rPr lang="es-ES" dirty="0" smtClean="0"/>
              <a:t>8 canales VIS+ 8 IR</a:t>
            </a:r>
            <a:endParaRPr lang="en-GB" dirty="0"/>
          </a:p>
        </p:txBody>
      </p:sp>
    </p:spTree>
    <p:extLst>
      <p:ext uri="{BB962C8B-B14F-4D97-AF65-F5344CB8AC3E}">
        <p14:creationId xmlns:p14="http://schemas.microsoft.com/office/powerpoint/2010/main" val="16444986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pproximate pixel area in km2 of FCI imagery with 1 km spatial resolution at nadir over Euro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301" y="379708"/>
            <a:ext cx="5905500" cy="569595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609601" y="6075658"/>
            <a:ext cx="6096000" cy="646331"/>
          </a:xfrm>
          <a:prstGeom prst="rect">
            <a:avLst/>
          </a:prstGeom>
        </p:spPr>
        <p:txBody>
          <a:bodyPr>
            <a:spAutoFit/>
          </a:bodyPr>
          <a:lstStyle/>
          <a:p>
            <a:r>
              <a:rPr lang="en-GB" dirty="0">
                <a:solidFill>
                  <a:srgbClr val="212529"/>
                </a:solidFill>
                <a:latin typeface="Roboto"/>
              </a:rPr>
              <a:t>Approximate pixel area in kilometre squared of FCI imagery with 1km spatial resolution at nadir.</a:t>
            </a:r>
            <a:endParaRPr lang="en-GB" dirty="0"/>
          </a:p>
        </p:txBody>
      </p:sp>
    </p:spTree>
    <p:extLst>
      <p:ext uri="{BB962C8B-B14F-4D97-AF65-F5344CB8AC3E}">
        <p14:creationId xmlns:p14="http://schemas.microsoft.com/office/powerpoint/2010/main" val="35890687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3742" y="0"/>
            <a:ext cx="5555051" cy="6780507"/>
          </a:xfrm>
          <a:prstGeom prst="rect">
            <a:avLst/>
          </a:prstGeom>
        </p:spPr>
      </p:pic>
    </p:spTree>
    <p:extLst>
      <p:ext uri="{BB962C8B-B14F-4D97-AF65-F5344CB8AC3E}">
        <p14:creationId xmlns:p14="http://schemas.microsoft.com/office/powerpoint/2010/main" val="38804719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80640" y="581187"/>
            <a:ext cx="2642461" cy="646331"/>
          </a:xfrm>
          <a:prstGeom prst="rect">
            <a:avLst/>
          </a:prstGeom>
          <a:noFill/>
        </p:spPr>
        <p:txBody>
          <a:bodyPr wrap="square" rtlCol="0">
            <a:spAutoFit/>
          </a:bodyPr>
          <a:lstStyle/>
          <a:p>
            <a:r>
              <a:rPr lang="es-ES" b="1" dirty="0" smtClean="0"/>
              <a:t>Mejoras FCI frente a MSG</a:t>
            </a:r>
          </a:p>
          <a:p>
            <a:endParaRPr lang="en-GB" dirty="0"/>
          </a:p>
        </p:txBody>
      </p:sp>
      <p:sp>
        <p:nvSpPr>
          <p:cNvPr id="3" name="CuadroTexto 2"/>
          <p:cNvSpPr txBox="1"/>
          <p:nvPr/>
        </p:nvSpPr>
        <p:spPr>
          <a:xfrm>
            <a:off x="480640" y="1652540"/>
            <a:ext cx="10732425" cy="1754326"/>
          </a:xfrm>
          <a:prstGeom prst="rect">
            <a:avLst/>
          </a:prstGeom>
          <a:noFill/>
        </p:spPr>
        <p:txBody>
          <a:bodyPr wrap="none" rtlCol="0">
            <a:spAutoFit/>
          </a:bodyPr>
          <a:lstStyle/>
          <a:p>
            <a:r>
              <a:rPr lang="es-ES" dirty="0" smtClean="0"/>
              <a:t>16 canales FCI frente a los 12 canales de SEVRI. Canales adicionales especialmente en la parte solar del espectro</a:t>
            </a:r>
          </a:p>
          <a:p>
            <a:endParaRPr lang="es-ES" dirty="0" smtClean="0"/>
          </a:p>
          <a:p>
            <a:r>
              <a:rPr lang="es-ES" dirty="0" smtClean="0"/>
              <a:t>Mejor resolución espacial: 2km punto </a:t>
            </a:r>
            <a:r>
              <a:rPr lang="es-ES" dirty="0" err="1" smtClean="0"/>
              <a:t>subsatélite</a:t>
            </a:r>
            <a:r>
              <a:rPr lang="es-ES" dirty="0" smtClean="0"/>
              <a:t> en el IR frente a los 3km y</a:t>
            </a:r>
          </a:p>
          <a:p>
            <a:r>
              <a:rPr lang="es-ES" dirty="0" smtClean="0"/>
              <a:t>1km en la franja visible frente a los 3km en esa zona del espectro. </a:t>
            </a:r>
          </a:p>
          <a:p>
            <a:endParaRPr lang="es-ES" dirty="0" smtClean="0"/>
          </a:p>
          <a:p>
            <a:r>
              <a:rPr lang="es-ES" dirty="0" smtClean="0"/>
              <a:t>RSS: </a:t>
            </a:r>
            <a:r>
              <a:rPr lang="es-ES" dirty="0" err="1" smtClean="0"/>
              <a:t>rapid</a:t>
            </a:r>
            <a:r>
              <a:rPr lang="es-ES" dirty="0" smtClean="0"/>
              <a:t> </a:t>
            </a:r>
            <a:r>
              <a:rPr lang="es-ES" dirty="0" err="1" smtClean="0"/>
              <a:t>scan</a:t>
            </a:r>
            <a:r>
              <a:rPr lang="es-ES" dirty="0" smtClean="0"/>
              <a:t> 0,5 km frente a 1km del HRVIS y 1 km IR. </a:t>
            </a:r>
            <a:endParaRPr lang="en-GB" dirty="0"/>
          </a:p>
        </p:txBody>
      </p:sp>
      <p:sp>
        <p:nvSpPr>
          <p:cNvPr id="5" name="CuadroTexto 4"/>
          <p:cNvSpPr txBox="1"/>
          <p:nvPr/>
        </p:nvSpPr>
        <p:spPr>
          <a:xfrm>
            <a:off x="480640" y="3616558"/>
            <a:ext cx="10677988" cy="646331"/>
          </a:xfrm>
          <a:prstGeom prst="rect">
            <a:avLst/>
          </a:prstGeom>
          <a:noFill/>
        </p:spPr>
        <p:txBody>
          <a:bodyPr wrap="none" rtlCol="0">
            <a:spAutoFit/>
          </a:bodyPr>
          <a:lstStyle/>
          <a:p>
            <a:r>
              <a:rPr lang="es-ES" dirty="0" smtClean="0"/>
              <a:t>Resolución temporal 10 minutos frente a los 15 minutos actuales y 2,5 minutos en el </a:t>
            </a:r>
            <a:r>
              <a:rPr lang="es-ES" dirty="0" err="1" smtClean="0"/>
              <a:t>rapid</a:t>
            </a:r>
            <a:r>
              <a:rPr lang="es-ES" dirty="0" smtClean="0"/>
              <a:t> </a:t>
            </a:r>
            <a:r>
              <a:rPr lang="es-ES" dirty="0" err="1" smtClean="0"/>
              <a:t>scan</a:t>
            </a:r>
            <a:r>
              <a:rPr lang="es-ES" dirty="0" smtClean="0"/>
              <a:t> en Europa frente a </a:t>
            </a:r>
          </a:p>
          <a:p>
            <a:r>
              <a:rPr lang="es-ES" dirty="0" smtClean="0"/>
              <a:t>Los 5 minutos actuales de MSG.</a:t>
            </a:r>
            <a:endParaRPr lang="en-GB" dirty="0"/>
          </a:p>
        </p:txBody>
      </p:sp>
    </p:spTree>
    <p:extLst>
      <p:ext uri="{BB962C8B-B14F-4D97-AF65-F5344CB8AC3E}">
        <p14:creationId xmlns:p14="http://schemas.microsoft.com/office/powerpoint/2010/main" val="22247625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Captura de pantalla 2022-09-16 a las 11.24.25.png"/>
          <p:cNvPicPr>
            <a:picLocks noChangeAspect="1"/>
          </p:cNvPicPr>
          <p:nvPr/>
        </p:nvPicPr>
        <p:blipFill>
          <a:blip r:embed="rId2"/>
          <a:stretch>
            <a:fillRect/>
          </a:stretch>
        </p:blipFill>
        <p:spPr>
          <a:xfrm>
            <a:off x="1381760" y="164922"/>
            <a:ext cx="6837680" cy="6637357"/>
          </a:xfrm>
          <a:prstGeom prst="rect">
            <a:avLst/>
          </a:prstGeom>
        </p:spPr>
      </p:pic>
      <p:sp>
        <p:nvSpPr>
          <p:cNvPr id="3" name="Rectángulo 2"/>
          <p:cNvSpPr/>
          <p:nvPr/>
        </p:nvSpPr>
        <p:spPr>
          <a:xfrm>
            <a:off x="8382000" y="497840"/>
            <a:ext cx="3667760" cy="2599283"/>
          </a:xfrm>
          <a:prstGeom prst="rect">
            <a:avLst/>
          </a:prstGeom>
        </p:spPr>
        <p:txBody>
          <a:bodyPr wrap="square">
            <a:spAutoFit/>
          </a:bodyPr>
          <a:lstStyle/>
          <a:p>
            <a:pPr marL="381000" indent="-381000"/>
            <a:r>
              <a:rPr lang="es-ES" dirty="0">
                <a:solidFill>
                  <a:schemeClr val="accent2"/>
                </a:solidFill>
                <a:latin typeface="Arial" charset="0"/>
              </a:rPr>
              <a:t>Muy semejante a los radiómetros: </a:t>
            </a:r>
          </a:p>
          <a:p>
            <a:pPr marL="381000" indent="-381000">
              <a:buFontTx/>
              <a:buChar char="•"/>
            </a:pPr>
            <a:r>
              <a:rPr lang="es-ES" dirty="0">
                <a:solidFill>
                  <a:srgbClr val="FF0000"/>
                </a:solidFill>
                <a:latin typeface="Arial" charset="0"/>
              </a:rPr>
              <a:t>AHI </a:t>
            </a:r>
            <a:r>
              <a:rPr lang="es-ES" dirty="0">
                <a:latin typeface="Arial" charset="0"/>
              </a:rPr>
              <a:t>(en satélites Himawari-8/9 de la JMA, funcionando desde 2015)</a:t>
            </a:r>
          </a:p>
          <a:p>
            <a:pPr marL="381000" indent="-381000">
              <a:buFontTx/>
              <a:buChar char="•"/>
            </a:pPr>
            <a:r>
              <a:rPr lang="es-ES" dirty="0">
                <a:solidFill>
                  <a:srgbClr val="FF0000"/>
                </a:solidFill>
                <a:latin typeface="Arial" charset="0"/>
              </a:rPr>
              <a:t>ABI</a:t>
            </a:r>
            <a:r>
              <a:rPr lang="es-ES" dirty="0">
                <a:latin typeface="Arial" charset="0"/>
              </a:rPr>
              <a:t> (en satélites GOES-R de la NOAA, funcionando desde 2017)</a:t>
            </a:r>
          </a:p>
          <a:p>
            <a:pPr marL="381000" indent="-381000"/>
            <a:r>
              <a:rPr lang="es-ES_tradnl" dirty="0">
                <a:latin typeface="Arial" charset="0"/>
                <a:sym typeface="Wingdings"/>
              </a:rPr>
              <a:t>(</a:t>
            </a:r>
            <a:r>
              <a:rPr lang="es-ES" dirty="0">
                <a:latin typeface="Arial" charset="0"/>
              </a:rPr>
              <a:t>Todos con imágenes cada 10 min. en 16 canales).</a:t>
            </a:r>
          </a:p>
        </p:txBody>
      </p:sp>
    </p:spTree>
    <p:extLst>
      <p:ext uri="{BB962C8B-B14F-4D97-AF65-F5344CB8AC3E}">
        <p14:creationId xmlns:p14="http://schemas.microsoft.com/office/powerpoint/2010/main" val="17891628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12192000" cy="3829722"/>
          </a:xfrm>
          <a:prstGeom prst="rect">
            <a:avLst/>
          </a:prstGeom>
        </p:spPr>
      </p:pic>
      <p:sp>
        <p:nvSpPr>
          <p:cNvPr id="3" name="Rectángulo 2"/>
          <p:cNvSpPr/>
          <p:nvPr/>
        </p:nvSpPr>
        <p:spPr>
          <a:xfrm>
            <a:off x="660400" y="4088120"/>
            <a:ext cx="11308080" cy="2031325"/>
          </a:xfrm>
          <a:prstGeom prst="rect">
            <a:avLst/>
          </a:prstGeom>
        </p:spPr>
        <p:txBody>
          <a:bodyPr wrap="square">
            <a:spAutoFit/>
          </a:bodyPr>
          <a:lstStyle/>
          <a:p>
            <a:r>
              <a:rPr lang="en-GB" dirty="0">
                <a:solidFill>
                  <a:srgbClr val="111111"/>
                </a:solidFill>
                <a:latin typeface="Roboto"/>
              </a:rPr>
              <a:t>Comparisons of spectral bands across third-generation geostationary sensors: ABI (Advanced Baseline Imager on GOESAHI (Advanced </a:t>
            </a:r>
            <a:r>
              <a:rPr lang="en-GB" dirty="0" err="1">
                <a:solidFill>
                  <a:srgbClr val="111111"/>
                </a:solidFill>
                <a:latin typeface="Roboto"/>
              </a:rPr>
              <a:t>Himawari</a:t>
            </a:r>
            <a:r>
              <a:rPr lang="en-GB" dirty="0">
                <a:solidFill>
                  <a:srgbClr val="111111"/>
                </a:solidFill>
                <a:latin typeface="Roboto"/>
              </a:rPr>
              <a:t> Imager on the Japanese </a:t>
            </a:r>
            <a:r>
              <a:rPr lang="en-GB" dirty="0" err="1">
                <a:solidFill>
                  <a:srgbClr val="111111"/>
                </a:solidFill>
                <a:latin typeface="Roboto"/>
              </a:rPr>
              <a:t>Himawari</a:t>
            </a:r>
            <a:r>
              <a:rPr lang="en-GB" dirty="0">
                <a:solidFill>
                  <a:srgbClr val="111111"/>
                </a:solidFill>
                <a:latin typeface="Roboto"/>
              </a:rPr>
              <a:t> 8/9), AMI (Advanced Meteorological Imager on the Korean GEO-KOMPSAT-2A), AGRI (Advanced Geosynchronous Radiation Imager on the Chinese Fengyun-4), and FCI (Flexible Combined Imager on European </a:t>
            </a:r>
            <a:r>
              <a:rPr lang="en-GB" dirty="0" err="1">
                <a:solidFill>
                  <a:srgbClr val="111111"/>
                </a:solidFill>
                <a:latin typeface="Roboto"/>
              </a:rPr>
              <a:t>Meteosat</a:t>
            </a:r>
            <a:r>
              <a:rPr lang="en-GB" dirty="0">
                <a:solidFill>
                  <a:srgbClr val="111111"/>
                </a:solidFill>
                <a:latin typeface="Roboto"/>
              </a:rPr>
              <a:t> Third Generation) with those of MODIS/VIIRS. The background thin lines show the atmospheric transmittance (for the reflective bands) and the atmospheric radiance of a typical mid-latitude summertime profile (for the emissive bands).</a:t>
            </a:r>
            <a:endParaRPr lang="en-GB" b="0" i="0" dirty="0">
              <a:solidFill>
                <a:srgbClr val="111111"/>
              </a:solidFill>
              <a:effectLst/>
              <a:latin typeface="Roboto"/>
            </a:endParaRPr>
          </a:p>
        </p:txBody>
      </p:sp>
    </p:spTree>
    <p:extLst>
      <p:ext uri="{BB962C8B-B14F-4D97-AF65-F5344CB8AC3E}">
        <p14:creationId xmlns:p14="http://schemas.microsoft.com/office/powerpoint/2010/main" val="28336158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66021" y="0"/>
            <a:ext cx="3664593" cy="369332"/>
          </a:xfrm>
          <a:prstGeom prst="rect">
            <a:avLst/>
          </a:prstGeom>
        </p:spPr>
        <p:txBody>
          <a:bodyPr wrap="none">
            <a:spAutoFit/>
          </a:bodyPr>
          <a:lstStyle/>
          <a:p>
            <a:r>
              <a:rPr lang="es-ES_tradnl" dirty="0">
                <a:latin typeface="Cambria" panose="02040503050406030204" pitchFamily="18" charset="0"/>
                <a:ea typeface="Cambria" panose="02040503050406030204" pitchFamily="18" charset="0"/>
                <a:cs typeface="Times New Roman" panose="02020603050405020304" pitchFamily="18" charset="0"/>
              </a:rPr>
              <a:t>Introducción Canales (VIS/IR/WV).</a:t>
            </a:r>
            <a:endParaRPr lang="en-GB" dirty="0"/>
          </a:p>
        </p:txBody>
      </p:sp>
      <p:sp>
        <p:nvSpPr>
          <p:cNvPr id="3" name="CuadroTexto 2"/>
          <p:cNvSpPr txBox="1"/>
          <p:nvPr/>
        </p:nvSpPr>
        <p:spPr>
          <a:xfrm>
            <a:off x="494343" y="457200"/>
            <a:ext cx="1903085" cy="369332"/>
          </a:xfrm>
          <a:prstGeom prst="rect">
            <a:avLst/>
          </a:prstGeom>
          <a:solidFill>
            <a:schemeClr val="accent4">
              <a:lumMod val="40000"/>
              <a:lumOff val="60000"/>
            </a:schemeClr>
          </a:solidFill>
        </p:spPr>
        <p:txBody>
          <a:bodyPr wrap="none" rtlCol="0">
            <a:spAutoFit/>
          </a:bodyPr>
          <a:lstStyle/>
          <a:p>
            <a:r>
              <a:rPr lang="es-ES" dirty="0" smtClean="0"/>
              <a:t>CANALES VISIBLES</a:t>
            </a:r>
            <a:endParaRPr lang="en-GB" dirty="0"/>
          </a:p>
        </p:txBody>
      </p:sp>
      <p:sp>
        <p:nvSpPr>
          <p:cNvPr id="6" name="Rectángulo 5"/>
          <p:cNvSpPr/>
          <p:nvPr/>
        </p:nvSpPr>
        <p:spPr>
          <a:xfrm>
            <a:off x="4060054" y="369332"/>
            <a:ext cx="7338874" cy="1200329"/>
          </a:xfrm>
          <a:prstGeom prst="rect">
            <a:avLst/>
          </a:prstGeom>
        </p:spPr>
        <p:txBody>
          <a:bodyPr wrap="square">
            <a:spAutoFit/>
          </a:bodyPr>
          <a:lstStyle/>
          <a:p>
            <a:r>
              <a:rPr lang="es-ES" dirty="0">
                <a:solidFill>
                  <a:srgbClr val="666666"/>
                </a:solidFill>
                <a:latin typeface="Open Sans"/>
              </a:rPr>
              <a:t>Aproximadamente un 99% de la radiación solar que llega a la superficie de la Tierra está contenida en la región entre 0,2 y 3,0 </a:t>
            </a:r>
            <a:r>
              <a:rPr lang="es-ES" dirty="0" smtClean="0">
                <a:solidFill>
                  <a:srgbClr val="666666"/>
                </a:solidFill>
                <a:latin typeface="Open Sans"/>
              </a:rPr>
              <a:t>µm.  </a:t>
            </a:r>
            <a:r>
              <a:rPr lang="es-ES" dirty="0">
                <a:solidFill>
                  <a:srgbClr val="666666"/>
                </a:solidFill>
                <a:latin typeface="Open Sans"/>
              </a:rPr>
              <a:t>mientras que la mayor parte de la radiación terrestre de onda larga está contenida en la región entre 3,5 y 50 µm</a:t>
            </a:r>
            <a:endParaRPr lang="en-GB" dirty="0"/>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55" y="2139518"/>
            <a:ext cx="7462585" cy="4517394"/>
          </a:xfrm>
          <a:prstGeom prst="rect">
            <a:avLst/>
          </a:prstGeom>
        </p:spPr>
      </p:pic>
      <p:sp>
        <p:nvSpPr>
          <p:cNvPr id="9" name="CuadroTexto 8"/>
          <p:cNvSpPr txBox="1"/>
          <p:nvPr/>
        </p:nvSpPr>
        <p:spPr>
          <a:xfrm>
            <a:off x="7998781" y="2645545"/>
            <a:ext cx="3185872" cy="1477328"/>
          </a:xfrm>
          <a:prstGeom prst="rect">
            <a:avLst/>
          </a:prstGeom>
          <a:noFill/>
        </p:spPr>
        <p:txBody>
          <a:bodyPr wrap="none" rtlCol="0">
            <a:spAutoFit/>
          </a:bodyPr>
          <a:lstStyle/>
          <a:p>
            <a:r>
              <a:rPr lang="es-ES" dirty="0" smtClean="0"/>
              <a:t>99% Radiación solar (0,2-3)</a:t>
            </a:r>
            <a:r>
              <a:rPr lang="es-ES" dirty="0">
                <a:solidFill>
                  <a:srgbClr val="666666"/>
                </a:solidFill>
                <a:latin typeface="Open Sans"/>
              </a:rPr>
              <a:t> </a:t>
            </a:r>
            <a:r>
              <a:rPr lang="es-ES" dirty="0" smtClean="0">
                <a:solidFill>
                  <a:srgbClr val="666666"/>
                </a:solidFill>
                <a:latin typeface="Open Sans"/>
              </a:rPr>
              <a:t>µm</a:t>
            </a:r>
          </a:p>
          <a:p>
            <a:endParaRPr lang="es-ES" dirty="0" smtClean="0"/>
          </a:p>
          <a:p>
            <a:r>
              <a:rPr lang="es-ES" dirty="0" smtClean="0"/>
              <a:t>46% Infrarrojo</a:t>
            </a:r>
          </a:p>
          <a:p>
            <a:r>
              <a:rPr lang="es-ES" dirty="0" smtClean="0"/>
              <a:t>45% Visible</a:t>
            </a:r>
          </a:p>
          <a:p>
            <a:r>
              <a:rPr lang="es-ES" dirty="0" smtClean="0"/>
              <a:t>9% Ultravioleta</a:t>
            </a:r>
            <a:endParaRPr lang="en-GB" dirty="0" smtClean="0"/>
          </a:p>
        </p:txBody>
      </p:sp>
    </p:spTree>
    <p:extLst>
      <p:ext uri="{BB962C8B-B14F-4D97-AF65-F5344CB8AC3E}">
        <p14:creationId xmlns:p14="http://schemas.microsoft.com/office/powerpoint/2010/main" val="16145978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57452" y="5449579"/>
            <a:ext cx="4761560" cy="1200329"/>
          </a:xfrm>
          <a:prstGeom prst="rect">
            <a:avLst/>
          </a:prstGeom>
          <a:noFill/>
        </p:spPr>
        <p:txBody>
          <a:bodyPr wrap="none" rtlCol="0">
            <a:spAutoFit/>
          </a:bodyPr>
          <a:lstStyle/>
          <a:p>
            <a:r>
              <a:rPr lang="es-ES" dirty="0" smtClean="0"/>
              <a:t>Existen variaciones importantes de la radiación</a:t>
            </a:r>
            <a:r>
              <a:rPr lang="en-GB" dirty="0" smtClean="0"/>
              <a:t> </a:t>
            </a:r>
          </a:p>
          <a:p>
            <a:r>
              <a:rPr lang="es-ES" dirty="0" smtClean="0"/>
              <a:t>solar respecto de un cuerpo negro, especialmente</a:t>
            </a:r>
          </a:p>
          <a:p>
            <a:r>
              <a:rPr lang="es-ES" dirty="0" smtClean="0"/>
              <a:t>En la franja del UV y del visible. En el IR el sol se </a:t>
            </a:r>
          </a:p>
          <a:p>
            <a:r>
              <a:rPr lang="es-ES" dirty="0" smtClean="0"/>
              <a:t>asemeja bastante a un cuerpo negro.</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84791" cy="5113539"/>
          </a:xfrm>
          <a:prstGeom prst="rect">
            <a:avLst/>
          </a:prstGeom>
        </p:spPr>
      </p:pic>
      <p:sp>
        <p:nvSpPr>
          <p:cNvPr id="5" name="CuadroTexto 4"/>
          <p:cNvSpPr txBox="1"/>
          <p:nvPr/>
        </p:nvSpPr>
        <p:spPr>
          <a:xfrm>
            <a:off x="8087558" y="584612"/>
            <a:ext cx="4199138" cy="3693319"/>
          </a:xfrm>
          <a:prstGeom prst="rect">
            <a:avLst/>
          </a:prstGeom>
          <a:noFill/>
        </p:spPr>
        <p:txBody>
          <a:bodyPr wrap="square" rtlCol="0">
            <a:spAutoFit/>
          </a:bodyPr>
          <a:lstStyle/>
          <a:p>
            <a:r>
              <a:rPr lang="es-ES" dirty="0" smtClean="0"/>
              <a:t>Los rayos X y otra radiación muy corta es absorbida</a:t>
            </a:r>
            <a:r>
              <a:rPr lang="es-ES" b="1" dirty="0"/>
              <a:t> </a:t>
            </a:r>
            <a:r>
              <a:rPr lang="es-ES" dirty="0"/>
              <a:t>en</a:t>
            </a:r>
            <a:r>
              <a:rPr lang="es-ES" b="1" dirty="0"/>
              <a:t> </a:t>
            </a:r>
            <a:r>
              <a:rPr lang="es-ES" b="1" dirty="0" smtClean="0"/>
              <a:t>la </a:t>
            </a:r>
            <a:r>
              <a:rPr lang="es-ES" dirty="0" smtClean="0"/>
              <a:t>ionosfera por </a:t>
            </a:r>
            <a:r>
              <a:rPr lang="es-ES" b="1" dirty="0" smtClean="0"/>
              <a:t>N</a:t>
            </a:r>
            <a:r>
              <a:rPr lang="es-ES" b="1" baseline="-25000" dirty="0" smtClean="0"/>
              <a:t>2</a:t>
            </a:r>
            <a:r>
              <a:rPr lang="es-ES" b="1" dirty="0"/>
              <a:t>, </a:t>
            </a:r>
            <a:r>
              <a:rPr lang="es-ES" b="1" dirty="0" smtClean="0"/>
              <a:t>O</a:t>
            </a:r>
            <a:r>
              <a:rPr lang="es-ES" b="1" baseline="-25000" dirty="0" smtClean="0"/>
              <a:t>2</a:t>
            </a:r>
            <a:r>
              <a:rPr lang="es-ES" b="1" dirty="0" smtClean="0"/>
              <a:t>  </a:t>
            </a:r>
            <a:r>
              <a:rPr lang="es-ES" dirty="0" smtClean="0"/>
              <a:t>y otros gases atmosféricos.</a:t>
            </a:r>
          </a:p>
          <a:p>
            <a:endParaRPr lang="es-ES" dirty="0" smtClean="0"/>
          </a:p>
          <a:p>
            <a:r>
              <a:rPr lang="es-ES" dirty="0" smtClean="0"/>
              <a:t>La mayor parte del UV es absorbida por el </a:t>
            </a:r>
            <a:r>
              <a:rPr lang="es-ES" b="1" dirty="0" smtClean="0"/>
              <a:t>O</a:t>
            </a:r>
            <a:r>
              <a:rPr lang="es-ES" b="1" baseline="-25000" dirty="0" smtClean="0"/>
              <a:t>3</a:t>
            </a:r>
            <a:r>
              <a:rPr lang="es-ES" dirty="0" smtClean="0"/>
              <a:t>.</a:t>
            </a:r>
          </a:p>
          <a:p>
            <a:endParaRPr lang="es-ES" dirty="0" smtClean="0"/>
          </a:p>
          <a:p>
            <a:r>
              <a:rPr lang="es-ES" dirty="0" smtClean="0"/>
              <a:t>Para </a:t>
            </a:r>
            <a:r>
              <a:rPr lang="el-GR" dirty="0" smtClean="0"/>
              <a:t>λ</a:t>
            </a:r>
            <a:r>
              <a:rPr lang="es-ES" dirty="0" smtClean="0"/>
              <a:t> &gt; 2,500 </a:t>
            </a:r>
            <a:r>
              <a:rPr lang="es-ES" dirty="0" err="1" smtClean="0"/>
              <a:t>nm</a:t>
            </a:r>
            <a:r>
              <a:rPr lang="es-ES" dirty="0" smtClean="0"/>
              <a:t> se produce una fuerte absorción debido al </a:t>
            </a:r>
            <a:r>
              <a:rPr lang="es-ES" b="1" dirty="0" smtClean="0"/>
              <a:t>dióxido de carbono y agua</a:t>
            </a:r>
            <a:r>
              <a:rPr lang="es-ES" dirty="0" smtClean="0"/>
              <a:t> presente en la </a:t>
            </a:r>
            <a:r>
              <a:rPr lang="es-ES" b="1" dirty="0" smtClean="0"/>
              <a:t>atmósfera</a:t>
            </a:r>
            <a:r>
              <a:rPr lang="es-ES" dirty="0" smtClean="0"/>
              <a:t> por lo que llega muy poca radiación presente de este tipo a la superficie terrestre</a:t>
            </a:r>
            <a:endParaRPr lang="en-GB" dirty="0"/>
          </a:p>
          <a:p>
            <a:endParaRPr lang="en-GB" dirty="0"/>
          </a:p>
        </p:txBody>
      </p:sp>
    </p:spTree>
    <p:extLst>
      <p:ext uri="{BB962C8B-B14F-4D97-AF65-F5344CB8AC3E}">
        <p14:creationId xmlns:p14="http://schemas.microsoft.com/office/powerpoint/2010/main" val="8844420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4175"/>
            <a:ext cx="6862618" cy="4930567"/>
          </a:xfrm>
          <a:prstGeom prst="rect">
            <a:avLst/>
          </a:prstGeom>
        </p:spPr>
      </p:pic>
      <p:sp>
        <p:nvSpPr>
          <p:cNvPr id="4" name="CuadroTexto 3"/>
          <p:cNvSpPr txBox="1"/>
          <p:nvPr/>
        </p:nvSpPr>
        <p:spPr>
          <a:xfrm>
            <a:off x="7005917" y="197641"/>
            <a:ext cx="5093720" cy="5909310"/>
          </a:xfrm>
          <a:prstGeom prst="rect">
            <a:avLst/>
          </a:prstGeom>
          <a:noFill/>
        </p:spPr>
        <p:txBody>
          <a:bodyPr wrap="square" rtlCol="0">
            <a:spAutoFit/>
          </a:bodyPr>
          <a:lstStyle/>
          <a:p>
            <a:r>
              <a:rPr lang="es-ES" dirty="0" smtClean="0"/>
              <a:t>Antes de alcanzar la superficie </a:t>
            </a:r>
            <a:r>
              <a:rPr lang="es-ES" dirty="0" err="1" smtClean="0"/>
              <a:t>terrreste</a:t>
            </a:r>
            <a:r>
              <a:rPr lang="es-ES" dirty="0" smtClean="0"/>
              <a:t> la radiación </a:t>
            </a:r>
          </a:p>
          <a:p>
            <a:r>
              <a:rPr lang="es-ES" dirty="0" smtClean="0"/>
              <a:t>Solar tiene que atravesar la atmósfera </a:t>
            </a:r>
            <a:r>
              <a:rPr lang="es-ES" dirty="0" err="1" smtClean="0"/>
              <a:t>dond</a:t>
            </a:r>
            <a:r>
              <a:rPr lang="es-ES" dirty="0" smtClean="0"/>
              <a:t> </a:t>
            </a:r>
            <a:r>
              <a:rPr lang="es-ES" dirty="0" err="1" smtClean="0"/>
              <a:t>esufrirá</a:t>
            </a:r>
            <a:r>
              <a:rPr lang="es-ES" dirty="0" smtClean="0"/>
              <a:t> </a:t>
            </a:r>
          </a:p>
          <a:p>
            <a:r>
              <a:rPr lang="es-ES" dirty="0" smtClean="0"/>
              <a:t>Procesos de reflexión, dispersión y absorción, alcanzando el suelo un 50% de su energía inicial. Aproximadamente el 25% llega como radiación directa y el otro 25% como radiación difusa.</a:t>
            </a:r>
          </a:p>
          <a:p>
            <a:endParaRPr lang="es-ES" dirty="0" smtClean="0"/>
          </a:p>
          <a:p>
            <a:r>
              <a:rPr lang="es-ES" dirty="0" smtClean="0"/>
              <a:t>Aproximadamente un 30% de la radiación solar  que </a:t>
            </a:r>
          </a:p>
          <a:p>
            <a:r>
              <a:rPr lang="es-ES" dirty="0" smtClean="0"/>
              <a:t>Llega al sistema tierra-atmósfera es devuelta de nuevo al exterior, sin cambio en la longitud de onda</a:t>
            </a:r>
          </a:p>
          <a:p>
            <a:endParaRPr lang="es-ES" dirty="0"/>
          </a:p>
          <a:p>
            <a:r>
              <a:rPr lang="es-ES" dirty="0" smtClean="0"/>
              <a:t>Las </a:t>
            </a:r>
            <a:r>
              <a:rPr lang="es-ES" b="1" dirty="0" smtClean="0"/>
              <a:t>nubes son las que mejor reflejan la radiación solar</a:t>
            </a:r>
            <a:r>
              <a:rPr lang="es-ES" dirty="0" smtClean="0"/>
              <a:t>, mientras que </a:t>
            </a:r>
            <a:r>
              <a:rPr lang="es-ES" b="1" dirty="0" smtClean="0"/>
              <a:t>las superficies de agua son las peores</a:t>
            </a:r>
            <a:r>
              <a:rPr lang="es-ES" dirty="0" smtClean="0"/>
              <a:t>, excepto en el caso en el que el sol esté cercano al horizonte dónde la reflexión del agua</a:t>
            </a:r>
          </a:p>
          <a:p>
            <a:r>
              <a:rPr lang="es-ES" dirty="0"/>
              <a:t>p</a:t>
            </a:r>
            <a:r>
              <a:rPr lang="es-ES" dirty="0" smtClean="0"/>
              <a:t>uede aumentar considerablemente.</a:t>
            </a:r>
          </a:p>
          <a:p>
            <a:endParaRPr lang="es-ES" dirty="0"/>
          </a:p>
          <a:p>
            <a:r>
              <a:rPr lang="es-ES" dirty="0" smtClean="0"/>
              <a:t>Un 20% de la radiación solar es absorbida en la atmósfera por gases atmosféricos que lo hacen de forma selectiva. </a:t>
            </a:r>
            <a:r>
              <a:rPr lang="es-ES" b="1" dirty="0" smtClean="0"/>
              <a:t>Oxigeno, Ozono y vapor de agua </a:t>
            </a:r>
            <a:r>
              <a:rPr lang="es-ES" dirty="0" smtClean="0"/>
              <a:t>son los responsables de la absorción de dicho 20%.</a:t>
            </a:r>
            <a:endParaRPr lang="en-GB" dirty="0"/>
          </a:p>
        </p:txBody>
      </p:sp>
    </p:spTree>
    <p:extLst>
      <p:ext uri="{BB962C8B-B14F-4D97-AF65-F5344CB8AC3E}">
        <p14:creationId xmlns:p14="http://schemas.microsoft.com/office/powerpoint/2010/main" val="31822709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9143" y="0"/>
            <a:ext cx="7142857" cy="5352381"/>
          </a:xfrm>
          <a:prstGeom prst="rect">
            <a:avLst/>
          </a:prstGeom>
        </p:spPr>
      </p:pic>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9167"/>
            <a:ext cx="5715000" cy="2886075"/>
          </a:xfrm>
          <a:prstGeom prst="rect">
            <a:avLst/>
          </a:prstGeom>
        </p:spPr>
      </p:pic>
    </p:spTree>
    <p:extLst>
      <p:ext uri="{BB962C8B-B14F-4D97-AF65-F5344CB8AC3E}">
        <p14:creationId xmlns:p14="http://schemas.microsoft.com/office/powerpoint/2010/main" val="15176873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663" y="301158"/>
            <a:ext cx="8096250" cy="5953125"/>
          </a:xfrm>
          <a:prstGeom prst="rect">
            <a:avLst/>
          </a:prstGeom>
        </p:spPr>
      </p:pic>
      <p:sp>
        <p:nvSpPr>
          <p:cNvPr id="3" name="CuadroTexto 2"/>
          <p:cNvSpPr txBox="1"/>
          <p:nvPr/>
        </p:nvSpPr>
        <p:spPr>
          <a:xfrm>
            <a:off x="8752468" y="1047565"/>
            <a:ext cx="3439532" cy="1477328"/>
          </a:xfrm>
          <a:prstGeom prst="rect">
            <a:avLst/>
          </a:prstGeom>
          <a:noFill/>
        </p:spPr>
        <p:txBody>
          <a:bodyPr wrap="square" rtlCol="0">
            <a:spAutoFit/>
          </a:bodyPr>
          <a:lstStyle/>
          <a:p>
            <a:r>
              <a:rPr lang="es-ES" dirty="0" smtClean="0"/>
              <a:t>Hay dos ventanas atmosféricas  situadas en la banda del visible (0,4-1,1)</a:t>
            </a:r>
            <a:r>
              <a:rPr lang="en-GB" dirty="0"/>
              <a:t> </a:t>
            </a:r>
            <a:r>
              <a:rPr lang="en-GB" dirty="0" smtClean="0"/>
              <a:t>µm y </a:t>
            </a:r>
            <a:r>
              <a:rPr lang="en-GB" dirty="0" err="1" smtClean="0"/>
              <a:t>otra</a:t>
            </a:r>
            <a:r>
              <a:rPr lang="en-GB" dirty="0" smtClean="0"/>
              <a:t> </a:t>
            </a:r>
            <a:r>
              <a:rPr lang="en-GB" dirty="0" err="1" smtClean="0"/>
              <a:t>en</a:t>
            </a:r>
            <a:r>
              <a:rPr lang="en-GB" dirty="0" smtClean="0"/>
              <a:t> el IR </a:t>
            </a:r>
            <a:r>
              <a:rPr lang="en-GB" dirty="0" err="1" smtClean="0"/>
              <a:t>térmico</a:t>
            </a:r>
            <a:endParaRPr lang="en-GB" dirty="0" smtClean="0"/>
          </a:p>
          <a:p>
            <a:r>
              <a:rPr lang="es-ES" dirty="0" smtClean="0"/>
              <a:t>(10,5-12,5)</a:t>
            </a:r>
            <a:r>
              <a:rPr lang="en-GB" dirty="0"/>
              <a:t> µm</a:t>
            </a:r>
          </a:p>
          <a:p>
            <a:endParaRPr lang="en-GB" dirty="0"/>
          </a:p>
        </p:txBody>
      </p:sp>
    </p:spTree>
    <p:extLst>
      <p:ext uri="{BB962C8B-B14F-4D97-AF65-F5344CB8AC3E}">
        <p14:creationId xmlns:p14="http://schemas.microsoft.com/office/powerpoint/2010/main" val="2624646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74703" y="239697"/>
            <a:ext cx="11433579" cy="5909310"/>
          </a:xfrm>
          <a:prstGeom prst="rect">
            <a:avLst/>
          </a:prstGeom>
          <a:noFill/>
        </p:spPr>
        <p:txBody>
          <a:bodyPr wrap="none" rtlCol="0">
            <a:spAutoFit/>
          </a:bodyPr>
          <a:lstStyle/>
          <a:p>
            <a:r>
              <a:rPr lang="es-ES" dirty="0" smtClean="0"/>
              <a:t>Las imágenes visibles captan la energía del sol reflejada desde el sistema tierra-atmósfera entre 0,5 y 0,9 </a:t>
            </a:r>
            <a:r>
              <a:rPr lang="en-GB" dirty="0" smtClean="0"/>
              <a:t>µm.</a:t>
            </a:r>
          </a:p>
          <a:p>
            <a:r>
              <a:rPr lang="es-ES" dirty="0" smtClean="0"/>
              <a:t>Los cuerpos aparecerán </a:t>
            </a:r>
            <a:r>
              <a:rPr lang="es-ES" b="1" dirty="0" smtClean="0"/>
              <a:t>más o menos brillantes </a:t>
            </a:r>
            <a:r>
              <a:rPr lang="es-ES" dirty="0" smtClean="0"/>
              <a:t>dependiendo de su </a:t>
            </a:r>
            <a:r>
              <a:rPr lang="es-ES" b="1" dirty="0" err="1" smtClean="0"/>
              <a:t>reflectividad</a:t>
            </a:r>
            <a:r>
              <a:rPr lang="es-ES" dirty="0" smtClean="0"/>
              <a:t>.</a:t>
            </a:r>
          </a:p>
          <a:p>
            <a:r>
              <a:rPr lang="es-ES" dirty="0" smtClean="0"/>
              <a:t>Las nubes de gran desarrollo vertical son las mejores reflectoras.</a:t>
            </a:r>
          </a:p>
          <a:p>
            <a:r>
              <a:rPr lang="es-ES" dirty="0" smtClean="0"/>
              <a:t>La </a:t>
            </a:r>
            <a:r>
              <a:rPr lang="es-ES" dirty="0" err="1" smtClean="0"/>
              <a:t>reflectivad</a:t>
            </a:r>
            <a:r>
              <a:rPr lang="es-ES" dirty="0" smtClean="0"/>
              <a:t> de las nubes depende fuertemente de su espesor. En menor medida depende de la naturaleza de las </a:t>
            </a:r>
          </a:p>
          <a:p>
            <a:r>
              <a:rPr lang="es-ES" dirty="0" smtClean="0"/>
              <a:t>Partículas nubosas, </a:t>
            </a:r>
            <a:r>
              <a:rPr lang="es-ES" b="1" dirty="0" smtClean="0">
                <a:solidFill>
                  <a:schemeClr val="accent6">
                    <a:lumMod val="60000"/>
                    <a:lumOff val="40000"/>
                  </a:schemeClr>
                </a:solidFill>
              </a:rPr>
              <a:t>reflejando mejor gotas de agua que cristales de hielo</a:t>
            </a:r>
            <a:r>
              <a:rPr lang="es-ES" dirty="0" smtClean="0"/>
              <a:t>.</a:t>
            </a:r>
          </a:p>
          <a:p>
            <a:endParaRPr lang="es-ES" dirty="0"/>
          </a:p>
          <a:p>
            <a:r>
              <a:rPr lang="es-ES" dirty="0" smtClean="0"/>
              <a:t>Una acusada inclinación de los rayos solares puede provocar que se produzcan sombras. Sin embargo este hecho puede</a:t>
            </a:r>
          </a:p>
          <a:p>
            <a:r>
              <a:rPr lang="es-ES" dirty="0" smtClean="0"/>
              <a:t>ayudar a determinar la altura relativa de las diferentes capas nubosas, ya que las más altas hacen sombra sobre las más</a:t>
            </a:r>
          </a:p>
          <a:p>
            <a:r>
              <a:rPr lang="es-ES" dirty="0" smtClean="0"/>
              <a:t>bajas.</a:t>
            </a:r>
          </a:p>
          <a:p>
            <a:endParaRPr lang="es-ES" dirty="0"/>
          </a:p>
          <a:p>
            <a:r>
              <a:rPr lang="es-ES" dirty="0" smtClean="0"/>
              <a:t>Aunque la diferencia de brillo es muy grande entre las nubes y la tierra, si por encima de ésta hay una capa de nieve o </a:t>
            </a:r>
          </a:p>
          <a:p>
            <a:r>
              <a:rPr lang="es-ES" dirty="0"/>
              <a:t>h</a:t>
            </a:r>
            <a:r>
              <a:rPr lang="es-ES" dirty="0" smtClean="0"/>
              <a:t>ielo el contraste puede llegar a ser nulo.</a:t>
            </a:r>
          </a:p>
          <a:p>
            <a:endParaRPr lang="es-ES" dirty="0"/>
          </a:p>
          <a:p>
            <a:r>
              <a:rPr lang="es-ES" dirty="0" smtClean="0"/>
              <a:t>Los canales visibles son muy útiles para detectar nieblas, recurriendo a la animación de imágenes consecutivas.</a:t>
            </a:r>
          </a:p>
          <a:p>
            <a:endParaRPr lang="es-ES" dirty="0"/>
          </a:p>
          <a:p>
            <a:r>
              <a:rPr lang="es-ES" dirty="0" smtClean="0"/>
              <a:t>Para identificar </a:t>
            </a:r>
            <a:r>
              <a:rPr lang="es-ES" b="1" dirty="0" smtClean="0"/>
              <a:t>cirros</a:t>
            </a:r>
            <a:r>
              <a:rPr lang="es-ES" dirty="0" smtClean="0"/>
              <a:t>, el contraste puede servir de ayuda. </a:t>
            </a:r>
            <a:r>
              <a:rPr lang="es-ES" b="1" dirty="0" smtClean="0"/>
              <a:t>Se observan mejor sobre mar que sobre tierra</a:t>
            </a:r>
            <a:r>
              <a:rPr lang="es-ES" dirty="0" smtClean="0"/>
              <a:t>.</a:t>
            </a:r>
          </a:p>
          <a:p>
            <a:r>
              <a:rPr lang="es-ES" dirty="0" smtClean="0"/>
              <a:t>Las imágenes visibles tienen mayor resolución espacial (HRVIS)</a:t>
            </a:r>
          </a:p>
          <a:p>
            <a:endParaRPr lang="es-ES" dirty="0" smtClean="0"/>
          </a:p>
          <a:p>
            <a:r>
              <a:rPr lang="es-ES" dirty="0" smtClean="0"/>
              <a:t>Se identifican bien continentes, nubes y océanos. Mares, ríos y lagos aparecen oscuros en una imagen visible. </a:t>
            </a:r>
          </a:p>
          <a:p>
            <a:r>
              <a:rPr lang="es-ES" dirty="0" smtClean="0"/>
              <a:t>Generalmente el suelo aparece más brillante que el mar, pero más oscuro que las nubes. Las nubes aparecerán blancas o </a:t>
            </a:r>
          </a:p>
          <a:p>
            <a:r>
              <a:rPr lang="es-ES" dirty="0" smtClean="0"/>
              <a:t>gris claro.</a:t>
            </a:r>
            <a:endParaRPr lang="en-GB" dirty="0"/>
          </a:p>
        </p:txBody>
      </p:sp>
    </p:spTree>
    <p:extLst>
      <p:ext uri="{BB962C8B-B14F-4D97-AF65-F5344CB8AC3E}">
        <p14:creationId xmlns:p14="http://schemas.microsoft.com/office/powerpoint/2010/main" val="6827071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391FC4F3-EF8F-4304-987F-5326496239D1}" type="slidenum">
              <a:rPr lang="es-ES" smtClean="0"/>
              <a:pPr/>
              <a:t>25</a:t>
            </a:fld>
            <a:endParaRPr lang="es-ES"/>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9217" y="335089"/>
            <a:ext cx="5832744" cy="5832744"/>
          </a:xfrm>
          <a:prstGeom prst="rect">
            <a:avLst/>
          </a:prstGeom>
        </p:spPr>
      </p:pic>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840" y="378632"/>
            <a:ext cx="5789201" cy="5789201"/>
          </a:xfrm>
          <a:prstGeom prst="rect">
            <a:avLst/>
          </a:prstGeom>
        </p:spPr>
      </p:pic>
    </p:spTree>
    <p:extLst>
      <p:ext uri="{BB962C8B-B14F-4D97-AF65-F5344CB8AC3E}">
        <p14:creationId xmlns:p14="http://schemas.microsoft.com/office/powerpoint/2010/main" val="42266364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3640"/>
            <a:ext cx="6075000" cy="5185975"/>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7000" y="903641"/>
            <a:ext cx="6075000" cy="5185975"/>
          </a:xfrm>
          <a:prstGeom prst="rect">
            <a:avLst/>
          </a:prstGeom>
        </p:spPr>
      </p:pic>
      <p:sp>
        <p:nvSpPr>
          <p:cNvPr id="4" name="CuadroTexto 3"/>
          <p:cNvSpPr txBox="1"/>
          <p:nvPr/>
        </p:nvSpPr>
        <p:spPr>
          <a:xfrm>
            <a:off x="4378362" y="311972"/>
            <a:ext cx="2459519" cy="369332"/>
          </a:xfrm>
          <a:prstGeom prst="rect">
            <a:avLst/>
          </a:prstGeom>
          <a:noFill/>
        </p:spPr>
        <p:txBody>
          <a:bodyPr wrap="none" rtlCol="0">
            <a:spAutoFit/>
          </a:bodyPr>
          <a:lstStyle/>
          <a:p>
            <a:r>
              <a:rPr lang="es-ES" dirty="0" smtClean="0">
                <a:solidFill>
                  <a:srgbClr val="FF0000"/>
                </a:solidFill>
              </a:rPr>
              <a:t>Identificación de Nieblas</a:t>
            </a:r>
            <a:endParaRPr lang="en-GB" dirty="0">
              <a:solidFill>
                <a:srgbClr val="FF0000"/>
              </a:solidFill>
            </a:endParaRPr>
          </a:p>
        </p:txBody>
      </p:sp>
      <p:sp>
        <p:nvSpPr>
          <p:cNvPr id="8" name="CuadroTexto 7"/>
          <p:cNvSpPr txBox="1"/>
          <p:nvPr/>
        </p:nvSpPr>
        <p:spPr>
          <a:xfrm>
            <a:off x="2022438" y="6379285"/>
            <a:ext cx="8106322" cy="369332"/>
          </a:xfrm>
          <a:prstGeom prst="rect">
            <a:avLst/>
          </a:prstGeom>
          <a:noFill/>
        </p:spPr>
        <p:txBody>
          <a:bodyPr wrap="none" rtlCol="0">
            <a:spAutoFit/>
          </a:bodyPr>
          <a:lstStyle/>
          <a:p>
            <a:r>
              <a:rPr lang="es-ES" dirty="0" smtClean="0"/>
              <a:t>Para corroborar nuestras hipótesis nos podemos apoyar en una animación de imágenes</a:t>
            </a:r>
            <a:endParaRPr lang="en-GB" dirty="0"/>
          </a:p>
        </p:txBody>
      </p:sp>
    </p:spTree>
    <p:extLst>
      <p:ext uri="{BB962C8B-B14F-4D97-AF65-F5344CB8AC3E}">
        <p14:creationId xmlns:p14="http://schemas.microsoft.com/office/powerpoint/2010/main" val="9656849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7979" y="-802342"/>
            <a:ext cx="8440271" cy="8440271"/>
          </a:xfrm>
          <a:prstGeom prst="rect">
            <a:avLst/>
          </a:prstGeom>
        </p:spPr>
      </p:pic>
    </p:spTree>
    <p:extLst>
      <p:ext uri="{BB962C8B-B14F-4D97-AF65-F5344CB8AC3E}">
        <p14:creationId xmlns:p14="http://schemas.microsoft.com/office/powerpoint/2010/main" val="35877869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49"/>
            <a:ext cx="6075000" cy="5926829"/>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5000" y="44449"/>
            <a:ext cx="6075000" cy="5926829"/>
          </a:xfrm>
          <a:prstGeom prst="rect">
            <a:avLst/>
          </a:prstGeom>
        </p:spPr>
      </p:pic>
      <p:sp>
        <p:nvSpPr>
          <p:cNvPr id="4" name="Elipse 3"/>
          <p:cNvSpPr/>
          <p:nvPr/>
        </p:nvSpPr>
        <p:spPr>
          <a:xfrm>
            <a:off x="2146300" y="1530350"/>
            <a:ext cx="1225550" cy="793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Elipse 4"/>
          <p:cNvSpPr/>
          <p:nvPr/>
        </p:nvSpPr>
        <p:spPr>
          <a:xfrm rot="20168351">
            <a:off x="1412032" y="4200694"/>
            <a:ext cx="1879600" cy="793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Elipse 5"/>
          <p:cNvSpPr/>
          <p:nvPr/>
        </p:nvSpPr>
        <p:spPr>
          <a:xfrm>
            <a:off x="3543300" y="1835149"/>
            <a:ext cx="1555750" cy="3968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Elipse 6"/>
          <p:cNvSpPr/>
          <p:nvPr/>
        </p:nvSpPr>
        <p:spPr>
          <a:xfrm>
            <a:off x="2813050" y="3058759"/>
            <a:ext cx="774700" cy="4191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Elipse 7"/>
          <p:cNvSpPr/>
          <p:nvPr/>
        </p:nvSpPr>
        <p:spPr>
          <a:xfrm>
            <a:off x="2364400" y="2499695"/>
            <a:ext cx="673100" cy="2161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ángulo 8"/>
          <p:cNvSpPr/>
          <p:nvPr/>
        </p:nvSpPr>
        <p:spPr>
          <a:xfrm>
            <a:off x="1081640" y="6109947"/>
            <a:ext cx="3620094" cy="369332"/>
          </a:xfrm>
          <a:prstGeom prst="rect">
            <a:avLst/>
          </a:prstGeom>
        </p:spPr>
        <p:txBody>
          <a:bodyPr wrap="none">
            <a:spAutoFit/>
          </a:bodyPr>
          <a:lstStyle/>
          <a:p>
            <a:r>
              <a:rPr lang="es-ES" dirty="0" smtClean="0">
                <a:solidFill>
                  <a:srgbClr val="FF0000"/>
                </a:solidFill>
              </a:rPr>
              <a:t>Nieve detectable en días despejados</a:t>
            </a:r>
            <a:endParaRPr lang="en-GB" dirty="0">
              <a:solidFill>
                <a:srgbClr val="FF0000"/>
              </a:solidFill>
            </a:endParaRPr>
          </a:p>
        </p:txBody>
      </p:sp>
    </p:spTree>
    <p:extLst>
      <p:ext uri="{BB962C8B-B14F-4D97-AF65-F5344CB8AC3E}">
        <p14:creationId xmlns:p14="http://schemas.microsoft.com/office/powerpoint/2010/main" val="313626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126" y="1084262"/>
            <a:ext cx="7467600" cy="4105275"/>
          </a:xfrm>
          <a:prstGeom prst="rect">
            <a:avLst/>
          </a:prstGeom>
        </p:spPr>
      </p:pic>
      <p:sp>
        <p:nvSpPr>
          <p:cNvPr id="4" name="CuadroTexto 3"/>
          <p:cNvSpPr txBox="1"/>
          <p:nvPr/>
        </p:nvSpPr>
        <p:spPr>
          <a:xfrm>
            <a:off x="3822700" y="457200"/>
            <a:ext cx="3060453" cy="369332"/>
          </a:xfrm>
          <a:prstGeom prst="rect">
            <a:avLst/>
          </a:prstGeom>
          <a:noFill/>
        </p:spPr>
        <p:txBody>
          <a:bodyPr wrap="none" rtlCol="0">
            <a:spAutoFit/>
          </a:bodyPr>
          <a:lstStyle/>
          <a:p>
            <a:r>
              <a:rPr lang="es-ES" dirty="0" smtClean="0"/>
              <a:t>Diferencias canal VIS06/VIS08</a:t>
            </a:r>
            <a:endParaRPr lang="en-GB" dirty="0"/>
          </a:p>
        </p:txBody>
      </p:sp>
      <p:sp>
        <p:nvSpPr>
          <p:cNvPr id="5" name="CuadroTexto 4"/>
          <p:cNvSpPr txBox="1"/>
          <p:nvPr/>
        </p:nvSpPr>
        <p:spPr>
          <a:xfrm>
            <a:off x="1373717" y="5189537"/>
            <a:ext cx="10179133" cy="1477328"/>
          </a:xfrm>
          <a:prstGeom prst="rect">
            <a:avLst/>
          </a:prstGeom>
          <a:noFill/>
        </p:spPr>
        <p:txBody>
          <a:bodyPr wrap="none" rtlCol="0">
            <a:spAutoFit/>
          </a:bodyPr>
          <a:lstStyle/>
          <a:p>
            <a:pPr algn="just"/>
            <a:r>
              <a:rPr lang="es-ES" dirty="0" smtClean="0"/>
              <a:t>Debido a una mayor </a:t>
            </a:r>
            <a:r>
              <a:rPr lang="es-ES" dirty="0" err="1" smtClean="0"/>
              <a:t>reflectancia</a:t>
            </a:r>
            <a:r>
              <a:rPr lang="es-ES" dirty="0" smtClean="0"/>
              <a:t> del suelo en el canal </a:t>
            </a:r>
            <a:r>
              <a:rPr lang="es-ES" b="1" dirty="0" smtClean="0"/>
              <a:t>VIS08</a:t>
            </a:r>
            <a:r>
              <a:rPr lang="es-ES" dirty="0" smtClean="0"/>
              <a:t> frente al canal VIS06 </a:t>
            </a:r>
            <a:r>
              <a:rPr lang="es-ES" dirty="0" smtClean="0">
                <a:solidFill>
                  <a:schemeClr val="accent6">
                    <a:lumMod val="75000"/>
                  </a:schemeClr>
                </a:solidFill>
              </a:rPr>
              <a:t>se aprecian mejor</a:t>
            </a:r>
          </a:p>
          <a:p>
            <a:pPr algn="just"/>
            <a:r>
              <a:rPr lang="es-ES" dirty="0" smtClean="0">
                <a:solidFill>
                  <a:schemeClr val="accent6">
                    <a:lumMod val="75000"/>
                  </a:schemeClr>
                </a:solidFill>
              </a:rPr>
              <a:t>las estructuras de la superficie del suelo, así como la vegetación</a:t>
            </a:r>
            <a:r>
              <a:rPr lang="es-ES" dirty="0" smtClean="0"/>
              <a:t>.</a:t>
            </a:r>
          </a:p>
          <a:p>
            <a:pPr algn="just"/>
            <a:r>
              <a:rPr lang="es-ES" dirty="0" smtClean="0"/>
              <a:t>Las nubes transparentes, sin embargo se verán mejor en el canal VIS06  al tener menor </a:t>
            </a:r>
            <a:r>
              <a:rPr lang="es-ES" dirty="0" err="1" smtClean="0"/>
              <a:t>reflectividad</a:t>
            </a:r>
            <a:r>
              <a:rPr lang="es-ES" dirty="0" smtClean="0"/>
              <a:t> el suelo</a:t>
            </a:r>
          </a:p>
          <a:p>
            <a:pPr algn="just"/>
            <a:r>
              <a:rPr lang="es-ES" dirty="0" smtClean="0"/>
              <a:t>y ser mayor por tanto el contraste.</a:t>
            </a:r>
          </a:p>
          <a:p>
            <a:pPr algn="just"/>
            <a:r>
              <a:rPr lang="es-ES" dirty="0" smtClean="0"/>
              <a:t>La menor </a:t>
            </a:r>
            <a:r>
              <a:rPr lang="es-ES" dirty="0" err="1" smtClean="0"/>
              <a:t>reflectivad</a:t>
            </a:r>
            <a:r>
              <a:rPr lang="es-ES" dirty="0" smtClean="0"/>
              <a:t> del agua hace que se observe bien la presencia de ríos.</a:t>
            </a:r>
            <a:endParaRPr lang="en-GB" dirty="0"/>
          </a:p>
        </p:txBody>
      </p:sp>
    </p:spTree>
    <p:extLst>
      <p:ext uri="{BB962C8B-B14F-4D97-AF65-F5344CB8AC3E}">
        <p14:creationId xmlns:p14="http://schemas.microsoft.com/office/powerpoint/2010/main" val="18290494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3" name="Picture 8" descr="HRIT_MSGP_VIS08_????????_1200_IBER"/>
          <p:cNvPicPr>
            <a:picLocks noChangeAspect="1" noChangeArrowheads="1"/>
          </p:cNvPicPr>
          <p:nvPr/>
        </p:nvPicPr>
        <p:blipFill>
          <a:blip r:embed="rId2"/>
          <a:srcRect l="42520"/>
          <a:stretch>
            <a:fillRect/>
          </a:stretch>
        </p:blipFill>
        <p:spPr bwMode="auto">
          <a:xfrm>
            <a:off x="6180138" y="1268413"/>
            <a:ext cx="4379912" cy="4876800"/>
          </a:xfrm>
          <a:prstGeom prst="rect">
            <a:avLst/>
          </a:prstGeom>
          <a:noFill/>
          <a:ln w="9525">
            <a:noFill/>
            <a:miter lim="800000"/>
            <a:headEnd/>
            <a:tailEnd/>
          </a:ln>
        </p:spPr>
      </p:pic>
      <p:pic>
        <p:nvPicPr>
          <p:cNvPr id="71684" name="Picture 9" descr="HRIT_MSGP_VIS06_????????_1200_IBER"/>
          <p:cNvPicPr>
            <a:picLocks noChangeAspect="1" noChangeArrowheads="1"/>
          </p:cNvPicPr>
          <p:nvPr/>
        </p:nvPicPr>
        <p:blipFill>
          <a:blip r:embed="rId3"/>
          <a:srcRect l="42520"/>
          <a:stretch>
            <a:fillRect/>
          </a:stretch>
        </p:blipFill>
        <p:spPr bwMode="auto">
          <a:xfrm>
            <a:off x="1716088" y="1268413"/>
            <a:ext cx="4379912" cy="4876800"/>
          </a:xfrm>
          <a:prstGeom prst="rect">
            <a:avLst/>
          </a:prstGeom>
          <a:noFill/>
          <a:ln w="9525">
            <a:noFill/>
            <a:miter lim="800000"/>
            <a:headEnd/>
            <a:tailEnd/>
          </a:ln>
        </p:spPr>
      </p:pic>
      <p:sp>
        <p:nvSpPr>
          <p:cNvPr id="71686" name="Text Box 3"/>
          <p:cNvSpPr txBox="1">
            <a:spLocks noChangeArrowheads="1"/>
          </p:cNvSpPr>
          <p:nvPr/>
        </p:nvSpPr>
        <p:spPr bwMode="auto">
          <a:xfrm>
            <a:off x="4471454" y="5589589"/>
            <a:ext cx="1561046" cy="416971"/>
          </a:xfrm>
          <a:prstGeom prst="rect">
            <a:avLst/>
          </a:prstGeom>
          <a:noFill/>
          <a:ln w="9525">
            <a:noFill/>
            <a:miter lim="800000"/>
            <a:headEnd/>
            <a:tailEnd/>
          </a:ln>
        </p:spPr>
        <p:txBody>
          <a:bodyPr wrap="none" lIns="79237" tIns="38829" rIns="79237" bIns="38829">
            <a:prstTxWarp prst="textNoShape">
              <a:avLst/>
            </a:prstTxWarp>
            <a:spAutoFit/>
          </a:bodyPr>
          <a:lstStyle/>
          <a:p>
            <a:pPr defTabSz="801688">
              <a:buSzPct val="87000"/>
              <a:tabLst>
                <a:tab pos="635000" algn="l"/>
              </a:tabLst>
            </a:pPr>
            <a:r>
              <a:rPr lang="en-GB" sz="2200" b="1" dirty="0">
                <a:solidFill>
                  <a:schemeClr val="accent1">
                    <a:lumMod val="75000"/>
                  </a:schemeClr>
                </a:solidFill>
                <a:latin typeface="Arial" charset="0"/>
              </a:rPr>
              <a:t>VIS 0.6 </a:t>
            </a:r>
            <a:r>
              <a:rPr lang="en-GB" sz="2200" b="1" dirty="0">
                <a:solidFill>
                  <a:schemeClr val="accent1">
                    <a:lumMod val="75000"/>
                  </a:schemeClr>
                </a:solidFill>
                <a:latin typeface="Symbol" charset="2"/>
              </a:rPr>
              <a:t>m</a:t>
            </a:r>
            <a:r>
              <a:rPr lang="en-GB" sz="2200" b="1" dirty="0">
                <a:solidFill>
                  <a:schemeClr val="accent1">
                    <a:lumMod val="75000"/>
                  </a:schemeClr>
                </a:solidFill>
                <a:latin typeface="Arial" charset="0"/>
              </a:rPr>
              <a:t>m</a:t>
            </a:r>
          </a:p>
        </p:txBody>
      </p:sp>
      <p:sp>
        <p:nvSpPr>
          <p:cNvPr id="71687" name="Text Box 4"/>
          <p:cNvSpPr txBox="1">
            <a:spLocks noChangeArrowheads="1"/>
          </p:cNvSpPr>
          <p:nvPr/>
        </p:nvSpPr>
        <p:spPr bwMode="auto">
          <a:xfrm>
            <a:off x="8926513" y="5589589"/>
            <a:ext cx="1561046" cy="416971"/>
          </a:xfrm>
          <a:prstGeom prst="rect">
            <a:avLst/>
          </a:prstGeom>
          <a:noFill/>
          <a:ln w="9525">
            <a:noFill/>
            <a:miter lim="800000"/>
            <a:headEnd/>
            <a:tailEnd/>
          </a:ln>
        </p:spPr>
        <p:txBody>
          <a:bodyPr wrap="none" lIns="79237" tIns="38829" rIns="79237" bIns="38829">
            <a:prstTxWarp prst="textNoShape">
              <a:avLst/>
            </a:prstTxWarp>
            <a:spAutoFit/>
          </a:bodyPr>
          <a:lstStyle/>
          <a:p>
            <a:pPr defTabSz="801688">
              <a:buSzPct val="87000"/>
              <a:tabLst>
                <a:tab pos="635000" algn="l"/>
              </a:tabLst>
            </a:pPr>
            <a:r>
              <a:rPr lang="en-GB" sz="2200" b="1" dirty="0">
                <a:solidFill>
                  <a:schemeClr val="accent1">
                    <a:lumMod val="75000"/>
                  </a:schemeClr>
                </a:solidFill>
                <a:latin typeface="Arial" charset="0"/>
              </a:rPr>
              <a:t>VIS 0.8 </a:t>
            </a:r>
            <a:r>
              <a:rPr lang="en-GB" sz="2200" b="1" dirty="0">
                <a:solidFill>
                  <a:schemeClr val="accent1">
                    <a:lumMod val="75000"/>
                  </a:schemeClr>
                </a:solidFill>
                <a:latin typeface="Symbol" charset="2"/>
              </a:rPr>
              <a:t>m</a:t>
            </a:r>
            <a:r>
              <a:rPr lang="en-GB" sz="2200" b="1" dirty="0">
                <a:solidFill>
                  <a:schemeClr val="accent1">
                    <a:lumMod val="75000"/>
                  </a:schemeClr>
                </a:solidFill>
                <a:latin typeface="Arial" charset="0"/>
              </a:rPr>
              <a:t>m</a:t>
            </a:r>
          </a:p>
        </p:txBody>
      </p:sp>
      <p:sp>
        <p:nvSpPr>
          <p:cNvPr id="71688" name="Oval 10"/>
          <p:cNvSpPr>
            <a:spLocks noChangeArrowheads="1"/>
          </p:cNvSpPr>
          <p:nvPr/>
        </p:nvSpPr>
        <p:spPr bwMode="auto">
          <a:xfrm>
            <a:off x="3719514" y="2060576"/>
            <a:ext cx="1152525" cy="1114425"/>
          </a:xfrm>
          <a:prstGeom prst="ellipse">
            <a:avLst/>
          </a:prstGeom>
          <a:noFill/>
          <a:ln w="9525">
            <a:solidFill>
              <a:srgbClr val="FF0000"/>
            </a:solidFill>
            <a:round/>
            <a:headEnd/>
            <a:tailEnd/>
          </a:ln>
        </p:spPr>
        <p:txBody>
          <a:bodyPr wrap="none" anchor="ctr">
            <a:prstTxWarp prst="textNoShape">
              <a:avLst/>
            </a:prstTxWarp>
          </a:bodyPr>
          <a:lstStyle/>
          <a:p>
            <a:endParaRPr lang="es-ES_tradnl"/>
          </a:p>
        </p:txBody>
      </p:sp>
      <p:sp>
        <p:nvSpPr>
          <p:cNvPr id="13" name="Rectangle 2"/>
          <p:cNvSpPr>
            <a:spLocks noGrp="1" noChangeArrowheads="1"/>
          </p:cNvSpPr>
          <p:nvPr>
            <p:ph type="title"/>
          </p:nvPr>
        </p:nvSpPr>
        <p:spPr>
          <a:xfrm>
            <a:off x="2209800" y="381000"/>
            <a:ext cx="7772400" cy="990600"/>
          </a:xfrm>
        </p:spPr>
        <p:txBody>
          <a:bodyPr/>
          <a:lstStyle/>
          <a:p>
            <a:r>
              <a:rPr lang="es-ES" dirty="0" smtClean="0"/>
              <a:t>Diferencias VIS06/VIS08</a:t>
            </a:r>
            <a:endParaRPr lang="es-ES" sz="2000" dirty="0"/>
          </a:p>
        </p:txBody>
      </p:sp>
      <p:sp>
        <p:nvSpPr>
          <p:cNvPr id="2" name="CuadroTexto 1"/>
          <p:cNvSpPr txBox="1"/>
          <p:nvPr/>
        </p:nvSpPr>
        <p:spPr>
          <a:xfrm>
            <a:off x="1599416" y="6145213"/>
            <a:ext cx="7455887" cy="861774"/>
          </a:xfrm>
          <a:prstGeom prst="rect">
            <a:avLst/>
          </a:prstGeom>
          <a:noFill/>
        </p:spPr>
        <p:txBody>
          <a:bodyPr wrap="none" rtlCol="0">
            <a:spAutoFit/>
          </a:bodyPr>
          <a:lstStyle/>
          <a:p>
            <a:r>
              <a:rPr lang="es-ES" dirty="0" smtClean="0"/>
              <a:t>Cirros se ven mejor en el canal 0,6</a:t>
            </a:r>
            <a:r>
              <a:rPr lang="en-GB" sz="1400" b="1" dirty="0" smtClean="0">
                <a:latin typeface="Symbol" charset="2"/>
              </a:rPr>
              <a:t>m</a:t>
            </a:r>
            <a:r>
              <a:rPr lang="en-GB" sz="1400" b="1" dirty="0" smtClean="0">
                <a:latin typeface="Arial" charset="0"/>
              </a:rPr>
              <a:t>m </a:t>
            </a:r>
            <a:r>
              <a:rPr lang="es-ES" dirty="0" smtClean="0"/>
              <a:t>frente al 0,8</a:t>
            </a:r>
            <a:r>
              <a:rPr lang="en-GB" sz="1400" b="1" dirty="0" smtClean="0">
                <a:latin typeface="Symbol" charset="2"/>
              </a:rPr>
              <a:t>m</a:t>
            </a:r>
            <a:r>
              <a:rPr lang="en-GB" sz="1400" b="1" dirty="0" smtClean="0">
                <a:latin typeface="Arial" charset="0"/>
              </a:rPr>
              <a:t>m. </a:t>
            </a:r>
          </a:p>
          <a:p>
            <a:r>
              <a:rPr lang="en-GB" sz="1400" dirty="0" err="1" smtClean="0">
                <a:latin typeface="Arial" charset="0"/>
              </a:rPr>
              <a:t>Por</a:t>
            </a:r>
            <a:r>
              <a:rPr lang="en-GB" sz="1400" dirty="0" smtClean="0">
                <a:latin typeface="Arial" charset="0"/>
              </a:rPr>
              <a:t> contra al </a:t>
            </a:r>
            <a:r>
              <a:rPr lang="en-GB" sz="1400" dirty="0" err="1" smtClean="0">
                <a:latin typeface="Arial" charset="0"/>
              </a:rPr>
              <a:t>ser</a:t>
            </a:r>
            <a:r>
              <a:rPr lang="en-GB" sz="1400" dirty="0" smtClean="0">
                <a:latin typeface="Arial" charset="0"/>
              </a:rPr>
              <a:t> mayor la </a:t>
            </a:r>
            <a:r>
              <a:rPr lang="en-GB" sz="1400" dirty="0" err="1" smtClean="0">
                <a:latin typeface="Arial" charset="0"/>
              </a:rPr>
              <a:t>reflectividad</a:t>
            </a:r>
            <a:r>
              <a:rPr lang="en-GB" sz="1400" dirty="0" smtClean="0">
                <a:latin typeface="Arial" charset="0"/>
              </a:rPr>
              <a:t> del </a:t>
            </a:r>
            <a:r>
              <a:rPr lang="en-GB" sz="1400" dirty="0" err="1" smtClean="0">
                <a:latin typeface="Arial" charset="0"/>
              </a:rPr>
              <a:t>suelo</a:t>
            </a:r>
            <a:r>
              <a:rPr lang="en-GB" sz="1400" dirty="0" smtClean="0">
                <a:latin typeface="Arial" charset="0"/>
              </a:rPr>
              <a:t> </a:t>
            </a:r>
            <a:r>
              <a:rPr lang="en-GB" sz="1400" dirty="0" err="1" smtClean="0">
                <a:latin typeface="Arial" charset="0"/>
              </a:rPr>
              <a:t>en</a:t>
            </a:r>
            <a:r>
              <a:rPr lang="en-GB" sz="1400" dirty="0" smtClean="0">
                <a:latin typeface="Arial" charset="0"/>
              </a:rPr>
              <a:t> el canal 0,8 se </a:t>
            </a:r>
            <a:r>
              <a:rPr lang="en-GB" sz="1400" dirty="0" err="1" smtClean="0">
                <a:latin typeface="Arial" charset="0"/>
              </a:rPr>
              <a:t>verá</a:t>
            </a:r>
            <a:r>
              <a:rPr lang="en-GB" sz="1400" dirty="0" smtClean="0">
                <a:latin typeface="Arial" charset="0"/>
              </a:rPr>
              <a:t> </a:t>
            </a:r>
            <a:r>
              <a:rPr lang="en-GB" sz="1400" dirty="0" err="1" smtClean="0">
                <a:latin typeface="Arial" charset="0"/>
              </a:rPr>
              <a:t>más</a:t>
            </a:r>
            <a:r>
              <a:rPr lang="en-GB" sz="1400" dirty="0" smtClean="0">
                <a:latin typeface="Arial" charset="0"/>
              </a:rPr>
              <a:t> </a:t>
            </a:r>
            <a:r>
              <a:rPr lang="en-GB" sz="1400" dirty="0" err="1" smtClean="0">
                <a:latin typeface="Arial" charset="0"/>
              </a:rPr>
              <a:t>blanquencino</a:t>
            </a:r>
            <a:r>
              <a:rPr lang="en-GB" sz="1400" dirty="0" smtClean="0">
                <a:latin typeface="Arial" charset="0"/>
              </a:rPr>
              <a:t>. </a:t>
            </a:r>
            <a:endParaRPr lang="en-GB" sz="1400" b="1" dirty="0">
              <a:latin typeface="Arial" charset="0"/>
            </a:endParaRPr>
          </a:p>
          <a:p>
            <a:endParaRPr lang="en-GB" dirty="0"/>
          </a:p>
        </p:txBody>
      </p:sp>
    </p:spTree>
    <p:extLst>
      <p:ext uri="{BB962C8B-B14F-4D97-AF65-F5344CB8AC3E}">
        <p14:creationId xmlns:p14="http://schemas.microsoft.com/office/powerpoint/2010/main" val="22858647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858250" y="1644650"/>
            <a:ext cx="2896499" cy="923330"/>
          </a:xfrm>
          <a:prstGeom prst="rect">
            <a:avLst/>
          </a:prstGeom>
          <a:noFill/>
        </p:spPr>
        <p:txBody>
          <a:bodyPr wrap="none" rtlCol="0">
            <a:spAutoFit/>
          </a:bodyPr>
          <a:lstStyle/>
          <a:p>
            <a:r>
              <a:rPr lang="es-ES" dirty="0" smtClean="0"/>
              <a:t>Altura relativa de unas capas</a:t>
            </a:r>
          </a:p>
          <a:p>
            <a:r>
              <a:rPr lang="es-ES" dirty="0" smtClean="0"/>
              <a:t>frente a otras, dependiendo </a:t>
            </a:r>
          </a:p>
          <a:p>
            <a:r>
              <a:rPr lang="es-ES" dirty="0"/>
              <a:t>d</a:t>
            </a:r>
            <a:r>
              <a:rPr lang="es-ES" dirty="0" smtClean="0"/>
              <a:t>e la posición del sol</a:t>
            </a:r>
            <a:endParaRPr lang="en-GB"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098972" cy="6858000"/>
          </a:xfrm>
          <a:prstGeom prst="rect">
            <a:avLst/>
          </a:prstGeom>
        </p:spPr>
      </p:pic>
    </p:spTree>
    <p:extLst>
      <p:ext uri="{BB962C8B-B14F-4D97-AF65-F5344CB8AC3E}">
        <p14:creationId xmlns:p14="http://schemas.microsoft.com/office/powerpoint/2010/main" val="35779388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8" y="0"/>
            <a:ext cx="6097429" cy="5366861"/>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7917" y="0"/>
            <a:ext cx="6097429" cy="5366861"/>
          </a:xfrm>
          <a:prstGeom prst="rect">
            <a:avLst/>
          </a:prstGeom>
        </p:spPr>
      </p:pic>
      <p:sp>
        <p:nvSpPr>
          <p:cNvPr id="4" name="Text Box 3"/>
          <p:cNvSpPr txBox="1">
            <a:spLocks noChangeArrowheads="1"/>
          </p:cNvSpPr>
          <p:nvPr/>
        </p:nvSpPr>
        <p:spPr bwMode="auto">
          <a:xfrm>
            <a:off x="1404520" y="5443539"/>
            <a:ext cx="3282671" cy="755525"/>
          </a:xfrm>
          <a:prstGeom prst="rect">
            <a:avLst/>
          </a:prstGeom>
          <a:noFill/>
          <a:ln w="9525">
            <a:noFill/>
            <a:miter lim="800000"/>
            <a:headEnd/>
            <a:tailEnd/>
          </a:ln>
        </p:spPr>
        <p:txBody>
          <a:bodyPr wrap="none" lIns="79237" tIns="38829" rIns="79237" bIns="38829">
            <a:prstTxWarp prst="textNoShape">
              <a:avLst/>
            </a:prstTxWarp>
            <a:spAutoFit/>
          </a:bodyPr>
          <a:lstStyle/>
          <a:p>
            <a:pPr defTabSz="801688">
              <a:buSzPct val="87000"/>
              <a:tabLst>
                <a:tab pos="635000" algn="l"/>
              </a:tabLst>
            </a:pPr>
            <a:r>
              <a:rPr lang="en-GB" sz="2200" b="1" dirty="0" smtClean="0">
                <a:solidFill>
                  <a:schemeClr val="accent1">
                    <a:lumMod val="75000"/>
                  </a:schemeClr>
                </a:solidFill>
                <a:latin typeface="Arial" charset="0"/>
              </a:rPr>
              <a:t>HRV </a:t>
            </a:r>
          </a:p>
          <a:p>
            <a:pPr defTabSz="801688">
              <a:buSzPct val="87000"/>
              <a:tabLst>
                <a:tab pos="635000" algn="l"/>
              </a:tabLst>
            </a:pPr>
            <a:r>
              <a:rPr lang="es-ES" sz="2200" dirty="0" smtClean="0">
                <a:latin typeface="Arial" charset="0"/>
              </a:rPr>
              <a:t>Resolución espacial 1km</a:t>
            </a:r>
            <a:endParaRPr lang="en-GB" sz="2200" dirty="0" smtClean="0">
              <a:latin typeface="Arial" charset="0"/>
            </a:endParaRPr>
          </a:p>
        </p:txBody>
      </p:sp>
      <p:sp>
        <p:nvSpPr>
          <p:cNvPr id="5" name="Text Box 3"/>
          <p:cNvSpPr txBox="1">
            <a:spLocks noChangeArrowheads="1"/>
          </p:cNvSpPr>
          <p:nvPr/>
        </p:nvSpPr>
        <p:spPr bwMode="auto">
          <a:xfrm>
            <a:off x="7417854" y="5443539"/>
            <a:ext cx="3282671" cy="755525"/>
          </a:xfrm>
          <a:prstGeom prst="rect">
            <a:avLst/>
          </a:prstGeom>
          <a:noFill/>
          <a:ln w="9525">
            <a:noFill/>
            <a:miter lim="800000"/>
            <a:headEnd/>
            <a:tailEnd/>
          </a:ln>
        </p:spPr>
        <p:txBody>
          <a:bodyPr wrap="none" lIns="79237" tIns="38829" rIns="79237" bIns="38829">
            <a:prstTxWarp prst="textNoShape">
              <a:avLst/>
            </a:prstTxWarp>
            <a:spAutoFit/>
          </a:bodyPr>
          <a:lstStyle/>
          <a:p>
            <a:pPr defTabSz="801688">
              <a:buSzPct val="87000"/>
              <a:tabLst>
                <a:tab pos="635000" algn="l"/>
              </a:tabLst>
            </a:pPr>
            <a:r>
              <a:rPr lang="es-ES" sz="2200" b="1" dirty="0" smtClean="0">
                <a:solidFill>
                  <a:schemeClr val="accent1">
                    <a:lumMod val="75000"/>
                  </a:schemeClr>
                </a:solidFill>
                <a:latin typeface="Arial" charset="0"/>
              </a:rPr>
              <a:t>VIS06</a:t>
            </a:r>
          </a:p>
          <a:p>
            <a:pPr defTabSz="801688">
              <a:buSzPct val="87000"/>
              <a:tabLst>
                <a:tab pos="635000" algn="l"/>
              </a:tabLst>
            </a:pPr>
            <a:r>
              <a:rPr lang="es-ES" sz="2200" dirty="0" smtClean="0">
                <a:latin typeface="Arial" charset="0"/>
              </a:rPr>
              <a:t>Resolución espacial 3km</a:t>
            </a:r>
            <a:endParaRPr lang="en-GB" sz="2200" dirty="0">
              <a:latin typeface="Arial" charset="0"/>
            </a:endParaRPr>
          </a:p>
        </p:txBody>
      </p:sp>
    </p:spTree>
    <p:extLst>
      <p:ext uri="{BB962C8B-B14F-4D97-AF65-F5344CB8AC3E}">
        <p14:creationId xmlns:p14="http://schemas.microsoft.com/office/powerpoint/2010/main" val="1863659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71450" y="952500"/>
            <a:ext cx="11855450" cy="5632311"/>
          </a:xfrm>
          <a:prstGeom prst="rect">
            <a:avLst/>
          </a:prstGeom>
          <a:noFill/>
        </p:spPr>
        <p:txBody>
          <a:bodyPr wrap="square" rtlCol="0">
            <a:spAutoFit/>
          </a:bodyPr>
          <a:lstStyle/>
          <a:p>
            <a:r>
              <a:rPr lang="es-ES" dirty="0" smtClean="0"/>
              <a:t>A diferencia de las imágenes visibles e infrarrojas, que usan bandas del espectro electromagnético donde la absorción por</a:t>
            </a:r>
          </a:p>
          <a:p>
            <a:r>
              <a:rPr lang="es-ES" dirty="0" smtClean="0"/>
              <a:t>gases es pequeña, </a:t>
            </a:r>
            <a:r>
              <a:rPr lang="es-ES" dirty="0" smtClean="0">
                <a:solidFill>
                  <a:schemeClr val="accent6">
                    <a:lumMod val="75000"/>
                  </a:schemeClr>
                </a:solidFill>
              </a:rPr>
              <a:t>las imágenes del vapor de agua usan la banda en la que la radiación terrestre resulta absorbida por el </a:t>
            </a:r>
          </a:p>
          <a:p>
            <a:r>
              <a:rPr lang="es-ES" dirty="0">
                <a:solidFill>
                  <a:schemeClr val="accent6">
                    <a:lumMod val="75000"/>
                  </a:schemeClr>
                </a:solidFill>
              </a:rPr>
              <a:t>v</a:t>
            </a:r>
            <a:r>
              <a:rPr lang="es-ES" dirty="0" smtClean="0">
                <a:solidFill>
                  <a:schemeClr val="accent6">
                    <a:lumMod val="75000"/>
                  </a:schemeClr>
                </a:solidFill>
              </a:rPr>
              <a:t>apor de agua atmosférico</a:t>
            </a:r>
            <a:r>
              <a:rPr lang="es-ES" dirty="0" smtClean="0"/>
              <a:t>.</a:t>
            </a:r>
          </a:p>
          <a:p>
            <a:endParaRPr lang="es-ES" dirty="0" smtClean="0"/>
          </a:p>
          <a:p>
            <a:r>
              <a:rPr lang="es-ES" dirty="0" smtClean="0"/>
              <a:t>El sensor </a:t>
            </a:r>
            <a:r>
              <a:rPr lang="es-ES" dirty="0" err="1" smtClean="0"/>
              <a:t>Meteosat</a:t>
            </a:r>
            <a:r>
              <a:rPr lang="es-ES" dirty="0" smtClean="0"/>
              <a:t> mide la </a:t>
            </a:r>
            <a:r>
              <a:rPr lang="es-ES" dirty="0" err="1" smtClean="0"/>
              <a:t>radiancia</a:t>
            </a:r>
            <a:r>
              <a:rPr lang="es-ES" dirty="0" smtClean="0"/>
              <a:t> efectiva de la radiación IR emitida en la banda entre </a:t>
            </a:r>
            <a:r>
              <a:rPr lang="es-ES" b="1" dirty="0" smtClean="0"/>
              <a:t>5.7</a:t>
            </a:r>
            <a:r>
              <a:rPr lang="es-ES" b="1" dirty="0"/>
              <a:t>µm</a:t>
            </a:r>
            <a:r>
              <a:rPr lang="es-ES" b="1" dirty="0" smtClean="0"/>
              <a:t> y 7.1µm.</a:t>
            </a:r>
          </a:p>
          <a:p>
            <a:endParaRPr lang="es-ES" b="1" dirty="0"/>
          </a:p>
          <a:p>
            <a:r>
              <a:rPr lang="es-ES" dirty="0" smtClean="0"/>
              <a:t>La energía radiante medida por el satélite es emitida en su mayor medida por la troposfera media y alta. Esto a veces puede</a:t>
            </a:r>
          </a:p>
          <a:p>
            <a:r>
              <a:rPr lang="es-ES" dirty="0"/>
              <a:t>n</a:t>
            </a:r>
            <a:r>
              <a:rPr lang="es-ES" dirty="0" smtClean="0"/>
              <a:t>o ser cierto, sobre todo en condiciones de aire claro donde la atmósfera esté muy seca y la superficie esté fría o en regiones </a:t>
            </a:r>
          </a:p>
          <a:p>
            <a:r>
              <a:rPr lang="es-ES" dirty="0"/>
              <a:t>m</a:t>
            </a:r>
            <a:r>
              <a:rPr lang="es-ES" dirty="0" smtClean="0"/>
              <a:t>uy elevadas.</a:t>
            </a:r>
          </a:p>
          <a:p>
            <a:endParaRPr lang="es-ES" dirty="0" smtClean="0"/>
          </a:p>
          <a:p>
            <a:r>
              <a:rPr lang="es-ES" dirty="0" smtClean="0"/>
              <a:t>Los tonos gris oscuro a negro se corresponden con las temperaturas más altas (aire seco a todos los niveles o húmedo en niveles </a:t>
            </a:r>
          </a:p>
          <a:p>
            <a:r>
              <a:rPr lang="es-ES" dirty="0"/>
              <a:t>b</a:t>
            </a:r>
            <a:r>
              <a:rPr lang="es-ES" dirty="0" smtClean="0"/>
              <a:t>ajos).</a:t>
            </a:r>
          </a:p>
          <a:p>
            <a:endParaRPr lang="es-ES" dirty="0"/>
          </a:p>
          <a:p>
            <a:r>
              <a:rPr lang="es-ES" dirty="0" smtClean="0"/>
              <a:t>La contribución máxima se encuentra comúnmente entre los 500 y 300 </a:t>
            </a:r>
            <a:r>
              <a:rPr lang="es-ES" dirty="0" err="1" smtClean="0"/>
              <a:t>hPa</a:t>
            </a:r>
            <a:r>
              <a:rPr lang="es-ES" dirty="0" smtClean="0"/>
              <a:t>.</a:t>
            </a:r>
          </a:p>
          <a:p>
            <a:endParaRPr lang="es-ES" dirty="0"/>
          </a:p>
          <a:p>
            <a:r>
              <a:rPr lang="es-ES" dirty="0" smtClean="0">
                <a:solidFill>
                  <a:schemeClr val="accent6">
                    <a:lumMod val="75000"/>
                  </a:schemeClr>
                </a:solidFill>
              </a:rPr>
              <a:t>En las imágenes de WV, no sólo las nubes proporcionan información válida, sino también las zonas secas</a:t>
            </a:r>
            <a:r>
              <a:rPr lang="es-ES" dirty="0" smtClean="0"/>
              <a:t>.</a:t>
            </a:r>
          </a:p>
          <a:p>
            <a:endParaRPr lang="es-ES" dirty="0"/>
          </a:p>
          <a:p>
            <a:r>
              <a:rPr lang="es-ES" dirty="0" smtClean="0"/>
              <a:t>Las imágenes de vapor de agua nos presentan de forma más clara la conexión entre los diferentes sistemas atmosféricos y permiten una mayor continuidad a la hora de estudiar dichos sistemas atmosféricos.</a:t>
            </a:r>
          </a:p>
          <a:p>
            <a:r>
              <a:rPr lang="es-ES" dirty="0" smtClean="0"/>
              <a:t> </a:t>
            </a:r>
            <a:endParaRPr lang="en-GB" dirty="0"/>
          </a:p>
        </p:txBody>
      </p:sp>
      <p:sp>
        <p:nvSpPr>
          <p:cNvPr id="5" name="CuadroTexto 4"/>
          <p:cNvSpPr txBox="1"/>
          <p:nvPr/>
        </p:nvSpPr>
        <p:spPr>
          <a:xfrm>
            <a:off x="3778250" y="254000"/>
            <a:ext cx="4249433" cy="369332"/>
          </a:xfrm>
          <a:prstGeom prst="rect">
            <a:avLst/>
          </a:prstGeom>
          <a:noFill/>
        </p:spPr>
        <p:txBody>
          <a:bodyPr wrap="none" rtlCol="0">
            <a:spAutoFit/>
          </a:bodyPr>
          <a:lstStyle/>
          <a:p>
            <a:r>
              <a:rPr lang="es-ES" b="1" dirty="0" smtClean="0"/>
              <a:t>VAPOR DE AGUA (WV6,2</a:t>
            </a:r>
            <a:r>
              <a:rPr lang="es-ES" b="1" dirty="0"/>
              <a:t>µm</a:t>
            </a:r>
            <a:r>
              <a:rPr lang="es-ES" b="1" dirty="0" smtClean="0"/>
              <a:t> y WV7.3</a:t>
            </a:r>
            <a:r>
              <a:rPr lang="es-ES" b="1" dirty="0"/>
              <a:t>µm</a:t>
            </a:r>
            <a:r>
              <a:rPr lang="es-ES" b="1" dirty="0" smtClean="0"/>
              <a:t>)</a:t>
            </a:r>
            <a:endParaRPr lang="en-GB" b="1" dirty="0"/>
          </a:p>
        </p:txBody>
      </p:sp>
    </p:spTree>
    <p:extLst>
      <p:ext uri="{BB962C8B-B14F-4D97-AF65-F5344CB8AC3E}">
        <p14:creationId xmlns:p14="http://schemas.microsoft.com/office/powerpoint/2010/main" val="41528066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23850" y="393700"/>
            <a:ext cx="11172161" cy="1754326"/>
          </a:xfrm>
          <a:prstGeom prst="rect">
            <a:avLst/>
          </a:prstGeom>
          <a:noFill/>
        </p:spPr>
        <p:txBody>
          <a:bodyPr wrap="none" rtlCol="0">
            <a:spAutoFit/>
          </a:bodyPr>
          <a:lstStyle/>
          <a:p>
            <a:r>
              <a:rPr lang="es-ES" dirty="0" smtClean="0"/>
              <a:t>Una de las características más relevantes de estas imágenes es la presencia de </a:t>
            </a:r>
            <a:r>
              <a:rPr lang="es-ES" b="1" dirty="0" smtClean="0"/>
              <a:t>bandas oscuras </a:t>
            </a:r>
            <a:r>
              <a:rPr lang="es-ES" dirty="0" smtClean="0"/>
              <a:t>asociadas a diferentes</a:t>
            </a:r>
          </a:p>
          <a:p>
            <a:r>
              <a:rPr lang="es-ES" dirty="0" smtClean="0"/>
              <a:t>características del campo de vientos en niveles medio altos, como </a:t>
            </a:r>
            <a:r>
              <a:rPr lang="es-ES" b="1" dirty="0" smtClean="0"/>
              <a:t>bandas de deformación y máximos de viento</a:t>
            </a:r>
            <a:r>
              <a:rPr lang="es-ES" dirty="0" smtClean="0"/>
              <a:t>.</a:t>
            </a:r>
          </a:p>
          <a:p>
            <a:endParaRPr lang="es-ES" dirty="0"/>
          </a:p>
          <a:p>
            <a:r>
              <a:rPr lang="es-ES" dirty="0" smtClean="0"/>
              <a:t>Una de sus limitaciones es la dificultad de asignar un nivel determinado a las estructuras que aparecen y el hecho de </a:t>
            </a:r>
          </a:p>
          <a:p>
            <a:r>
              <a:rPr lang="es-ES" dirty="0" smtClean="0">
                <a:solidFill>
                  <a:schemeClr val="accent6">
                    <a:lumMod val="75000"/>
                  </a:schemeClr>
                </a:solidFill>
              </a:rPr>
              <a:t>No proporcionar información acerca de los niveles bajos, ya que la radiación emitido en esos niveles es absorbida casi </a:t>
            </a:r>
          </a:p>
          <a:p>
            <a:r>
              <a:rPr lang="es-ES" dirty="0">
                <a:solidFill>
                  <a:schemeClr val="accent6">
                    <a:lumMod val="75000"/>
                  </a:schemeClr>
                </a:solidFill>
              </a:rPr>
              <a:t>t</a:t>
            </a:r>
            <a:r>
              <a:rPr lang="es-ES" dirty="0" smtClean="0">
                <a:solidFill>
                  <a:schemeClr val="accent6">
                    <a:lumMod val="75000"/>
                  </a:schemeClr>
                </a:solidFill>
              </a:rPr>
              <a:t>otalmente por el vapor de agua existente en niveles superiores.</a:t>
            </a:r>
            <a:endParaRPr lang="en-GB" dirty="0">
              <a:solidFill>
                <a:schemeClr val="accent6">
                  <a:lumMod val="75000"/>
                </a:schemeClr>
              </a:solidFill>
            </a:endParaRPr>
          </a:p>
        </p:txBody>
      </p:sp>
      <p:pic>
        <p:nvPicPr>
          <p:cNvPr id="3" name="Picture 3"/>
          <p:cNvPicPr>
            <a:picLocks noChangeArrowheads="1"/>
          </p:cNvPicPr>
          <p:nvPr/>
        </p:nvPicPr>
        <p:blipFill>
          <a:blip r:embed="rId2"/>
          <a:srcRect/>
          <a:stretch>
            <a:fillRect/>
          </a:stretch>
        </p:blipFill>
        <p:spPr bwMode="auto">
          <a:xfrm>
            <a:off x="838200" y="2148026"/>
            <a:ext cx="7467600" cy="4562475"/>
          </a:xfrm>
          <a:prstGeom prst="rect">
            <a:avLst/>
          </a:prstGeom>
          <a:noFill/>
          <a:ln w="12700">
            <a:noFill/>
            <a:miter lim="800000"/>
            <a:headEnd/>
            <a:tailEnd/>
          </a:ln>
        </p:spPr>
      </p:pic>
    </p:spTree>
    <p:extLst>
      <p:ext uri="{BB962C8B-B14F-4D97-AF65-F5344CB8AC3E}">
        <p14:creationId xmlns:p14="http://schemas.microsoft.com/office/powerpoint/2010/main" val="7764921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350" y="-57150"/>
            <a:ext cx="9797143" cy="6858000"/>
          </a:xfrm>
          <a:prstGeom prst="rect">
            <a:avLst/>
          </a:prstGeom>
        </p:spPr>
      </p:pic>
    </p:spTree>
    <p:extLst>
      <p:ext uri="{BB962C8B-B14F-4D97-AF65-F5344CB8AC3E}">
        <p14:creationId xmlns:p14="http://schemas.microsoft.com/office/powerpoint/2010/main" val="791195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8450" y="209551"/>
            <a:ext cx="11703050" cy="1754326"/>
          </a:xfrm>
          <a:prstGeom prst="rect">
            <a:avLst/>
          </a:prstGeom>
        </p:spPr>
        <p:txBody>
          <a:bodyPr wrap="square">
            <a:spAutoFit/>
          </a:bodyPr>
          <a:lstStyle/>
          <a:p>
            <a:r>
              <a:rPr lang="es-ES" dirty="0">
                <a:solidFill>
                  <a:srgbClr val="333333"/>
                </a:solidFill>
                <a:latin typeface="Helvetica Neue"/>
              </a:rPr>
              <a:t>La escala de los patrones de </a:t>
            </a:r>
            <a:r>
              <a:rPr lang="es-ES" dirty="0" err="1">
                <a:solidFill>
                  <a:srgbClr val="333333"/>
                </a:solidFill>
                <a:latin typeface="Helvetica Neue"/>
              </a:rPr>
              <a:t>vorticidad</a:t>
            </a:r>
            <a:r>
              <a:rPr lang="es-ES" dirty="0">
                <a:solidFill>
                  <a:srgbClr val="333333"/>
                </a:solidFill>
                <a:latin typeface="Helvetica Neue"/>
              </a:rPr>
              <a:t> en la atmósfera va desde las circulaciones de gran escala de los sistemas sinópticos (los centros de alta y baja presión) hasta las circulaciones de </a:t>
            </a:r>
            <a:r>
              <a:rPr lang="es-ES" dirty="0" err="1">
                <a:solidFill>
                  <a:srgbClr val="333333"/>
                </a:solidFill>
                <a:latin typeface="Helvetica Neue"/>
              </a:rPr>
              <a:t>mesoescala</a:t>
            </a:r>
            <a:r>
              <a:rPr lang="es-ES" dirty="0">
                <a:solidFill>
                  <a:srgbClr val="333333"/>
                </a:solidFill>
                <a:latin typeface="Helvetica Neue"/>
              </a:rPr>
              <a:t> más pequeñas (vórtices o remolinos de vapor de agua). En las imágenes satelitales es fácil ver la rotación (anti)ciclónica provocada por los </a:t>
            </a:r>
            <a:r>
              <a:rPr lang="es-ES" b="1" dirty="0">
                <a:solidFill>
                  <a:srgbClr val="333333"/>
                </a:solidFill>
                <a:latin typeface="Helvetica Neue"/>
              </a:rPr>
              <a:t>máximos de </a:t>
            </a:r>
            <a:r>
              <a:rPr lang="es-ES" b="1" dirty="0" err="1">
                <a:solidFill>
                  <a:srgbClr val="333333"/>
                </a:solidFill>
                <a:latin typeface="Helvetica Neue"/>
              </a:rPr>
              <a:t>vorticidad</a:t>
            </a:r>
            <a:r>
              <a:rPr lang="es-ES" b="1" dirty="0">
                <a:solidFill>
                  <a:srgbClr val="333333"/>
                </a:solidFill>
                <a:latin typeface="Helvetica Neue"/>
              </a:rPr>
              <a:t> </a:t>
            </a:r>
            <a:r>
              <a:rPr lang="es-ES" dirty="0">
                <a:solidFill>
                  <a:srgbClr val="333333"/>
                </a:solidFill>
                <a:latin typeface="Helvetica Neue"/>
              </a:rPr>
              <a:t>en la atmósfera y por eso las imágenes satelitales son naturalmente la herramienta clave para identificar la posición correcta de los máximos de </a:t>
            </a:r>
            <a:r>
              <a:rPr lang="es-ES" dirty="0" err="1">
                <a:solidFill>
                  <a:srgbClr val="333333"/>
                </a:solidFill>
                <a:latin typeface="Helvetica Neue"/>
              </a:rPr>
              <a:t>vorticidad</a:t>
            </a:r>
            <a:r>
              <a:rPr lang="es-ES" dirty="0">
                <a:solidFill>
                  <a:srgbClr val="333333"/>
                </a:solidFill>
                <a:latin typeface="Helvetica Neue"/>
              </a:rPr>
              <a:t> ciclónica y anticiclónica en la atmósfera</a:t>
            </a:r>
            <a:endParaRPr lang="en-GB"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450" y="1984654"/>
            <a:ext cx="6096000" cy="4572000"/>
          </a:xfrm>
          <a:prstGeom prst="rect">
            <a:avLst/>
          </a:prstGeom>
        </p:spPr>
      </p:pic>
      <p:sp>
        <p:nvSpPr>
          <p:cNvPr id="5" name="Rectángulo 4"/>
          <p:cNvSpPr/>
          <p:nvPr/>
        </p:nvSpPr>
        <p:spPr>
          <a:xfrm>
            <a:off x="6394450" y="3384550"/>
            <a:ext cx="6013450" cy="646331"/>
          </a:xfrm>
          <a:prstGeom prst="rect">
            <a:avLst/>
          </a:prstGeom>
        </p:spPr>
        <p:txBody>
          <a:bodyPr wrap="square">
            <a:spAutoFit/>
          </a:bodyPr>
          <a:lstStyle/>
          <a:p>
            <a:r>
              <a:rPr lang="es-ES" dirty="0" smtClean="0">
                <a:solidFill>
                  <a:srgbClr val="333333"/>
                </a:solidFill>
                <a:latin typeface="Helvetica Neue"/>
              </a:rPr>
              <a:t>Altura </a:t>
            </a:r>
            <a:r>
              <a:rPr lang="es-ES" dirty="0">
                <a:solidFill>
                  <a:srgbClr val="333333"/>
                </a:solidFill>
                <a:latin typeface="Helvetica Neue"/>
              </a:rPr>
              <a:t>geopotencial (cian) con las zonas de deformación (verde)</a:t>
            </a:r>
            <a:endParaRPr lang="en-GB" dirty="0"/>
          </a:p>
        </p:txBody>
      </p:sp>
    </p:spTree>
    <p:extLst>
      <p:ext uri="{BB962C8B-B14F-4D97-AF65-F5344CB8AC3E}">
        <p14:creationId xmlns:p14="http://schemas.microsoft.com/office/powerpoint/2010/main" val="9199298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45" y="203200"/>
            <a:ext cx="8523809" cy="6266667"/>
          </a:xfrm>
          <a:prstGeom prst="rect">
            <a:avLst/>
          </a:prstGeom>
        </p:spPr>
      </p:pic>
      <p:sp>
        <p:nvSpPr>
          <p:cNvPr id="3" name="CuadroTexto 2"/>
          <p:cNvSpPr txBox="1"/>
          <p:nvPr/>
        </p:nvSpPr>
        <p:spPr>
          <a:xfrm>
            <a:off x="8902700" y="2108200"/>
            <a:ext cx="2752228" cy="646331"/>
          </a:xfrm>
          <a:prstGeom prst="rect">
            <a:avLst/>
          </a:prstGeom>
          <a:noFill/>
        </p:spPr>
        <p:txBody>
          <a:bodyPr wrap="none" rtlCol="0">
            <a:spAutoFit/>
          </a:bodyPr>
          <a:lstStyle/>
          <a:p>
            <a:r>
              <a:rPr lang="es-ES" dirty="0" smtClean="0"/>
              <a:t>Máximos de viento, </a:t>
            </a:r>
            <a:r>
              <a:rPr lang="es-ES" dirty="0" err="1" smtClean="0"/>
              <a:t>isotacas</a:t>
            </a:r>
            <a:endParaRPr lang="es-ES" dirty="0" smtClean="0"/>
          </a:p>
          <a:p>
            <a:r>
              <a:rPr lang="es-ES" dirty="0" smtClean="0"/>
              <a:t>en amarillo (nudos)</a:t>
            </a:r>
            <a:endParaRPr lang="en-GB" dirty="0"/>
          </a:p>
        </p:txBody>
      </p:sp>
    </p:spTree>
    <p:extLst>
      <p:ext uri="{BB962C8B-B14F-4D97-AF65-F5344CB8AC3E}">
        <p14:creationId xmlns:p14="http://schemas.microsoft.com/office/powerpoint/2010/main" val="29298166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22" y="0"/>
            <a:ext cx="6556744" cy="6858000"/>
          </a:xfrm>
          <a:prstGeom prst="rect">
            <a:avLst/>
          </a:prstGeom>
        </p:spPr>
      </p:pic>
      <p:sp>
        <p:nvSpPr>
          <p:cNvPr id="6" name="Rectángulo 5"/>
          <p:cNvSpPr/>
          <p:nvPr/>
        </p:nvSpPr>
        <p:spPr>
          <a:xfrm>
            <a:off x="6510522" y="5318036"/>
            <a:ext cx="5721350" cy="1200329"/>
          </a:xfrm>
          <a:prstGeom prst="rect">
            <a:avLst/>
          </a:prstGeom>
        </p:spPr>
        <p:txBody>
          <a:bodyPr wrap="square">
            <a:spAutoFit/>
          </a:bodyPr>
          <a:lstStyle/>
          <a:p>
            <a:r>
              <a:rPr lang="es-ES" b="1" dirty="0">
                <a:solidFill>
                  <a:srgbClr val="222222"/>
                </a:solidFill>
                <a:latin typeface="Arial" panose="020B0604020202020204" pitchFamily="34" charset="0"/>
              </a:rPr>
              <a:t>Familia de vórtices de </a:t>
            </a:r>
            <a:r>
              <a:rPr lang="es-ES" b="1" dirty="0" err="1">
                <a:solidFill>
                  <a:srgbClr val="222222"/>
                </a:solidFill>
                <a:latin typeface="Arial" panose="020B0604020202020204" pitchFamily="34" charset="0"/>
              </a:rPr>
              <a:t>mesoescala</a:t>
            </a:r>
            <a:r>
              <a:rPr lang="es-ES" b="1" dirty="0">
                <a:solidFill>
                  <a:srgbClr val="222222"/>
                </a:solidFill>
                <a:latin typeface="Arial" panose="020B0604020202020204" pitchFamily="34" charset="0"/>
              </a:rPr>
              <a:t> en la imagen de vapor de agua (WV06.2, canal 06.2) del MET8 del día 15 de enero de 2006 a las 18 UTC. Fuente de la imagen EUMETSAT-METEOCAT</a:t>
            </a:r>
            <a:endParaRPr lang="en-GB" dirty="0"/>
          </a:p>
        </p:txBody>
      </p:sp>
    </p:spTree>
    <p:extLst>
      <p:ext uri="{BB962C8B-B14F-4D97-AF65-F5344CB8AC3E}">
        <p14:creationId xmlns:p14="http://schemas.microsoft.com/office/powerpoint/2010/main" val="17895145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3" descr="BAND_05A"/>
          <p:cNvPicPr>
            <a:picLocks noChangeAspect="1" noChangeArrowheads="1"/>
          </p:cNvPicPr>
          <p:nvPr/>
        </p:nvPicPr>
        <p:blipFill>
          <a:blip r:embed="rId3"/>
          <a:srcRect t="12373" r="32910" b="17802"/>
          <a:stretch>
            <a:fillRect/>
          </a:stretch>
        </p:blipFill>
        <p:spPr bwMode="auto">
          <a:xfrm>
            <a:off x="2125663" y="2362200"/>
            <a:ext cx="4025900" cy="3421062"/>
          </a:xfrm>
          <a:prstGeom prst="rect">
            <a:avLst/>
          </a:prstGeom>
          <a:noFill/>
          <a:ln w="9525">
            <a:noFill/>
            <a:miter lim="800000"/>
            <a:headEnd/>
            <a:tailEnd/>
          </a:ln>
        </p:spPr>
      </p:pic>
      <p:pic>
        <p:nvPicPr>
          <p:cNvPr id="45061" name="Picture 4" descr="BAND_06AA"/>
          <p:cNvPicPr>
            <a:picLocks noChangeAspect="1" noChangeArrowheads="1"/>
          </p:cNvPicPr>
          <p:nvPr/>
        </p:nvPicPr>
        <p:blipFill>
          <a:blip r:embed="rId4"/>
          <a:srcRect t="12096" r="32751" b="17931"/>
          <a:stretch>
            <a:fillRect/>
          </a:stretch>
        </p:blipFill>
        <p:spPr bwMode="auto">
          <a:xfrm>
            <a:off x="6294439" y="2362200"/>
            <a:ext cx="4035425" cy="3429000"/>
          </a:xfrm>
          <a:prstGeom prst="rect">
            <a:avLst/>
          </a:prstGeom>
          <a:noFill/>
          <a:ln w="9525">
            <a:noFill/>
            <a:miter lim="800000"/>
            <a:headEnd/>
            <a:tailEnd/>
          </a:ln>
        </p:spPr>
      </p:pic>
      <p:sp>
        <p:nvSpPr>
          <p:cNvPr id="45062" name="Oval 5"/>
          <p:cNvSpPr>
            <a:spLocks noChangeArrowheads="1"/>
          </p:cNvSpPr>
          <p:nvPr/>
        </p:nvSpPr>
        <p:spPr bwMode="auto">
          <a:xfrm>
            <a:off x="7772400" y="2667000"/>
            <a:ext cx="1524000" cy="609600"/>
          </a:xfrm>
          <a:prstGeom prst="ellipse">
            <a:avLst/>
          </a:prstGeom>
          <a:noFill/>
          <a:ln w="9525">
            <a:solidFill>
              <a:srgbClr val="FF6600"/>
            </a:solidFill>
            <a:round/>
            <a:headEnd/>
            <a:tailEnd/>
          </a:ln>
        </p:spPr>
        <p:txBody>
          <a:bodyPr wrap="none" anchor="ctr">
            <a:prstTxWarp prst="textNoShape">
              <a:avLst/>
            </a:prstTxWarp>
          </a:bodyPr>
          <a:lstStyle/>
          <a:p>
            <a:endParaRPr lang="es-ES_tradnl"/>
          </a:p>
        </p:txBody>
      </p:sp>
      <p:sp>
        <p:nvSpPr>
          <p:cNvPr id="45063" name="Text Box 6"/>
          <p:cNvSpPr txBox="1">
            <a:spLocks noChangeArrowheads="1"/>
          </p:cNvSpPr>
          <p:nvPr/>
        </p:nvSpPr>
        <p:spPr bwMode="auto">
          <a:xfrm>
            <a:off x="2133600" y="5761039"/>
            <a:ext cx="1496926" cy="416971"/>
          </a:xfrm>
          <a:prstGeom prst="rect">
            <a:avLst/>
          </a:prstGeom>
          <a:noFill/>
          <a:ln w="9525">
            <a:noFill/>
            <a:miter lim="800000"/>
            <a:headEnd/>
            <a:tailEnd/>
          </a:ln>
        </p:spPr>
        <p:txBody>
          <a:bodyPr wrap="none" lIns="79237" tIns="38829" rIns="79237" bIns="38829">
            <a:prstTxWarp prst="textNoShape">
              <a:avLst/>
            </a:prstTxWarp>
            <a:spAutoFit/>
          </a:bodyPr>
          <a:lstStyle/>
          <a:p>
            <a:pPr defTabSz="801688">
              <a:buSzPct val="87000"/>
              <a:tabLst>
                <a:tab pos="635000" algn="l"/>
              </a:tabLst>
            </a:pPr>
            <a:r>
              <a:rPr lang="en-GB" sz="2200" b="1" dirty="0">
                <a:solidFill>
                  <a:schemeClr val="accent2"/>
                </a:solidFill>
                <a:latin typeface="Arial" charset="0"/>
              </a:rPr>
              <a:t>WV6.2 </a:t>
            </a:r>
            <a:r>
              <a:rPr lang="en-GB" sz="2200" b="1" dirty="0">
                <a:solidFill>
                  <a:schemeClr val="accent2"/>
                </a:solidFill>
                <a:latin typeface="Symbol" charset="2"/>
              </a:rPr>
              <a:t>m</a:t>
            </a:r>
            <a:r>
              <a:rPr lang="en-GB" sz="2200" b="1" dirty="0">
                <a:solidFill>
                  <a:schemeClr val="accent2"/>
                </a:solidFill>
                <a:latin typeface="Arial" charset="0"/>
              </a:rPr>
              <a:t>m</a:t>
            </a:r>
          </a:p>
        </p:txBody>
      </p:sp>
      <p:sp>
        <p:nvSpPr>
          <p:cNvPr id="45064" name="Text Box 7"/>
          <p:cNvSpPr txBox="1">
            <a:spLocks noChangeArrowheads="1"/>
          </p:cNvSpPr>
          <p:nvPr/>
        </p:nvSpPr>
        <p:spPr bwMode="auto">
          <a:xfrm>
            <a:off x="8915400" y="5761039"/>
            <a:ext cx="1496926" cy="416971"/>
          </a:xfrm>
          <a:prstGeom prst="rect">
            <a:avLst/>
          </a:prstGeom>
          <a:noFill/>
          <a:ln w="9525">
            <a:noFill/>
            <a:miter lim="800000"/>
            <a:headEnd/>
            <a:tailEnd/>
          </a:ln>
        </p:spPr>
        <p:txBody>
          <a:bodyPr wrap="none" lIns="79237" tIns="38829" rIns="79237" bIns="38829">
            <a:prstTxWarp prst="textNoShape">
              <a:avLst/>
            </a:prstTxWarp>
            <a:spAutoFit/>
          </a:bodyPr>
          <a:lstStyle/>
          <a:p>
            <a:pPr defTabSz="801688">
              <a:buSzPct val="87000"/>
              <a:tabLst>
                <a:tab pos="635000" algn="l"/>
              </a:tabLst>
            </a:pPr>
            <a:r>
              <a:rPr lang="en-GB" sz="2200" b="1">
                <a:solidFill>
                  <a:schemeClr val="accent2"/>
                </a:solidFill>
                <a:latin typeface="Arial" charset="0"/>
              </a:rPr>
              <a:t>WV7.3 </a:t>
            </a:r>
            <a:r>
              <a:rPr lang="en-GB" sz="2200" b="1">
                <a:solidFill>
                  <a:schemeClr val="accent2"/>
                </a:solidFill>
                <a:latin typeface="Symbol" charset="2"/>
              </a:rPr>
              <a:t>m</a:t>
            </a:r>
            <a:r>
              <a:rPr lang="en-GB" sz="2200" b="1">
                <a:solidFill>
                  <a:schemeClr val="accent2"/>
                </a:solidFill>
                <a:latin typeface="Arial" charset="0"/>
              </a:rPr>
              <a:t>m</a:t>
            </a:r>
          </a:p>
        </p:txBody>
      </p:sp>
      <p:sp>
        <p:nvSpPr>
          <p:cNvPr id="45065" name="Text Box 8"/>
          <p:cNvSpPr txBox="1">
            <a:spLocks noChangeArrowheads="1"/>
          </p:cNvSpPr>
          <p:nvPr/>
        </p:nvSpPr>
        <p:spPr bwMode="auto">
          <a:xfrm>
            <a:off x="7696200" y="3429001"/>
            <a:ext cx="1828800" cy="701675"/>
          </a:xfrm>
          <a:prstGeom prst="rect">
            <a:avLst/>
          </a:prstGeom>
          <a:noFill/>
          <a:ln w="9525">
            <a:noFill/>
            <a:miter lim="800000"/>
            <a:headEnd/>
            <a:tailEnd/>
          </a:ln>
        </p:spPr>
        <p:txBody>
          <a:bodyPr>
            <a:prstTxWarp prst="textNoShape">
              <a:avLst/>
            </a:prstTxWarp>
            <a:spAutoFit/>
          </a:bodyPr>
          <a:lstStyle/>
          <a:p>
            <a:pPr>
              <a:spcBef>
                <a:spcPct val="50000"/>
              </a:spcBef>
            </a:pPr>
            <a:r>
              <a:rPr lang="es-ES_tradnl" sz="2000" b="1" dirty="0">
                <a:solidFill>
                  <a:srgbClr val="FF9933"/>
                </a:solidFill>
                <a:latin typeface="Times New Roman" charset="0"/>
              </a:rPr>
              <a:t>Niveles medios visibles</a:t>
            </a:r>
          </a:p>
        </p:txBody>
      </p:sp>
      <p:sp>
        <p:nvSpPr>
          <p:cNvPr id="14" name="Rectangle 2"/>
          <p:cNvSpPr>
            <a:spLocks noGrp="1" noChangeArrowheads="1"/>
          </p:cNvSpPr>
          <p:nvPr>
            <p:ph type="title"/>
          </p:nvPr>
        </p:nvSpPr>
        <p:spPr>
          <a:xfrm>
            <a:off x="2209800" y="457200"/>
            <a:ext cx="7772400" cy="990600"/>
          </a:xfrm>
        </p:spPr>
        <p:txBody>
          <a:bodyPr>
            <a:normAutofit fontScale="90000"/>
          </a:bodyPr>
          <a:lstStyle/>
          <a:p>
            <a:r>
              <a:rPr lang="es-ES" dirty="0" smtClean="0"/>
              <a:t>Diferencias entre los canales WV6.2 y WV7.3</a:t>
            </a:r>
            <a:endParaRPr lang="es-ES" dirty="0"/>
          </a:p>
        </p:txBody>
      </p:sp>
      <p:sp>
        <p:nvSpPr>
          <p:cNvPr id="15" name="Rectangle 1026"/>
          <p:cNvSpPr txBox="1">
            <a:spLocks noChangeArrowheads="1"/>
          </p:cNvSpPr>
          <p:nvPr/>
        </p:nvSpPr>
        <p:spPr bwMode="auto">
          <a:xfrm>
            <a:off x="2209800" y="1371601"/>
            <a:ext cx="77724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defRPr/>
            </a:pPr>
            <a:r>
              <a:rPr lang="es-ES_tradnl" sz="2800" kern="0" dirty="0">
                <a:solidFill>
                  <a:schemeClr val="accent2"/>
                </a:solidFill>
                <a:latin typeface="+mj-lt"/>
                <a:ea typeface="ＭＳ Ｐゴシック" charset="-128"/>
                <a:cs typeface="ＭＳ Ｐゴシック" charset="-128"/>
              </a:rPr>
              <a:t>Más profundidad atmosférica en el canal WV7.3:</a:t>
            </a:r>
            <a:br>
              <a:rPr lang="es-ES_tradnl" sz="2800" kern="0" dirty="0">
                <a:solidFill>
                  <a:schemeClr val="accent2"/>
                </a:solidFill>
                <a:latin typeface="+mj-lt"/>
                <a:ea typeface="ＭＳ Ｐゴシック" charset="-128"/>
                <a:cs typeface="ＭＳ Ｐゴシック" charset="-128"/>
              </a:rPr>
            </a:br>
            <a:r>
              <a:rPr lang="es-ES_tradnl" sz="2800" kern="0" dirty="0">
                <a:solidFill>
                  <a:schemeClr val="accent2"/>
                </a:solidFill>
                <a:latin typeface="+mj-lt"/>
                <a:ea typeface="ＭＳ Ｐゴシック" charset="-128"/>
                <a:cs typeface="ＭＳ Ｐゴシック" charset="-128"/>
              </a:rPr>
              <a:t>se pueden observar nubes en capas más bajas</a:t>
            </a:r>
            <a:r>
              <a:rPr lang="es-ES_tradnl" sz="2800" b="1" kern="0" dirty="0">
                <a:solidFill>
                  <a:schemeClr val="accent2"/>
                </a:solidFill>
                <a:latin typeface="+mj-lt"/>
                <a:ea typeface="ＭＳ Ｐゴシック" charset="-128"/>
                <a:cs typeface="ＭＳ Ｐゴシック" charset="-128"/>
              </a:rPr>
              <a:t/>
            </a:r>
            <a:br>
              <a:rPr lang="es-ES_tradnl" sz="2800" b="1" kern="0" dirty="0">
                <a:solidFill>
                  <a:schemeClr val="accent2"/>
                </a:solidFill>
                <a:latin typeface="+mj-lt"/>
                <a:ea typeface="ＭＳ Ｐゴシック" charset="-128"/>
                <a:cs typeface="ＭＳ Ｐゴシック" charset="-128"/>
              </a:rPr>
            </a:br>
            <a:endParaRPr lang="es-ES" sz="2800" b="1" kern="0" dirty="0">
              <a:solidFill>
                <a:schemeClr val="accent2"/>
              </a:solidFill>
              <a:latin typeface="+mj-lt"/>
              <a:ea typeface="ＭＳ Ｐゴシック" charset="-128"/>
              <a:cs typeface="ＭＳ Ｐゴシック" charset="-128"/>
            </a:endParaRPr>
          </a:p>
        </p:txBody>
      </p:sp>
    </p:spTree>
    <p:extLst>
      <p:ext uri="{BB962C8B-B14F-4D97-AF65-F5344CB8AC3E}">
        <p14:creationId xmlns:p14="http://schemas.microsoft.com/office/powerpoint/2010/main" val="35322765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7610" y="0"/>
            <a:ext cx="6124390" cy="5185975"/>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80" y="0"/>
            <a:ext cx="6124390" cy="5185975"/>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8295" y="5026010"/>
            <a:ext cx="2391109" cy="209579"/>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5895" y="5026009"/>
            <a:ext cx="2391109" cy="209579"/>
          </a:xfrm>
          <a:prstGeom prst="rect">
            <a:avLst/>
          </a:prstGeom>
        </p:spPr>
      </p:pic>
      <p:sp>
        <p:nvSpPr>
          <p:cNvPr id="7" name="Oval 5"/>
          <p:cNvSpPr>
            <a:spLocks noChangeArrowheads="1"/>
          </p:cNvSpPr>
          <p:nvPr/>
        </p:nvSpPr>
        <p:spPr bwMode="auto">
          <a:xfrm>
            <a:off x="1041400" y="2396067"/>
            <a:ext cx="1498600" cy="609600"/>
          </a:xfrm>
          <a:prstGeom prst="ellipse">
            <a:avLst/>
          </a:prstGeom>
          <a:noFill/>
          <a:ln w="9525">
            <a:solidFill>
              <a:srgbClr val="FF6600"/>
            </a:solidFill>
            <a:round/>
            <a:headEnd/>
            <a:tailEnd/>
          </a:ln>
        </p:spPr>
        <p:txBody>
          <a:bodyPr wrap="none" anchor="ctr">
            <a:prstTxWarp prst="textNoShape">
              <a:avLst/>
            </a:prstTxWarp>
          </a:bodyPr>
          <a:lstStyle/>
          <a:p>
            <a:endParaRPr lang="es-ES_tradnl"/>
          </a:p>
        </p:txBody>
      </p:sp>
      <p:sp>
        <p:nvSpPr>
          <p:cNvPr id="9" name="Oval 5"/>
          <p:cNvSpPr>
            <a:spLocks noChangeArrowheads="1"/>
          </p:cNvSpPr>
          <p:nvPr/>
        </p:nvSpPr>
        <p:spPr bwMode="auto">
          <a:xfrm>
            <a:off x="279400" y="5666529"/>
            <a:ext cx="1524000" cy="609600"/>
          </a:xfrm>
          <a:prstGeom prst="ellipse">
            <a:avLst/>
          </a:prstGeom>
          <a:noFill/>
          <a:ln w="9525">
            <a:solidFill>
              <a:srgbClr val="FF6600"/>
            </a:solidFill>
            <a:round/>
            <a:headEnd/>
            <a:tailEnd/>
          </a:ln>
        </p:spPr>
        <p:txBody>
          <a:bodyPr wrap="none" anchor="ctr">
            <a:prstTxWarp prst="textNoShape">
              <a:avLst/>
            </a:prstTxWarp>
          </a:bodyPr>
          <a:lstStyle/>
          <a:p>
            <a:endParaRPr lang="es-ES_tradnl"/>
          </a:p>
        </p:txBody>
      </p:sp>
      <p:sp>
        <p:nvSpPr>
          <p:cNvPr id="2" name="CuadroTexto 1"/>
          <p:cNvSpPr txBox="1"/>
          <p:nvPr/>
        </p:nvSpPr>
        <p:spPr>
          <a:xfrm>
            <a:off x="1803400" y="5733223"/>
            <a:ext cx="5644687" cy="369332"/>
          </a:xfrm>
          <a:prstGeom prst="rect">
            <a:avLst/>
          </a:prstGeom>
          <a:noFill/>
        </p:spPr>
        <p:txBody>
          <a:bodyPr wrap="none" rtlCol="0">
            <a:spAutoFit/>
          </a:bodyPr>
          <a:lstStyle/>
          <a:p>
            <a:r>
              <a:rPr lang="es-ES" dirty="0" smtClean="0"/>
              <a:t>¿Qué tipo de nube es?¿La detecta el canal vapor de agua?</a:t>
            </a:r>
            <a:endParaRPr lang="en-GB" dirty="0"/>
          </a:p>
        </p:txBody>
      </p:sp>
    </p:spTree>
    <p:extLst>
      <p:ext uri="{BB962C8B-B14F-4D97-AF65-F5344CB8AC3E}">
        <p14:creationId xmlns:p14="http://schemas.microsoft.com/office/powerpoint/2010/main" val="13848256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14" cy="6858014"/>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382" y="0"/>
            <a:ext cx="6858014" cy="6858014"/>
          </a:xfrm>
          <a:prstGeom prst="rect">
            <a:avLst/>
          </a:prstGeom>
        </p:spPr>
      </p:pic>
      <p:sp>
        <p:nvSpPr>
          <p:cNvPr id="4" name="Elipse 3"/>
          <p:cNvSpPr/>
          <p:nvPr/>
        </p:nvSpPr>
        <p:spPr>
          <a:xfrm>
            <a:off x="4499160" y="3321050"/>
            <a:ext cx="1225550" cy="793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Elipse 4"/>
          <p:cNvSpPr/>
          <p:nvPr/>
        </p:nvSpPr>
        <p:spPr>
          <a:xfrm>
            <a:off x="10579024" y="3321050"/>
            <a:ext cx="1225550" cy="793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uadroTexto 5"/>
          <p:cNvSpPr txBox="1"/>
          <p:nvPr/>
        </p:nvSpPr>
        <p:spPr>
          <a:xfrm>
            <a:off x="2006221" y="6189260"/>
            <a:ext cx="6941709" cy="369332"/>
          </a:xfrm>
          <a:prstGeom prst="rect">
            <a:avLst/>
          </a:prstGeom>
          <a:noFill/>
        </p:spPr>
        <p:txBody>
          <a:bodyPr wrap="none" rtlCol="0">
            <a:spAutoFit/>
          </a:bodyPr>
          <a:lstStyle/>
          <a:p>
            <a:r>
              <a:rPr lang="es-ES" dirty="0" smtClean="0"/>
              <a:t>¿Cómo se verá un cúmulo en desarrollo en los canales de vapor de agua?</a:t>
            </a:r>
            <a:endParaRPr lang="en-GB" dirty="0"/>
          </a:p>
        </p:txBody>
      </p:sp>
    </p:spTree>
    <p:extLst>
      <p:ext uri="{BB962C8B-B14F-4D97-AF65-F5344CB8AC3E}">
        <p14:creationId xmlns:p14="http://schemas.microsoft.com/office/powerpoint/2010/main" val="22276742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0" y="22225"/>
            <a:ext cx="6124390" cy="5926829"/>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8410" y="22225"/>
            <a:ext cx="6124390" cy="5926829"/>
          </a:xfrm>
          <a:prstGeom prst="rect">
            <a:avLst/>
          </a:prstGeom>
        </p:spPr>
      </p:pic>
      <p:sp>
        <p:nvSpPr>
          <p:cNvPr id="6" name="Elipse 5"/>
          <p:cNvSpPr/>
          <p:nvPr/>
        </p:nvSpPr>
        <p:spPr>
          <a:xfrm>
            <a:off x="10623550" y="3225800"/>
            <a:ext cx="1225550" cy="793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Elipse 7"/>
          <p:cNvSpPr/>
          <p:nvPr/>
        </p:nvSpPr>
        <p:spPr>
          <a:xfrm>
            <a:off x="4499160" y="3321050"/>
            <a:ext cx="1225550" cy="793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Elipse 8"/>
          <p:cNvSpPr/>
          <p:nvPr/>
        </p:nvSpPr>
        <p:spPr>
          <a:xfrm>
            <a:off x="8293100" y="1695450"/>
            <a:ext cx="1295400" cy="5016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955833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a:xfrm>
            <a:off x="2209800" y="457200"/>
            <a:ext cx="7772400" cy="990600"/>
          </a:xfrm>
        </p:spPr>
        <p:txBody>
          <a:bodyPr>
            <a:normAutofit fontScale="90000"/>
          </a:bodyPr>
          <a:lstStyle/>
          <a:p>
            <a:r>
              <a:rPr lang="es-ES" dirty="0" smtClean="0"/>
              <a:t>Canales de transición VIS-IR MSG/SEVIRI</a:t>
            </a:r>
            <a:endParaRPr lang="es-ES" dirty="0"/>
          </a:p>
        </p:txBody>
      </p:sp>
      <p:sp>
        <p:nvSpPr>
          <p:cNvPr id="691204" name="Text Box 4"/>
          <p:cNvSpPr txBox="1">
            <a:spLocks noChangeArrowheads="1"/>
          </p:cNvSpPr>
          <p:nvPr/>
        </p:nvSpPr>
        <p:spPr bwMode="auto">
          <a:xfrm>
            <a:off x="2209800" y="1371600"/>
            <a:ext cx="3886200" cy="369332"/>
          </a:xfrm>
          <a:prstGeom prst="rect">
            <a:avLst/>
          </a:prstGeom>
          <a:solidFill>
            <a:srgbClr val="0099FF"/>
          </a:solidFill>
          <a:ln w="9525">
            <a:noFill/>
            <a:miter lim="800000"/>
            <a:headEnd/>
            <a:tailEnd/>
          </a:ln>
          <a:effectLst/>
        </p:spPr>
        <p:txBody>
          <a:bodyPr>
            <a:prstTxWarp prst="textNoShape">
              <a:avLst/>
            </a:prstTxWarp>
            <a:spAutoFit/>
          </a:bodyPr>
          <a:lstStyle/>
          <a:p>
            <a:pPr>
              <a:spcBef>
                <a:spcPct val="50000"/>
              </a:spcBef>
              <a:defRPr/>
            </a:pPr>
            <a:r>
              <a:rPr lang="es-ES_tradnl" dirty="0">
                <a:solidFill>
                  <a:schemeClr val="bg1"/>
                </a:solidFill>
                <a:latin typeface="Times New Roman" charset="0"/>
              </a:rPr>
              <a:t>Canal   	Banda </a:t>
            </a:r>
            <a:r>
              <a:rPr lang="en-GB" dirty="0">
                <a:solidFill>
                  <a:schemeClr val="bg1"/>
                </a:solidFill>
                <a:latin typeface="Arial" charset="0"/>
              </a:rPr>
              <a:t>(µ</a:t>
            </a:r>
            <a:r>
              <a:rPr lang="en-GB" dirty="0" err="1">
                <a:solidFill>
                  <a:schemeClr val="bg1"/>
                </a:solidFill>
                <a:latin typeface="Arial" charset="0"/>
              </a:rPr>
              <a:t>m</a:t>
            </a:r>
            <a:r>
              <a:rPr lang="en-GB" dirty="0">
                <a:solidFill>
                  <a:schemeClr val="bg1"/>
                </a:solidFill>
                <a:latin typeface="Arial" charset="0"/>
              </a:rPr>
              <a:t>)</a:t>
            </a:r>
            <a:endParaRPr lang="es-ES_tradnl" dirty="0">
              <a:solidFill>
                <a:schemeClr val="bg1"/>
              </a:solidFill>
              <a:effectLst>
                <a:outerShdw blurRad="38100" dist="38100" dir="2700000" algn="tl">
                  <a:srgbClr val="000000"/>
                </a:outerShdw>
              </a:effectLst>
              <a:latin typeface="Arial" charset="0"/>
            </a:endParaRPr>
          </a:p>
        </p:txBody>
      </p:sp>
      <p:sp>
        <p:nvSpPr>
          <p:cNvPr id="75782" name="Text Box 5"/>
          <p:cNvSpPr txBox="1">
            <a:spLocks noChangeArrowheads="1"/>
          </p:cNvSpPr>
          <p:nvPr/>
        </p:nvSpPr>
        <p:spPr bwMode="auto">
          <a:xfrm>
            <a:off x="6096000" y="1371600"/>
            <a:ext cx="3886200" cy="369332"/>
          </a:xfrm>
          <a:prstGeom prst="rect">
            <a:avLst/>
          </a:prstGeom>
          <a:solidFill>
            <a:srgbClr val="CC3300"/>
          </a:solidFill>
          <a:ln w="9525">
            <a:noFill/>
            <a:miter lim="800000"/>
            <a:headEnd/>
            <a:tailEnd/>
          </a:ln>
        </p:spPr>
        <p:txBody>
          <a:bodyPr>
            <a:prstTxWarp prst="textNoShape">
              <a:avLst/>
            </a:prstTxWarp>
            <a:spAutoFit/>
          </a:bodyPr>
          <a:lstStyle/>
          <a:p>
            <a:pPr>
              <a:spcBef>
                <a:spcPct val="50000"/>
              </a:spcBef>
            </a:pPr>
            <a:r>
              <a:rPr lang="es-ES_tradnl" dirty="0">
                <a:solidFill>
                  <a:schemeClr val="bg1"/>
                </a:solidFill>
                <a:latin typeface="Times New Roman" charset="0"/>
              </a:rPr>
              <a:t>Canal   	Banda </a:t>
            </a:r>
            <a:r>
              <a:rPr lang="en-GB" dirty="0">
                <a:solidFill>
                  <a:schemeClr val="bg1"/>
                </a:solidFill>
                <a:latin typeface="Arial" charset="0"/>
              </a:rPr>
              <a:t>(µ</a:t>
            </a:r>
            <a:r>
              <a:rPr lang="en-GB" dirty="0" err="1">
                <a:solidFill>
                  <a:schemeClr val="bg1"/>
                </a:solidFill>
                <a:latin typeface="Arial" charset="0"/>
              </a:rPr>
              <a:t>m</a:t>
            </a:r>
            <a:r>
              <a:rPr lang="en-GB" dirty="0">
                <a:solidFill>
                  <a:schemeClr val="bg1"/>
                </a:solidFill>
                <a:latin typeface="Arial" charset="0"/>
              </a:rPr>
              <a:t>)</a:t>
            </a:r>
            <a:endParaRPr lang="es-ES_tradnl" dirty="0">
              <a:solidFill>
                <a:schemeClr val="bg1"/>
              </a:solidFill>
              <a:latin typeface="Arial" charset="0"/>
            </a:endParaRPr>
          </a:p>
        </p:txBody>
      </p:sp>
      <p:sp>
        <p:nvSpPr>
          <p:cNvPr id="691206" name="Text Box 6"/>
          <p:cNvSpPr txBox="1">
            <a:spLocks noChangeArrowheads="1"/>
          </p:cNvSpPr>
          <p:nvPr/>
        </p:nvSpPr>
        <p:spPr bwMode="auto">
          <a:xfrm>
            <a:off x="2209800" y="1828801"/>
            <a:ext cx="3886200" cy="3459163"/>
          </a:xfrm>
          <a:prstGeom prst="rect">
            <a:avLst/>
          </a:prstGeom>
          <a:gradFill rotWithShape="0">
            <a:gsLst>
              <a:gs pos="0">
                <a:srgbClr val="FFFFFF"/>
              </a:gs>
              <a:gs pos="100000">
                <a:srgbClr val="66CCFF"/>
              </a:gs>
            </a:gsLst>
            <a:lin ang="5400000" scaled="1"/>
          </a:gradFill>
          <a:ln w="9525">
            <a:noFill/>
            <a:miter lim="800000"/>
            <a:headEnd/>
            <a:tailEnd/>
          </a:ln>
          <a:effectLst/>
        </p:spPr>
        <p:txBody>
          <a:bodyPr>
            <a:prstTxWarp prst="textNoShape">
              <a:avLst/>
            </a:prstTxWarp>
            <a:spAutoFit/>
          </a:bodyPr>
          <a:lstStyle/>
          <a:p>
            <a:pPr>
              <a:spcBef>
                <a:spcPct val="50000"/>
              </a:spcBef>
              <a:defRPr/>
            </a:pPr>
            <a:r>
              <a:rPr lang="es-ES_tradnl" sz="2000" dirty="0">
                <a:latin typeface="Times New Roman" charset="0"/>
              </a:rPr>
              <a:t>VIS 0.6   	0.56-0.71</a:t>
            </a:r>
          </a:p>
          <a:p>
            <a:pPr>
              <a:spcBef>
                <a:spcPct val="50000"/>
              </a:spcBef>
              <a:defRPr/>
            </a:pPr>
            <a:r>
              <a:rPr lang="es-ES_tradnl" sz="2000" dirty="0">
                <a:latin typeface="Times New Roman" charset="0"/>
              </a:rPr>
              <a:t>VIS 0.8		0.74-0.88</a:t>
            </a:r>
            <a:endParaRPr lang="es-ES_tradnl" sz="1000" dirty="0">
              <a:latin typeface="Times New Roman" charset="0"/>
            </a:endParaRPr>
          </a:p>
          <a:p>
            <a:pPr>
              <a:spcBef>
                <a:spcPct val="50000"/>
              </a:spcBef>
              <a:defRPr/>
            </a:pPr>
            <a:endParaRPr lang="es-ES_tradnl" sz="1000" dirty="0">
              <a:latin typeface="Times New Roman" charset="0"/>
            </a:endParaRPr>
          </a:p>
          <a:p>
            <a:pPr>
              <a:spcBef>
                <a:spcPct val="50000"/>
              </a:spcBef>
              <a:defRPr/>
            </a:pPr>
            <a:r>
              <a:rPr lang="es-ES_tradnl" sz="2000" dirty="0">
                <a:latin typeface="Times New Roman" charset="0"/>
              </a:rPr>
              <a:t>IR 1.6		1.50-1.78</a:t>
            </a:r>
          </a:p>
          <a:p>
            <a:pPr>
              <a:spcBef>
                <a:spcPct val="50000"/>
              </a:spcBef>
              <a:defRPr/>
            </a:pPr>
            <a:r>
              <a:rPr lang="es-ES_tradnl" sz="2000" dirty="0">
                <a:latin typeface="Times New Roman" charset="0"/>
              </a:rPr>
              <a:t>IR 3.9		3.48-4.36</a:t>
            </a:r>
          </a:p>
          <a:p>
            <a:pPr>
              <a:spcBef>
                <a:spcPct val="50000"/>
              </a:spcBef>
              <a:defRPr/>
            </a:pPr>
            <a:r>
              <a:rPr lang="es-ES_tradnl" sz="2000" dirty="0">
                <a:latin typeface="Times New Roman" charset="0"/>
              </a:rPr>
              <a:t>IR 10.8		9.80-11.80</a:t>
            </a:r>
          </a:p>
          <a:p>
            <a:pPr>
              <a:spcBef>
                <a:spcPct val="50000"/>
              </a:spcBef>
              <a:defRPr/>
            </a:pPr>
            <a:r>
              <a:rPr lang="es-ES_tradnl" sz="2000" dirty="0">
                <a:latin typeface="Times New Roman" charset="0"/>
              </a:rPr>
              <a:t>IR 12.0		11.00-13.00</a:t>
            </a:r>
          </a:p>
          <a:p>
            <a:pPr>
              <a:spcBef>
                <a:spcPct val="50000"/>
              </a:spcBef>
              <a:defRPr/>
            </a:pPr>
            <a:r>
              <a:rPr lang="es-ES_tradnl" dirty="0">
                <a:latin typeface="Times New Roman" charset="0"/>
              </a:rPr>
              <a:t>	</a:t>
            </a:r>
            <a:endParaRPr lang="es-ES_tradnl" dirty="0">
              <a:solidFill>
                <a:srgbClr val="000000"/>
              </a:solidFill>
              <a:effectLst>
                <a:outerShdw blurRad="38100" dist="38100" dir="2700000" algn="tl">
                  <a:srgbClr val="FFFFFF"/>
                </a:outerShdw>
              </a:effectLst>
              <a:latin typeface="Arial" charset="0"/>
            </a:endParaRPr>
          </a:p>
        </p:txBody>
      </p:sp>
      <p:sp>
        <p:nvSpPr>
          <p:cNvPr id="75784" name="Line 7"/>
          <p:cNvSpPr>
            <a:spLocks noChangeShapeType="1"/>
          </p:cNvSpPr>
          <p:nvPr/>
        </p:nvSpPr>
        <p:spPr bwMode="auto">
          <a:xfrm>
            <a:off x="2286000" y="2286000"/>
            <a:ext cx="3581400"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75785" name="Line 8"/>
          <p:cNvSpPr>
            <a:spLocks noChangeShapeType="1"/>
          </p:cNvSpPr>
          <p:nvPr/>
        </p:nvSpPr>
        <p:spPr bwMode="auto">
          <a:xfrm>
            <a:off x="2286000" y="4800600"/>
            <a:ext cx="3581400"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75786" name="Line 9"/>
          <p:cNvSpPr>
            <a:spLocks noChangeShapeType="1"/>
          </p:cNvSpPr>
          <p:nvPr/>
        </p:nvSpPr>
        <p:spPr bwMode="auto">
          <a:xfrm>
            <a:off x="2286000" y="4343400"/>
            <a:ext cx="3581400"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75787" name="Line 10"/>
          <p:cNvSpPr>
            <a:spLocks noChangeShapeType="1"/>
          </p:cNvSpPr>
          <p:nvPr/>
        </p:nvSpPr>
        <p:spPr bwMode="auto">
          <a:xfrm>
            <a:off x="2286000" y="3886200"/>
            <a:ext cx="3581400"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75788" name="Line 11"/>
          <p:cNvSpPr>
            <a:spLocks noChangeShapeType="1"/>
          </p:cNvSpPr>
          <p:nvPr/>
        </p:nvSpPr>
        <p:spPr bwMode="auto">
          <a:xfrm>
            <a:off x="2286000" y="3429000"/>
            <a:ext cx="3581400"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75789" name="Line 12"/>
          <p:cNvSpPr>
            <a:spLocks noChangeShapeType="1"/>
          </p:cNvSpPr>
          <p:nvPr/>
        </p:nvSpPr>
        <p:spPr bwMode="auto">
          <a:xfrm>
            <a:off x="2286000" y="2846526"/>
            <a:ext cx="3581400"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691213" name="Text Box 13"/>
          <p:cNvSpPr txBox="1">
            <a:spLocks noChangeArrowheads="1"/>
          </p:cNvSpPr>
          <p:nvPr/>
        </p:nvSpPr>
        <p:spPr bwMode="auto">
          <a:xfrm>
            <a:off x="6096000" y="1889126"/>
            <a:ext cx="3886200" cy="3414713"/>
          </a:xfrm>
          <a:prstGeom prst="rect">
            <a:avLst/>
          </a:prstGeom>
          <a:gradFill rotWithShape="0">
            <a:gsLst>
              <a:gs pos="0">
                <a:srgbClr val="FFFFFF"/>
              </a:gs>
              <a:gs pos="100000">
                <a:srgbClr val="FF7C80"/>
              </a:gs>
            </a:gsLst>
            <a:lin ang="5400000" scaled="1"/>
          </a:gradFill>
          <a:ln w="9525">
            <a:noFill/>
            <a:miter lim="800000"/>
            <a:headEnd/>
            <a:tailEnd/>
          </a:ln>
          <a:effectLst/>
        </p:spPr>
        <p:txBody>
          <a:bodyPr>
            <a:prstTxWarp prst="textNoShape">
              <a:avLst/>
            </a:prstTxWarp>
            <a:spAutoFit/>
          </a:bodyPr>
          <a:lstStyle/>
          <a:p>
            <a:pPr>
              <a:spcBef>
                <a:spcPct val="50000"/>
              </a:spcBef>
              <a:defRPr/>
            </a:pPr>
            <a:r>
              <a:rPr lang="es-ES_tradnl" sz="2000" dirty="0">
                <a:latin typeface="Times New Roman" charset="0"/>
              </a:rPr>
              <a:t>WV 6.2   	5.35-7.15</a:t>
            </a:r>
          </a:p>
          <a:p>
            <a:pPr>
              <a:spcBef>
                <a:spcPct val="50000"/>
              </a:spcBef>
              <a:defRPr/>
            </a:pPr>
            <a:r>
              <a:rPr lang="es-ES_tradnl" sz="2000" dirty="0">
                <a:latin typeface="Times New Roman" charset="0"/>
              </a:rPr>
              <a:t>WV 7.3		6.85-7.85</a:t>
            </a:r>
            <a:endParaRPr lang="es-ES_tradnl" sz="1000" dirty="0">
              <a:latin typeface="Times New Roman" charset="0"/>
            </a:endParaRPr>
          </a:p>
          <a:p>
            <a:pPr>
              <a:spcBef>
                <a:spcPct val="50000"/>
              </a:spcBef>
              <a:defRPr/>
            </a:pPr>
            <a:endParaRPr lang="es-ES_tradnl" sz="1000" dirty="0">
              <a:latin typeface="Times New Roman" charset="0"/>
            </a:endParaRPr>
          </a:p>
          <a:p>
            <a:pPr>
              <a:spcBef>
                <a:spcPct val="50000"/>
              </a:spcBef>
              <a:defRPr/>
            </a:pPr>
            <a:r>
              <a:rPr lang="es-ES_tradnl" sz="2000" dirty="0">
                <a:latin typeface="Times New Roman" charset="0"/>
              </a:rPr>
              <a:t>IR 8.7		8.30-9.10</a:t>
            </a:r>
          </a:p>
          <a:p>
            <a:pPr>
              <a:spcBef>
                <a:spcPct val="50000"/>
              </a:spcBef>
              <a:defRPr/>
            </a:pPr>
            <a:r>
              <a:rPr lang="es-ES_tradnl" sz="2000" dirty="0">
                <a:latin typeface="Times New Roman" charset="0"/>
              </a:rPr>
              <a:t>IR 9.7		9.38-9.94</a:t>
            </a:r>
          </a:p>
          <a:p>
            <a:pPr>
              <a:spcBef>
                <a:spcPct val="50000"/>
              </a:spcBef>
              <a:defRPr/>
            </a:pPr>
            <a:r>
              <a:rPr lang="es-ES_tradnl" sz="2000" dirty="0">
                <a:latin typeface="Times New Roman" charset="0"/>
              </a:rPr>
              <a:t>IR 13.4		12.40-14.40</a:t>
            </a:r>
            <a:endParaRPr lang="es-ES_tradnl" sz="1000" dirty="0">
              <a:latin typeface="Times New Roman" charset="0"/>
            </a:endParaRPr>
          </a:p>
          <a:p>
            <a:pPr>
              <a:spcBef>
                <a:spcPct val="50000"/>
              </a:spcBef>
              <a:defRPr/>
            </a:pPr>
            <a:endParaRPr lang="es-ES_tradnl" sz="1000" dirty="0">
              <a:latin typeface="Times New Roman" charset="0"/>
            </a:endParaRPr>
          </a:p>
          <a:p>
            <a:pPr>
              <a:spcBef>
                <a:spcPct val="50000"/>
              </a:spcBef>
              <a:defRPr/>
            </a:pPr>
            <a:r>
              <a:rPr lang="es-ES_tradnl" sz="2200" dirty="0">
                <a:latin typeface="Times New Roman" charset="0"/>
              </a:rPr>
              <a:t>HRVIS</a:t>
            </a:r>
            <a:r>
              <a:rPr lang="es-ES_tradnl" sz="2000" dirty="0">
                <a:latin typeface="Times New Roman" charset="0"/>
              </a:rPr>
              <a:t>		0.5-0.9</a:t>
            </a:r>
          </a:p>
          <a:p>
            <a:pPr>
              <a:spcBef>
                <a:spcPct val="50000"/>
              </a:spcBef>
              <a:defRPr/>
            </a:pPr>
            <a:r>
              <a:rPr lang="es-ES_tradnl" sz="1000" dirty="0">
                <a:latin typeface="Times New Roman" charset="0"/>
              </a:rPr>
              <a:t>	</a:t>
            </a:r>
            <a:endParaRPr lang="es-ES_tradnl" sz="1000" dirty="0">
              <a:solidFill>
                <a:srgbClr val="000000"/>
              </a:solidFill>
              <a:effectLst>
                <a:outerShdw blurRad="38100" dist="38100" dir="2700000" algn="tl">
                  <a:srgbClr val="FFFFFF"/>
                </a:outerShdw>
              </a:effectLst>
              <a:latin typeface="Arial" charset="0"/>
            </a:endParaRPr>
          </a:p>
        </p:txBody>
      </p:sp>
      <p:sp>
        <p:nvSpPr>
          <p:cNvPr id="75791" name="Line 14"/>
          <p:cNvSpPr>
            <a:spLocks noChangeShapeType="1"/>
          </p:cNvSpPr>
          <p:nvPr/>
        </p:nvSpPr>
        <p:spPr bwMode="auto">
          <a:xfrm>
            <a:off x="6172200" y="2286000"/>
            <a:ext cx="3581400"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75792" name="Line 15"/>
          <p:cNvSpPr>
            <a:spLocks noChangeShapeType="1"/>
          </p:cNvSpPr>
          <p:nvPr/>
        </p:nvSpPr>
        <p:spPr bwMode="auto">
          <a:xfrm>
            <a:off x="6172200" y="5029200"/>
            <a:ext cx="3581400"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75793" name="Line 16"/>
          <p:cNvSpPr>
            <a:spLocks noChangeShapeType="1"/>
          </p:cNvSpPr>
          <p:nvPr/>
        </p:nvSpPr>
        <p:spPr bwMode="auto">
          <a:xfrm>
            <a:off x="6172200" y="4343400"/>
            <a:ext cx="3581400"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75794" name="Line 17"/>
          <p:cNvSpPr>
            <a:spLocks noChangeShapeType="1"/>
          </p:cNvSpPr>
          <p:nvPr/>
        </p:nvSpPr>
        <p:spPr bwMode="auto">
          <a:xfrm>
            <a:off x="6172200" y="3886200"/>
            <a:ext cx="3581400"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75795" name="Line 18"/>
          <p:cNvSpPr>
            <a:spLocks noChangeShapeType="1"/>
          </p:cNvSpPr>
          <p:nvPr/>
        </p:nvSpPr>
        <p:spPr bwMode="auto">
          <a:xfrm>
            <a:off x="6172200" y="3429000"/>
            <a:ext cx="3581400"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75796" name="Line 19"/>
          <p:cNvSpPr>
            <a:spLocks noChangeShapeType="1"/>
          </p:cNvSpPr>
          <p:nvPr/>
        </p:nvSpPr>
        <p:spPr bwMode="auto">
          <a:xfrm>
            <a:off x="6172200" y="2819400"/>
            <a:ext cx="3581400" cy="0"/>
          </a:xfrm>
          <a:prstGeom prst="line">
            <a:avLst/>
          </a:prstGeom>
          <a:noFill/>
          <a:ln w="25400">
            <a:solidFill>
              <a:srgbClr val="0099FF"/>
            </a:solidFill>
            <a:round/>
            <a:headEnd/>
            <a:tailEnd/>
          </a:ln>
        </p:spPr>
        <p:txBody>
          <a:bodyPr wrap="none" anchor="ctr">
            <a:prstTxWarp prst="textNoShape">
              <a:avLst/>
            </a:prstTxWarp>
          </a:bodyPr>
          <a:lstStyle/>
          <a:p>
            <a:endParaRPr lang="es-ES_tradnl"/>
          </a:p>
        </p:txBody>
      </p:sp>
      <p:sp>
        <p:nvSpPr>
          <p:cNvPr id="75797" name="Rectangle 20"/>
          <p:cNvSpPr>
            <a:spLocks noChangeArrowheads="1"/>
          </p:cNvSpPr>
          <p:nvPr/>
        </p:nvSpPr>
        <p:spPr bwMode="auto">
          <a:xfrm>
            <a:off x="2079624" y="2964910"/>
            <a:ext cx="3994151" cy="1071394"/>
          </a:xfrm>
          <a:prstGeom prst="rect">
            <a:avLst/>
          </a:prstGeom>
          <a:noFill/>
          <a:ln w="25400">
            <a:solidFill>
              <a:srgbClr val="CC3300"/>
            </a:solidFill>
            <a:miter lim="800000"/>
            <a:headEnd/>
            <a:tailEnd/>
          </a:ln>
          <a:scene3d>
            <a:camera prst="legacyObliqueTopRight"/>
            <a:lightRig rig="legacyFlat3" dir="b"/>
          </a:scene3d>
          <a:sp3d extrusionH="430200" prstMaterial="legacyMatte">
            <a:bevelT w="13500" h="13500" prst="angle"/>
            <a:bevelB w="13500" h="13500" prst="angle"/>
            <a:extrusionClr>
              <a:srgbClr val="CC3300"/>
            </a:extrusionClr>
          </a:sp3d>
        </p:spPr>
        <p:txBody>
          <a:bodyPr wrap="square" anchor="ctr">
            <a:prstTxWarp prst="textNoShape">
              <a:avLst/>
            </a:prstTxWarp>
            <a:spAutoFit/>
            <a:flatTx/>
          </a:bodyPr>
          <a:lstStyle/>
          <a:p>
            <a:endParaRPr lang="es-ES_tradnl"/>
          </a:p>
        </p:txBody>
      </p:sp>
      <p:sp>
        <p:nvSpPr>
          <p:cNvPr id="22" name="Marcador de pie de página 4"/>
          <p:cNvSpPr>
            <a:spLocks noGrp="1"/>
          </p:cNvSpPr>
          <p:nvPr>
            <p:ph type="ftr" sz="quarter" idx="11"/>
          </p:nvPr>
        </p:nvSpPr>
        <p:spPr>
          <a:xfrm>
            <a:off x="5410200" y="6248400"/>
            <a:ext cx="4343400" cy="457200"/>
          </a:xfrm>
          <a:noFill/>
        </p:spPr>
        <p:txBody>
          <a:bodyPr/>
          <a:lstStyle/>
          <a:p>
            <a:r>
              <a:rPr lang="es-ES_tradnl" dirty="0"/>
              <a:t>Satélites Meteorológicos </a:t>
            </a:r>
          </a:p>
          <a:p>
            <a:r>
              <a:rPr lang="es-ES_tradnl" dirty="0"/>
              <a:t>Curso de Diplomados en Meteorología 2022</a:t>
            </a:r>
          </a:p>
          <a:p>
            <a:endParaRPr lang="es-ES" dirty="0"/>
          </a:p>
        </p:txBody>
      </p:sp>
    </p:spTree>
    <p:extLst>
      <p:ext uri="{BB962C8B-B14F-4D97-AF65-F5344CB8AC3E}">
        <p14:creationId xmlns:p14="http://schemas.microsoft.com/office/powerpoint/2010/main" val="8865183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Rectangle 3"/>
          <p:cNvSpPr>
            <a:spLocks noGrp="1" noChangeArrowheads="1"/>
          </p:cNvSpPr>
          <p:nvPr>
            <p:ph type="body" idx="4294967295"/>
          </p:nvPr>
        </p:nvSpPr>
        <p:spPr>
          <a:xfrm>
            <a:off x="1455739" y="942178"/>
            <a:ext cx="10001250" cy="1700215"/>
          </a:xfrm>
          <a:prstGeom prst="rect">
            <a:avLst/>
          </a:prstGeom>
        </p:spPr>
        <p:txBody>
          <a:bodyPr>
            <a:normAutofit lnSpcReduction="10000"/>
          </a:bodyPr>
          <a:lstStyle/>
          <a:p>
            <a:r>
              <a:rPr lang="es-ES_tradnl" dirty="0">
                <a:solidFill>
                  <a:schemeClr val="accent2"/>
                </a:solidFill>
                <a:latin typeface="Times New Roman" charset="0"/>
              </a:rPr>
              <a:t>En esta región, la reflexión desde la nubes es muy sensible al tamaño de las gotas y la fase del agua. </a:t>
            </a:r>
          </a:p>
          <a:p>
            <a:r>
              <a:rPr lang="es-ES_tradnl" dirty="0">
                <a:solidFill>
                  <a:schemeClr val="accent2"/>
                </a:solidFill>
                <a:latin typeface="Times New Roman" charset="0"/>
              </a:rPr>
              <a:t>La reflectancia disminuye mucho para</a:t>
            </a:r>
            <a:br>
              <a:rPr lang="es-ES_tradnl" dirty="0">
                <a:solidFill>
                  <a:schemeClr val="accent2"/>
                </a:solidFill>
                <a:latin typeface="Times New Roman" charset="0"/>
              </a:rPr>
            </a:br>
            <a:r>
              <a:rPr lang="es-ES_tradnl" dirty="0">
                <a:solidFill>
                  <a:schemeClr val="accent2"/>
                </a:solidFill>
                <a:latin typeface="Times New Roman" charset="0"/>
              </a:rPr>
              <a:t>nubes con hielo y/o gotas de agua grandes</a:t>
            </a:r>
            <a:r>
              <a:rPr lang="es-ES_tradnl" sz="2400" dirty="0">
                <a:solidFill>
                  <a:schemeClr val="accent2"/>
                </a:solidFill>
                <a:latin typeface="Times New Roman" charset="0"/>
              </a:rPr>
              <a:t>.</a:t>
            </a:r>
          </a:p>
          <a:p>
            <a:endParaRPr lang="es-ES_tradnl" sz="2400" dirty="0">
              <a:solidFill>
                <a:schemeClr val="accent2"/>
              </a:solidFill>
              <a:latin typeface="Times New Roman" charset="0"/>
            </a:endParaRPr>
          </a:p>
          <a:p>
            <a:endParaRPr lang="es-ES_tradnl" sz="2400" dirty="0">
              <a:solidFill>
                <a:schemeClr val="accent2"/>
              </a:solidFill>
              <a:latin typeface="Times New Roman" charset="0"/>
            </a:endParaRPr>
          </a:p>
          <a:p>
            <a:endParaRPr lang="es-ES_tradnl" sz="2400" dirty="0">
              <a:solidFill>
                <a:schemeClr val="accent2"/>
              </a:solidFill>
              <a:latin typeface="Times New Roman" charset="0"/>
            </a:endParaRPr>
          </a:p>
          <a:p>
            <a:endParaRPr lang="es-ES_tradnl" sz="2400" dirty="0">
              <a:solidFill>
                <a:schemeClr val="accent2"/>
              </a:solidFill>
              <a:latin typeface="Times New Roman" charset="0"/>
            </a:endParaRPr>
          </a:p>
          <a:p>
            <a:endParaRPr lang="es-ES_tradnl" sz="2400" dirty="0">
              <a:solidFill>
                <a:schemeClr val="accent2"/>
              </a:solidFill>
              <a:latin typeface="Times New Roman" charset="0"/>
            </a:endParaRPr>
          </a:p>
          <a:p>
            <a:endParaRPr lang="es-ES_tradnl" sz="2400" dirty="0">
              <a:solidFill>
                <a:schemeClr val="accent2"/>
              </a:solidFill>
              <a:latin typeface="Times New Roman" charset="0"/>
            </a:endParaRPr>
          </a:p>
          <a:p>
            <a:endParaRPr lang="es-ES_tradnl" sz="2400" dirty="0">
              <a:solidFill>
                <a:schemeClr val="accent2"/>
              </a:solidFill>
              <a:latin typeface="Times New Roman" charset="0"/>
            </a:endParaRPr>
          </a:p>
          <a:p>
            <a:endParaRPr lang="es-ES_tradnl" sz="2400" dirty="0">
              <a:solidFill>
                <a:schemeClr val="accent2"/>
              </a:solidFill>
              <a:latin typeface="Times New Roman" charset="0"/>
            </a:endParaRPr>
          </a:p>
        </p:txBody>
      </p:sp>
      <p:pic>
        <p:nvPicPr>
          <p:cNvPr id="74757" name="Picture 5" descr="Unbenannt-2"/>
          <p:cNvPicPr>
            <a:picLocks noChangeAspect="1" noChangeArrowheads="1"/>
          </p:cNvPicPr>
          <p:nvPr/>
        </p:nvPicPr>
        <p:blipFill>
          <a:blip r:embed="rId2"/>
          <a:srcRect/>
          <a:stretch>
            <a:fillRect/>
          </a:stretch>
        </p:blipFill>
        <p:spPr bwMode="auto">
          <a:xfrm>
            <a:off x="3503613" y="3068639"/>
            <a:ext cx="5149850" cy="3076575"/>
          </a:xfrm>
          <a:prstGeom prst="rect">
            <a:avLst/>
          </a:prstGeom>
          <a:noFill/>
          <a:ln w="9525">
            <a:noFill/>
            <a:miter lim="800000"/>
            <a:headEnd/>
            <a:tailEnd/>
          </a:ln>
        </p:spPr>
      </p:pic>
      <p:sp>
        <p:nvSpPr>
          <p:cNvPr id="74758" name="Text Box 6"/>
          <p:cNvSpPr txBox="1">
            <a:spLocks noChangeArrowheads="1"/>
          </p:cNvSpPr>
          <p:nvPr/>
        </p:nvSpPr>
        <p:spPr bwMode="auto">
          <a:xfrm>
            <a:off x="8001000" y="4800600"/>
            <a:ext cx="2462212" cy="584776"/>
          </a:xfrm>
          <a:prstGeom prst="rect">
            <a:avLst/>
          </a:prstGeom>
          <a:solidFill>
            <a:srgbClr val="FFFF99"/>
          </a:solidFill>
          <a:ln w="9525">
            <a:noFill/>
            <a:miter lim="800000"/>
            <a:headEnd/>
            <a:tailEnd/>
          </a:ln>
        </p:spPr>
        <p:txBody>
          <a:bodyPr wrap="square">
            <a:prstTxWarp prst="textNoShape">
              <a:avLst/>
            </a:prstTxWarp>
            <a:spAutoFit/>
          </a:bodyPr>
          <a:lstStyle/>
          <a:p>
            <a:r>
              <a:rPr lang="de-AT" sz="1600" dirty="0">
                <a:solidFill>
                  <a:schemeClr val="accent2"/>
                </a:solidFill>
                <a:latin typeface="Times New Roman" charset="0"/>
              </a:rPr>
              <a:t>Nieve y nubes de hielo: baja reflectividad</a:t>
            </a:r>
          </a:p>
        </p:txBody>
      </p:sp>
      <p:sp>
        <p:nvSpPr>
          <p:cNvPr id="74759" name="Text Box 7"/>
          <p:cNvSpPr txBox="1">
            <a:spLocks noChangeArrowheads="1"/>
          </p:cNvSpPr>
          <p:nvPr/>
        </p:nvSpPr>
        <p:spPr bwMode="auto">
          <a:xfrm>
            <a:off x="8534400" y="3651250"/>
            <a:ext cx="1905000" cy="584776"/>
          </a:xfrm>
          <a:prstGeom prst="rect">
            <a:avLst/>
          </a:prstGeom>
          <a:solidFill>
            <a:srgbClr val="FFFF99"/>
          </a:solidFill>
          <a:ln w="9525">
            <a:noFill/>
            <a:miter lim="800000"/>
            <a:headEnd/>
            <a:tailEnd/>
          </a:ln>
        </p:spPr>
        <p:txBody>
          <a:bodyPr wrap="square">
            <a:prstTxWarp prst="textNoShape">
              <a:avLst/>
            </a:prstTxWarp>
            <a:spAutoFit/>
          </a:bodyPr>
          <a:lstStyle/>
          <a:p>
            <a:r>
              <a:rPr lang="de-AT" sz="1600" dirty="0">
                <a:solidFill>
                  <a:schemeClr val="accent2"/>
                </a:solidFill>
                <a:latin typeface="Times New Roman" charset="0"/>
              </a:rPr>
              <a:t>Nubes de agua: </a:t>
            </a:r>
            <a:br>
              <a:rPr lang="de-AT" sz="1600" dirty="0">
                <a:solidFill>
                  <a:schemeClr val="accent2"/>
                </a:solidFill>
                <a:latin typeface="Times New Roman" charset="0"/>
              </a:rPr>
            </a:br>
            <a:r>
              <a:rPr lang="de-AT" sz="1600" dirty="0">
                <a:solidFill>
                  <a:schemeClr val="accent2"/>
                </a:solidFill>
                <a:latin typeface="Times New Roman" charset="0"/>
              </a:rPr>
              <a:t>alta reflectividad</a:t>
            </a:r>
          </a:p>
        </p:txBody>
      </p:sp>
      <p:sp>
        <p:nvSpPr>
          <p:cNvPr id="74760" name="Freeform 8"/>
          <p:cNvSpPr>
            <a:spLocks/>
          </p:cNvSpPr>
          <p:nvPr/>
        </p:nvSpPr>
        <p:spPr bwMode="auto">
          <a:xfrm flipH="1">
            <a:off x="5016500" y="3213101"/>
            <a:ext cx="71438" cy="2447925"/>
          </a:xfrm>
          <a:custGeom>
            <a:avLst/>
            <a:gdLst>
              <a:gd name="T0" fmla="*/ 0 w 1"/>
              <a:gd name="T1" fmla="*/ 2447925 h 2352"/>
              <a:gd name="T2" fmla="*/ 0 w 1"/>
              <a:gd name="T3" fmla="*/ 0 h 2352"/>
              <a:gd name="T4" fmla="*/ 0 60000 65536"/>
              <a:gd name="T5" fmla="*/ 0 60000 65536"/>
              <a:gd name="T6" fmla="*/ 0 w 1"/>
              <a:gd name="T7" fmla="*/ 0 h 2352"/>
              <a:gd name="T8" fmla="*/ 1 w 1"/>
              <a:gd name="T9" fmla="*/ 2352 h 2352"/>
            </a:gdLst>
            <a:ahLst/>
            <a:cxnLst>
              <a:cxn ang="T4">
                <a:pos x="T0" y="T1"/>
              </a:cxn>
              <a:cxn ang="T5">
                <a:pos x="T2" y="T3"/>
              </a:cxn>
            </a:cxnLst>
            <a:rect l="T6" t="T7" r="T8" b="T9"/>
            <a:pathLst>
              <a:path w="1" h="2352">
                <a:moveTo>
                  <a:pt x="0" y="2352"/>
                </a:moveTo>
                <a:cubicBezTo>
                  <a:pt x="0" y="2352"/>
                  <a:pt x="0" y="1176"/>
                  <a:pt x="0" y="0"/>
                </a:cubicBezTo>
              </a:path>
            </a:pathLst>
          </a:custGeom>
          <a:noFill/>
          <a:ln w="19050">
            <a:solidFill>
              <a:srgbClr val="CC99FF"/>
            </a:solidFill>
            <a:prstDash val="dash"/>
            <a:round/>
            <a:headEnd/>
            <a:tailEnd/>
          </a:ln>
        </p:spPr>
        <p:txBody>
          <a:bodyPr wrap="none" anchor="ctr">
            <a:prstTxWarp prst="textNoShape">
              <a:avLst/>
            </a:prstTxWarp>
          </a:bodyPr>
          <a:lstStyle/>
          <a:p>
            <a:endParaRPr lang="es-ES_tradnl"/>
          </a:p>
        </p:txBody>
      </p:sp>
      <p:sp>
        <p:nvSpPr>
          <p:cNvPr id="74761" name="Freeform 10"/>
          <p:cNvSpPr>
            <a:spLocks/>
          </p:cNvSpPr>
          <p:nvPr/>
        </p:nvSpPr>
        <p:spPr bwMode="auto">
          <a:xfrm flipH="1">
            <a:off x="6456364" y="3357563"/>
            <a:ext cx="77787" cy="2303462"/>
          </a:xfrm>
          <a:custGeom>
            <a:avLst/>
            <a:gdLst>
              <a:gd name="T0" fmla="*/ 0 w 1"/>
              <a:gd name="T1" fmla="*/ 2303462 h 2352"/>
              <a:gd name="T2" fmla="*/ 0 w 1"/>
              <a:gd name="T3" fmla="*/ 0 h 2352"/>
              <a:gd name="T4" fmla="*/ 0 60000 65536"/>
              <a:gd name="T5" fmla="*/ 0 60000 65536"/>
              <a:gd name="T6" fmla="*/ 0 w 1"/>
              <a:gd name="T7" fmla="*/ 0 h 2352"/>
              <a:gd name="T8" fmla="*/ 1 w 1"/>
              <a:gd name="T9" fmla="*/ 2352 h 2352"/>
            </a:gdLst>
            <a:ahLst/>
            <a:cxnLst>
              <a:cxn ang="T4">
                <a:pos x="T0" y="T1"/>
              </a:cxn>
              <a:cxn ang="T5">
                <a:pos x="T2" y="T3"/>
              </a:cxn>
            </a:cxnLst>
            <a:rect l="T6" t="T7" r="T8" b="T9"/>
            <a:pathLst>
              <a:path w="1" h="2352">
                <a:moveTo>
                  <a:pt x="0" y="2352"/>
                </a:moveTo>
                <a:cubicBezTo>
                  <a:pt x="0" y="2352"/>
                  <a:pt x="0" y="1176"/>
                  <a:pt x="0" y="0"/>
                </a:cubicBezTo>
              </a:path>
            </a:pathLst>
          </a:custGeom>
          <a:noFill/>
          <a:ln w="19050">
            <a:solidFill>
              <a:srgbClr val="CC99FF"/>
            </a:solidFill>
            <a:prstDash val="dash"/>
            <a:round/>
            <a:headEnd/>
            <a:tailEnd/>
          </a:ln>
        </p:spPr>
        <p:txBody>
          <a:bodyPr wrap="none" anchor="ctr">
            <a:prstTxWarp prst="textNoShape">
              <a:avLst/>
            </a:prstTxWarp>
          </a:bodyPr>
          <a:lstStyle/>
          <a:p>
            <a:endParaRPr lang="es-ES_tradnl"/>
          </a:p>
        </p:txBody>
      </p:sp>
      <p:sp>
        <p:nvSpPr>
          <p:cNvPr id="74762" name="Text Box 11"/>
          <p:cNvSpPr txBox="1">
            <a:spLocks noChangeArrowheads="1"/>
          </p:cNvSpPr>
          <p:nvPr/>
        </p:nvSpPr>
        <p:spPr bwMode="auto">
          <a:xfrm>
            <a:off x="4794250" y="2805113"/>
            <a:ext cx="438150" cy="336550"/>
          </a:xfrm>
          <a:prstGeom prst="rect">
            <a:avLst/>
          </a:prstGeom>
          <a:solidFill>
            <a:srgbClr val="CC99FF"/>
          </a:solidFill>
          <a:ln w="9525">
            <a:noFill/>
            <a:miter lim="800000"/>
            <a:headEnd/>
            <a:tailEnd/>
          </a:ln>
        </p:spPr>
        <p:txBody>
          <a:bodyPr wrap="none">
            <a:prstTxWarp prst="textNoShape">
              <a:avLst/>
            </a:prstTxWarp>
            <a:spAutoFit/>
          </a:bodyPr>
          <a:lstStyle/>
          <a:p>
            <a:r>
              <a:rPr lang="de-AT" sz="1600">
                <a:latin typeface="Times New Roman" charset="0"/>
              </a:rPr>
              <a:t>0.6</a:t>
            </a:r>
          </a:p>
        </p:txBody>
      </p:sp>
      <p:sp>
        <p:nvSpPr>
          <p:cNvPr id="74763" name="Text Box 12"/>
          <p:cNvSpPr txBox="1">
            <a:spLocks noChangeArrowheads="1"/>
          </p:cNvSpPr>
          <p:nvPr/>
        </p:nvSpPr>
        <p:spPr bwMode="auto">
          <a:xfrm>
            <a:off x="5297488" y="2805113"/>
            <a:ext cx="438150" cy="336550"/>
          </a:xfrm>
          <a:prstGeom prst="rect">
            <a:avLst/>
          </a:prstGeom>
          <a:solidFill>
            <a:srgbClr val="CC99FF"/>
          </a:solidFill>
          <a:ln w="9525">
            <a:noFill/>
            <a:miter lim="800000"/>
            <a:headEnd/>
            <a:tailEnd/>
          </a:ln>
        </p:spPr>
        <p:txBody>
          <a:bodyPr wrap="none">
            <a:prstTxWarp prst="textNoShape">
              <a:avLst/>
            </a:prstTxWarp>
            <a:spAutoFit/>
          </a:bodyPr>
          <a:lstStyle/>
          <a:p>
            <a:r>
              <a:rPr lang="de-AT" sz="1600">
                <a:latin typeface="Times New Roman" charset="0"/>
              </a:rPr>
              <a:t>0.8</a:t>
            </a:r>
          </a:p>
        </p:txBody>
      </p:sp>
      <p:sp>
        <p:nvSpPr>
          <p:cNvPr id="74764" name="Text Box 13"/>
          <p:cNvSpPr txBox="1">
            <a:spLocks noChangeArrowheads="1"/>
          </p:cNvSpPr>
          <p:nvPr/>
        </p:nvSpPr>
        <p:spPr bwMode="auto">
          <a:xfrm>
            <a:off x="6311900" y="2997200"/>
            <a:ext cx="438150" cy="336550"/>
          </a:xfrm>
          <a:prstGeom prst="rect">
            <a:avLst/>
          </a:prstGeom>
          <a:solidFill>
            <a:srgbClr val="CC99FF"/>
          </a:solidFill>
          <a:ln w="9525">
            <a:noFill/>
            <a:miter lim="800000"/>
            <a:headEnd/>
            <a:tailEnd/>
          </a:ln>
        </p:spPr>
        <p:txBody>
          <a:bodyPr wrap="none">
            <a:prstTxWarp prst="textNoShape">
              <a:avLst/>
            </a:prstTxWarp>
            <a:spAutoFit/>
          </a:bodyPr>
          <a:lstStyle/>
          <a:p>
            <a:r>
              <a:rPr lang="de-AT" sz="1600">
                <a:latin typeface="Times New Roman" charset="0"/>
              </a:rPr>
              <a:t>1.6</a:t>
            </a:r>
          </a:p>
        </p:txBody>
      </p:sp>
      <p:sp>
        <p:nvSpPr>
          <p:cNvPr id="74765" name="Freeform 14"/>
          <p:cNvSpPr>
            <a:spLocks/>
          </p:cNvSpPr>
          <p:nvPr/>
        </p:nvSpPr>
        <p:spPr bwMode="auto">
          <a:xfrm flipH="1">
            <a:off x="5303839" y="3213101"/>
            <a:ext cx="71437" cy="2447925"/>
          </a:xfrm>
          <a:custGeom>
            <a:avLst/>
            <a:gdLst>
              <a:gd name="T0" fmla="*/ 0 w 1"/>
              <a:gd name="T1" fmla="*/ 2447925 h 2352"/>
              <a:gd name="T2" fmla="*/ 0 w 1"/>
              <a:gd name="T3" fmla="*/ 0 h 2352"/>
              <a:gd name="T4" fmla="*/ 0 60000 65536"/>
              <a:gd name="T5" fmla="*/ 0 60000 65536"/>
              <a:gd name="T6" fmla="*/ 0 w 1"/>
              <a:gd name="T7" fmla="*/ 0 h 2352"/>
              <a:gd name="T8" fmla="*/ 1 w 1"/>
              <a:gd name="T9" fmla="*/ 2352 h 2352"/>
            </a:gdLst>
            <a:ahLst/>
            <a:cxnLst>
              <a:cxn ang="T4">
                <a:pos x="T0" y="T1"/>
              </a:cxn>
              <a:cxn ang="T5">
                <a:pos x="T2" y="T3"/>
              </a:cxn>
            </a:cxnLst>
            <a:rect l="T6" t="T7" r="T8" b="T9"/>
            <a:pathLst>
              <a:path w="1" h="2352">
                <a:moveTo>
                  <a:pt x="0" y="2352"/>
                </a:moveTo>
                <a:cubicBezTo>
                  <a:pt x="0" y="2352"/>
                  <a:pt x="0" y="1176"/>
                  <a:pt x="0" y="0"/>
                </a:cubicBezTo>
              </a:path>
            </a:pathLst>
          </a:custGeom>
          <a:noFill/>
          <a:ln w="19050">
            <a:solidFill>
              <a:srgbClr val="CC99FF"/>
            </a:solidFill>
            <a:prstDash val="dash"/>
            <a:round/>
            <a:headEnd/>
            <a:tailEnd/>
          </a:ln>
        </p:spPr>
        <p:txBody>
          <a:bodyPr wrap="none" anchor="ctr">
            <a:prstTxWarp prst="textNoShape">
              <a:avLst/>
            </a:prstTxWarp>
          </a:bodyPr>
          <a:lstStyle/>
          <a:p>
            <a:endParaRPr lang="es-ES_tradnl"/>
          </a:p>
        </p:txBody>
      </p:sp>
      <p:sp>
        <p:nvSpPr>
          <p:cNvPr id="74766" name="Line 15"/>
          <p:cNvSpPr>
            <a:spLocks noChangeShapeType="1"/>
          </p:cNvSpPr>
          <p:nvPr/>
        </p:nvSpPr>
        <p:spPr bwMode="auto">
          <a:xfrm flipH="1">
            <a:off x="6600825" y="5181601"/>
            <a:ext cx="1400175" cy="334963"/>
          </a:xfrm>
          <a:prstGeom prst="line">
            <a:avLst/>
          </a:prstGeom>
          <a:noFill/>
          <a:ln w="9525">
            <a:solidFill>
              <a:srgbClr val="FFFF00"/>
            </a:solidFill>
            <a:round/>
            <a:headEnd/>
            <a:tailEnd type="triangle" w="med" len="med"/>
          </a:ln>
        </p:spPr>
        <p:txBody>
          <a:bodyPr wrap="square">
            <a:prstTxWarp prst="textNoShape">
              <a:avLst/>
            </a:prstTxWarp>
            <a:spAutoFit/>
          </a:bodyPr>
          <a:lstStyle/>
          <a:p>
            <a:endParaRPr lang="es-ES_tradnl"/>
          </a:p>
        </p:txBody>
      </p:sp>
      <p:sp>
        <p:nvSpPr>
          <p:cNvPr id="74767" name="Line 16"/>
          <p:cNvSpPr>
            <a:spLocks noChangeShapeType="1"/>
          </p:cNvSpPr>
          <p:nvPr/>
        </p:nvSpPr>
        <p:spPr bwMode="auto">
          <a:xfrm flipH="1" flipV="1">
            <a:off x="6600826" y="3860801"/>
            <a:ext cx="2016125" cy="288925"/>
          </a:xfrm>
          <a:prstGeom prst="line">
            <a:avLst/>
          </a:prstGeom>
          <a:noFill/>
          <a:ln w="9525">
            <a:solidFill>
              <a:srgbClr val="FFFF00"/>
            </a:solidFill>
            <a:round/>
            <a:headEnd/>
            <a:tailEnd type="triangle" w="med" len="med"/>
          </a:ln>
        </p:spPr>
        <p:txBody>
          <a:bodyPr>
            <a:prstTxWarp prst="textNoShape">
              <a:avLst/>
            </a:prstTxWarp>
            <a:spAutoFit/>
          </a:bodyPr>
          <a:lstStyle/>
          <a:p>
            <a:endParaRPr lang="es-ES_tradnl"/>
          </a:p>
        </p:txBody>
      </p:sp>
      <p:sp>
        <p:nvSpPr>
          <p:cNvPr id="74768" name="Text Box 17"/>
          <p:cNvSpPr txBox="1">
            <a:spLocks noChangeArrowheads="1"/>
          </p:cNvSpPr>
          <p:nvPr/>
        </p:nvSpPr>
        <p:spPr bwMode="auto">
          <a:xfrm>
            <a:off x="1524001" y="2997201"/>
            <a:ext cx="1965603" cy="830997"/>
          </a:xfrm>
          <a:prstGeom prst="rect">
            <a:avLst/>
          </a:prstGeom>
          <a:solidFill>
            <a:srgbClr val="FFFF99"/>
          </a:solidFill>
          <a:ln w="9525">
            <a:noFill/>
            <a:miter lim="800000"/>
            <a:headEnd/>
            <a:tailEnd/>
          </a:ln>
        </p:spPr>
        <p:txBody>
          <a:bodyPr wrap="none">
            <a:prstTxWarp prst="textNoShape">
              <a:avLst/>
            </a:prstTxWarp>
            <a:spAutoFit/>
          </a:bodyPr>
          <a:lstStyle/>
          <a:p>
            <a:r>
              <a:rPr lang="de-AT" sz="1600" dirty="0">
                <a:solidFill>
                  <a:schemeClr val="accent2"/>
                </a:solidFill>
                <a:latin typeface="Times New Roman" charset="0"/>
              </a:rPr>
              <a:t>Muy poca diferencia </a:t>
            </a:r>
          </a:p>
          <a:p>
            <a:r>
              <a:rPr lang="de-AT" sz="1600" dirty="0">
                <a:solidFill>
                  <a:schemeClr val="accent2"/>
                </a:solidFill>
                <a:latin typeface="Times New Roman" charset="0"/>
              </a:rPr>
              <a:t>entre nubes de agua y</a:t>
            </a:r>
          </a:p>
          <a:p>
            <a:r>
              <a:rPr lang="de-AT" sz="1600" dirty="0">
                <a:solidFill>
                  <a:schemeClr val="accent2"/>
                </a:solidFill>
                <a:latin typeface="Times New Roman" charset="0"/>
              </a:rPr>
              <a:t>nubes de hielo</a:t>
            </a:r>
          </a:p>
        </p:txBody>
      </p:sp>
      <p:sp>
        <p:nvSpPr>
          <p:cNvPr id="74769" name="Line 18"/>
          <p:cNvSpPr>
            <a:spLocks noChangeShapeType="1"/>
          </p:cNvSpPr>
          <p:nvPr/>
        </p:nvSpPr>
        <p:spPr bwMode="auto">
          <a:xfrm flipV="1">
            <a:off x="3719513" y="3284538"/>
            <a:ext cx="1439862" cy="215900"/>
          </a:xfrm>
          <a:prstGeom prst="line">
            <a:avLst/>
          </a:prstGeom>
          <a:noFill/>
          <a:ln w="9525">
            <a:solidFill>
              <a:srgbClr val="FFFF00"/>
            </a:solidFill>
            <a:round/>
            <a:headEnd/>
            <a:tailEnd type="triangle" w="med" len="med"/>
          </a:ln>
        </p:spPr>
        <p:txBody>
          <a:bodyPr>
            <a:prstTxWarp prst="textNoShape">
              <a:avLst/>
            </a:prstTxWarp>
            <a:spAutoFit/>
          </a:bodyPr>
          <a:lstStyle/>
          <a:p>
            <a:endParaRPr lang="es-ES_tradnl"/>
          </a:p>
        </p:txBody>
      </p:sp>
      <p:sp>
        <p:nvSpPr>
          <p:cNvPr id="74770" name="Text Box 19"/>
          <p:cNvSpPr txBox="1">
            <a:spLocks noChangeArrowheads="1"/>
          </p:cNvSpPr>
          <p:nvPr/>
        </p:nvSpPr>
        <p:spPr bwMode="auto">
          <a:xfrm>
            <a:off x="1516063" y="4116389"/>
            <a:ext cx="1965603" cy="830997"/>
          </a:xfrm>
          <a:prstGeom prst="rect">
            <a:avLst/>
          </a:prstGeom>
          <a:solidFill>
            <a:srgbClr val="FFFF99"/>
          </a:solidFill>
          <a:ln w="9525">
            <a:noFill/>
            <a:miter lim="800000"/>
            <a:headEnd/>
            <a:tailEnd/>
          </a:ln>
        </p:spPr>
        <p:txBody>
          <a:bodyPr wrap="none">
            <a:prstTxWarp prst="textNoShape">
              <a:avLst/>
            </a:prstTxWarp>
            <a:spAutoFit/>
          </a:bodyPr>
          <a:lstStyle/>
          <a:p>
            <a:r>
              <a:rPr lang="de-AT" sz="1600" dirty="0">
                <a:solidFill>
                  <a:schemeClr val="accent2"/>
                </a:solidFill>
                <a:latin typeface="Times New Roman" charset="0"/>
              </a:rPr>
              <a:t>Muy poca diferencia </a:t>
            </a:r>
            <a:br>
              <a:rPr lang="de-AT" sz="1600" dirty="0">
                <a:solidFill>
                  <a:schemeClr val="accent2"/>
                </a:solidFill>
                <a:latin typeface="Times New Roman" charset="0"/>
              </a:rPr>
            </a:br>
            <a:r>
              <a:rPr lang="de-AT" sz="1600" dirty="0">
                <a:solidFill>
                  <a:schemeClr val="accent2"/>
                </a:solidFill>
                <a:latin typeface="Times New Roman" charset="0"/>
              </a:rPr>
              <a:t>entre nubes de agua y</a:t>
            </a:r>
          </a:p>
          <a:p>
            <a:r>
              <a:rPr lang="de-AT" sz="1600" dirty="0">
                <a:solidFill>
                  <a:schemeClr val="accent2"/>
                </a:solidFill>
                <a:latin typeface="Times New Roman" charset="0"/>
              </a:rPr>
              <a:t>nubes de hielo</a:t>
            </a:r>
          </a:p>
        </p:txBody>
      </p:sp>
      <p:sp>
        <p:nvSpPr>
          <p:cNvPr id="74771" name="Line 20"/>
          <p:cNvSpPr>
            <a:spLocks noChangeShapeType="1"/>
          </p:cNvSpPr>
          <p:nvPr/>
        </p:nvSpPr>
        <p:spPr bwMode="auto">
          <a:xfrm flipV="1">
            <a:off x="3719513" y="3429000"/>
            <a:ext cx="1655762" cy="1079500"/>
          </a:xfrm>
          <a:prstGeom prst="line">
            <a:avLst/>
          </a:prstGeom>
          <a:noFill/>
          <a:ln w="9525">
            <a:solidFill>
              <a:srgbClr val="FFFF00"/>
            </a:solidFill>
            <a:round/>
            <a:headEnd/>
            <a:tailEnd type="triangle" w="med" len="med"/>
          </a:ln>
        </p:spPr>
        <p:txBody>
          <a:bodyPr>
            <a:prstTxWarp prst="textNoShape">
              <a:avLst/>
            </a:prstTxWarp>
            <a:spAutoFit/>
          </a:bodyPr>
          <a:lstStyle/>
          <a:p>
            <a:endParaRPr lang="es-ES_tradnl"/>
          </a:p>
        </p:txBody>
      </p:sp>
      <p:sp>
        <p:nvSpPr>
          <p:cNvPr id="3" name="CuadroTexto 2"/>
          <p:cNvSpPr txBox="1"/>
          <p:nvPr/>
        </p:nvSpPr>
        <p:spPr>
          <a:xfrm>
            <a:off x="2794000" y="182340"/>
            <a:ext cx="6099490" cy="584775"/>
          </a:xfrm>
          <a:prstGeom prst="rect">
            <a:avLst/>
          </a:prstGeom>
          <a:noFill/>
        </p:spPr>
        <p:txBody>
          <a:bodyPr wrap="none" rtlCol="0">
            <a:spAutoFit/>
          </a:bodyPr>
          <a:lstStyle/>
          <a:p>
            <a:r>
              <a:rPr lang="en-GB" sz="3200" dirty="0" err="1" smtClean="0"/>
              <a:t>Región</a:t>
            </a:r>
            <a:r>
              <a:rPr lang="en-GB" sz="3200" dirty="0" smtClean="0"/>
              <a:t> de </a:t>
            </a:r>
            <a:r>
              <a:rPr lang="en-GB" sz="3200" dirty="0" err="1" smtClean="0"/>
              <a:t>transición</a:t>
            </a:r>
            <a:r>
              <a:rPr lang="en-GB" sz="3200" dirty="0" smtClean="0"/>
              <a:t> VIS/IR  (1µ-5µ)</a:t>
            </a:r>
            <a:endParaRPr lang="en-GB" dirty="0"/>
          </a:p>
        </p:txBody>
      </p:sp>
    </p:spTree>
    <p:extLst>
      <p:ext uri="{BB962C8B-B14F-4D97-AF65-F5344CB8AC3E}">
        <p14:creationId xmlns:p14="http://schemas.microsoft.com/office/powerpoint/2010/main" val="3185520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124390" cy="5185975"/>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4390" y="-1"/>
            <a:ext cx="6124390" cy="5185975"/>
          </a:xfrm>
          <a:prstGeom prst="rect">
            <a:avLst/>
          </a:prstGeom>
        </p:spPr>
      </p:pic>
      <p:sp>
        <p:nvSpPr>
          <p:cNvPr id="4" name="Elipse 3"/>
          <p:cNvSpPr/>
          <p:nvPr/>
        </p:nvSpPr>
        <p:spPr>
          <a:xfrm>
            <a:off x="2716742" y="2100470"/>
            <a:ext cx="1802250" cy="12655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uadroTexto 4"/>
          <p:cNvSpPr txBox="1"/>
          <p:nvPr/>
        </p:nvSpPr>
        <p:spPr>
          <a:xfrm>
            <a:off x="2478156" y="3425687"/>
            <a:ext cx="2449710" cy="369332"/>
          </a:xfrm>
          <a:prstGeom prst="rect">
            <a:avLst/>
          </a:prstGeom>
          <a:noFill/>
        </p:spPr>
        <p:txBody>
          <a:bodyPr wrap="none" rtlCol="0">
            <a:spAutoFit/>
          </a:bodyPr>
          <a:lstStyle/>
          <a:p>
            <a:r>
              <a:rPr lang="es-ES" dirty="0" smtClean="0">
                <a:solidFill>
                  <a:srgbClr val="00B0F0"/>
                </a:solidFill>
              </a:rPr>
              <a:t>¿Qué tipo de nube será?</a:t>
            </a:r>
            <a:endParaRPr lang="en-GB" dirty="0">
              <a:solidFill>
                <a:srgbClr val="00B0F0"/>
              </a:solidFill>
            </a:endParaRPr>
          </a:p>
        </p:txBody>
      </p:sp>
    </p:spTree>
    <p:extLst>
      <p:ext uri="{BB962C8B-B14F-4D97-AF65-F5344CB8AC3E}">
        <p14:creationId xmlns:p14="http://schemas.microsoft.com/office/powerpoint/2010/main" val="7360744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800"/>
            <a:ext cx="8098972" cy="6858000"/>
          </a:xfrm>
          <a:prstGeom prst="rect">
            <a:avLst/>
          </a:prstGeom>
        </p:spPr>
      </p:pic>
      <p:sp>
        <p:nvSpPr>
          <p:cNvPr id="3" name="CuadroTexto 2"/>
          <p:cNvSpPr txBox="1"/>
          <p:nvPr/>
        </p:nvSpPr>
        <p:spPr>
          <a:xfrm>
            <a:off x="8521700" y="1860550"/>
            <a:ext cx="2935034" cy="369332"/>
          </a:xfrm>
          <a:prstGeom prst="rect">
            <a:avLst/>
          </a:prstGeom>
          <a:noFill/>
        </p:spPr>
        <p:txBody>
          <a:bodyPr wrap="none" rtlCol="0">
            <a:spAutoFit/>
          </a:bodyPr>
          <a:lstStyle/>
          <a:p>
            <a:r>
              <a:rPr lang="es-ES" dirty="0" smtClean="0"/>
              <a:t>Tiene comportamiento térmico</a:t>
            </a:r>
            <a:endParaRPr lang="en-GB" dirty="0"/>
          </a:p>
        </p:txBody>
      </p:sp>
      <p:sp>
        <p:nvSpPr>
          <p:cNvPr id="6" name="Elipse 5"/>
          <p:cNvSpPr/>
          <p:nvPr/>
        </p:nvSpPr>
        <p:spPr>
          <a:xfrm>
            <a:off x="3657646" y="3101009"/>
            <a:ext cx="2014284" cy="12854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Elipse 6"/>
          <p:cNvSpPr/>
          <p:nvPr/>
        </p:nvSpPr>
        <p:spPr>
          <a:xfrm>
            <a:off x="1736034" y="3195154"/>
            <a:ext cx="1225597" cy="793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uadroTexto 7"/>
          <p:cNvSpPr txBox="1"/>
          <p:nvPr/>
        </p:nvSpPr>
        <p:spPr>
          <a:xfrm>
            <a:off x="2114253" y="4618382"/>
            <a:ext cx="2042547" cy="369332"/>
          </a:xfrm>
          <a:prstGeom prst="rect">
            <a:avLst/>
          </a:prstGeom>
          <a:noFill/>
        </p:spPr>
        <p:txBody>
          <a:bodyPr wrap="none" rtlCol="0">
            <a:spAutoFit/>
          </a:bodyPr>
          <a:lstStyle/>
          <a:p>
            <a:r>
              <a:rPr lang="es-ES" dirty="0" smtClean="0">
                <a:solidFill>
                  <a:srgbClr val="00B0F0"/>
                </a:solidFill>
              </a:rPr>
              <a:t>¿Cuál está más fría?</a:t>
            </a:r>
            <a:endParaRPr lang="en-GB" dirty="0">
              <a:solidFill>
                <a:srgbClr val="00B0F0"/>
              </a:solidFill>
            </a:endParaRPr>
          </a:p>
        </p:txBody>
      </p:sp>
    </p:spTree>
    <p:extLst>
      <p:ext uri="{BB962C8B-B14F-4D97-AF65-F5344CB8AC3E}">
        <p14:creationId xmlns:p14="http://schemas.microsoft.com/office/powerpoint/2010/main" val="186263422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01624" y="1007079"/>
            <a:ext cx="6096000" cy="646331"/>
          </a:xfrm>
          <a:prstGeom prst="rect">
            <a:avLst/>
          </a:prstGeom>
        </p:spPr>
        <p:txBody>
          <a:bodyPr>
            <a:spAutoFit/>
          </a:bodyPr>
          <a:lstStyle/>
          <a:p>
            <a:r>
              <a:rPr lang="es-ES_tradnl" dirty="0">
                <a:solidFill>
                  <a:schemeClr val="accent6"/>
                </a:solidFill>
                <a:latin typeface=""/>
              </a:rPr>
              <a:t>Existe una relación no lineal en el ecuación de Planck, </a:t>
            </a:r>
            <a:br>
              <a:rPr lang="es-ES_tradnl" dirty="0">
                <a:solidFill>
                  <a:schemeClr val="accent6"/>
                </a:solidFill>
                <a:latin typeface=""/>
              </a:rPr>
            </a:br>
            <a:r>
              <a:rPr lang="es-ES_tradnl" dirty="0">
                <a:solidFill>
                  <a:schemeClr val="accent6"/>
                </a:solidFill>
                <a:latin typeface=""/>
              </a:rPr>
              <a:t>entre las </a:t>
            </a:r>
            <a:r>
              <a:rPr lang="es-ES_tradnl" dirty="0" err="1">
                <a:solidFill>
                  <a:schemeClr val="accent6"/>
                </a:solidFill>
                <a:latin typeface=""/>
              </a:rPr>
              <a:t>radiancias</a:t>
            </a:r>
            <a:r>
              <a:rPr lang="es-ES_tradnl" dirty="0">
                <a:solidFill>
                  <a:schemeClr val="accent6"/>
                </a:solidFill>
                <a:latin typeface=""/>
              </a:rPr>
              <a:t>, longitudes de onda y temperatura:</a:t>
            </a:r>
            <a:endParaRPr lang="en-GB" dirty="0"/>
          </a:p>
        </p:txBody>
      </p:sp>
      <p:sp>
        <p:nvSpPr>
          <p:cNvPr id="3" name="Text Box 4"/>
          <p:cNvSpPr txBox="1">
            <a:spLocks noChangeArrowheads="1"/>
          </p:cNvSpPr>
          <p:nvPr/>
        </p:nvSpPr>
        <p:spPr bwMode="auto">
          <a:xfrm>
            <a:off x="2486311" y="1861146"/>
            <a:ext cx="2519362" cy="779463"/>
          </a:xfrm>
          <a:prstGeom prst="rect">
            <a:avLst/>
          </a:prstGeom>
          <a:solidFill>
            <a:srgbClr val="CCFFFF"/>
          </a:solidFill>
          <a:ln w="9525">
            <a:noFill/>
            <a:miter lim="800000"/>
            <a:headEnd/>
            <a:tailEnd/>
          </a:ln>
        </p:spPr>
        <p:txBody>
          <a:bodyPr>
            <a:prstTxWarp prst="textNoShape">
              <a:avLst/>
            </a:prstTxWarp>
            <a:spAutoFit/>
          </a:bodyPr>
          <a:lstStyle/>
          <a:p>
            <a:pPr eaLnBrk="1" hangingPunct="1">
              <a:spcBef>
                <a:spcPct val="50000"/>
              </a:spcBef>
            </a:pPr>
            <a:r>
              <a:rPr lang="es-ES" dirty="0">
                <a:solidFill>
                  <a:schemeClr val="accent2"/>
                </a:solidFill>
                <a:latin typeface="Times New Roman" charset="0"/>
                <a:sym typeface="Symbol" charset="2"/>
              </a:rPr>
              <a:t>= 3,9 </a:t>
            </a:r>
            <a:r>
              <a:rPr lang="es-ES" dirty="0">
                <a:solidFill>
                  <a:schemeClr val="accent2"/>
                </a:solidFill>
                <a:latin typeface="Times New Roman" charset="0"/>
                <a:sym typeface="Wingdings" charset="2"/>
              </a:rPr>
              <a:t> </a:t>
            </a:r>
            <a:r>
              <a:rPr lang="es-ES" dirty="0">
                <a:solidFill>
                  <a:schemeClr val="accent2"/>
                </a:solidFill>
                <a:latin typeface="Times New Roman" charset="0"/>
                <a:sym typeface="Symbol" charset="2"/>
              </a:rPr>
              <a:t>(1/)=</a:t>
            </a:r>
            <a:r>
              <a:rPr lang="es-ES" dirty="0">
                <a:solidFill>
                  <a:schemeClr val="accent2"/>
                </a:solidFill>
                <a:latin typeface="Times New Roman" charset="0"/>
              </a:rPr>
              <a:t>0,256</a:t>
            </a:r>
          </a:p>
          <a:p>
            <a:pPr eaLnBrk="1" hangingPunct="1">
              <a:spcBef>
                <a:spcPct val="50000"/>
              </a:spcBef>
            </a:pPr>
            <a:r>
              <a:rPr lang="es-ES" dirty="0">
                <a:solidFill>
                  <a:schemeClr val="accent2"/>
                </a:solidFill>
                <a:latin typeface="Times New Roman" charset="0"/>
                <a:sym typeface="Symbol" charset="2"/>
              </a:rPr>
              <a:t>= 10,8 </a:t>
            </a:r>
            <a:r>
              <a:rPr lang="es-ES" dirty="0">
                <a:solidFill>
                  <a:schemeClr val="accent2"/>
                </a:solidFill>
                <a:latin typeface="Times New Roman" charset="0"/>
                <a:sym typeface="Wingdings" charset="2"/>
              </a:rPr>
              <a:t> </a:t>
            </a:r>
            <a:r>
              <a:rPr lang="es-ES" dirty="0">
                <a:solidFill>
                  <a:schemeClr val="accent2"/>
                </a:solidFill>
                <a:latin typeface="Times New Roman" charset="0"/>
                <a:sym typeface="Symbol" charset="2"/>
              </a:rPr>
              <a:t>(1/)=</a:t>
            </a:r>
            <a:r>
              <a:rPr lang="es-ES" dirty="0">
                <a:solidFill>
                  <a:schemeClr val="accent2"/>
                </a:solidFill>
                <a:latin typeface="Times New Roman" charset="0"/>
              </a:rPr>
              <a:t>0,093</a:t>
            </a:r>
          </a:p>
        </p:txBody>
      </p:sp>
      <p:sp>
        <p:nvSpPr>
          <p:cNvPr id="4" name="Text Box 4"/>
          <p:cNvSpPr txBox="1">
            <a:spLocks noChangeArrowheads="1"/>
          </p:cNvSpPr>
          <p:nvPr/>
        </p:nvSpPr>
        <p:spPr bwMode="auto">
          <a:xfrm>
            <a:off x="1013415" y="2066115"/>
            <a:ext cx="990600" cy="369332"/>
          </a:xfrm>
          <a:prstGeom prst="rect">
            <a:avLst/>
          </a:prstGeom>
          <a:solidFill>
            <a:srgbClr val="CCFFFF"/>
          </a:solidFill>
          <a:ln w="9525">
            <a:noFill/>
            <a:miter lim="800000"/>
            <a:headEnd/>
            <a:tailEnd/>
          </a:ln>
        </p:spPr>
        <p:txBody>
          <a:bodyPr wrap="square">
            <a:prstTxWarp prst="textNoShape">
              <a:avLst/>
            </a:prstTxWarp>
            <a:spAutoFit/>
          </a:bodyPr>
          <a:lstStyle/>
          <a:p>
            <a:pPr eaLnBrk="1" hangingPunct="1">
              <a:spcBef>
                <a:spcPct val="50000"/>
              </a:spcBef>
            </a:pPr>
            <a:r>
              <a:rPr lang="en-GB" dirty="0">
                <a:solidFill>
                  <a:schemeClr val="accent2"/>
                </a:solidFill>
                <a:latin typeface="Times New Roman" charset="0"/>
              </a:rPr>
              <a:t>B = T</a:t>
            </a:r>
            <a:r>
              <a:rPr lang="en-GB" baseline="30000" dirty="0">
                <a:solidFill>
                  <a:schemeClr val="accent2"/>
                </a:solidFill>
                <a:latin typeface="Times New Roman" charset="0"/>
                <a:sym typeface="Symbol" charset="2"/>
              </a:rPr>
              <a:t>/</a:t>
            </a:r>
            <a:endParaRPr lang="es-ES" dirty="0">
              <a:solidFill>
                <a:schemeClr val="accent2"/>
              </a:solidFill>
              <a:latin typeface="Times New Roman" charset="0"/>
            </a:endParaRPr>
          </a:p>
        </p:txBody>
      </p:sp>
      <p:sp>
        <p:nvSpPr>
          <p:cNvPr id="5" name="Rectangle 2"/>
          <p:cNvSpPr txBox="1">
            <a:spLocks noChangeArrowheads="1"/>
          </p:cNvSpPr>
          <p:nvPr/>
        </p:nvSpPr>
        <p:spPr>
          <a:xfrm>
            <a:off x="2726774" y="381000"/>
            <a:ext cx="7255426" cy="418343"/>
          </a:xfrm>
          <a:prstGeom prst="rect">
            <a:avLst/>
          </a:prstGeom>
        </p:spPr>
        <p:txBody>
          <a:bodyPr>
            <a:normAutofit fontScale="82500" lnSpcReduction="20000"/>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s-ES" smtClean="0"/>
              <a:t>Otros usos del canal IR3.9</a:t>
            </a:r>
            <a:endParaRPr lang="es-ES_tradnl" dirty="0"/>
          </a:p>
        </p:txBody>
      </p:sp>
      <p:pic>
        <p:nvPicPr>
          <p:cNvPr id="6" name="Picture 3" descr="irbnds1a"/>
          <p:cNvPicPr>
            <a:picLocks noChangeAspect="1" noChangeArrowheads="1"/>
          </p:cNvPicPr>
          <p:nvPr/>
        </p:nvPicPr>
        <p:blipFill>
          <a:blip r:embed="rId2"/>
          <a:srcRect t="6494"/>
          <a:stretch>
            <a:fillRect/>
          </a:stretch>
        </p:blipFill>
        <p:spPr bwMode="auto">
          <a:xfrm>
            <a:off x="934476" y="2816447"/>
            <a:ext cx="4267200" cy="3226791"/>
          </a:xfrm>
          <a:prstGeom prst="rect">
            <a:avLst/>
          </a:prstGeom>
          <a:noFill/>
          <a:ln w="9525">
            <a:noFill/>
            <a:miter lim="800000"/>
            <a:headEnd/>
            <a:tailEnd/>
          </a:ln>
        </p:spPr>
      </p:pic>
      <p:sp>
        <p:nvSpPr>
          <p:cNvPr id="7" name="CuadroTexto 6"/>
          <p:cNvSpPr txBox="1"/>
          <p:nvPr/>
        </p:nvSpPr>
        <p:spPr>
          <a:xfrm>
            <a:off x="5606860" y="2129950"/>
            <a:ext cx="6440674" cy="2862322"/>
          </a:xfrm>
          <a:prstGeom prst="rect">
            <a:avLst/>
          </a:prstGeom>
          <a:noFill/>
        </p:spPr>
        <p:txBody>
          <a:bodyPr wrap="none" rtlCol="0">
            <a:spAutoFit/>
          </a:bodyPr>
          <a:lstStyle/>
          <a:p>
            <a:r>
              <a:rPr lang="es-ES" dirty="0" smtClean="0"/>
              <a:t>La relación </a:t>
            </a:r>
            <a:r>
              <a:rPr lang="es-ES" dirty="0" err="1" smtClean="0"/>
              <a:t>radiancia</a:t>
            </a:r>
            <a:r>
              <a:rPr lang="es-ES" dirty="0" smtClean="0"/>
              <a:t>-Temperatura es mayor a longitudes</a:t>
            </a:r>
          </a:p>
          <a:p>
            <a:r>
              <a:rPr lang="es-ES" dirty="0" smtClean="0"/>
              <a:t>de onda menores para un alfa fijo.</a:t>
            </a:r>
          </a:p>
          <a:p>
            <a:endParaRPr lang="es-ES" dirty="0" smtClean="0"/>
          </a:p>
          <a:p>
            <a:r>
              <a:rPr lang="es-ES" dirty="0" smtClean="0"/>
              <a:t>Ese es el motivo para que este canal de más señal comparado</a:t>
            </a:r>
          </a:p>
          <a:p>
            <a:r>
              <a:rPr lang="es-ES" dirty="0" smtClean="0"/>
              <a:t>con otro canal infrarrojo de mayor longitud de onda en la detección</a:t>
            </a:r>
          </a:p>
          <a:p>
            <a:r>
              <a:rPr lang="es-ES" dirty="0" smtClean="0"/>
              <a:t>de objetos calientes. </a:t>
            </a:r>
          </a:p>
          <a:p>
            <a:endParaRPr lang="es-ES" dirty="0" smtClean="0"/>
          </a:p>
          <a:p>
            <a:r>
              <a:rPr lang="es-ES" dirty="0" smtClean="0">
                <a:solidFill>
                  <a:srgbClr val="00B0F0"/>
                </a:solidFill>
              </a:rPr>
              <a:t>Los incendios forestales aparecerán como puntos negros claramente</a:t>
            </a:r>
          </a:p>
          <a:p>
            <a:r>
              <a:rPr lang="es-ES" dirty="0">
                <a:solidFill>
                  <a:srgbClr val="00B0F0"/>
                </a:solidFill>
              </a:rPr>
              <a:t>a</a:t>
            </a:r>
            <a:r>
              <a:rPr lang="es-ES" dirty="0" smtClean="0">
                <a:solidFill>
                  <a:srgbClr val="00B0F0"/>
                </a:solidFill>
              </a:rPr>
              <a:t>preciables en el canal IR3.9</a:t>
            </a:r>
          </a:p>
          <a:p>
            <a:endParaRPr lang="es-ES" dirty="0" smtClean="0"/>
          </a:p>
        </p:txBody>
      </p:sp>
    </p:spTree>
    <p:extLst>
      <p:ext uri="{BB962C8B-B14F-4D97-AF65-F5344CB8AC3E}">
        <p14:creationId xmlns:p14="http://schemas.microsoft.com/office/powerpoint/2010/main" val="2672937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151" y="285750"/>
            <a:ext cx="5391150" cy="4105275"/>
          </a:xfrm>
          <a:prstGeom prst="rect">
            <a:avLst/>
          </a:prstGeom>
        </p:spPr>
      </p:pic>
      <p:pic>
        <p:nvPicPr>
          <p:cNvPr id="3" name="Imagen 2" descr="fig57a.jpg"/>
          <p:cNvPicPr>
            <a:picLocks noChangeAspect="1"/>
          </p:cNvPicPr>
          <p:nvPr/>
        </p:nvPicPr>
        <p:blipFill>
          <a:blip r:embed="rId3"/>
          <a:stretch>
            <a:fillRect/>
          </a:stretch>
        </p:blipFill>
        <p:spPr>
          <a:xfrm>
            <a:off x="6242050" y="738187"/>
            <a:ext cx="4800600" cy="3200400"/>
          </a:xfrm>
          <a:prstGeom prst="rect">
            <a:avLst/>
          </a:prstGeom>
        </p:spPr>
      </p:pic>
      <p:sp>
        <p:nvSpPr>
          <p:cNvPr id="5" name="CuadroTexto 4"/>
          <p:cNvSpPr txBox="1"/>
          <p:nvPr/>
        </p:nvSpPr>
        <p:spPr>
          <a:xfrm>
            <a:off x="184151" y="4606925"/>
            <a:ext cx="6140449" cy="923330"/>
          </a:xfrm>
          <a:prstGeom prst="rect">
            <a:avLst/>
          </a:prstGeom>
          <a:noFill/>
        </p:spPr>
        <p:txBody>
          <a:bodyPr wrap="square" rtlCol="0">
            <a:spAutoFit/>
          </a:bodyPr>
          <a:lstStyle/>
          <a:p>
            <a:r>
              <a:rPr lang="es-ES" dirty="0" smtClean="0"/>
              <a:t>Imagen </a:t>
            </a:r>
            <a:r>
              <a:rPr lang="es-ES" dirty="0"/>
              <a:t>del canal 3.9 </a:t>
            </a:r>
            <a:r>
              <a:rPr lang="es-ES" dirty="0" err="1"/>
              <a:t>um</a:t>
            </a:r>
            <a:r>
              <a:rPr lang="es-ES" dirty="0"/>
              <a:t> del METEOSAT del 31 de agosto de 2012 a las 00 UTC. Los incendios se destacan como puntos o zonas muy negras, como "</a:t>
            </a:r>
            <a:r>
              <a:rPr lang="es-ES" dirty="0" err="1"/>
              <a:t>quemadas".Fuente</a:t>
            </a:r>
            <a:r>
              <a:rPr lang="es-ES" dirty="0"/>
              <a:t>: Dundee </a:t>
            </a:r>
            <a:r>
              <a:rPr lang="es-ES" dirty="0" err="1"/>
              <a:t>University</a:t>
            </a:r>
            <a:r>
              <a:rPr lang="es-ES" dirty="0"/>
              <a:t>.</a:t>
            </a:r>
            <a:endParaRPr lang="en-GB" dirty="0"/>
          </a:p>
        </p:txBody>
      </p:sp>
      <p:sp>
        <p:nvSpPr>
          <p:cNvPr id="6" name="Rectángulo 5"/>
          <p:cNvSpPr/>
          <p:nvPr/>
        </p:nvSpPr>
        <p:spPr>
          <a:xfrm>
            <a:off x="6515100" y="3504684"/>
            <a:ext cx="1138453" cy="369332"/>
          </a:xfrm>
          <a:prstGeom prst="rect">
            <a:avLst/>
          </a:prstGeom>
        </p:spPr>
        <p:txBody>
          <a:bodyPr wrap="none">
            <a:spAutoFit/>
          </a:bodyPr>
          <a:lstStyle/>
          <a:p>
            <a:pPr defTabSz="801688">
              <a:buSzPct val="87000"/>
              <a:tabLst>
                <a:tab pos="635000" algn="l"/>
              </a:tabLst>
            </a:pPr>
            <a:r>
              <a:rPr lang="en-GB" b="1" dirty="0" smtClean="0">
                <a:solidFill>
                  <a:schemeClr val="accent2"/>
                </a:solidFill>
                <a:latin typeface="Arial" charset="0"/>
              </a:rPr>
              <a:t>IR3.9 </a:t>
            </a:r>
            <a:r>
              <a:rPr lang="en-GB" b="1" dirty="0">
                <a:solidFill>
                  <a:schemeClr val="accent2"/>
                </a:solidFill>
                <a:latin typeface="Symbol" charset="2"/>
              </a:rPr>
              <a:t>m</a:t>
            </a:r>
            <a:r>
              <a:rPr lang="en-GB" b="1" dirty="0">
                <a:solidFill>
                  <a:schemeClr val="accent2"/>
                </a:solidFill>
                <a:latin typeface="Arial" charset="0"/>
              </a:rPr>
              <a:t>m</a:t>
            </a:r>
          </a:p>
        </p:txBody>
      </p:sp>
    </p:spTree>
    <p:extLst>
      <p:ext uri="{BB962C8B-B14F-4D97-AF65-F5344CB8AC3E}">
        <p14:creationId xmlns:p14="http://schemas.microsoft.com/office/powerpoint/2010/main" val="30962964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988167" y="4053163"/>
            <a:ext cx="4395370" cy="369332"/>
          </a:xfrm>
          <a:prstGeom prst="rect">
            <a:avLst/>
          </a:prstGeom>
          <a:noFill/>
        </p:spPr>
        <p:txBody>
          <a:bodyPr wrap="none" rtlCol="0">
            <a:spAutoFit/>
          </a:bodyPr>
          <a:lstStyle/>
          <a:p>
            <a:r>
              <a:rPr lang="en-GB" i="1" dirty="0" err="1"/>
              <a:t>Meteosat</a:t>
            </a:r>
            <a:r>
              <a:rPr lang="en-GB" i="1" dirty="0"/>
              <a:t> 8 IR3.9 - 4 August 2005 13:00 UTC</a:t>
            </a:r>
            <a:endParaRPr lang="en-GB"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206" y="254593"/>
            <a:ext cx="3365500" cy="3500120"/>
          </a:xfrm>
          <a:prstGeom prst="rect">
            <a:avLst/>
          </a:prstGeom>
        </p:spPr>
      </p:pic>
      <p:sp>
        <p:nvSpPr>
          <p:cNvPr id="7" name="CuadroTexto 6"/>
          <p:cNvSpPr txBox="1"/>
          <p:nvPr/>
        </p:nvSpPr>
        <p:spPr>
          <a:xfrm>
            <a:off x="4984750" y="1263650"/>
            <a:ext cx="6278001" cy="923330"/>
          </a:xfrm>
          <a:prstGeom prst="rect">
            <a:avLst/>
          </a:prstGeom>
          <a:noFill/>
        </p:spPr>
        <p:txBody>
          <a:bodyPr wrap="none" rtlCol="0">
            <a:spAutoFit/>
          </a:bodyPr>
          <a:lstStyle/>
          <a:p>
            <a:r>
              <a:rPr lang="es-ES" dirty="0" smtClean="0"/>
              <a:t>Aunque el canal 3.9µm puede ser muy útil en la detección de </a:t>
            </a:r>
          </a:p>
          <a:p>
            <a:r>
              <a:rPr lang="es-ES" dirty="0"/>
              <a:t>i</a:t>
            </a:r>
            <a:r>
              <a:rPr lang="es-ES" dirty="0" smtClean="0"/>
              <a:t>ncendios, durante el día en situaciones veraniegas de mucho calor</a:t>
            </a:r>
          </a:p>
          <a:p>
            <a:r>
              <a:rPr lang="es-ES" dirty="0" smtClean="0"/>
              <a:t>no distingue entre suelos muy calientes e incendios.</a:t>
            </a:r>
            <a:endParaRPr lang="en-GB" dirty="0"/>
          </a:p>
        </p:txBody>
      </p:sp>
    </p:spTree>
    <p:extLst>
      <p:ext uri="{BB962C8B-B14F-4D97-AF65-F5344CB8AC3E}">
        <p14:creationId xmlns:p14="http://schemas.microsoft.com/office/powerpoint/2010/main" val="1213918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905250" y="330200"/>
            <a:ext cx="2472343" cy="369332"/>
          </a:xfrm>
          <a:prstGeom prst="rect">
            <a:avLst/>
          </a:prstGeom>
          <a:noFill/>
        </p:spPr>
        <p:txBody>
          <a:bodyPr wrap="none" rtlCol="0">
            <a:spAutoFit/>
          </a:bodyPr>
          <a:lstStyle/>
          <a:p>
            <a:r>
              <a:rPr lang="es-ES" b="1" dirty="0" smtClean="0"/>
              <a:t>Resto canales </a:t>
            </a:r>
            <a:r>
              <a:rPr lang="es-ES" b="1" dirty="0" err="1" smtClean="0"/>
              <a:t>Infrarojos</a:t>
            </a:r>
            <a:endParaRPr lang="en-GB" b="1" dirty="0"/>
          </a:p>
        </p:txBody>
      </p:sp>
      <p:sp>
        <p:nvSpPr>
          <p:cNvPr id="3" name="CuadroTexto 2"/>
          <p:cNvSpPr txBox="1"/>
          <p:nvPr/>
        </p:nvSpPr>
        <p:spPr>
          <a:xfrm>
            <a:off x="317500" y="892885"/>
            <a:ext cx="10579996" cy="5632311"/>
          </a:xfrm>
          <a:prstGeom prst="rect">
            <a:avLst/>
          </a:prstGeom>
          <a:noFill/>
        </p:spPr>
        <p:txBody>
          <a:bodyPr wrap="square" rtlCol="0">
            <a:spAutoFit/>
          </a:bodyPr>
          <a:lstStyle/>
          <a:p>
            <a:r>
              <a:rPr lang="es-ES" dirty="0" smtClean="0"/>
              <a:t>En el </a:t>
            </a:r>
            <a:r>
              <a:rPr lang="es-ES" dirty="0" err="1" smtClean="0"/>
              <a:t>infrarojo</a:t>
            </a:r>
            <a:r>
              <a:rPr lang="es-ES" dirty="0" smtClean="0"/>
              <a:t> medio (3-30)µm la mayoría de los cuerpos tiene una </a:t>
            </a:r>
            <a:r>
              <a:rPr lang="es-ES" dirty="0" err="1" smtClean="0"/>
              <a:t>reflectividad</a:t>
            </a:r>
            <a:r>
              <a:rPr lang="es-ES" dirty="0" smtClean="0"/>
              <a:t> casi nula y la radiación solar es despreciable. </a:t>
            </a:r>
            <a:r>
              <a:rPr lang="es-ES" dirty="0" err="1" smtClean="0"/>
              <a:t>Emisividad</a:t>
            </a:r>
            <a:r>
              <a:rPr lang="es-ES" dirty="0" smtClean="0"/>
              <a:t> del mar, tierra y nubes es prácticamente la unidad por lo que pueden ser considerados como cuerpos negros.</a:t>
            </a:r>
          </a:p>
          <a:p>
            <a:r>
              <a:rPr lang="es-ES" dirty="0" smtClean="0"/>
              <a:t>El satélite mide la radiación que le llega del sistema tierra-atmósfera en el intervalo (10-12,5) µm aprovechando la ventana atmosférica  existentes. Hay otra ventana algo menor en (7-9)µm afectada por la absorción del vapor de agua y ozono.</a:t>
            </a:r>
          </a:p>
          <a:p>
            <a:r>
              <a:rPr lang="es-ES" dirty="0" smtClean="0"/>
              <a:t>Las imágenes infrarrojas están formadas por un conjunto de valores entre 0 y 255 dentro de una escala de grises desde el blanco al negro y constituyen un mapa térmico de la superficie de la tierra y los topes de las nubes, donde los valores bajos de </a:t>
            </a:r>
            <a:r>
              <a:rPr lang="es-ES" dirty="0" err="1" smtClean="0"/>
              <a:t>radiancia</a:t>
            </a:r>
            <a:r>
              <a:rPr lang="es-ES" dirty="0" smtClean="0"/>
              <a:t> son equivalentes a bajos valores de temperatura. Para poder compararlas con las imágenes VIS, </a:t>
            </a:r>
            <a:r>
              <a:rPr lang="es-ES" b="1" dirty="0" smtClean="0"/>
              <a:t>los valores de </a:t>
            </a:r>
            <a:r>
              <a:rPr lang="es-ES" b="1" dirty="0" err="1" smtClean="0"/>
              <a:t>radiancia</a:t>
            </a:r>
            <a:r>
              <a:rPr lang="es-ES" b="1" dirty="0" smtClean="0"/>
              <a:t> aparecen invertidos. </a:t>
            </a:r>
            <a:r>
              <a:rPr lang="es-ES" dirty="0" smtClean="0"/>
              <a:t>De esta forma las temperaturas más bajas aparecen más brillantes y las cálidas más oscuras.</a:t>
            </a:r>
          </a:p>
          <a:p>
            <a:r>
              <a:rPr lang="es-ES" dirty="0" smtClean="0"/>
              <a:t>En las nubes altas la </a:t>
            </a:r>
            <a:r>
              <a:rPr lang="es-ES" dirty="0" err="1" smtClean="0"/>
              <a:t>transmitancia</a:t>
            </a:r>
            <a:r>
              <a:rPr lang="es-ES" dirty="0" smtClean="0"/>
              <a:t> es distinta de cero por lo que se verá también contaminada con la energía que llega de todas las superficies que tiene debajo y dará una apariencia menos brillante  a la superficie nubosa de lo que realmente está.</a:t>
            </a:r>
          </a:p>
          <a:p>
            <a:r>
              <a:rPr lang="es-ES" dirty="0" smtClean="0"/>
              <a:t>Algunas superficies que son muy malas reflectoras y que en el visible apenas se apreciaban en el infrarrojo son fácilmente identificados, como por ejemplo los cirros.</a:t>
            </a:r>
          </a:p>
          <a:p>
            <a:r>
              <a:rPr lang="es-ES" dirty="0" smtClean="0"/>
              <a:t>Las superficies de agua que en el Visible se ven muy oscuras en el Infrarrojo se pueden aparecer con diferentes tonos de gris de dependiendo de la temperatura de la superficie, siendo posible observar corrientes marinas y afloramientos de aguas con distintas temperaturas. </a:t>
            </a:r>
          </a:p>
          <a:p>
            <a:r>
              <a:rPr lang="en-GB" b="1" dirty="0" smtClean="0">
                <a:latin typeface="Arial" charset="0"/>
              </a:rPr>
              <a:t> </a:t>
            </a:r>
            <a:endParaRPr lang="en-GB" b="1" dirty="0">
              <a:latin typeface="Arial" charset="0"/>
            </a:endParaRPr>
          </a:p>
        </p:txBody>
      </p:sp>
    </p:spTree>
    <p:extLst>
      <p:ext uri="{BB962C8B-B14F-4D97-AF65-F5344CB8AC3E}">
        <p14:creationId xmlns:p14="http://schemas.microsoft.com/office/powerpoint/2010/main" val="334529522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bsorption"/>
          <p:cNvPicPr>
            <a:picLocks noChangeAspect="1" noChangeArrowheads="1"/>
          </p:cNvPicPr>
          <p:nvPr/>
        </p:nvPicPr>
        <p:blipFill>
          <a:blip r:embed="rId2"/>
          <a:srcRect/>
          <a:stretch>
            <a:fillRect/>
          </a:stretch>
        </p:blipFill>
        <p:spPr bwMode="auto">
          <a:xfrm>
            <a:off x="-152400" y="0"/>
            <a:ext cx="7620000" cy="5214938"/>
          </a:xfrm>
          <a:prstGeom prst="rect">
            <a:avLst/>
          </a:prstGeom>
          <a:noFill/>
          <a:ln w="9525">
            <a:noFill/>
            <a:miter lim="800000"/>
            <a:headEnd/>
            <a:tailEnd/>
          </a:ln>
        </p:spPr>
      </p:pic>
      <p:sp>
        <p:nvSpPr>
          <p:cNvPr id="3" name="CuadroTexto 2"/>
          <p:cNvSpPr txBox="1"/>
          <p:nvPr/>
        </p:nvSpPr>
        <p:spPr>
          <a:xfrm>
            <a:off x="7358743" y="413624"/>
            <a:ext cx="4757057" cy="5355312"/>
          </a:xfrm>
          <a:prstGeom prst="rect">
            <a:avLst/>
          </a:prstGeom>
          <a:noFill/>
        </p:spPr>
        <p:txBody>
          <a:bodyPr wrap="square" rtlCol="0">
            <a:spAutoFit/>
          </a:bodyPr>
          <a:lstStyle/>
          <a:p>
            <a:r>
              <a:rPr lang="es-ES" dirty="0" smtClean="0"/>
              <a:t>De esta gráfica podemos sacar 3 conclusiones:</a:t>
            </a:r>
          </a:p>
          <a:p>
            <a:endParaRPr lang="es-ES" dirty="0"/>
          </a:p>
          <a:p>
            <a:pPr marL="342900" indent="-342900">
              <a:buFontTx/>
              <a:buAutoNum type="arabicPeriod"/>
            </a:pPr>
            <a:r>
              <a:rPr lang="es-ES" dirty="0" smtClean="0"/>
              <a:t>Los cirros  que están compuestos por partículas de hielo se verán mejor en el canal IR10.8</a:t>
            </a:r>
            <a:r>
              <a:rPr lang="en-GB" dirty="0" smtClean="0"/>
              <a:t>µm</a:t>
            </a:r>
            <a:r>
              <a:rPr lang="es-ES" dirty="0" smtClean="0"/>
              <a:t> frente al canal IR12.0</a:t>
            </a:r>
            <a:r>
              <a:rPr lang="en-GB" dirty="0" smtClean="0"/>
              <a:t>µm</a:t>
            </a:r>
            <a:r>
              <a:rPr lang="es-ES" dirty="0" smtClean="0"/>
              <a:t> porque la absorción del hielo es menor en el IR10.8</a:t>
            </a:r>
            <a:r>
              <a:rPr lang="en-GB" dirty="0" smtClean="0"/>
              <a:t>µm</a:t>
            </a:r>
            <a:r>
              <a:rPr lang="es-ES" dirty="0" smtClean="0"/>
              <a:t> que en el IR12.0</a:t>
            </a:r>
            <a:r>
              <a:rPr lang="en-GB" dirty="0" smtClean="0"/>
              <a:t>µm. (1-0,2)&gt;(1-0,45)</a:t>
            </a:r>
          </a:p>
          <a:p>
            <a:pPr marL="342900" indent="-342900">
              <a:buFontTx/>
              <a:buAutoNum type="arabicPeriod"/>
            </a:pPr>
            <a:endParaRPr lang="es-ES" dirty="0" smtClean="0"/>
          </a:p>
          <a:p>
            <a:pPr marL="342900" indent="-342900">
              <a:buFontTx/>
              <a:buAutoNum type="arabicPeriod"/>
            </a:pPr>
            <a:r>
              <a:rPr lang="es-ES" dirty="0" smtClean="0"/>
              <a:t> En el canal IR12.0</a:t>
            </a:r>
            <a:r>
              <a:rPr lang="en-GB" dirty="0" smtClean="0"/>
              <a:t>µm</a:t>
            </a:r>
            <a:r>
              <a:rPr lang="es-ES" dirty="0" smtClean="0"/>
              <a:t> se verá mejor el agua que el hielo porque la absorción del agua es menor. Eso mismo ocurre en el canal IR10.8</a:t>
            </a:r>
            <a:r>
              <a:rPr lang="en-GB" dirty="0" smtClean="0"/>
              <a:t>µm</a:t>
            </a:r>
            <a:r>
              <a:rPr lang="es-ES" dirty="0" smtClean="0"/>
              <a:t>.</a:t>
            </a:r>
            <a:r>
              <a:rPr lang="en-GB" dirty="0" smtClean="0"/>
              <a:t> Sin embargo </a:t>
            </a:r>
            <a:r>
              <a:rPr lang="en-GB" dirty="0" err="1" smtClean="0"/>
              <a:t>en</a:t>
            </a:r>
            <a:r>
              <a:rPr lang="en-GB" dirty="0" smtClean="0"/>
              <a:t> </a:t>
            </a:r>
            <a:r>
              <a:rPr lang="en-GB" dirty="0" err="1" smtClean="0"/>
              <a:t>los</a:t>
            </a:r>
            <a:r>
              <a:rPr lang="en-GB" dirty="0" smtClean="0"/>
              <a:t> </a:t>
            </a:r>
            <a:r>
              <a:rPr lang="en-GB" dirty="0" err="1" smtClean="0"/>
              <a:t>canales</a:t>
            </a:r>
            <a:r>
              <a:rPr lang="en-GB" dirty="0" smtClean="0"/>
              <a:t> IR13.4µm</a:t>
            </a:r>
            <a:r>
              <a:rPr lang="es-ES" dirty="0" smtClean="0"/>
              <a:t> e</a:t>
            </a:r>
            <a:r>
              <a:rPr lang="en-GB" dirty="0" smtClean="0"/>
              <a:t> IR8.7µm no hay </a:t>
            </a:r>
            <a:r>
              <a:rPr lang="en-GB" dirty="0" err="1" smtClean="0"/>
              <a:t>diferencia</a:t>
            </a:r>
            <a:r>
              <a:rPr lang="en-GB" dirty="0" smtClean="0"/>
              <a:t> </a:t>
            </a:r>
            <a:r>
              <a:rPr lang="en-GB" dirty="0" err="1" smtClean="0"/>
              <a:t>en</a:t>
            </a:r>
            <a:r>
              <a:rPr lang="en-GB" dirty="0" smtClean="0"/>
              <a:t> la </a:t>
            </a:r>
            <a:r>
              <a:rPr lang="en-GB" dirty="0" err="1" smtClean="0"/>
              <a:t>absorción</a:t>
            </a:r>
            <a:r>
              <a:rPr lang="en-GB" dirty="0" smtClean="0"/>
              <a:t> del </a:t>
            </a:r>
            <a:r>
              <a:rPr lang="en-GB" dirty="0" err="1" smtClean="0"/>
              <a:t>agua</a:t>
            </a:r>
            <a:r>
              <a:rPr lang="en-GB" dirty="0" smtClean="0"/>
              <a:t> y del </a:t>
            </a:r>
            <a:r>
              <a:rPr lang="en-GB" dirty="0" err="1" smtClean="0"/>
              <a:t>hielo</a:t>
            </a:r>
            <a:r>
              <a:rPr lang="en-GB" dirty="0" smtClean="0"/>
              <a:t> </a:t>
            </a:r>
            <a:r>
              <a:rPr lang="en-GB" dirty="0" err="1" smtClean="0"/>
              <a:t>por</a:t>
            </a:r>
            <a:r>
              <a:rPr lang="en-GB" dirty="0" smtClean="0"/>
              <a:t> lo que no se </a:t>
            </a:r>
            <a:r>
              <a:rPr lang="en-GB" dirty="0" err="1" smtClean="0"/>
              <a:t>apreciarán</a:t>
            </a:r>
            <a:r>
              <a:rPr lang="en-GB" dirty="0" smtClean="0"/>
              <a:t> </a:t>
            </a:r>
            <a:r>
              <a:rPr lang="en-GB" dirty="0" err="1" smtClean="0"/>
              <a:t>dichas</a:t>
            </a:r>
            <a:r>
              <a:rPr lang="en-GB" dirty="0" smtClean="0"/>
              <a:t> </a:t>
            </a:r>
            <a:r>
              <a:rPr lang="en-GB" dirty="0" err="1" smtClean="0"/>
              <a:t>diferencias</a:t>
            </a:r>
            <a:r>
              <a:rPr lang="en-GB" dirty="0" smtClean="0"/>
              <a:t>.</a:t>
            </a:r>
          </a:p>
          <a:p>
            <a:pPr marL="342900" indent="-342900">
              <a:buFontTx/>
              <a:buAutoNum type="arabicPeriod"/>
            </a:pPr>
            <a:endParaRPr lang="en-GB" dirty="0" smtClean="0"/>
          </a:p>
          <a:p>
            <a:pPr marL="342900" indent="-342900">
              <a:buFontTx/>
              <a:buAutoNum type="arabicPeriod"/>
            </a:pPr>
            <a:r>
              <a:rPr lang="es-ES" dirty="0" smtClean="0"/>
              <a:t>EL contraste agua-hielo en la resta de canales IR12.0-IR10,8 será mayor aquí que en el IR10,8-IR8.7.</a:t>
            </a:r>
          </a:p>
        </p:txBody>
      </p:sp>
    </p:spTree>
    <p:extLst>
      <p:ext uri="{BB962C8B-B14F-4D97-AF65-F5344CB8AC3E}">
        <p14:creationId xmlns:p14="http://schemas.microsoft.com/office/powerpoint/2010/main" val="17262133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4867" y="-3"/>
            <a:ext cx="4536585" cy="3841463"/>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2411" y="-2"/>
            <a:ext cx="4536585" cy="3841463"/>
          </a:xfrm>
          <a:prstGeom prst="rect">
            <a:avLst/>
          </a:prstGeom>
        </p:spPr>
      </p:pic>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9460" y="3016537"/>
            <a:ext cx="4536585" cy="3841463"/>
          </a:xfrm>
          <a:prstGeom prst="rect">
            <a:avLst/>
          </a:prstGeom>
        </p:spPr>
      </p:pic>
      <p:pic>
        <p:nvPicPr>
          <p:cNvPr id="4"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016537"/>
            <a:ext cx="4536585" cy="3841463"/>
          </a:xfrm>
          <a:prstGeom prst="rect">
            <a:avLst/>
          </a:prstGeom>
        </p:spPr>
      </p:pic>
      <p:sp>
        <p:nvSpPr>
          <p:cNvPr id="7" name="Elipse 6"/>
          <p:cNvSpPr/>
          <p:nvPr/>
        </p:nvSpPr>
        <p:spPr>
          <a:xfrm>
            <a:off x="1866900" y="3689060"/>
            <a:ext cx="4953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8" name="Elipse 7"/>
          <p:cNvSpPr/>
          <p:nvPr/>
        </p:nvSpPr>
        <p:spPr>
          <a:xfrm>
            <a:off x="9618910" y="3644900"/>
            <a:ext cx="482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9" name="Elipse 8"/>
          <p:cNvSpPr/>
          <p:nvPr/>
        </p:nvSpPr>
        <p:spPr>
          <a:xfrm>
            <a:off x="7726610" y="622300"/>
            <a:ext cx="482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10" name="Elipse 9"/>
          <p:cNvSpPr/>
          <p:nvPr/>
        </p:nvSpPr>
        <p:spPr>
          <a:xfrm>
            <a:off x="2995860" y="666750"/>
            <a:ext cx="4826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Tree>
    <p:extLst>
      <p:ext uri="{BB962C8B-B14F-4D97-AF65-F5344CB8AC3E}">
        <p14:creationId xmlns:p14="http://schemas.microsoft.com/office/powerpoint/2010/main" val="19152186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31" y="6"/>
            <a:ext cx="6124390" cy="5185975"/>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7159" y="44456"/>
            <a:ext cx="6124390" cy="5185975"/>
          </a:xfrm>
          <a:prstGeom prst="rect">
            <a:avLst/>
          </a:prstGeom>
        </p:spPr>
      </p:pic>
    </p:spTree>
    <p:extLst>
      <p:ext uri="{BB962C8B-B14F-4D97-AF65-F5344CB8AC3E}">
        <p14:creationId xmlns:p14="http://schemas.microsoft.com/office/powerpoint/2010/main" val="27201295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87400" y="869950"/>
            <a:ext cx="8356600" cy="1200329"/>
          </a:xfrm>
          <a:prstGeom prst="rect">
            <a:avLst/>
          </a:prstGeom>
        </p:spPr>
        <p:txBody>
          <a:bodyPr wrap="square">
            <a:spAutoFit/>
          </a:bodyPr>
          <a:lstStyle/>
          <a:p>
            <a:r>
              <a:rPr lang="es-ES" dirty="0">
                <a:latin typeface="Arial" panose="020B0604020202020204" pitchFamily="34" charset="0"/>
              </a:rPr>
              <a:t>Otros canales: los satélites MSG tienen los canales 8 y 11, centrados</a:t>
            </a:r>
            <a:r>
              <a:rPr lang="es-ES" dirty="0"/>
              <a:t/>
            </a:r>
            <a:br>
              <a:rPr lang="es-ES" dirty="0"/>
            </a:br>
            <a:r>
              <a:rPr lang="es-ES" dirty="0">
                <a:latin typeface="Arial" panose="020B0604020202020204" pitchFamily="34" charset="0"/>
              </a:rPr>
              <a:t>respectivamente en 9.7 </a:t>
            </a:r>
            <a:r>
              <a:rPr lang="es-ES" dirty="0" err="1">
                <a:latin typeface="Arial" panose="020B0604020202020204" pitchFamily="34" charset="0"/>
              </a:rPr>
              <a:t>μm</a:t>
            </a:r>
            <a:r>
              <a:rPr lang="es-ES" dirty="0">
                <a:latin typeface="Arial" panose="020B0604020202020204" pitchFamily="34" charset="0"/>
              </a:rPr>
              <a:t> y 13.4 </a:t>
            </a:r>
            <a:r>
              <a:rPr lang="es-ES" dirty="0" err="1">
                <a:latin typeface="Arial" panose="020B0604020202020204" pitchFamily="34" charset="0"/>
              </a:rPr>
              <a:t>μm</a:t>
            </a:r>
            <a:r>
              <a:rPr lang="es-ES" dirty="0">
                <a:latin typeface="Arial" panose="020B0604020202020204" pitchFamily="34" charset="0"/>
              </a:rPr>
              <a:t>, que se emplean para la monitorización</a:t>
            </a:r>
            <a:r>
              <a:rPr lang="es-ES" dirty="0"/>
              <a:t/>
            </a:r>
            <a:br>
              <a:rPr lang="es-ES" dirty="0"/>
            </a:br>
            <a:r>
              <a:rPr lang="es-ES" dirty="0">
                <a:latin typeface="Arial" panose="020B0604020202020204" pitchFamily="34" charset="0"/>
              </a:rPr>
              <a:t>de la contaminación atmosférica: el canal 8 mide la concentración de ozono y el</a:t>
            </a:r>
            <a:r>
              <a:rPr lang="es-ES" dirty="0"/>
              <a:t/>
            </a:r>
            <a:br>
              <a:rPr lang="es-ES" dirty="0"/>
            </a:br>
            <a:r>
              <a:rPr lang="es-ES" dirty="0">
                <a:latin typeface="Arial" panose="020B0604020202020204" pitchFamily="34" charset="0"/>
              </a:rPr>
              <a:t>canal 11 la concentración del dióxido de carbono.</a:t>
            </a:r>
            <a:endParaRPr lang="en-GB" dirty="0"/>
          </a:p>
        </p:txBody>
      </p:sp>
      <p:graphicFrame>
        <p:nvGraphicFramePr>
          <p:cNvPr id="4" name="Tabla 3"/>
          <p:cNvGraphicFramePr>
            <a:graphicFrameLocks noGrp="1"/>
          </p:cNvGraphicFramePr>
          <p:nvPr>
            <p:extLst>
              <p:ext uri="{D42A27DB-BD31-4B8C-83A1-F6EECF244321}">
                <p14:modId xmlns:p14="http://schemas.microsoft.com/office/powerpoint/2010/main" val="1173969738"/>
              </p:ext>
            </p:extLst>
          </p:nvPr>
        </p:nvGraphicFramePr>
        <p:xfrm>
          <a:off x="787400" y="2223030"/>
          <a:ext cx="9465372" cy="3424237"/>
        </p:xfrm>
        <a:graphic>
          <a:graphicData uri="http://schemas.openxmlformats.org/drawingml/2006/table">
            <a:tbl>
              <a:tblPr/>
              <a:tblGrid>
                <a:gridCol w="2366343"/>
                <a:gridCol w="2366343"/>
                <a:gridCol w="2366343"/>
                <a:gridCol w="2366343"/>
              </a:tblGrid>
              <a:tr h="584626">
                <a:tc>
                  <a:txBody>
                    <a:bodyPr/>
                    <a:lstStyle/>
                    <a:p>
                      <a:r>
                        <a:rPr lang="en-GB" sz="1600" dirty="0"/>
                        <a:t>Channel number </a:t>
                      </a:r>
                    </a:p>
                  </a:txBody>
                  <a:tcPr marL="83518" marR="83518" marT="41759" marB="41759" anchor="ctr">
                    <a:lnL>
                      <a:noFill/>
                    </a:lnL>
                    <a:lnR>
                      <a:noFill/>
                    </a:lnR>
                    <a:lnT>
                      <a:noFill/>
                    </a:lnT>
                    <a:lnB>
                      <a:noFill/>
                    </a:lnB>
                  </a:tcPr>
                </a:tc>
                <a:tc>
                  <a:txBody>
                    <a:bodyPr/>
                    <a:lstStyle/>
                    <a:p>
                      <a:r>
                        <a:rPr lang="en-GB" sz="1600"/>
                        <a:t>Central wave length </a:t>
                      </a:r>
                    </a:p>
                  </a:txBody>
                  <a:tcPr marL="83518" marR="83518" marT="41759" marB="41759" anchor="ctr">
                    <a:lnL>
                      <a:noFill/>
                    </a:lnL>
                    <a:lnR>
                      <a:noFill/>
                    </a:lnR>
                    <a:lnT>
                      <a:noFill/>
                    </a:lnT>
                    <a:lnB>
                      <a:noFill/>
                    </a:lnB>
                  </a:tcPr>
                </a:tc>
                <a:tc>
                  <a:txBody>
                    <a:bodyPr/>
                    <a:lstStyle/>
                    <a:p>
                      <a:r>
                        <a:rPr lang="en-GB" sz="1600"/>
                        <a:t>Additional characterization </a:t>
                      </a:r>
                    </a:p>
                  </a:txBody>
                  <a:tcPr marL="83518" marR="83518" marT="41759" marB="41759" anchor="ctr">
                    <a:lnL>
                      <a:noFill/>
                    </a:lnL>
                    <a:lnR>
                      <a:noFill/>
                    </a:lnR>
                    <a:lnT>
                      <a:noFill/>
                    </a:lnT>
                    <a:lnB>
                      <a:noFill/>
                    </a:lnB>
                  </a:tcPr>
                </a:tc>
                <a:tc>
                  <a:txBody>
                    <a:bodyPr/>
                    <a:lstStyle/>
                    <a:p>
                      <a:r>
                        <a:rPr lang="en-GB" sz="1600"/>
                        <a:t>Typical application areas </a:t>
                      </a:r>
                    </a:p>
                  </a:txBody>
                  <a:tcPr marL="83518" marR="83518" marT="41759" marB="41759" anchor="ctr">
                    <a:lnL>
                      <a:noFill/>
                    </a:lnL>
                    <a:lnR>
                      <a:noFill/>
                    </a:lnR>
                    <a:lnT>
                      <a:noFill/>
                    </a:lnT>
                    <a:lnB>
                      <a:noFill/>
                    </a:lnB>
                  </a:tcPr>
                </a:tc>
              </a:tr>
              <a:tr h="2839611">
                <a:tc>
                  <a:txBody>
                    <a:bodyPr/>
                    <a:lstStyle/>
                    <a:p>
                      <a:r>
                        <a:rPr lang="en-GB" sz="1600"/>
                        <a:t>08 </a:t>
                      </a:r>
                    </a:p>
                  </a:txBody>
                  <a:tcPr marL="83518" marR="83518" marT="41759" marB="41759" anchor="ctr">
                    <a:lnL>
                      <a:noFill/>
                    </a:lnL>
                    <a:lnR>
                      <a:noFill/>
                    </a:lnR>
                    <a:lnT>
                      <a:noFill/>
                    </a:lnT>
                    <a:lnB>
                      <a:noFill/>
                    </a:lnB>
                  </a:tcPr>
                </a:tc>
                <a:tc>
                  <a:txBody>
                    <a:bodyPr/>
                    <a:lstStyle/>
                    <a:p>
                      <a:r>
                        <a:rPr lang="en-GB" sz="1600"/>
                        <a:t>9,7 µm </a:t>
                      </a:r>
                    </a:p>
                  </a:txBody>
                  <a:tcPr marL="83518" marR="83518" marT="41759" marB="41759" anchor="ctr">
                    <a:lnL>
                      <a:noFill/>
                    </a:lnL>
                    <a:lnR>
                      <a:noFill/>
                    </a:lnR>
                    <a:lnT>
                      <a:noFill/>
                    </a:lnT>
                    <a:lnB>
                      <a:noFill/>
                    </a:lnB>
                  </a:tcPr>
                </a:tc>
                <a:tc>
                  <a:txBody>
                    <a:bodyPr/>
                    <a:lstStyle/>
                    <a:p>
                      <a:r>
                        <a:rPr lang="en-GB" sz="1600" dirty="0"/>
                        <a:t>Ozone Absorption band </a:t>
                      </a:r>
                      <a:br>
                        <a:rPr lang="en-GB" sz="1600" dirty="0"/>
                      </a:br>
                      <a:r>
                        <a:rPr lang="en-GB" sz="1600" dirty="0" err="1"/>
                        <a:t>Gray</a:t>
                      </a:r>
                      <a:r>
                        <a:rPr lang="en-GB" sz="1600" dirty="0"/>
                        <a:t> shades represent: Surface/cloud top temperatures; Sensitivity to ozone content </a:t>
                      </a:r>
                    </a:p>
                  </a:txBody>
                  <a:tcPr marL="83518" marR="83518" marT="41759" marB="41759" anchor="ctr">
                    <a:lnL>
                      <a:noFill/>
                    </a:lnL>
                    <a:lnR>
                      <a:noFill/>
                    </a:lnR>
                    <a:lnT>
                      <a:noFill/>
                    </a:lnT>
                    <a:lnB>
                      <a:noFill/>
                    </a:lnB>
                  </a:tcPr>
                </a:tc>
                <a:tc>
                  <a:txBody>
                    <a:bodyPr/>
                    <a:lstStyle/>
                    <a:p>
                      <a:pPr>
                        <a:buFont typeface="+mj-lt"/>
                        <a:buAutoNum type="arabicPeriod"/>
                      </a:pPr>
                      <a:r>
                        <a:rPr lang="en-GB" sz="1600" dirty="0"/>
                        <a:t>Image interpretation with a focus on specific synoptic processes: </a:t>
                      </a:r>
                    </a:p>
                    <a:p>
                      <a:pPr marL="742950" lvl="1" indent="-285750">
                        <a:buFont typeface="+mj-lt"/>
                        <a:buAutoNum type="arabicPeriod"/>
                      </a:pPr>
                      <a:r>
                        <a:rPr lang="en-GB" sz="1600" dirty="0"/>
                        <a:t>Indication of tropopause folding with white stripes representing high ozone concentration </a:t>
                      </a:r>
                    </a:p>
                    <a:p>
                      <a:pPr>
                        <a:buFont typeface="+mj-lt"/>
                        <a:buAutoNum type="arabicPeriod"/>
                      </a:pPr>
                      <a:r>
                        <a:rPr lang="en-GB" sz="1600" dirty="0"/>
                        <a:t>Input for </a:t>
                      </a:r>
                      <a:r>
                        <a:rPr lang="en-GB" sz="1600" dirty="0" err="1"/>
                        <a:t>Airmass</a:t>
                      </a:r>
                      <a:r>
                        <a:rPr lang="en-GB" sz="1600" dirty="0"/>
                        <a:t> RGBs </a:t>
                      </a:r>
                    </a:p>
                  </a:txBody>
                  <a:tcPr marL="83518" marR="83518" marT="41759" marB="41759" anchor="ctr">
                    <a:lnL>
                      <a:noFill/>
                    </a:lnL>
                    <a:lnR>
                      <a:noFill/>
                    </a:lnR>
                    <a:lnT>
                      <a:noFill/>
                    </a:lnT>
                    <a:lnB>
                      <a:noFill/>
                    </a:lnB>
                  </a:tcPr>
                </a:tc>
              </a:tr>
            </a:tbl>
          </a:graphicData>
        </a:graphic>
      </p:graphicFrame>
    </p:spTree>
    <p:extLst>
      <p:ext uri="{BB962C8B-B14F-4D97-AF65-F5344CB8AC3E}">
        <p14:creationId xmlns:p14="http://schemas.microsoft.com/office/powerpoint/2010/main" val="9158303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817288690"/>
              </p:ext>
            </p:extLst>
          </p:nvPr>
        </p:nvGraphicFramePr>
        <p:xfrm>
          <a:off x="702733" y="562027"/>
          <a:ext cx="10363200" cy="2377440"/>
        </p:xfrm>
        <a:graphic>
          <a:graphicData uri="http://schemas.openxmlformats.org/drawingml/2006/table">
            <a:tbl>
              <a:tblPr/>
              <a:tblGrid>
                <a:gridCol w="2590800"/>
                <a:gridCol w="2590800"/>
                <a:gridCol w="2590800"/>
                <a:gridCol w="2590800"/>
              </a:tblGrid>
              <a:tr h="0">
                <a:tc>
                  <a:txBody>
                    <a:bodyPr/>
                    <a:lstStyle/>
                    <a:p>
                      <a:r>
                        <a:rPr lang="en-GB" dirty="0"/>
                        <a:t>Channel number </a:t>
                      </a:r>
                    </a:p>
                  </a:txBody>
                  <a:tcPr anchor="ctr">
                    <a:lnL>
                      <a:noFill/>
                    </a:lnL>
                    <a:lnR>
                      <a:noFill/>
                    </a:lnR>
                    <a:lnT>
                      <a:noFill/>
                    </a:lnT>
                    <a:lnB>
                      <a:noFill/>
                    </a:lnB>
                  </a:tcPr>
                </a:tc>
                <a:tc>
                  <a:txBody>
                    <a:bodyPr/>
                    <a:lstStyle/>
                    <a:p>
                      <a:r>
                        <a:rPr lang="en-GB"/>
                        <a:t>Central wave length </a:t>
                      </a:r>
                    </a:p>
                  </a:txBody>
                  <a:tcPr anchor="ctr">
                    <a:lnL>
                      <a:noFill/>
                    </a:lnL>
                    <a:lnR>
                      <a:noFill/>
                    </a:lnR>
                    <a:lnT>
                      <a:noFill/>
                    </a:lnT>
                    <a:lnB>
                      <a:noFill/>
                    </a:lnB>
                  </a:tcPr>
                </a:tc>
                <a:tc>
                  <a:txBody>
                    <a:bodyPr/>
                    <a:lstStyle/>
                    <a:p>
                      <a:r>
                        <a:rPr lang="en-GB"/>
                        <a:t>Additional characterization </a:t>
                      </a:r>
                    </a:p>
                  </a:txBody>
                  <a:tcPr anchor="ctr">
                    <a:lnL>
                      <a:noFill/>
                    </a:lnL>
                    <a:lnR>
                      <a:noFill/>
                    </a:lnR>
                    <a:lnT>
                      <a:noFill/>
                    </a:lnT>
                    <a:lnB>
                      <a:noFill/>
                    </a:lnB>
                  </a:tcPr>
                </a:tc>
                <a:tc>
                  <a:txBody>
                    <a:bodyPr/>
                    <a:lstStyle/>
                    <a:p>
                      <a:r>
                        <a:rPr lang="en-GB"/>
                        <a:t>Typical application areas </a:t>
                      </a:r>
                    </a:p>
                  </a:txBody>
                  <a:tcPr anchor="ctr">
                    <a:lnL>
                      <a:noFill/>
                    </a:lnL>
                    <a:lnR>
                      <a:noFill/>
                    </a:lnR>
                    <a:lnT>
                      <a:noFill/>
                    </a:lnT>
                    <a:lnB>
                      <a:noFill/>
                    </a:lnB>
                  </a:tcPr>
                </a:tc>
              </a:tr>
              <a:tr h="0">
                <a:tc>
                  <a:txBody>
                    <a:bodyPr/>
                    <a:lstStyle/>
                    <a:p>
                      <a:r>
                        <a:rPr lang="en-GB"/>
                        <a:t>11 </a:t>
                      </a:r>
                    </a:p>
                  </a:txBody>
                  <a:tcPr anchor="ctr">
                    <a:lnL>
                      <a:noFill/>
                    </a:lnL>
                    <a:lnR>
                      <a:noFill/>
                    </a:lnR>
                    <a:lnT>
                      <a:noFill/>
                    </a:lnT>
                    <a:lnB>
                      <a:noFill/>
                    </a:lnB>
                  </a:tcPr>
                </a:tc>
                <a:tc>
                  <a:txBody>
                    <a:bodyPr/>
                    <a:lstStyle/>
                    <a:p>
                      <a:r>
                        <a:rPr lang="en-GB" dirty="0"/>
                        <a:t>13,4 µm </a:t>
                      </a:r>
                    </a:p>
                  </a:txBody>
                  <a:tcPr anchor="ctr">
                    <a:lnL>
                      <a:noFill/>
                    </a:lnL>
                    <a:lnR>
                      <a:noFill/>
                    </a:lnR>
                    <a:lnT>
                      <a:noFill/>
                    </a:lnT>
                    <a:lnB>
                      <a:noFill/>
                    </a:lnB>
                  </a:tcPr>
                </a:tc>
                <a:tc>
                  <a:txBody>
                    <a:bodyPr/>
                    <a:lstStyle/>
                    <a:p>
                      <a:r>
                        <a:rPr lang="en-GB"/>
                        <a:t>CO2 absorption band </a:t>
                      </a:r>
                      <a:br>
                        <a:rPr lang="en-GB"/>
                      </a:br>
                      <a:r>
                        <a:rPr lang="en-GB"/>
                        <a:t>Gray shades represent: Surface/cloud top temperatures; sensitivity to CO2 absorption </a:t>
                      </a:r>
                    </a:p>
                  </a:txBody>
                  <a:tcPr anchor="ctr">
                    <a:lnL>
                      <a:noFill/>
                    </a:lnL>
                    <a:lnR>
                      <a:noFill/>
                    </a:lnR>
                    <a:lnT>
                      <a:noFill/>
                    </a:lnT>
                    <a:lnB>
                      <a:noFill/>
                    </a:lnB>
                  </a:tcPr>
                </a:tc>
                <a:tc>
                  <a:txBody>
                    <a:bodyPr/>
                    <a:lstStyle/>
                    <a:p>
                      <a:pPr>
                        <a:buFont typeface="+mj-lt"/>
                        <a:buAutoNum type="arabicPeriod"/>
                      </a:pPr>
                      <a:r>
                        <a:rPr lang="fr-FR" dirty="0"/>
                        <a:t>Quantitative applications: </a:t>
                      </a:r>
                    </a:p>
                    <a:p>
                      <a:pPr marL="742950" lvl="1" indent="-285750">
                        <a:buFont typeface="+mj-lt"/>
                        <a:buAutoNum type="arabicPeriod"/>
                      </a:pPr>
                      <a:r>
                        <a:rPr lang="fr-FR" dirty="0" err="1"/>
                        <a:t>temperature</a:t>
                      </a:r>
                      <a:r>
                        <a:rPr lang="fr-FR" dirty="0"/>
                        <a:t> profiles </a:t>
                      </a:r>
                    </a:p>
                    <a:p>
                      <a:pPr marL="742950" lvl="1" indent="-285750">
                        <a:buFont typeface="+mj-lt"/>
                        <a:buAutoNum type="arabicPeriod"/>
                      </a:pPr>
                      <a:r>
                        <a:rPr lang="fr-FR" dirty="0" err="1"/>
                        <a:t>instability</a:t>
                      </a:r>
                      <a:r>
                        <a:rPr lang="fr-FR" dirty="0"/>
                        <a:t> </a:t>
                      </a:r>
                    </a:p>
                    <a:p>
                      <a:pPr marL="742950" lvl="1" indent="-285750">
                        <a:buFont typeface="+mj-lt"/>
                        <a:buAutoNum type="arabicPeriod"/>
                      </a:pPr>
                      <a:r>
                        <a:rPr lang="fr-FR" dirty="0" err="1"/>
                        <a:t>winds</a:t>
                      </a:r>
                      <a:r>
                        <a:rPr lang="fr-FR" dirty="0"/>
                        <a:t> </a:t>
                      </a:r>
                    </a:p>
                  </a:txBody>
                  <a:tcPr anchor="ctr">
                    <a:lnL>
                      <a:noFill/>
                    </a:lnL>
                    <a:lnR>
                      <a:noFill/>
                    </a:lnR>
                    <a:lnT>
                      <a:noFill/>
                    </a:lnT>
                    <a:lnB>
                      <a:noFill/>
                    </a:lnB>
                  </a:tcPr>
                </a:tc>
              </a:tr>
            </a:tbl>
          </a:graphicData>
        </a:graphic>
      </p:graphicFrame>
    </p:spTree>
    <p:extLst>
      <p:ext uri="{BB962C8B-B14F-4D97-AF65-F5344CB8AC3E}">
        <p14:creationId xmlns:p14="http://schemas.microsoft.com/office/powerpoint/2010/main" val="26216828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08738" name="Group 2"/>
          <p:cNvGraphicFramePr>
            <a:graphicFrameLocks noGrp="1"/>
          </p:cNvGraphicFramePr>
          <p:nvPr/>
        </p:nvGraphicFramePr>
        <p:xfrm>
          <a:off x="1773239" y="2492375"/>
          <a:ext cx="8715375" cy="2438400"/>
        </p:xfrm>
        <a:graphic>
          <a:graphicData uri="http://schemas.openxmlformats.org/drawingml/2006/table">
            <a:tbl>
              <a:tblPr/>
              <a:tblGrid>
                <a:gridCol w="3167062"/>
                <a:gridCol w="1417638"/>
                <a:gridCol w="4130675"/>
              </a:tblGrid>
              <a:tr h="228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900" b="0" i="0" u="none" strike="noStrike" cap="none" normalizeH="0" baseline="0" dirty="0">
                          <a:ln>
                            <a:noFill/>
                          </a:ln>
                          <a:solidFill>
                            <a:schemeClr val="tx1"/>
                          </a:solidFill>
                          <a:effectLst/>
                          <a:latin typeface="Times New Roman" charset="0"/>
                          <a:ea typeface="Times New Roman" charset="0"/>
                          <a:cs typeface="Times New Roman" charset="0"/>
                        </a:rPr>
                        <a:t> </a:t>
                      </a:r>
                      <a:endParaRPr kumimoji="0" lang="es-ES" sz="2200" b="0" i="0" u="none" strike="noStrike" cap="none" normalizeH="0" baseline="0" dirty="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000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a:ln>
                            <a:noFill/>
                          </a:ln>
                          <a:solidFill>
                            <a:schemeClr val="tx1"/>
                          </a:solidFill>
                          <a:effectLst/>
                          <a:latin typeface="Times New Roman" charset="0"/>
                          <a:ea typeface="Times New Roman" charset="0"/>
                          <a:cs typeface="Times New Roman" charset="0"/>
                        </a:rPr>
                        <a:t>(0,0,0)</a:t>
                      </a:r>
                      <a:endParaRPr kumimoji="0" lang="es-ES" sz="1400" b="1"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8">
                  <a:txBody>
                    <a:bodyPr/>
                    <a:lstStyle/>
                    <a:p>
                      <a:pPr marL="0" marR="0" lvl="0" indent="0" algn="l" defTabSz="914400" rtl="0" eaLnBrk="0" fontAlgn="base" latinLnBrk="0" hangingPunct="0">
                        <a:lnSpc>
                          <a:spcPct val="100000"/>
                        </a:lnSpc>
                        <a:spcBef>
                          <a:spcPct val="20000"/>
                        </a:spcBef>
                        <a:spcAft>
                          <a:spcPct val="0"/>
                        </a:spcAft>
                        <a:buClr>
                          <a:schemeClr val="accent2"/>
                        </a:buClr>
                        <a:buSzPct val="140000"/>
                        <a:buFontTx/>
                        <a:buNone/>
                        <a:tabLst/>
                      </a:pPr>
                      <a:endParaRPr kumimoji="0" lang="es-ES" sz="2200" b="1" i="0" u="none" strike="noStrike" cap="none" normalizeH="0" baseline="0" dirty="0">
                        <a:ln>
                          <a:noFill/>
                        </a:ln>
                        <a:solidFill>
                          <a:schemeClr val="tx1"/>
                        </a:solidFill>
                        <a:effectLst/>
                        <a:latin typeface="Arial Narrow"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900" b="0" i="0" u="none" strike="noStrike" cap="none" normalizeH="0" baseline="0">
                          <a:ln>
                            <a:noFill/>
                          </a:ln>
                          <a:solidFill>
                            <a:schemeClr val="tx1"/>
                          </a:solidFill>
                          <a:effectLst/>
                          <a:latin typeface="Times New Roman" charset="0"/>
                          <a:ea typeface="Times New Roman" charset="0"/>
                          <a:cs typeface="Times New Roman" charset="0"/>
                        </a:rPr>
                        <a:t> </a:t>
                      </a:r>
                      <a:endParaRPr kumimoji="0" lang="es-ES" sz="2200" b="0"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a:ln>
                            <a:noFill/>
                          </a:ln>
                          <a:solidFill>
                            <a:schemeClr val="tx1"/>
                          </a:solidFill>
                          <a:effectLst/>
                          <a:latin typeface="Times New Roman" charset="0"/>
                          <a:ea typeface="Times New Roman" charset="0"/>
                          <a:cs typeface="Times New Roman" charset="0"/>
                        </a:rPr>
                        <a:t>(255,0,0)</a:t>
                      </a:r>
                      <a:endParaRPr kumimoji="0" lang="es-ES" sz="1400" b="1"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s-ES_tradnl"/>
                    </a:p>
                  </a:txBody>
                  <a:tcPr/>
                </a:tc>
              </a:tr>
              <a:tr h="228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900" b="0" i="0" u="none" strike="noStrike" cap="none" normalizeH="0" baseline="0">
                          <a:ln>
                            <a:noFill/>
                          </a:ln>
                          <a:solidFill>
                            <a:schemeClr val="tx1"/>
                          </a:solidFill>
                          <a:effectLst/>
                          <a:latin typeface="Times New Roman" charset="0"/>
                          <a:ea typeface="Times New Roman" charset="0"/>
                          <a:cs typeface="Times New Roman" charset="0"/>
                        </a:rPr>
                        <a:t> </a:t>
                      </a:r>
                      <a:endParaRPr kumimoji="0" lang="es-ES" sz="2200" b="0"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a:ln>
                            <a:noFill/>
                          </a:ln>
                          <a:solidFill>
                            <a:schemeClr val="tx1"/>
                          </a:solidFill>
                          <a:effectLst/>
                          <a:latin typeface="Times New Roman" charset="0"/>
                          <a:ea typeface="Times New Roman" charset="0"/>
                          <a:cs typeface="Times New Roman" charset="0"/>
                        </a:rPr>
                        <a:t>(0,255,0)</a:t>
                      </a:r>
                      <a:endParaRPr kumimoji="0" lang="es-ES" sz="1400" b="1"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s-ES_tradnl"/>
                    </a:p>
                  </a:txBody>
                  <a:tcPr/>
                </a:tc>
              </a:tr>
              <a:tr h="228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900" b="0" i="0" u="none" strike="noStrike" cap="none" normalizeH="0" baseline="0">
                          <a:ln>
                            <a:noFill/>
                          </a:ln>
                          <a:solidFill>
                            <a:schemeClr val="tx1"/>
                          </a:solidFill>
                          <a:effectLst/>
                          <a:latin typeface="Times New Roman" charset="0"/>
                          <a:ea typeface="Times New Roman" charset="0"/>
                          <a:cs typeface="Times New Roman" charset="0"/>
                        </a:rPr>
                        <a:t> </a:t>
                      </a:r>
                      <a:endParaRPr kumimoji="0" lang="es-ES" sz="2200" b="0"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00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a:ln>
                            <a:noFill/>
                          </a:ln>
                          <a:solidFill>
                            <a:schemeClr val="tx1"/>
                          </a:solidFill>
                          <a:effectLst/>
                          <a:latin typeface="Times New Roman" charset="0"/>
                          <a:ea typeface="Times New Roman" charset="0"/>
                          <a:cs typeface="Times New Roman" charset="0"/>
                        </a:rPr>
                        <a:t>(0,0,255)</a:t>
                      </a:r>
                      <a:endParaRPr kumimoji="0" lang="es-ES" sz="1400" b="1"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s-ES_tradnl"/>
                    </a:p>
                  </a:txBody>
                  <a:tcPr/>
                </a:tc>
              </a:tr>
              <a:tr h="228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900" b="0" i="0" u="none" strike="noStrike" cap="none" normalizeH="0" baseline="0">
                          <a:ln>
                            <a:noFill/>
                          </a:ln>
                          <a:solidFill>
                            <a:schemeClr val="tx1"/>
                          </a:solidFill>
                          <a:effectLst/>
                          <a:latin typeface="Times New Roman" charset="0"/>
                          <a:ea typeface="Times New Roman" charset="0"/>
                          <a:cs typeface="Times New Roman" charset="0"/>
                        </a:rPr>
                        <a:t> </a:t>
                      </a:r>
                      <a:endParaRPr kumimoji="0" lang="es-ES" sz="2200" b="0"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a:ln>
                            <a:noFill/>
                          </a:ln>
                          <a:solidFill>
                            <a:schemeClr val="tx1"/>
                          </a:solidFill>
                          <a:effectLst/>
                          <a:latin typeface="Times New Roman" charset="0"/>
                          <a:ea typeface="Times New Roman" charset="0"/>
                          <a:cs typeface="Times New Roman" charset="0"/>
                        </a:rPr>
                        <a:t>(255,255,0)</a:t>
                      </a:r>
                      <a:endParaRPr kumimoji="0" lang="es-ES" sz="1400" b="1"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s-ES_tradnl"/>
                    </a:p>
                  </a:txBody>
                  <a:tcPr/>
                </a:tc>
              </a:tr>
              <a:tr h="228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900" b="0" i="0" u="none" strike="noStrike" cap="none" normalizeH="0" baseline="0">
                          <a:ln>
                            <a:noFill/>
                          </a:ln>
                          <a:solidFill>
                            <a:schemeClr val="tx1"/>
                          </a:solidFill>
                          <a:effectLst/>
                          <a:latin typeface="Times New Roman" charset="0"/>
                          <a:ea typeface="Times New Roman" charset="0"/>
                          <a:cs typeface="Times New Roman" charset="0"/>
                        </a:rPr>
                        <a:t> </a:t>
                      </a:r>
                      <a:endParaRPr kumimoji="0" lang="es-ES" sz="2200" b="0"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00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a:ln>
                            <a:noFill/>
                          </a:ln>
                          <a:solidFill>
                            <a:schemeClr val="tx1"/>
                          </a:solidFill>
                          <a:effectLst/>
                          <a:latin typeface="Times New Roman" charset="0"/>
                          <a:ea typeface="Times New Roman" charset="0"/>
                          <a:cs typeface="Times New Roman" charset="0"/>
                        </a:rPr>
                        <a:t>(255,0,255)</a:t>
                      </a:r>
                      <a:endParaRPr kumimoji="0" lang="es-ES" sz="1400" b="1"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s-ES_tradnl"/>
                    </a:p>
                  </a:txBody>
                  <a:tcPr/>
                </a:tc>
              </a:tr>
              <a:tr h="228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900" b="0" i="0" u="none" strike="noStrike" cap="none" normalizeH="0" baseline="0">
                          <a:ln>
                            <a:noFill/>
                          </a:ln>
                          <a:solidFill>
                            <a:schemeClr val="tx1"/>
                          </a:solidFill>
                          <a:effectLst/>
                          <a:latin typeface="Times New Roman" charset="0"/>
                          <a:ea typeface="Times New Roman" charset="0"/>
                          <a:cs typeface="Times New Roman" charset="0"/>
                        </a:rPr>
                        <a:t> </a:t>
                      </a:r>
                      <a:endParaRPr kumimoji="0" lang="es-ES" sz="2200" b="0"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a:ln>
                            <a:noFill/>
                          </a:ln>
                          <a:solidFill>
                            <a:schemeClr val="tx1"/>
                          </a:solidFill>
                          <a:effectLst/>
                          <a:latin typeface="Times New Roman" charset="0"/>
                          <a:ea typeface="Times New Roman" charset="0"/>
                          <a:cs typeface="Times New Roman" charset="0"/>
                        </a:rPr>
                        <a:t>(0,255,255)</a:t>
                      </a:r>
                      <a:endParaRPr kumimoji="0" lang="es-ES" sz="1400" b="1"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s-ES_tradnl"/>
                    </a:p>
                  </a:txBody>
                  <a:tcPr/>
                </a:tc>
              </a:tr>
              <a:tr h="228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900" b="0" i="0" u="none" strike="noStrike" cap="none" normalizeH="0" baseline="0">
                          <a:ln>
                            <a:noFill/>
                          </a:ln>
                          <a:solidFill>
                            <a:schemeClr val="tx1"/>
                          </a:solidFill>
                          <a:effectLst/>
                          <a:latin typeface="Times New Roman" charset="0"/>
                          <a:ea typeface="Times New Roman" charset="0"/>
                          <a:cs typeface="Times New Roman" charset="0"/>
                        </a:rPr>
                        <a:t> </a:t>
                      </a:r>
                      <a:endParaRPr kumimoji="0" lang="es-ES" sz="2200" b="0" i="0" u="none" strike="noStrike" cap="none" normalizeH="0" baseline="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1400" b="1" i="0" u="none" strike="noStrike" cap="none" normalizeH="0" baseline="0" dirty="0">
                          <a:ln>
                            <a:noFill/>
                          </a:ln>
                          <a:solidFill>
                            <a:schemeClr val="tx1"/>
                          </a:solidFill>
                          <a:effectLst/>
                          <a:latin typeface="Times New Roman" charset="0"/>
                          <a:ea typeface="Times New Roman" charset="0"/>
                          <a:cs typeface="Times New Roman" charset="0"/>
                        </a:rPr>
                        <a:t>(255,255,255)</a:t>
                      </a:r>
                      <a:endParaRPr kumimoji="0" lang="es-ES" sz="1400" b="1" i="0" u="none" strike="noStrike" cap="none" normalizeH="0" baseline="0" dirty="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s-ES_tradnl"/>
                    </a:p>
                  </a:txBody>
                  <a:tcPr/>
                </a:tc>
              </a:tr>
            </a:tbl>
          </a:graphicData>
        </a:graphic>
      </p:graphicFrame>
      <p:sp>
        <p:nvSpPr>
          <p:cNvPr id="92193" name="Rectangle 33"/>
          <p:cNvSpPr>
            <a:spLocks noGrp="1" noChangeArrowheads="1"/>
          </p:cNvSpPr>
          <p:nvPr>
            <p:ph type="title"/>
          </p:nvPr>
        </p:nvSpPr>
        <p:spPr>
          <a:xfrm>
            <a:off x="2209800" y="1524000"/>
            <a:ext cx="7772400" cy="990600"/>
          </a:xfrm>
        </p:spPr>
        <p:txBody>
          <a:bodyPr/>
          <a:lstStyle/>
          <a:p>
            <a:r>
              <a:rPr lang="es-ES" sz="2400" dirty="0"/>
              <a:t>Vértices del Cubo de color RGB </a:t>
            </a:r>
            <a:br>
              <a:rPr lang="es-ES" sz="2400" dirty="0"/>
            </a:br>
            <a:r>
              <a:rPr lang="es-ES" sz="2400" dirty="0"/>
              <a:t>y Círculo de color RGB</a:t>
            </a:r>
          </a:p>
        </p:txBody>
      </p:sp>
      <p:sp>
        <p:nvSpPr>
          <p:cNvPr id="92194" name="Rectangle 34"/>
          <p:cNvSpPr>
            <a:spLocks noChangeArrowheads="1"/>
          </p:cNvSpPr>
          <p:nvPr/>
        </p:nvSpPr>
        <p:spPr bwMode="auto">
          <a:xfrm>
            <a:off x="1593851" y="2384425"/>
            <a:ext cx="184731" cy="369332"/>
          </a:xfrm>
          <a:prstGeom prst="rect">
            <a:avLst/>
          </a:prstGeom>
          <a:noFill/>
          <a:ln w="9525">
            <a:noFill/>
            <a:miter lim="800000"/>
            <a:headEnd/>
            <a:tailEnd/>
          </a:ln>
        </p:spPr>
        <p:txBody>
          <a:bodyPr wrap="none">
            <a:prstTxWarp prst="textNoShape">
              <a:avLst/>
            </a:prstTxWarp>
            <a:spAutoFit/>
          </a:bodyPr>
          <a:lstStyle/>
          <a:p>
            <a:endParaRPr lang="es-ES_tradnl"/>
          </a:p>
        </p:txBody>
      </p:sp>
      <p:pic>
        <p:nvPicPr>
          <p:cNvPr id="92195" name="Picture 35" descr="frabkreis"/>
          <p:cNvPicPr>
            <a:picLocks noChangeAspect="1" noChangeArrowheads="1"/>
          </p:cNvPicPr>
          <p:nvPr/>
        </p:nvPicPr>
        <p:blipFill>
          <a:blip r:embed="rId3"/>
          <a:srcRect/>
          <a:stretch>
            <a:fillRect/>
          </a:stretch>
        </p:blipFill>
        <p:spPr bwMode="auto">
          <a:xfrm>
            <a:off x="7608889" y="2636839"/>
            <a:ext cx="2357437" cy="2003425"/>
          </a:xfrm>
          <a:prstGeom prst="rect">
            <a:avLst/>
          </a:prstGeom>
          <a:noFill/>
          <a:ln w="9525">
            <a:noFill/>
            <a:miter lim="800000"/>
            <a:headEnd/>
            <a:tailEnd/>
          </a:ln>
        </p:spPr>
      </p:pic>
      <p:sp>
        <p:nvSpPr>
          <p:cNvPr id="7" name="Rectangle 2"/>
          <p:cNvSpPr txBox="1">
            <a:spLocks noChangeArrowheads="1"/>
          </p:cNvSpPr>
          <p:nvPr/>
        </p:nvSpPr>
        <p:spPr bwMode="auto">
          <a:xfrm>
            <a:off x="2209800" y="457200"/>
            <a:ext cx="7772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defRPr/>
            </a:pPr>
            <a:r>
              <a:rPr lang="es-ES" sz="3200" b="1" kern="0" dirty="0" smtClean="0">
                <a:solidFill>
                  <a:schemeClr val="accent2"/>
                </a:solidFill>
                <a:latin typeface="+mj-lt"/>
                <a:ea typeface="ＭＳ Ｐゴシック" charset="-128"/>
                <a:cs typeface="ＭＳ Ｐゴシック" charset="-128"/>
              </a:rPr>
              <a:t>Conceptos básicos RGB</a:t>
            </a:r>
          </a:p>
          <a:p>
            <a:pPr algn="ctr" eaLnBrk="0" fontAlgn="base" hangingPunct="0">
              <a:spcBef>
                <a:spcPct val="0"/>
              </a:spcBef>
              <a:spcAft>
                <a:spcPct val="0"/>
              </a:spcAft>
              <a:defRPr/>
            </a:pPr>
            <a:endParaRPr lang="es-ES" sz="3200" b="1" kern="0" dirty="0">
              <a:solidFill>
                <a:schemeClr val="accent2"/>
              </a:solidFill>
              <a:latin typeface="+mj-lt"/>
              <a:ea typeface="ＭＳ Ｐゴシック" charset="-128"/>
              <a:cs typeface="ＭＳ Ｐゴシック" charset="-128"/>
            </a:endParaRPr>
          </a:p>
        </p:txBody>
      </p:sp>
    </p:spTree>
    <p:extLst>
      <p:ext uri="{BB962C8B-B14F-4D97-AF65-F5344CB8AC3E}">
        <p14:creationId xmlns:p14="http://schemas.microsoft.com/office/powerpoint/2010/main" val="12694602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9397" name="Rectangle 5"/>
          <p:cNvSpPr>
            <a:spLocks noGrp="1" noChangeArrowheads="1"/>
          </p:cNvSpPr>
          <p:nvPr>
            <p:ph type="body" sz="half" idx="4294967295"/>
          </p:nvPr>
        </p:nvSpPr>
        <p:spPr>
          <a:xfrm>
            <a:off x="1117601" y="1479550"/>
            <a:ext cx="9371014" cy="4616451"/>
          </a:xfrm>
          <a:prstGeom prst="rect">
            <a:avLst/>
          </a:prstGeom>
          <a:noFill/>
          <a:ln/>
        </p:spPr>
        <p:txBody>
          <a:bodyPr/>
          <a:lstStyle/>
          <a:p>
            <a:pPr>
              <a:lnSpc>
                <a:spcPct val="90000"/>
              </a:lnSpc>
            </a:pPr>
            <a:endParaRPr lang="es-ES" altLang="en-US" dirty="0"/>
          </a:p>
          <a:p>
            <a:pPr>
              <a:lnSpc>
                <a:spcPct val="90000"/>
              </a:lnSpc>
            </a:pPr>
            <a:r>
              <a:rPr lang="es-ES" altLang="en-US" dirty="0"/>
              <a:t>Para </a:t>
            </a:r>
            <a:r>
              <a:rPr lang="es-ES" altLang="en-US" u="sng" dirty="0"/>
              <a:t>canales solares</a:t>
            </a:r>
            <a:r>
              <a:rPr lang="es-ES" altLang="en-US" dirty="0"/>
              <a:t> se utilizan valores                                                                     del </a:t>
            </a:r>
            <a:r>
              <a:rPr lang="es-ES" altLang="en-US" dirty="0">
                <a:solidFill>
                  <a:srgbClr val="6600FF"/>
                </a:solidFill>
              </a:rPr>
              <a:t>factor de </a:t>
            </a:r>
            <a:r>
              <a:rPr lang="es-ES" altLang="en-US" dirty="0" err="1">
                <a:solidFill>
                  <a:srgbClr val="6600FF"/>
                </a:solidFill>
              </a:rPr>
              <a:t>reflectancia</a:t>
            </a:r>
            <a:r>
              <a:rPr lang="es-ES" altLang="en-US" dirty="0">
                <a:solidFill>
                  <a:srgbClr val="6600FF"/>
                </a:solidFill>
              </a:rPr>
              <a:t> bidireccional (BRF), </a:t>
            </a:r>
          </a:p>
          <a:p>
            <a:pPr>
              <a:lnSpc>
                <a:spcPct val="90000"/>
              </a:lnSpc>
              <a:buFontTx/>
              <a:buNone/>
            </a:pPr>
            <a:r>
              <a:rPr lang="es-ES" altLang="en-US" dirty="0"/>
              <a:t>      y para </a:t>
            </a:r>
            <a:r>
              <a:rPr lang="es-ES" altLang="en-US" u="sng" dirty="0"/>
              <a:t>canales infrarrojos</a:t>
            </a:r>
            <a:r>
              <a:rPr lang="es-ES" altLang="en-US" dirty="0"/>
              <a:t> se utilizan valores                                                                de la </a:t>
            </a:r>
            <a:r>
              <a:rPr lang="es-ES" altLang="en-US" dirty="0">
                <a:solidFill>
                  <a:srgbClr val="6600FF"/>
                </a:solidFill>
              </a:rPr>
              <a:t>temperatura de brillo equivalente (EBT)</a:t>
            </a:r>
            <a:r>
              <a:rPr lang="es-ES" altLang="en-US" dirty="0"/>
              <a:t>.</a:t>
            </a:r>
          </a:p>
          <a:p>
            <a:pPr>
              <a:lnSpc>
                <a:spcPct val="90000"/>
              </a:lnSpc>
            </a:pPr>
            <a:endParaRPr lang="es-ES" altLang="en-US" dirty="0"/>
          </a:p>
          <a:p>
            <a:pPr>
              <a:lnSpc>
                <a:spcPct val="90000"/>
              </a:lnSpc>
            </a:pPr>
            <a:r>
              <a:rPr lang="es-ES" altLang="en-US" dirty="0"/>
              <a:t>EUMETSAT propone además una corrección gamma </a:t>
            </a:r>
            <a:r>
              <a:rPr lang="es-ES" altLang="en-US" dirty="0">
                <a:solidFill>
                  <a:srgbClr val="000080"/>
                </a:solidFill>
                <a:latin typeface="Times New Roman" panose="02020603050405020304" pitchFamily="18" charset="0"/>
                <a:cs typeface="Times New Roman" panose="02020603050405020304" pitchFamily="18" charset="0"/>
                <a:sym typeface="Symbol" panose="05050102010706020507" pitchFamily="18" charset="2"/>
              </a:rPr>
              <a:t>() </a:t>
            </a:r>
            <a:r>
              <a:rPr lang="es-ES" altLang="en-US" dirty="0"/>
              <a:t>que se aplica a canales                       o diferencias de canales en los que ocurren expansiones no lineales de la señal. </a:t>
            </a:r>
          </a:p>
          <a:p>
            <a:pPr>
              <a:lnSpc>
                <a:spcPct val="90000"/>
              </a:lnSpc>
            </a:pPr>
            <a:endParaRPr lang="es-ES" altLang="en-US" dirty="0"/>
          </a:p>
          <a:p>
            <a:pPr>
              <a:lnSpc>
                <a:spcPct val="90000"/>
              </a:lnSpc>
            </a:pPr>
            <a:endParaRPr lang="es-ES" altLang="en-US" dirty="0"/>
          </a:p>
        </p:txBody>
      </p:sp>
      <p:graphicFrame>
        <p:nvGraphicFramePr>
          <p:cNvPr id="1979398" name="Object 6"/>
          <p:cNvGraphicFramePr>
            <a:graphicFrameLocks noChangeAspect="1"/>
          </p:cNvGraphicFramePr>
          <p:nvPr>
            <p:extLst>
              <p:ext uri="{D42A27DB-BD31-4B8C-83A1-F6EECF244321}">
                <p14:modId xmlns:p14="http://schemas.microsoft.com/office/powerpoint/2010/main" val="86575318"/>
              </p:ext>
            </p:extLst>
          </p:nvPr>
        </p:nvGraphicFramePr>
        <p:xfrm>
          <a:off x="4708525" y="4641850"/>
          <a:ext cx="2654300" cy="558800"/>
        </p:xfrm>
        <a:graphic>
          <a:graphicData uri="http://schemas.openxmlformats.org/presentationml/2006/ole">
            <mc:AlternateContent xmlns:mc="http://schemas.openxmlformats.org/markup-compatibility/2006">
              <mc:Choice xmlns:v="urn:schemas-microsoft-com:vml" Requires="v">
                <p:oleObj spid="_x0000_s2136" name="Ecuación" r:id="rId3" imgW="2654300" imgH="558800" progId="Equation.3">
                  <p:embed/>
                </p:oleObj>
              </mc:Choice>
              <mc:Fallback>
                <p:oleObj name="Ecuación" r:id="rId3" imgW="2654300" imgH="558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8525" y="4641850"/>
                        <a:ext cx="26543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79400" name="Rectangle 8"/>
          <p:cNvSpPr>
            <a:spLocks noGrp="1" noChangeArrowheads="1"/>
          </p:cNvSpPr>
          <p:nvPr>
            <p:ph type="title"/>
          </p:nvPr>
        </p:nvSpPr>
        <p:spPr>
          <a:noFill/>
          <a:ln/>
        </p:spPr>
        <p:txBody>
          <a:bodyPr/>
          <a:lstStyle/>
          <a:p>
            <a:r>
              <a:rPr lang="es-ES" altLang="en-US"/>
              <a:t>Conceptos básicos RGB</a:t>
            </a:r>
          </a:p>
        </p:txBody>
      </p:sp>
    </p:spTree>
    <p:extLst>
      <p:ext uri="{BB962C8B-B14F-4D97-AF65-F5344CB8AC3E}">
        <p14:creationId xmlns:p14="http://schemas.microsoft.com/office/powerpoint/2010/main" val="259482140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3346" name="Rectangle 2"/>
          <p:cNvSpPr>
            <a:spLocks noGrp="1" noChangeArrowheads="1"/>
          </p:cNvSpPr>
          <p:nvPr>
            <p:ph type="title"/>
          </p:nvPr>
        </p:nvSpPr>
        <p:spPr>
          <a:xfrm>
            <a:off x="971550" y="618517"/>
            <a:ext cx="10306676" cy="784833"/>
          </a:xfrm>
        </p:spPr>
        <p:txBody>
          <a:bodyPr/>
          <a:lstStyle/>
          <a:p>
            <a:r>
              <a:rPr lang="es-ES" altLang="en-US" dirty="0"/>
              <a:t>RGB de Análisis de masas de aire</a:t>
            </a:r>
          </a:p>
        </p:txBody>
      </p:sp>
      <p:sp>
        <p:nvSpPr>
          <p:cNvPr id="1593347" name="Rectangle 3"/>
          <p:cNvSpPr>
            <a:spLocks noGrp="1" noChangeArrowheads="1"/>
          </p:cNvSpPr>
          <p:nvPr>
            <p:ph type="body" idx="4294967295"/>
          </p:nvPr>
        </p:nvSpPr>
        <p:spPr>
          <a:xfrm>
            <a:off x="1992312" y="1484313"/>
            <a:ext cx="8745044" cy="4763173"/>
          </a:xfrm>
          <a:prstGeom prst="rect">
            <a:avLst/>
          </a:prstGeom>
        </p:spPr>
        <p:txBody>
          <a:bodyPr>
            <a:normAutofit fontScale="92500" lnSpcReduction="20000"/>
          </a:bodyPr>
          <a:lstStyle/>
          <a:p>
            <a:pPr>
              <a:lnSpc>
                <a:spcPct val="80000"/>
              </a:lnSpc>
              <a:buFont typeface="Wingdings" panose="05000000000000000000" pitchFamily="2" charset="2"/>
              <a:buChar char="ü"/>
            </a:pPr>
            <a:r>
              <a:rPr lang="es-ES" altLang="en-US" dirty="0"/>
              <a:t>Basada en canales Infrarrojos (</a:t>
            </a:r>
            <a:r>
              <a:rPr lang="es-ES" altLang="en-US" b="1" dirty="0"/>
              <a:t>puede usarse tanto de día como de noche).</a:t>
            </a:r>
          </a:p>
          <a:p>
            <a:pPr>
              <a:lnSpc>
                <a:spcPct val="80000"/>
              </a:lnSpc>
              <a:buFont typeface="Wingdings" panose="05000000000000000000" pitchFamily="2" charset="2"/>
              <a:buChar char="ü"/>
            </a:pPr>
            <a:endParaRPr lang="es-ES" altLang="en-US" dirty="0">
              <a:solidFill>
                <a:schemeClr val="accent2"/>
              </a:solidFill>
            </a:endParaRPr>
          </a:p>
          <a:p>
            <a:pPr>
              <a:lnSpc>
                <a:spcPct val="80000"/>
              </a:lnSpc>
              <a:buFont typeface="Wingdings" panose="05000000000000000000" pitchFamily="2" charset="2"/>
              <a:buChar char="ü"/>
            </a:pPr>
            <a:r>
              <a:rPr lang="es-ES" altLang="en-US" dirty="0">
                <a:solidFill>
                  <a:schemeClr val="accent2"/>
                </a:solidFill>
              </a:rPr>
              <a:t>Combina las características en detección rápida de </a:t>
            </a:r>
            <a:r>
              <a:rPr lang="es-ES" altLang="en-US" u="sng" dirty="0" err="1">
                <a:solidFill>
                  <a:schemeClr val="accent2"/>
                </a:solidFill>
              </a:rPr>
              <a:t>ciclogénesis</a:t>
            </a:r>
            <a:r>
              <a:rPr lang="es-ES" altLang="en-US" dirty="0">
                <a:solidFill>
                  <a:schemeClr val="accent2"/>
                </a:solidFill>
              </a:rPr>
              <a:t>: </a:t>
            </a:r>
          </a:p>
          <a:p>
            <a:pPr lvl="1">
              <a:lnSpc>
                <a:spcPct val="80000"/>
              </a:lnSpc>
              <a:buFont typeface="Wingdings" panose="05000000000000000000" pitchFamily="2" charset="2"/>
              <a:buChar char="Ø"/>
            </a:pPr>
            <a:r>
              <a:rPr lang="es-ES" altLang="en-US" sz="2000" dirty="0">
                <a:solidFill>
                  <a:srgbClr val="FF0000"/>
                </a:solidFill>
              </a:rPr>
              <a:t>Rojo</a:t>
            </a:r>
            <a:r>
              <a:rPr lang="es-ES" altLang="en-US" sz="2000" dirty="0">
                <a:solidFill>
                  <a:schemeClr val="accent2"/>
                </a:solidFill>
              </a:rPr>
              <a:t>: </a:t>
            </a:r>
            <a:r>
              <a:rPr lang="es-ES" altLang="en-US" sz="2000" dirty="0">
                <a:solidFill>
                  <a:srgbClr val="FF0000"/>
                </a:solidFill>
              </a:rPr>
              <a:t>WV6.2 - WV7.3 BTD</a:t>
            </a:r>
            <a:r>
              <a:rPr lang="es-ES" altLang="en-US" sz="2000" dirty="0">
                <a:solidFill>
                  <a:schemeClr val="accent2"/>
                </a:solidFill>
              </a:rPr>
              <a:t> (</a:t>
            </a:r>
            <a:r>
              <a:rPr lang="es-ES" altLang="en-US" sz="2000" dirty="0" err="1">
                <a:solidFill>
                  <a:schemeClr val="accent2"/>
                </a:solidFill>
              </a:rPr>
              <a:t>Brightness</a:t>
            </a:r>
            <a:r>
              <a:rPr lang="es-ES" altLang="en-US" sz="2000" dirty="0">
                <a:solidFill>
                  <a:schemeClr val="accent2"/>
                </a:solidFill>
              </a:rPr>
              <a:t> </a:t>
            </a:r>
            <a:r>
              <a:rPr lang="es-ES" altLang="en-US" sz="2000" dirty="0" err="1">
                <a:solidFill>
                  <a:schemeClr val="accent2"/>
                </a:solidFill>
              </a:rPr>
              <a:t>Temperature</a:t>
            </a:r>
            <a:r>
              <a:rPr lang="es-ES" altLang="en-US" sz="2000" dirty="0">
                <a:solidFill>
                  <a:schemeClr val="accent2"/>
                </a:solidFill>
              </a:rPr>
              <a:t> </a:t>
            </a:r>
            <a:r>
              <a:rPr lang="es-ES" altLang="en-US" sz="2000" dirty="0" err="1">
                <a:solidFill>
                  <a:schemeClr val="accent2"/>
                </a:solidFill>
              </a:rPr>
              <a:t>Difference</a:t>
            </a:r>
            <a:r>
              <a:rPr lang="es-ES" altLang="en-US" sz="2000" dirty="0">
                <a:solidFill>
                  <a:schemeClr val="accent2"/>
                </a:solidFill>
              </a:rPr>
              <a:t>)</a:t>
            </a:r>
          </a:p>
          <a:p>
            <a:pPr lvl="1">
              <a:lnSpc>
                <a:spcPct val="80000"/>
              </a:lnSpc>
              <a:buFont typeface="Wingdings" panose="05000000000000000000" pitchFamily="2" charset="2"/>
              <a:buChar char="Ø"/>
            </a:pPr>
            <a:r>
              <a:rPr lang="es-ES" altLang="en-US" sz="2000" dirty="0">
                <a:solidFill>
                  <a:schemeClr val="accent2"/>
                </a:solidFill>
              </a:rPr>
              <a:t>Verde: </a:t>
            </a:r>
            <a:r>
              <a:rPr lang="es-ES" altLang="en-US" sz="2000" dirty="0">
                <a:solidFill>
                  <a:srgbClr val="66FF99"/>
                </a:solidFill>
              </a:rPr>
              <a:t>IR9.7 - IR10.8 BTD</a:t>
            </a:r>
            <a:r>
              <a:rPr lang="es-ES" altLang="en-US" sz="2000" dirty="0">
                <a:solidFill>
                  <a:schemeClr val="accent2"/>
                </a:solidFill>
              </a:rPr>
              <a:t> </a:t>
            </a:r>
          </a:p>
          <a:p>
            <a:pPr lvl="1">
              <a:lnSpc>
                <a:spcPct val="80000"/>
              </a:lnSpc>
              <a:buFont typeface="Wingdings" panose="05000000000000000000" pitchFamily="2" charset="2"/>
              <a:buChar char="Ø"/>
            </a:pPr>
            <a:r>
              <a:rPr lang="es-ES" altLang="en-US" sz="2000" dirty="0">
                <a:solidFill>
                  <a:schemeClr val="accent1"/>
                </a:solidFill>
              </a:rPr>
              <a:t>Azul</a:t>
            </a:r>
            <a:r>
              <a:rPr lang="es-ES" altLang="en-US" sz="2000" dirty="0">
                <a:solidFill>
                  <a:schemeClr val="accent2"/>
                </a:solidFill>
              </a:rPr>
              <a:t>: </a:t>
            </a:r>
            <a:r>
              <a:rPr lang="es-ES" altLang="en-US" sz="2000" dirty="0">
                <a:solidFill>
                  <a:srgbClr val="0000FF"/>
                </a:solidFill>
              </a:rPr>
              <a:t>WV6.2</a:t>
            </a:r>
            <a:r>
              <a:rPr lang="es-ES" altLang="en-US" sz="2000" dirty="0">
                <a:solidFill>
                  <a:schemeClr val="accent2"/>
                </a:solidFill>
              </a:rPr>
              <a:t> (invertido)</a:t>
            </a:r>
          </a:p>
          <a:p>
            <a:pPr>
              <a:lnSpc>
                <a:spcPct val="80000"/>
              </a:lnSpc>
              <a:buFont typeface="Wingdings" panose="05000000000000000000" pitchFamily="2" charset="2"/>
              <a:buNone/>
            </a:pPr>
            <a:r>
              <a:rPr lang="es-ES" altLang="en-US" dirty="0">
                <a:solidFill>
                  <a:schemeClr val="accent2"/>
                </a:solidFill>
              </a:rPr>
              <a:t> 	(</a:t>
            </a:r>
            <a:r>
              <a:rPr lang="es-ES" altLang="en-US" dirty="0"/>
              <a:t>Al incluir canales de absorción de vapor de agua, y en particular el canal de absorción del ozono, su uso con ángulos </a:t>
            </a:r>
            <a:r>
              <a:rPr lang="es-ES" altLang="en-US" dirty="0" err="1"/>
              <a:t>zenitales</a:t>
            </a:r>
            <a:r>
              <a:rPr lang="es-ES" altLang="en-US" dirty="0"/>
              <a:t> altos del satélite es limitado).</a:t>
            </a:r>
          </a:p>
          <a:p>
            <a:pPr lvl="1">
              <a:lnSpc>
                <a:spcPct val="80000"/>
              </a:lnSpc>
              <a:buFont typeface="Wingdings" panose="05000000000000000000" pitchFamily="2" charset="2"/>
              <a:buChar char="Ø"/>
            </a:pPr>
            <a:endParaRPr lang="es-ES" altLang="en-US" sz="2000" dirty="0"/>
          </a:p>
          <a:p>
            <a:pPr>
              <a:lnSpc>
                <a:spcPct val="80000"/>
              </a:lnSpc>
              <a:buFont typeface="Wingdings" panose="05000000000000000000" pitchFamily="2" charset="2"/>
              <a:buChar char="ü"/>
            </a:pPr>
            <a:r>
              <a:rPr lang="es-ES" altLang="en-US" dirty="0"/>
              <a:t>Diseñada y ajustada por EUMETSAT para seguimiento de:</a:t>
            </a:r>
          </a:p>
          <a:p>
            <a:pPr>
              <a:lnSpc>
                <a:spcPct val="80000"/>
              </a:lnSpc>
              <a:buFont typeface="Wingdings" panose="05000000000000000000" pitchFamily="2" charset="2"/>
              <a:buNone/>
            </a:pPr>
            <a:r>
              <a:rPr lang="es-ES" altLang="en-US" dirty="0"/>
              <a:t>		- Evolución de ciclones, en particular con </a:t>
            </a:r>
            <a:r>
              <a:rPr lang="es-ES" altLang="en-US" dirty="0" err="1"/>
              <a:t>ciclogénesis</a:t>
            </a:r>
            <a:r>
              <a:rPr lang="es-ES" altLang="en-US" dirty="0"/>
              <a:t> rápida.</a:t>
            </a:r>
          </a:p>
          <a:p>
            <a:pPr>
              <a:lnSpc>
                <a:spcPct val="80000"/>
              </a:lnSpc>
              <a:buFont typeface="Wingdings" panose="05000000000000000000" pitchFamily="2" charset="2"/>
              <a:buNone/>
            </a:pPr>
            <a:r>
              <a:rPr lang="es-ES" altLang="en-US" dirty="0"/>
              <a:t>		- Líneas de chorro</a:t>
            </a:r>
          </a:p>
          <a:p>
            <a:pPr>
              <a:lnSpc>
                <a:spcPct val="80000"/>
              </a:lnSpc>
              <a:buFont typeface="Wingdings" panose="05000000000000000000" pitchFamily="2" charset="2"/>
              <a:buNone/>
            </a:pPr>
            <a:r>
              <a:rPr lang="es-ES" altLang="en-US" dirty="0"/>
              <a:t>		- Anomalías de </a:t>
            </a:r>
            <a:r>
              <a:rPr lang="es-ES" altLang="en-US" dirty="0" err="1"/>
              <a:t>vorticidad</a:t>
            </a:r>
            <a:r>
              <a:rPr lang="es-ES" altLang="en-US" dirty="0"/>
              <a:t> potencial</a:t>
            </a:r>
            <a:r>
              <a:rPr lang="es-ES" altLang="en-US" dirty="0">
                <a:solidFill>
                  <a:schemeClr val="accent2"/>
                </a:solidFill>
              </a:rPr>
              <a:t>.</a:t>
            </a:r>
          </a:p>
          <a:p>
            <a:pPr lvl="1">
              <a:lnSpc>
                <a:spcPct val="80000"/>
              </a:lnSpc>
              <a:buFont typeface="Wingdings" panose="05000000000000000000" pitchFamily="2" charset="2"/>
              <a:buNone/>
            </a:pPr>
            <a:endParaRPr lang="es-ES" altLang="en-US" sz="2000" dirty="0">
              <a:solidFill>
                <a:schemeClr val="accent2"/>
              </a:solidFill>
            </a:endParaRPr>
          </a:p>
          <a:p>
            <a:pPr algn="just">
              <a:lnSpc>
                <a:spcPct val="80000"/>
              </a:lnSpc>
              <a:buFont typeface="Wingdings" panose="05000000000000000000" pitchFamily="2" charset="2"/>
              <a:buNone/>
            </a:pPr>
            <a:r>
              <a:rPr lang="es-ES" altLang="en-US" sz="1900" dirty="0">
                <a:solidFill>
                  <a:schemeClr val="accent2"/>
                </a:solidFill>
              </a:rPr>
              <a:t>	</a:t>
            </a:r>
          </a:p>
        </p:txBody>
      </p:sp>
    </p:spTree>
    <p:extLst>
      <p:ext uri="{BB962C8B-B14F-4D97-AF65-F5344CB8AC3E}">
        <p14:creationId xmlns:p14="http://schemas.microsoft.com/office/powerpoint/2010/main" val="62810598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43" name="Rectangle 3"/>
          <p:cNvSpPr>
            <a:spLocks noChangeArrowheads="1"/>
          </p:cNvSpPr>
          <p:nvPr/>
        </p:nvSpPr>
        <p:spPr bwMode="auto">
          <a:xfrm>
            <a:off x="6003635" y="2301817"/>
            <a:ext cx="184731" cy="546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90440" bIns="76176" anchor="ctr">
            <a:spAutoFit/>
          </a:bodyPr>
          <a:lstStyle/>
          <a:p>
            <a:pPr algn="just"/>
            <a:endParaRPr lang="es-ES" altLang="en-US">
              <a:latin typeface="Times New Roman" panose="02020603050405020304" pitchFamily="18" charset="0"/>
            </a:endParaRPr>
          </a:p>
        </p:txBody>
      </p:sp>
      <p:graphicFrame>
        <p:nvGraphicFramePr>
          <p:cNvPr id="1597543" name="Group 103"/>
          <p:cNvGraphicFramePr>
            <a:graphicFrameLocks noGrp="1"/>
          </p:cNvGraphicFramePr>
          <p:nvPr/>
        </p:nvGraphicFramePr>
        <p:xfrm>
          <a:off x="1703389" y="1412875"/>
          <a:ext cx="8713787" cy="2651760"/>
        </p:xfrm>
        <a:graphic>
          <a:graphicData uri="http://schemas.openxmlformats.org/drawingml/2006/table">
            <a:tbl>
              <a:tblPr/>
              <a:tblGrid>
                <a:gridCol w="936625"/>
                <a:gridCol w="1439862"/>
                <a:gridCol w="1511300"/>
                <a:gridCol w="504825"/>
                <a:gridCol w="4321175"/>
              </a:tblGrid>
              <a:tr h="392113">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Pct val="140000"/>
                        <a:buFontTx/>
                        <a:buNone/>
                        <a:tabLst/>
                      </a:pPr>
                      <a:endParaRPr kumimoji="0" lang="es-ES" altLang="en-US" sz="2200" b="1" i="0" u="none" strike="noStrike" cap="none" normalizeH="0" baseline="0" smtClean="0">
                        <a:ln>
                          <a:noFill/>
                        </a:ln>
                        <a:solidFill>
                          <a:schemeClr val="tx1"/>
                        </a:solidFill>
                        <a:effectLst/>
                        <a:latin typeface="Arial Narrow" panose="020B060602020203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Canal</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Rango</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sym typeface="Symbol" panose="05050102010706020507" pitchFamily="18" charset="2"/>
                        </a:rPr>
                        <a:t></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Interpretación</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5750">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ROJO</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WV6.2-WV7.3</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-25….+0K</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1.0</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Bajo contenido de humedad:</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Aire seco proveniente de la estratosfera:</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  - Chorros, vorticidad potencial alta,...</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1" i="0" u="none" strike="noStrike" cap="none" normalizeH="0" baseline="0" smtClean="0">
                          <a:ln>
                            <a:noFill/>
                          </a:ln>
                          <a:solidFill>
                            <a:srgbClr val="00FF00"/>
                          </a:solidFill>
                          <a:effectLst/>
                          <a:latin typeface="Times New Roman" panose="02020603050405020304" pitchFamily="18" charset="0"/>
                          <a:cs typeface="Times New Roman" panose="02020603050405020304" pitchFamily="18" charset="0"/>
                        </a:rPr>
                        <a:t>VERDE</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IR9.7-IR10.8</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-40…..+5K</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1.0</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Concentración de ozono baja y tropopausa alta:</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  - Relacionado con masas de aire tropicales.</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875">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1"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rPr>
                        <a:t>AZUL</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WV6.2 (Invertido)</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+243……208K</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1.0</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Bajo contenido de humedad en niveles altos.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  - Relacionado con masas de aire frías ricas en ozono: masas polares.</a:t>
                      </a:r>
                      <a:endParaRPr kumimoji="0" lang="es-ES" altLang="en-US" sz="16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597477" name="Rectangle 37"/>
          <p:cNvSpPr>
            <a:spLocks noGrp="1" noChangeArrowheads="1"/>
          </p:cNvSpPr>
          <p:nvPr>
            <p:ph type="title"/>
          </p:nvPr>
        </p:nvSpPr>
        <p:spPr>
          <a:xfrm>
            <a:off x="1206500" y="618517"/>
            <a:ext cx="10071726" cy="562583"/>
          </a:xfrm>
          <a:noFill/>
          <a:ln/>
        </p:spPr>
        <p:txBody>
          <a:bodyPr>
            <a:normAutofit fontScale="90000"/>
          </a:bodyPr>
          <a:lstStyle/>
          <a:p>
            <a:r>
              <a:rPr lang="es-ES" altLang="en-US" dirty="0"/>
              <a:t>RGB de Análisis de masas de aire</a:t>
            </a:r>
          </a:p>
        </p:txBody>
      </p:sp>
    </p:spTree>
    <p:extLst>
      <p:ext uri="{BB962C8B-B14F-4D97-AF65-F5344CB8AC3E}">
        <p14:creationId xmlns:p14="http://schemas.microsoft.com/office/powerpoint/2010/main" val="6831802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9491" name="Rectangle 3"/>
          <p:cNvSpPr>
            <a:spLocks noGrp="1" noChangeArrowheads="1"/>
          </p:cNvSpPr>
          <p:nvPr>
            <p:ph type="body" idx="4294967295"/>
          </p:nvPr>
        </p:nvSpPr>
        <p:spPr>
          <a:xfrm>
            <a:off x="50800" y="1484313"/>
            <a:ext cx="5613401" cy="5322887"/>
          </a:xfrm>
          <a:prstGeom prst="rect">
            <a:avLst/>
          </a:prstGeom>
        </p:spPr>
        <p:txBody>
          <a:bodyPr>
            <a:normAutofit lnSpcReduction="10000"/>
          </a:bodyPr>
          <a:lstStyle/>
          <a:p>
            <a:pPr marL="419100" indent="-419100" algn="just">
              <a:lnSpc>
                <a:spcPct val="90000"/>
              </a:lnSpc>
              <a:buNone/>
            </a:pPr>
            <a:r>
              <a:rPr lang="es-ES" altLang="en-US" sz="2200" dirty="0">
                <a:solidFill>
                  <a:schemeClr val="accent2"/>
                </a:solidFill>
              </a:rPr>
              <a:t>Más ejemplos:</a:t>
            </a:r>
          </a:p>
          <a:p>
            <a:pPr marL="419100" indent="-419100" algn="just">
              <a:lnSpc>
                <a:spcPct val="90000"/>
              </a:lnSpc>
              <a:buNone/>
            </a:pPr>
            <a:r>
              <a:rPr lang="es-ES" altLang="en-US" sz="2200" dirty="0">
                <a:solidFill>
                  <a:schemeClr val="accent2"/>
                </a:solidFill>
              </a:rPr>
              <a:t> - Áreas nubosas:</a:t>
            </a:r>
          </a:p>
          <a:p>
            <a:pPr marL="419100" indent="-419100" algn="just">
              <a:lnSpc>
                <a:spcPct val="90000"/>
              </a:lnSpc>
              <a:buNone/>
            </a:pPr>
            <a:r>
              <a:rPr lang="es-ES" altLang="en-US" sz="2200" dirty="0">
                <a:solidFill>
                  <a:schemeClr val="accent2"/>
                </a:solidFill>
              </a:rPr>
              <a:t>	</a:t>
            </a:r>
            <a:r>
              <a:rPr lang="es-ES" altLang="en-US" sz="2200" dirty="0"/>
              <a:t>Altas en </a:t>
            </a:r>
            <a:r>
              <a:rPr lang="es-ES" altLang="en-US" sz="2200" u="sng" dirty="0">
                <a:solidFill>
                  <a:schemeClr val="accent6">
                    <a:lumMod val="20000"/>
                    <a:lumOff val="80000"/>
                  </a:schemeClr>
                </a:solidFill>
              </a:rPr>
              <a:t>blanco</a:t>
            </a:r>
            <a:r>
              <a:rPr lang="es-ES" altLang="en-US" sz="2200" dirty="0">
                <a:solidFill>
                  <a:schemeClr val="accent2"/>
                </a:solidFill>
              </a:rPr>
              <a:t>.</a:t>
            </a:r>
          </a:p>
          <a:p>
            <a:pPr marL="419100" indent="-419100" algn="just">
              <a:lnSpc>
                <a:spcPct val="90000"/>
              </a:lnSpc>
              <a:buNone/>
            </a:pPr>
            <a:r>
              <a:rPr lang="es-ES" altLang="en-US" sz="2200" dirty="0">
                <a:solidFill>
                  <a:schemeClr val="accent2"/>
                </a:solidFill>
              </a:rPr>
              <a:t>	</a:t>
            </a:r>
            <a:r>
              <a:rPr lang="es-ES" altLang="en-US" sz="2200" dirty="0"/>
              <a:t>Medias en </a:t>
            </a:r>
            <a:r>
              <a:rPr lang="es-ES" altLang="en-US" sz="2200" u="sng" dirty="0">
                <a:solidFill>
                  <a:schemeClr val="accent4">
                    <a:lumMod val="60000"/>
                    <a:lumOff val="40000"/>
                  </a:schemeClr>
                </a:solidFill>
              </a:rPr>
              <a:t>ocre</a:t>
            </a:r>
            <a:r>
              <a:rPr lang="es-ES" altLang="en-US" sz="2200" dirty="0">
                <a:solidFill>
                  <a:schemeClr val="accent2"/>
                </a:solidFill>
              </a:rPr>
              <a:t>.</a:t>
            </a:r>
          </a:p>
          <a:p>
            <a:pPr marL="419100" indent="-419100" algn="just">
              <a:lnSpc>
                <a:spcPct val="90000"/>
              </a:lnSpc>
              <a:buNone/>
            </a:pPr>
            <a:endParaRPr lang="es-ES" altLang="en-US" sz="2200" dirty="0">
              <a:solidFill>
                <a:schemeClr val="accent2"/>
              </a:solidFill>
            </a:endParaRPr>
          </a:p>
          <a:p>
            <a:pPr marL="419100" indent="-419100" algn="just">
              <a:lnSpc>
                <a:spcPct val="90000"/>
              </a:lnSpc>
              <a:buNone/>
            </a:pPr>
            <a:r>
              <a:rPr lang="es-ES" altLang="en-US" sz="2200" dirty="0">
                <a:solidFill>
                  <a:schemeClr val="accent2"/>
                </a:solidFill>
              </a:rPr>
              <a:t> - Áreas libres de nubes:</a:t>
            </a:r>
          </a:p>
          <a:p>
            <a:pPr marL="419100" indent="-419100" algn="just">
              <a:lnSpc>
                <a:spcPct val="90000"/>
              </a:lnSpc>
              <a:buNone/>
            </a:pPr>
            <a:r>
              <a:rPr lang="es-ES" altLang="en-US" sz="2200" dirty="0">
                <a:solidFill>
                  <a:schemeClr val="accent2"/>
                </a:solidFill>
              </a:rPr>
              <a:t>	</a:t>
            </a:r>
            <a:r>
              <a:rPr lang="es-ES" altLang="en-US" sz="2200" dirty="0"/>
              <a:t>Masas de aire cálido con alta </a:t>
            </a:r>
            <a:r>
              <a:rPr lang="es-ES" altLang="en-US" sz="2200" dirty="0" smtClean="0"/>
              <a:t>tropopausa pobres en ozono, </a:t>
            </a:r>
            <a:r>
              <a:rPr lang="es-ES" altLang="en-US" sz="2200" dirty="0"/>
              <a:t>en </a:t>
            </a:r>
            <a:r>
              <a:rPr lang="es-ES" altLang="en-US" sz="2200" u="sng" dirty="0">
                <a:solidFill>
                  <a:srgbClr val="00B050"/>
                </a:solidFill>
              </a:rPr>
              <a:t>verde</a:t>
            </a:r>
            <a:r>
              <a:rPr lang="es-ES" altLang="en-US" sz="2200" dirty="0"/>
              <a:t>. </a:t>
            </a:r>
          </a:p>
          <a:p>
            <a:pPr marL="419100" indent="-419100" algn="just">
              <a:lnSpc>
                <a:spcPct val="90000"/>
              </a:lnSpc>
              <a:buNone/>
            </a:pPr>
            <a:r>
              <a:rPr lang="es-ES" altLang="en-US" sz="2200" dirty="0"/>
              <a:t>	Masas de aire </a:t>
            </a:r>
            <a:r>
              <a:rPr lang="es-ES" altLang="en-US" sz="2200" dirty="0" smtClean="0"/>
              <a:t>frío polar ricas en ozono </a:t>
            </a:r>
            <a:r>
              <a:rPr lang="es-ES" altLang="en-US" sz="2200" dirty="0"/>
              <a:t>con baja tropopausa, en </a:t>
            </a:r>
            <a:r>
              <a:rPr lang="es-ES" altLang="en-US" sz="2200" u="sng" dirty="0">
                <a:solidFill>
                  <a:srgbClr val="0070C0"/>
                </a:solidFill>
              </a:rPr>
              <a:t>azul</a:t>
            </a:r>
            <a:r>
              <a:rPr lang="es-ES" altLang="en-US" sz="2200" dirty="0"/>
              <a:t>.</a:t>
            </a:r>
          </a:p>
          <a:p>
            <a:pPr marL="419100" indent="-419100" algn="just">
              <a:lnSpc>
                <a:spcPct val="90000"/>
              </a:lnSpc>
              <a:buNone/>
            </a:pPr>
            <a:r>
              <a:rPr lang="es-ES" altLang="en-US" sz="2200" dirty="0"/>
              <a:t>	Aire estratosférico seco descendiendo, en </a:t>
            </a:r>
            <a:r>
              <a:rPr lang="es-ES" altLang="en-US" sz="2200" u="sng" dirty="0">
                <a:solidFill>
                  <a:srgbClr val="FF0000"/>
                </a:solidFill>
              </a:rPr>
              <a:t>rojo</a:t>
            </a:r>
            <a:r>
              <a:rPr lang="es-ES" altLang="en-US" sz="2200" dirty="0">
                <a:solidFill>
                  <a:schemeClr val="accent2"/>
                </a:solidFill>
              </a:rPr>
              <a:t>. </a:t>
            </a:r>
          </a:p>
        </p:txBody>
      </p:sp>
      <p:pic>
        <p:nvPicPr>
          <p:cNvPr id="15994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1517" y="1409387"/>
            <a:ext cx="4716463" cy="4684712"/>
          </a:xfrm>
          <a:prstGeom prst="rect">
            <a:avLst/>
          </a:prstGeom>
          <a:noFill/>
          <a:extLst>
            <a:ext uri="{909E8E84-426E-40DD-AFC4-6F175D3DCCD1}">
              <a14:hiddenFill xmlns:a14="http://schemas.microsoft.com/office/drawing/2010/main">
                <a:solidFill>
                  <a:srgbClr val="FFFFFF"/>
                </a:solidFill>
              </a14:hiddenFill>
            </a:ext>
          </a:extLst>
        </p:spPr>
      </p:pic>
      <p:sp>
        <p:nvSpPr>
          <p:cNvPr id="1599494" name="Rectangle 6"/>
          <p:cNvSpPr>
            <a:spLocks noGrp="1" noChangeArrowheads="1"/>
          </p:cNvSpPr>
          <p:nvPr>
            <p:ph type="title"/>
          </p:nvPr>
        </p:nvSpPr>
        <p:spPr>
          <a:xfrm>
            <a:off x="1695450" y="618517"/>
            <a:ext cx="9582776" cy="500671"/>
          </a:xfrm>
          <a:noFill/>
          <a:ln/>
        </p:spPr>
        <p:txBody>
          <a:bodyPr>
            <a:normAutofit fontScale="90000"/>
          </a:bodyPr>
          <a:lstStyle/>
          <a:p>
            <a:r>
              <a:rPr lang="es-ES" altLang="en-US" dirty="0"/>
              <a:t>RGB de Análisis de masas de aire</a:t>
            </a:r>
          </a:p>
        </p:txBody>
      </p:sp>
    </p:spTree>
    <p:extLst>
      <p:ext uri="{BB962C8B-B14F-4D97-AF65-F5344CB8AC3E}">
        <p14:creationId xmlns:p14="http://schemas.microsoft.com/office/powerpoint/2010/main" val="74041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915" y="528184"/>
            <a:ext cx="4686300" cy="5108835"/>
          </a:xfrm>
          <a:prstGeom prst="rect">
            <a:avLst/>
          </a:prstGeom>
        </p:spPr>
      </p:pic>
      <p:sp>
        <p:nvSpPr>
          <p:cNvPr id="3" name="Rectángulo 2"/>
          <p:cNvSpPr/>
          <p:nvPr/>
        </p:nvSpPr>
        <p:spPr>
          <a:xfrm>
            <a:off x="5295900" y="706735"/>
            <a:ext cx="6096000" cy="2862322"/>
          </a:xfrm>
          <a:prstGeom prst="rect">
            <a:avLst/>
          </a:prstGeom>
        </p:spPr>
        <p:txBody>
          <a:bodyPr>
            <a:spAutoFit/>
          </a:bodyPr>
          <a:lstStyle/>
          <a:p>
            <a:r>
              <a:rPr lang="es-ES" dirty="0" smtClean="0"/>
              <a:t>Proporciona información de la parte medio alta de la troposfera y no tanto de los niveles bajos y de las condiciones de superficie.</a:t>
            </a:r>
            <a:endParaRPr lang="en-GB" dirty="0" smtClean="0"/>
          </a:p>
          <a:p>
            <a:endParaRPr lang="es-ES" dirty="0"/>
          </a:p>
          <a:p>
            <a:r>
              <a:rPr lang="es-ES" dirty="0" smtClean="0"/>
              <a:t>De un vistazo ayuda a separar masas de aire con diferentes </a:t>
            </a:r>
            <a:r>
              <a:rPr lang="es-ES" dirty="0" err="1" smtClean="0"/>
              <a:t>caractísticas</a:t>
            </a:r>
            <a:r>
              <a:rPr lang="es-ES" dirty="0" smtClean="0"/>
              <a:t>.</a:t>
            </a:r>
          </a:p>
          <a:p>
            <a:endParaRPr lang="es-ES" dirty="0"/>
          </a:p>
          <a:p>
            <a:r>
              <a:rPr lang="es-ES" dirty="0" smtClean="0"/>
              <a:t>Se pueden observar rasgos detectables en los canales de vapor de agua, como anomalías de </a:t>
            </a:r>
            <a:r>
              <a:rPr lang="es-ES" dirty="0" err="1" smtClean="0"/>
              <a:t>vorticidad</a:t>
            </a:r>
            <a:r>
              <a:rPr lang="es-ES" dirty="0" smtClean="0"/>
              <a:t> potencial, corrientes en </a:t>
            </a:r>
            <a:r>
              <a:rPr lang="es-ES" dirty="0" err="1" smtClean="0"/>
              <a:t>chorrro</a:t>
            </a:r>
            <a:r>
              <a:rPr lang="es-ES" dirty="0" smtClean="0"/>
              <a:t>, zonas de deformación…</a:t>
            </a:r>
            <a:endParaRPr lang="en-GB" dirty="0"/>
          </a:p>
        </p:txBody>
      </p:sp>
      <p:sp>
        <p:nvSpPr>
          <p:cNvPr id="4" name="Rectángulo 3"/>
          <p:cNvSpPr/>
          <p:nvPr/>
        </p:nvSpPr>
        <p:spPr>
          <a:xfrm>
            <a:off x="5295900" y="3778960"/>
            <a:ext cx="6096000" cy="2308324"/>
          </a:xfrm>
          <a:prstGeom prst="rect">
            <a:avLst/>
          </a:prstGeom>
        </p:spPr>
        <p:txBody>
          <a:bodyPr>
            <a:spAutoFit/>
          </a:bodyPr>
          <a:lstStyle/>
          <a:p>
            <a:pPr algn="just"/>
            <a:r>
              <a:rPr lang="es-ES" dirty="0"/>
              <a:t>Los procesos de </a:t>
            </a:r>
            <a:r>
              <a:rPr lang="es-ES" dirty="0" err="1"/>
              <a:t>ciclogénesis</a:t>
            </a:r>
            <a:r>
              <a:rPr lang="es-ES" dirty="0"/>
              <a:t> se pueden inferir a partir de las intrusiones de aire estratosférico —cálido, seco y rico en ozono— asociadas a las corrientes en chorro y las anomalías de </a:t>
            </a:r>
            <a:r>
              <a:rPr lang="es-ES" dirty="0" err="1"/>
              <a:t>vorticidad</a:t>
            </a:r>
            <a:r>
              <a:rPr lang="es-ES" dirty="0"/>
              <a:t> potencial (VP). El producto permite además validar la posición de las anomalías de VP en los modelos de predicción numérica, así como distinguir las masas de aire de origen polar y tropical, especialmente a lo largo de zonas frontales, e identificar las nubes bajas, medias y altas. </a:t>
            </a:r>
            <a:endParaRPr lang="en-GB" dirty="0"/>
          </a:p>
        </p:txBody>
      </p:sp>
    </p:spTree>
    <p:extLst>
      <p:ext uri="{BB962C8B-B14F-4D97-AF65-F5344CB8AC3E}">
        <p14:creationId xmlns:p14="http://schemas.microsoft.com/office/powerpoint/2010/main" val="294234866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300" y="182562"/>
            <a:ext cx="4762500" cy="3228975"/>
          </a:xfrm>
          <a:prstGeom prst="rect">
            <a:avLst/>
          </a:prstGeom>
        </p:spPr>
      </p:pic>
      <p:sp>
        <p:nvSpPr>
          <p:cNvPr id="9" name="Rectángulo 8"/>
          <p:cNvSpPr/>
          <p:nvPr/>
        </p:nvSpPr>
        <p:spPr>
          <a:xfrm>
            <a:off x="492125" y="3886200"/>
            <a:ext cx="4260850" cy="2031325"/>
          </a:xfrm>
          <a:prstGeom prst="rect">
            <a:avLst/>
          </a:prstGeom>
        </p:spPr>
        <p:txBody>
          <a:bodyPr wrap="square">
            <a:spAutoFit/>
          </a:bodyPr>
          <a:lstStyle/>
          <a:p>
            <a:r>
              <a:rPr lang="es-ES" dirty="0" smtClean="0"/>
              <a:t>¿Dónde está la intrusión más fuerte de aire seco estratosférico hacia la troposfera? </a:t>
            </a:r>
          </a:p>
          <a:p>
            <a:r>
              <a:rPr lang="es-ES" dirty="0" smtClean="0"/>
              <a:t>a)España</a:t>
            </a:r>
          </a:p>
          <a:p>
            <a:r>
              <a:rPr lang="es-ES" dirty="0" smtClean="0"/>
              <a:t>b)Francia</a:t>
            </a:r>
          </a:p>
          <a:p>
            <a:r>
              <a:rPr lang="es-ES" dirty="0" smtClean="0"/>
              <a:t>c)Italia</a:t>
            </a:r>
          </a:p>
          <a:p>
            <a:r>
              <a:rPr lang="es-ES" dirty="0" smtClean="0"/>
              <a:t>d)Irlanda</a:t>
            </a:r>
            <a:endParaRPr lang="en-GB" dirty="0" smtClean="0"/>
          </a:p>
          <a:p>
            <a:endParaRPr lang="en-GB" dirty="0"/>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9106" y="182562"/>
            <a:ext cx="5124450" cy="4752975"/>
          </a:xfrm>
          <a:prstGeom prst="rect">
            <a:avLst/>
          </a:prstGeom>
        </p:spPr>
      </p:pic>
      <p:sp>
        <p:nvSpPr>
          <p:cNvPr id="11" name="Rectángulo 10"/>
          <p:cNvSpPr/>
          <p:nvPr/>
        </p:nvSpPr>
        <p:spPr>
          <a:xfrm>
            <a:off x="6017506" y="4989382"/>
            <a:ext cx="5884688" cy="923330"/>
          </a:xfrm>
          <a:prstGeom prst="rect">
            <a:avLst/>
          </a:prstGeom>
        </p:spPr>
        <p:txBody>
          <a:bodyPr wrap="none">
            <a:spAutoFit/>
          </a:bodyPr>
          <a:lstStyle/>
          <a:p>
            <a:r>
              <a:rPr lang="es-ES" dirty="0"/>
              <a:t>Imagen RGB masas de aire del 6 de noviembre a las 00 UTC</a:t>
            </a:r>
            <a:r>
              <a:rPr lang="es-ES" dirty="0" smtClean="0"/>
              <a:t>.</a:t>
            </a:r>
          </a:p>
          <a:p>
            <a:r>
              <a:rPr lang="es-ES" dirty="0" smtClean="0"/>
              <a:t>Entrada a aire ártico marítimo. </a:t>
            </a:r>
          </a:p>
          <a:p>
            <a:r>
              <a:rPr lang="es-ES" dirty="0" err="1" smtClean="0"/>
              <a:t>Fuente:Meteored</a:t>
            </a:r>
            <a:endParaRPr lang="en-GB" dirty="0"/>
          </a:p>
        </p:txBody>
      </p:sp>
      <p:sp>
        <p:nvSpPr>
          <p:cNvPr id="3" name="Rectángulo 2"/>
          <p:cNvSpPr/>
          <p:nvPr/>
        </p:nvSpPr>
        <p:spPr>
          <a:xfrm>
            <a:off x="241300" y="5745857"/>
            <a:ext cx="6096000" cy="646331"/>
          </a:xfrm>
          <a:prstGeom prst="rect">
            <a:avLst/>
          </a:prstGeom>
        </p:spPr>
        <p:txBody>
          <a:bodyPr>
            <a:spAutoFit/>
          </a:bodyPr>
          <a:lstStyle/>
          <a:p>
            <a:r>
              <a:rPr lang="en-GB" dirty="0"/>
              <a:t>The area of intense red (very dry air) over Ireland marks the intrusion of stratospheric air.</a:t>
            </a:r>
          </a:p>
        </p:txBody>
      </p:sp>
    </p:spTree>
    <p:extLst>
      <p:ext uri="{BB962C8B-B14F-4D97-AF65-F5344CB8AC3E}">
        <p14:creationId xmlns:p14="http://schemas.microsoft.com/office/powerpoint/2010/main" val="3977989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1538" name="Rectangle 2"/>
          <p:cNvSpPr>
            <a:spLocks noGrp="1" noChangeArrowheads="1"/>
          </p:cNvSpPr>
          <p:nvPr>
            <p:ph type="title"/>
          </p:nvPr>
        </p:nvSpPr>
        <p:spPr>
          <a:xfrm>
            <a:off x="1244600" y="618517"/>
            <a:ext cx="10033626" cy="568933"/>
          </a:xfrm>
        </p:spPr>
        <p:txBody>
          <a:bodyPr>
            <a:normAutofit fontScale="90000"/>
          </a:bodyPr>
          <a:lstStyle/>
          <a:p>
            <a:r>
              <a:rPr lang="es-ES" altLang="en-US" dirty="0"/>
              <a:t>RGB de Nieblas y nubes bajas (de noche)</a:t>
            </a:r>
          </a:p>
        </p:txBody>
      </p:sp>
      <p:sp>
        <p:nvSpPr>
          <p:cNvPr id="1601539" name="Rectangle 3"/>
          <p:cNvSpPr>
            <a:spLocks noGrp="1" noChangeArrowheads="1"/>
          </p:cNvSpPr>
          <p:nvPr>
            <p:ph type="body" idx="4294967295"/>
          </p:nvPr>
        </p:nvSpPr>
        <p:spPr>
          <a:xfrm>
            <a:off x="508000" y="1600200"/>
            <a:ext cx="9613900" cy="5111750"/>
          </a:xfrm>
          <a:prstGeom prst="rect">
            <a:avLst/>
          </a:prstGeom>
        </p:spPr>
        <p:txBody>
          <a:bodyPr/>
          <a:lstStyle/>
          <a:p>
            <a:pPr>
              <a:lnSpc>
                <a:spcPct val="90000"/>
              </a:lnSpc>
              <a:buFont typeface="Wingdings" panose="05000000000000000000" pitchFamily="2" charset="2"/>
              <a:buChar char="ü"/>
            </a:pPr>
            <a:r>
              <a:rPr lang="es-ES" altLang="en-US" dirty="0"/>
              <a:t>Diseñada y ajustada en EUMETSAT para el seguimiento de la evolución de niebla y estratos bajos de noche (el ajuste  se ha realizado para la noche).</a:t>
            </a:r>
          </a:p>
          <a:p>
            <a:pPr>
              <a:lnSpc>
                <a:spcPct val="90000"/>
              </a:lnSpc>
              <a:buFont typeface="Wingdings" panose="05000000000000000000" pitchFamily="2" charset="2"/>
              <a:buChar char="ü"/>
            </a:pPr>
            <a:endParaRPr lang="es-ES" altLang="en-US" dirty="0"/>
          </a:p>
          <a:p>
            <a:pPr>
              <a:lnSpc>
                <a:spcPct val="90000"/>
              </a:lnSpc>
              <a:buFont typeface="Wingdings" panose="05000000000000000000" pitchFamily="2" charset="2"/>
              <a:buChar char="ü"/>
            </a:pPr>
            <a:r>
              <a:rPr lang="es-ES" altLang="en-US" dirty="0"/>
              <a:t>Basada en canales IR de SEVIRI</a:t>
            </a:r>
          </a:p>
          <a:p>
            <a:pPr lvl="1">
              <a:lnSpc>
                <a:spcPct val="90000"/>
              </a:lnSpc>
              <a:buFont typeface="Wingdings" panose="05000000000000000000" pitchFamily="2" charset="2"/>
              <a:buNone/>
            </a:pPr>
            <a:r>
              <a:rPr lang="es-ES" altLang="en-US" dirty="0"/>
              <a:t>=&gt; La presencia del canal IR3.9 en haz verde, hace que no se pueda utilizar   durante el día, al tener una componente de reflexión no despreciable. </a:t>
            </a:r>
          </a:p>
          <a:p>
            <a:pPr>
              <a:lnSpc>
                <a:spcPct val="90000"/>
              </a:lnSpc>
            </a:pPr>
            <a:endParaRPr lang="es-ES" altLang="en-US" dirty="0"/>
          </a:p>
          <a:p>
            <a:pPr>
              <a:lnSpc>
                <a:spcPct val="90000"/>
              </a:lnSpc>
              <a:buFont typeface="Wingdings" panose="05000000000000000000" pitchFamily="2" charset="2"/>
              <a:buChar char="ü"/>
            </a:pPr>
            <a:r>
              <a:rPr lang="es-ES" altLang="en-US" dirty="0"/>
              <a:t>Usos secundarios:</a:t>
            </a:r>
          </a:p>
          <a:p>
            <a:pPr lvl="1">
              <a:lnSpc>
                <a:spcPct val="90000"/>
              </a:lnSpc>
            </a:pPr>
            <a:r>
              <a:rPr lang="es-ES" altLang="en-US" dirty="0"/>
              <a:t>Detección de fuegos.</a:t>
            </a:r>
          </a:p>
          <a:p>
            <a:pPr lvl="1">
              <a:lnSpc>
                <a:spcPct val="90000"/>
              </a:lnSpc>
            </a:pPr>
            <a:r>
              <a:rPr lang="es-ES" altLang="en-US" dirty="0"/>
              <a:t>Humedad en niveles bajos.</a:t>
            </a:r>
          </a:p>
          <a:p>
            <a:pPr lvl="1">
              <a:lnSpc>
                <a:spcPct val="90000"/>
              </a:lnSpc>
            </a:pPr>
            <a:r>
              <a:rPr lang="es-ES" altLang="en-US" dirty="0"/>
              <a:t>Clasificación nubosa en general. </a:t>
            </a:r>
          </a:p>
          <a:p>
            <a:pPr>
              <a:lnSpc>
                <a:spcPct val="90000"/>
              </a:lnSpc>
            </a:pPr>
            <a:endParaRPr lang="es-ES" altLang="en-US" dirty="0"/>
          </a:p>
          <a:p>
            <a:pPr>
              <a:lnSpc>
                <a:spcPct val="90000"/>
              </a:lnSpc>
            </a:pPr>
            <a:r>
              <a:rPr lang="es-ES" altLang="en-US" dirty="0"/>
              <a:t>Por medio de animaciones, la formación de niebla se puede controlar         (por ejemplo en los valles de los ríos).</a:t>
            </a:r>
          </a:p>
          <a:p>
            <a:pPr>
              <a:lnSpc>
                <a:spcPct val="90000"/>
              </a:lnSpc>
            </a:pPr>
            <a:endParaRPr lang="es-ES" altLang="en-US" dirty="0">
              <a:solidFill>
                <a:schemeClr val="accent2"/>
              </a:solidFill>
            </a:endParaRPr>
          </a:p>
        </p:txBody>
      </p:sp>
    </p:spTree>
    <p:extLst>
      <p:ext uri="{BB962C8B-B14F-4D97-AF65-F5344CB8AC3E}">
        <p14:creationId xmlns:p14="http://schemas.microsoft.com/office/powerpoint/2010/main" val="16330721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03669" name="Group 85"/>
          <p:cNvGraphicFramePr>
            <a:graphicFrameLocks noGrp="1"/>
          </p:cNvGraphicFramePr>
          <p:nvPr>
            <p:ph idx="1"/>
          </p:nvPr>
        </p:nvGraphicFramePr>
        <p:xfrm>
          <a:off x="1847850" y="1484313"/>
          <a:ext cx="8496300" cy="1827530"/>
        </p:xfrm>
        <a:graphic>
          <a:graphicData uri="http://schemas.openxmlformats.org/drawingml/2006/table">
            <a:tbl>
              <a:tblPr/>
              <a:tblGrid>
                <a:gridCol w="1008063"/>
                <a:gridCol w="1871662"/>
                <a:gridCol w="1655763"/>
                <a:gridCol w="504825"/>
                <a:gridCol w="3455987"/>
              </a:tblGrid>
              <a:tr h="331788">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Pct val="140000"/>
                        <a:buFontTx/>
                        <a:buNone/>
                        <a:tabLst/>
                      </a:pPr>
                      <a:endParaRPr kumimoji="0" lang="es-ES" altLang="en-US" sz="1800" b="1" i="0" u="none" strike="noStrike" cap="none" normalizeH="0" baseline="0" dirty="0" smtClean="0">
                        <a:ln>
                          <a:noFill/>
                        </a:ln>
                        <a:solidFill>
                          <a:schemeClr val="tx1"/>
                        </a:solidFill>
                        <a:effectLst/>
                        <a:latin typeface="Arial Narrow" panose="020B060602020203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Canal</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Rango</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sym typeface="Symbol" panose="05050102010706020507" pitchFamily="18" charset="2"/>
                        </a:rPr>
                        <a:t></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Interpretación</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9250">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ROJO</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IR12.0-IR10.8</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-4….+2K</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1.0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dirty="0" smtClean="0">
                          <a:ln>
                            <a:noFill/>
                          </a:ln>
                          <a:solidFill>
                            <a:srgbClr val="000080"/>
                          </a:solidFill>
                          <a:effectLst/>
                          <a:latin typeface="Times New Roman" panose="02020603050405020304" pitchFamily="18" charset="0"/>
                          <a:cs typeface="Times New Roman" panose="02020603050405020304" pitchFamily="18" charset="0"/>
                        </a:rPr>
                        <a:t>Profundidad de nube</a:t>
                      </a:r>
                      <a:endParaRPr kumimoji="0" lang="es-ES" altLang="en-US" sz="1800" b="0"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838">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FF00"/>
                          </a:solidFill>
                          <a:effectLst/>
                          <a:latin typeface="Times New Roman" panose="02020603050405020304" pitchFamily="18" charset="0"/>
                          <a:cs typeface="Times New Roman" panose="02020603050405020304" pitchFamily="18" charset="0"/>
                        </a:rPr>
                        <a:t>VERDE</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dirty="0" smtClean="0">
                          <a:ln>
                            <a:noFill/>
                          </a:ln>
                          <a:solidFill>
                            <a:srgbClr val="000080"/>
                          </a:solidFill>
                          <a:effectLst/>
                          <a:latin typeface="Times New Roman" panose="02020603050405020304" pitchFamily="18" charset="0"/>
                          <a:cs typeface="Times New Roman" panose="02020603050405020304" pitchFamily="18" charset="0"/>
                        </a:rPr>
                        <a:t>IR10.8-IR3.9</a:t>
                      </a:r>
                      <a:endParaRPr kumimoji="0" lang="es-ES" altLang="en-US" sz="1800" b="0"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0…..+10K</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1.0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Fase de nube y tamaño de las gotas</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30250">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rPr>
                        <a:t>AZUL</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IR10.8</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+243……293K</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1.0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buClr>
                          <a:schemeClr val="accent2"/>
                        </a:buClr>
                        <a:buSzPct val="140000"/>
                        <a:defRPr sz="2200" b="1">
                          <a:solidFill>
                            <a:schemeClr val="tx1"/>
                          </a:solidFill>
                          <a:latin typeface="Arial Narrow" panose="020B0606020202030204" pitchFamily="34" charset="0"/>
                        </a:defRPr>
                      </a:lvl1pPr>
                      <a:lvl2pPr marL="742950" indent="-285750">
                        <a:spcBef>
                          <a:spcPct val="20000"/>
                        </a:spcBef>
                        <a:buClr>
                          <a:schemeClr val="accent2"/>
                        </a:buClr>
                        <a:buSzPct val="120000"/>
                        <a:defRPr sz="2000" b="1">
                          <a:solidFill>
                            <a:schemeClr val="tx1"/>
                          </a:solidFill>
                          <a:latin typeface="Arial Narrow" panose="020B0606020202030204" pitchFamily="34" charset="0"/>
                        </a:defRPr>
                      </a:lvl2pPr>
                      <a:lvl3pPr marL="1143000" indent="-228600">
                        <a:spcBef>
                          <a:spcPct val="20000"/>
                        </a:spcBef>
                        <a:buClr>
                          <a:schemeClr val="accent2"/>
                        </a:buClr>
                        <a:defRPr b="1">
                          <a:solidFill>
                            <a:schemeClr val="tx1"/>
                          </a:solidFill>
                          <a:latin typeface="Arial Narrow" panose="020B0606020202030204" pitchFamily="34" charset="0"/>
                        </a:defRPr>
                      </a:lvl3pPr>
                      <a:lvl4pPr marL="1600200" indent="-228600">
                        <a:spcBef>
                          <a:spcPct val="20000"/>
                        </a:spcBef>
                        <a:buClr>
                          <a:schemeClr val="accent2"/>
                        </a:buClr>
                        <a:buSzPct val="80000"/>
                        <a:defRPr sz="1600" b="1">
                          <a:solidFill>
                            <a:schemeClr val="tx1"/>
                          </a:solidFill>
                          <a:latin typeface="Arial Narrow" panose="020B0606020202030204" pitchFamily="34" charset="0"/>
                        </a:defRPr>
                      </a:lvl4pPr>
                      <a:lvl5pPr marL="2057400" indent="-228600">
                        <a:spcBef>
                          <a:spcPct val="20000"/>
                        </a:spcBef>
                        <a:buClr>
                          <a:schemeClr val="accent2"/>
                        </a:buClr>
                        <a:buSzPct val="80000"/>
                        <a:defRPr sz="1400" b="1">
                          <a:solidFill>
                            <a:schemeClr val="tx1"/>
                          </a:solidFill>
                          <a:latin typeface="Arial Narrow" panose="020B0606020202030204" pitchFamily="34" charset="0"/>
                        </a:defRPr>
                      </a:lvl5pPr>
                      <a:lvl6pPr marL="25146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marL="29718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marL="34290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marL="3886200" indent="-228600"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Temperatura del tope de nube y de la superficie</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603619" name="Rectangle 35"/>
          <p:cNvSpPr>
            <a:spLocks noChangeArrowheads="1"/>
          </p:cNvSpPr>
          <p:nvPr/>
        </p:nvSpPr>
        <p:spPr bwMode="auto">
          <a:xfrm>
            <a:off x="1992314" y="3789364"/>
            <a:ext cx="82073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2"/>
              </a:buClr>
              <a:buSzPct val="140000"/>
              <a:buFont typeface="Wingdings" panose="05000000000000000000" pitchFamily="2" charset="2"/>
              <a:buChar char="v"/>
            </a:pPr>
            <a:endParaRPr lang="es-ES" altLang="en-US" sz="2000"/>
          </a:p>
        </p:txBody>
      </p:sp>
      <p:sp>
        <p:nvSpPr>
          <p:cNvPr id="1603668" name="Rectangle 84"/>
          <p:cNvSpPr>
            <a:spLocks noGrp="1" noChangeArrowheads="1"/>
          </p:cNvSpPr>
          <p:nvPr>
            <p:ph type="title"/>
          </p:nvPr>
        </p:nvSpPr>
        <p:spPr>
          <a:noFill/>
          <a:ln/>
        </p:spPr>
        <p:txBody>
          <a:bodyPr/>
          <a:lstStyle/>
          <a:p>
            <a:r>
              <a:rPr lang="es-ES" altLang="en-US"/>
              <a:t>RGB de Nieblas y nubes bajas (de noche)</a:t>
            </a:r>
          </a:p>
        </p:txBody>
      </p:sp>
    </p:spTree>
    <p:extLst>
      <p:ext uri="{BB962C8B-B14F-4D97-AF65-F5344CB8AC3E}">
        <p14:creationId xmlns:p14="http://schemas.microsoft.com/office/powerpoint/2010/main" val="238450305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83" name="Rectangle 3"/>
          <p:cNvSpPr>
            <a:spLocks noGrp="1" noChangeArrowheads="1"/>
          </p:cNvSpPr>
          <p:nvPr>
            <p:ph type="body" idx="4294967295"/>
          </p:nvPr>
        </p:nvSpPr>
        <p:spPr>
          <a:xfrm>
            <a:off x="736601" y="1412875"/>
            <a:ext cx="5503864" cy="4572000"/>
          </a:xfrm>
          <a:prstGeom prst="rect">
            <a:avLst/>
          </a:prstGeom>
        </p:spPr>
        <p:txBody>
          <a:bodyPr>
            <a:normAutofit lnSpcReduction="10000"/>
          </a:bodyPr>
          <a:lstStyle/>
          <a:p>
            <a:pPr algn="just"/>
            <a:endParaRPr lang="es-ES" altLang="en-US" dirty="0">
              <a:solidFill>
                <a:schemeClr val="accent2"/>
              </a:solidFill>
            </a:endParaRPr>
          </a:p>
          <a:p>
            <a:pPr algn="just"/>
            <a:r>
              <a:rPr lang="es-ES" altLang="en-US" dirty="0">
                <a:solidFill>
                  <a:schemeClr val="accent2"/>
                </a:solidFill>
              </a:rPr>
              <a:t>La </a:t>
            </a:r>
            <a:r>
              <a:rPr lang="es-ES" altLang="en-US" u="sng" dirty="0">
                <a:solidFill>
                  <a:schemeClr val="accent2"/>
                </a:solidFill>
              </a:rPr>
              <a:t>niebla y los estratos bajos</a:t>
            </a:r>
            <a:r>
              <a:rPr lang="es-ES" altLang="en-US" dirty="0">
                <a:solidFill>
                  <a:schemeClr val="accent2"/>
                </a:solidFill>
              </a:rPr>
              <a:t> aparecen en </a:t>
            </a:r>
            <a:r>
              <a:rPr lang="es-ES" altLang="en-US" dirty="0">
                <a:solidFill>
                  <a:srgbClr val="66FF99"/>
                </a:solidFill>
              </a:rPr>
              <a:t>verde claro</a:t>
            </a:r>
            <a:r>
              <a:rPr lang="es-ES" altLang="en-US" dirty="0">
                <a:solidFill>
                  <a:schemeClr val="accent2"/>
                </a:solidFill>
              </a:rPr>
              <a:t> (las gotas pequeñas dan bastante señal en el haz verde). </a:t>
            </a:r>
          </a:p>
          <a:p>
            <a:pPr algn="just"/>
            <a:r>
              <a:rPr lang="es-ES" altLang="en-US" dirty="0">
                <a:solidFill>
                  <a:schemeClr val="accent2"/>
                </a:solidFill>
              </a:rPr>
              <a:t>Las </a:t>
            </a:r>
            <a:r>
              <a:rPr lang="es-ES" altLang="en-US" u="sng" dirty="0">
                <a:solidFill>
                  <a:schemeClr val="accent2"/>
                </a:solidFill>
              </a:rPr>
              <a:t>áreas libres de nubes sobre tierra</a:t>
            </a:r>
            <a:r>
              <a:rPr lang="es-ES" altLang="en-US" dirty="0">
                <a:solidFill>
                  <a:schemeClr val="accent2"/>
                </a:solidFill>
              </a:rPr>
              <a:t> aparecen </a:t>
            </a:r>
            <a:r>
              <a:rPr lang="es-ES" altLang="en-US" dirty="0">
                <a:solidFill>
                  <a:srgbClr val="FF66FF"/>
                </a:solidFill>
              </a:rPr>
              <a:t>rosáceas</a:t>
            </a:r>
            <a:r>
              <a:rPr lang="es-ES" altLang="en-US" dirty="0">
                <a:solidFill>
                  <a:schemeClr val="accent2"/>
                </a:solidFill>
              </a:rPr>
              <a:t>.</a:t>
            </a:r>
          </a:p>
          <a:p>
            <a:pPr algn="just"/>
            <a:r>
              <a:rPr lang="es-ES" altLang="en-US" dirty="0">
                <a:solidFill>
                  <a:schemeClr val="accent2"/>
                </a:solidFill>
              </a:rPr>
              <a:t>Las </a:t>
            </a:r>
            <a:r>
              <a:rPr lang="es-ES" altLang="en-US" u="sng" dirty="0">
                <a:solidFill>
                  <a:schemeClr val="accent2"/>
                </a:solidFill>
              </a:rPr>
              <a:t>nubes altas gruesas</a:t>
            </a:r>
            <a:r>
              <a:rPr lang="es-ES" altLang="en-US" dirty="0">
                <a:solidFill>
                  <a:schemeClr val="accent2"/>
                </a:solidFill>
              </a:rPr>
              <a:t> tienen tonos </a:t>
            </a:r>
            <a:r>
              <a:rPr lang="es-ES" altLang="en-US" dirty="0">
                <a:solidFill>
                  <a:srgbClr val="FF0000"/>
                </a:solidFill>
              </a:rPr>
              <a:t>rojos</a:t>
            </a:r>
            <a:r>
              <a:rPr lang="es-ES" altLang="en-US" dirty="0">
                <a:solidFill>
                  <a:schemeClr val="accent2"/>
                </a:solidFill>
              </a:rPr>
              <a:t> (el moteado </a:t>
            </a:r>
            <a:r>
              <a:rPr lang="es-ES" altLang="en-US" dirty="0">
                <a:solidFill>
                  <a:srgbClr val="CC6600"/>
                </a:solidFill>
              </a:rPr>
              <a:t>rojo-amarillo</a:t>
            </a:r>
            <a:r>
              <a:rPr lang="es-ES" altLang="en-US" dirty="0">
                <a:solidFill>
                  <a:schemeClr val="accent2"/>
                </a:solidFill>
              </a:rPr>
              <a:t> indica nubes muy frías). </a:t>
            </a:r>
          </a:p>
          <a:p>
            <a:pPr algn="just"/>
            <a:r>
              <a:rPr lang="es-ES" altLang="en-US" dirty="0">
                <a:solidFill>
                  <a:schemeClr val="accent2"/>
                </a:solidFill>
              </a:rPr>
              <a:t>Las </a:t>
            </a:r>
            <a:r>
              <a:rPr lang="es-ES" altLang="en-US" u="sng" dirty="0">
                <a:solidFill>
                  <a:schemeClr val="accent2"/>
                </a:solidFill>
              </a:rPr>
              <a:t>nubes altas finas</a:t>
            </a:r>
            <a:r>
              <a:rPr lang="es-ES" altLang="en-US" dirty="0">
                <a:solidFill>
                  <a:schemeClr val="accent2"/>
                </a:solidFill>
              </a:rPr>
              <a:t> tienen tonos  </a:t>
            </a:r>
            <a:r>
              <a:rPr lang="es-ES" altLang="en-US" dirty="0">
                <a:solidFill>
                  <a:srgbClr val="6600FF"/>
                </a:solidFill>
              </a:rPr>
              <a:t>azul oscuro</a:t>
            </a:r>
            <a:r>
              <a:rPr lang="es-ES" altLang="en-US" dirty="0">
                <a:solidFill>
                  <a:schemeClr val="accent2"/>
                </a:solidFill>
              </a:rPr>
              <a:t>.</a:t>
            </a:r>
          </a:p>
        </p:txBody>
      </p:sp>
      <p:pic>
        <p:nvPicPr>
          <p:cNvPr id="16076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6364" y="1557339"/>
            <a:ext cx="3851275" cy="31575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607685" name="Text Box 5"/>
          <p:cNvSpPr txBox="1">
            <a:spLocks noChangeArrowheads="1"/>
          </p:cNvSpPr>
          <p:nvPr/>
        </p:nvSpPr>
        <p:spPr bwMode="auto">
          <a:xfrm>
            <a:off x="6383338" y="4868864"/>
            <a:ext cx="458946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es-ES" altLang="en-US" dirty="0"/>
              <a:t>Esta RGB es más continua que el producto SAFNWC/Cloud </a:t>
            </a:r>
            <a:r>
              <a:rPr lang="es-ES" altLang="en-US" dirty="0" err="1"/>
              <a:t>Type</a:t>
            </a:r>
            <a:r>
              <a:rPr lang="es-ES" altLang="en-US" dirty="0"/>
              <a:t>, ya que en éste los umbrales a veces pueden provocar saltos. </a:t>
            </a:r>
          </a:p>
        </p:txBody>
      </p:sp>
      <p:sp>
        <p:nvSpPr>
          <p:cNvPr id="1607687" name="Rectangle 7"/>
          <p:cNvSpPr>
            <a:spLocks noGrp="1" noChangeArrowheads="1"/>
          </p:cNvSpPr>
          <p:nvPr>
            <p:ph type="title"/>
          </p:nvPr>
        </p:nvSpPr>
        <p:spPr>
          <a:xfrm>
            <a:off x="1111250" y="618517"/>
            <a:ext cx="10166976" cy="480033"/>
          </a:xfrm>
          <a:noFill/>
          <a:ln/>
        </p:spPr>
        <p:txBody>
          <a:bodyPr>
            <a:normAutofit fontScale="90000"/>
          </a:bodyPr>
          <a:lstStyle/>
          <a:p>
            <a:r>
              <a:rPr lang="es-ES" altLang="en-US" dirty="0"/>
              <a:t>RGB de Nieblas y nubes bajas (de noche)</a:t>
            </a:r>
          </a:p>
        </p:txBody>
      </p:sp>
    </p:spTree>
    <p:extLst>
      <p:ext uri="{BB962C8B-B14F-4D97-AF65-F5344CB8AC3E}">
        <p14:creationId xmlns:p14="http://schemas.microsoft.com/office/powerpoint/2010/main" val="22762794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427" y="172122"/>
            <a:ext cx="4762500" cy="3571875"/>
          </a:xfrm>
          <a:prstGeom prst="rect">
            <a:avLst/>
          </a:prstGeom>
        </p:spPr>
      </p:pic>
      <p:sp>
        <p:nvSpPr>
          <p:cNvPr id="3" name="Rectangle 1"/>
          <p:cNvSpPr>
            <a:spLocks noChangeArrowheads="1"/>
          </p:cNvSpPr>
          <p:nvPr/>
        </p:nvSpPr>
        <p:spPr bwMode="auto">
          <a:xfrm>
            <a:off x="5002231" y="0"/>
            <a:ext cx="5708650"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smtClean="0">
                <a:ln>
                  <a:noFill/>
                </a:ln>
                <a:solidFill>
                  <a:schemeClr val="tx1"/>
                </a:solidFill>
                <a:effectLst/>
                <a:latin typeface="Arial" panose="020B0604020202020204" pitchFamily="34" charset="0"/>
              </a:rPr>
              <a:t>En</a:t>
            </a:r>
            <a:r>
              <a:rPr kumimoji="0" lang="en-US" altLang="en-US" sz="1800" b="0" i="0" u="none" strike="noStrike" cap="none" normalizeH="0" baseline="0" dirty="0" smtClean="0">
                <a:ln>
                  <a:noFill/>
                </a:ln>
                <a:solidFill>
                  <a:schemeClr val="tx1"/>
                </a:solidFill>
                <a:effectLst/>
                <a:latin typeface="Arial" panose="020B0604020202020204" pitchFamily="34" charset="0"/>
              </a:rPr>
              <a:t> </a:t>
            </a:r>
            <a:r>
              <a:rPr kumimoji="0" lang="en-US" altLang="en-US" sz="1800" b="0" i="0" u="none" strike="noStrike" cap="none" normalizeH="0" baseline="0" dirty="0" err="1" smtClean="0">
                <a:ln>
                  <a:noFill/>
                </a:ln>
                <a:solidFill>
                  <a:schemeClr val="tx1"/>
                </a:solidFill>
                <a:effectLst/>
                <a:latin typeface="Arial" panose="020B0604020202020204" pitchFamily="34" charset="0"/>
              </a:rPr>
              <a:t>esta</a:t>
            </a:r>
            <a:r>
              <a:rPr kumimoji="0" lang="en-US" altLang="en-US" sz="1800" b="0" i="0" u="none" strike="noStrike" cap="none" normalizeH="0" baseline="0" dirty="0" smtClean="0">
                <a:ln>
                  <a:noFill/>
                </a:ln>
                <a:solidFill>
                  <a:schemeClr val="tx1"/>
                </a:solidFill>
                <a:effectLst/>
                <a:latin typeface="Arial" panose="020B0604020202020204" pitchFamily="34" charset="0"/>
              </a:rPr>
              <a:t> imagen</a:t>
            </a:r>
            <a:r>
              <a:rPr kumimoji="0" lang="en-US" altLang="en-US" sz="1800" b="0" i="0" u="none" strike="noStrike" cap="none" normalizeH="0" dirty="0" smtClean="0">
                <a:ln>
                  <a:noFill/>
                </a:ln>
                <a:solidFill>
                  <a:schemeClr val="tx1"/>
                </a:solidFill>
                <a:effectLst/>
                <a:latin typeface="Arial" panose="020B0604020202020204" pitchFamily="34" charset="0"/>
              </a:rPr>
              <a:t> RGB de </a:t>
            </a:r>
            <a:r>
              <a:rPr kumimoji="0" lang="en-US" altLang="en-US" sz="1800" b="0" i="0" u="none" strike="noStrike" cap="none" normalizeH="0" dirty="0" err="1" smtClean="0">
                <a:ln>
                  <a:noFill/>
                </a:ln>
                <a:solidFill>
                  <a:schemeClr val="tx1"/>
                </a:solidFill>
                <a:effectLst/>
                <a:latin typeface="Arial" panose="020B0604020202020204" pitchFamily="34" charset="0"/>
              </a:rPr>
              <a:t>nieblas</a:t>
            </a:r>
            <a:r>
              <a:rPr kumimoji="0" lang="en-US" altLang="en-US" sz="1800" b="0" i="0" u="none" strike="noStrike" cap="none" normalizeH="0" dirty="0" smtClean="0">
                <a:ln>
                  <a:noFill/>
                </a:ln>
                <a:solidFill>
                  <a:schemeClr val="tx1"/>
                </a:solidFill>
                <a:effectLst/>
                <a:latin typeface="Arial" panose="020B0604020202020204" pitchFamily="34" charset="0"/>
              </a:rPr>
              <a:t> y </a:t>
            </a:r>
            <a:r>
              <a:rPr kumimoji="0" lang="en-US" altLang="en-US" sz="1800" b="0" i="0" u="none" strike="noStrike" cap="none" normalizeH="0" dirty="0" err="1" smtClean="0">
                <a:ln>
                  <a:noFill/>
                </a:ln>
                <a:solidFill>
                  <a:schemeClr val="tx1"/>
                </a:solidFill>
                <a:effectLst/>
                <a:latin typeface="Arial" panose="020B0604020202020204" pitchFamily="34" charset="0"/>
              </a:rPr>
              <a:t>nubes</a:t>
            </a:r>
            <a:r>
              <a:rPr kumimoji="0" lang="en-US" altLang="en-US" sz="1800" b="0" i="0" u="none" strike="noStrike" cap="none" normalizeH="0" dirty="0" smtClean="0">
                <a:ln>
                  <a:noFill/>
                </a:ln>
                <a:solidFill>
                  <a:schemeClr val="tx1"/>
                </a:solidFill>
                <a:effectLst/>
                <a:latin typeface="Arial" panose="020B0604020202020204" pitchFamily="34" charset="0"/>
              </a:rPr>
              <a:t> </a:t>
            </a:r>
            <a:r>
              <a:rPr kumimoji="0" lang="en-US" altLang="en-US" sz="1800" b="0" i="0" u="none" strike="noStrike" cap="none" normalizeH="0" dirty="0" err="1" smtClean="0">
                <a:ln>
                  <a:noFill/>
                </a:ln>
                <a:solidFill>
                  <a:schemeClr val="tx1"/>
                </a:solidFill>
                <a:effectLst/>
                <a:latin typeface="Arial" panose="020B0604020202020204" pitchFamily="34" charset="0"/>
              </a:rPr>
              <a:t>bajas</a:t>
            </a:r>
            <a:r>
              <a:rPr kumimoji="0" lang="en-US" altLang="en-US" sz="1800" b="0" i="0" u="none" strike="noStrike" cap="none" normalizeH="0" dirty="0" smtClean="0">
                <a:ln>
                  <a:noFill/>
                </a:ln>
                <a:solidFill>
                  <a:schemeClr val="tx1"/>
                </a:solidFill>
                <a:effectLst/>
                <a:latin typeface="Arial" panose="020B0604020202020204" pitchFamily="34" charset="0"/>
              </a:rPr>
              <a:t> </a:t>
            </a:r>
            <a:r>
              <a:rPr kumimoji="0" lang="en-US" altLang="en-US" sz="1800" b="0" i="0" u="none" strike="noStrike" cap="none" normalizeH="0" dirty="0" err="1" smtClean="0">
                <a:ln>
                  <a:noFill/>
                </a:ln>
                <a:solidFill>
                  <a:schemeClr val="tx1"/>
                </a:solidFill>
                <a:effectLst/>
                <a:latin typeface="Arial" panose="020B0604020202020204" pitchFamily="34" charset="0"/>
              </a:rPr>
              <a:t>sobre</a:t>
            </a:r>
            <a:r>
              <a:rPr kumimoji="0" lang="en-US" altLang="en-US" sz="1800" b="0" i="0" u="none" strike="noStrike" cap="none" normalizeH="0" dirty="0" smtClean="0">
                <a:ln>
                  <a:noFill/>
                </a:ln>
                <a:solidFill>
                  <a:schemeClr val="tx1"/>
                </a:solidFill>
                <a:effectLst/>
                <a:latin typeface="Arial" panose="020B0604020202020204" pitchFamily="34" charset="0"/>
              </a:rPr>
              <a:t> </a:t>
            </a:r>
            <a:r>
              <a:rPr kumimoji="0" lang="en-US" altLang="en-US" sz="1800" b="0" i="0" u="none" strike="noStrike" cap="none" normalizeH="0" dirty="0" err="1" smtClean="0">
                <a:ln>
                  <a:noFill/>
                </a:ln>
                <a:solidFill>
                  <a:schemeClr val="tx1"/>
                </a:solidFill>
                <a:effectLst/>
                <a:latin typeface="Arial" panose="020B0604020202020204" pitchFamily="34" charset="0"/>
              </a:rPr>
              <a:t>Sudamérica</a:t>
            </a:r>
            <a:r>
              <a:rPr kumimoji="0" lang="en-US" altLang="en-US" sz="1800" b="0" i="0" u="none" strike="noStrike" cap="none" normalizeH="0" dirty="0" smtClean="0">
                <a:ln>
                  <a:noFill/>
                </a:ln>
                <a:solidFill>
                  <a:schemeClr val="tx1"/>
                </a:solidFill>
                <a:effectLst/>
                <a:latin typeface="Arial" panose="020B0604020202020204" pitchFamily="34" charset="0"/>
              </a:rPr>
              <a:t>, ¿</a:t>
            </a:r>
            <a:r>
              <a:rPr kumimoji="0" lang="en-US" altLang="en-US" sz="1800" b="0" i="0" u="none" strike="noStrike" cap="none" normalizeH="0" dirty="0" err="1" smtClean="0">
                <a:ln>
                  <a:noFill/>
                </a:ln>
                <a:solidFill>
                  <a:schemeClr val="tx1"/>
                </a:solidFill>
                <a:effectLst/>
                <a:latin typeface="Arial" panose="020B0604020202020204" pitchFamily="34" charset="0"/>
              </a:rPr>
              <a:t>cuál</a:t>
            </a:r>
            <a:r>
              <a:rPr kumimoji="0" lang="en-US" altLang="en-US" sz="1800" b="0" i="0" u="none" strike="noStrike" cap="none" normalizeH="0" dirty="0" smtClean="0">
                <a:ln>
                  <a:noFill/>
                </a:ln>
                <a:solidFill>
                  <a:schemeClr val="tx1"/>
                </a:solidFill>
                <a:effectLst/>
                <a:latin typeface="Arial" panose="020B0604020202020204" pitchFamily="34" charset="0"/>
              </a:rPr>
              <a:t> de las </a:t>
            </a:r>
            <a:r>
              <a:rPr kumimoji="0" lang="en-US" altLang="en-US" sz="1800" b="0" i="0" u="none" strike="noStrike" cap="none" normalizeH="0" dirty="0" err="1" smtClean="0">
                <a:ln>
                  <a:noFill/>
                </a:ln>
                <a:solidFill>
                  <a:schemeClr val="tx1"/>
                </a:solidFill>
                <a:effectLst/>
                <a:latin typeface="Arial" panose="020B0604020202020204" pitchFamily="34" charset="0"/>
              </a:rPr>
              <a:t>áreas</a:t>
            </a:r>
            <a:r>
              <a:rPr kumimoji="0" lang="en-US" altLang="en-US" sz="1800" b="0" i="0" u="none" strike="noStrike" cap="none" normalizeH="0" dirty="0" smtClean="0">
                <a:ln>
                  <a:noFill/>
                </a:ln>
                <a:solidFill>
                  <a:schemeClr val="tx1"/>
                </a:solidFill>
                <a:effectLst/>
                <a:latin typeface="Arial" panose="020B0604020202020204" pitchFamily="34" charset="0"/>
              </a:rPr>
              <a:t> con </a:t>
            </a:r>
            <a:r>
              <a:rPr kumimoji="0" lang="en-US" altLang="en-US" sz="1800" b="0" i="0" u="none" strike="noStrike" cap="none" normalizeH="0" dirty="0" err="1" smtClean="0">
                <a:ln>
                  <a:noFill/>
                </a:ln>
                <a:solidFill>
                  <a:schemeClr val="tx1"/>
                </a:solidFill>
                <a:effectLst/>
                <a:latin typeface="Arial" panose="020B0604020202020204" pitchFamily="34" charset="0"/>
              </a:rPr>
              <a:t>etiqueta</a:t>
            </a:r>
            <a:r>
              <a:rPr kumimoji="0" lang="en-US" altLang="en-US" sz="1800" b="0" i="0" u="none" strike="noStrike" cap="none" normalizeH="0" dirty="0" smtClean="0">
                <a:ln>
                  <a:noFill/>
                </a:ln>
                <a:solidFill>
                  <a:schemeClr val="tx1"/>
                </a:solidFill>
                <a:effectLst/>
                <a:latin typeface="Arial" panose="020B0604020202020204" pitchFamily="34" charset="0"/>
              </a:rPr>
              <a:t> </a:t>
            </a:r>
            <a:r>
              <a:rPr kumimoji="0" lang="en-US" altLang="en-US" sz="1800" b="0" i="0" u="none" strike="noStrike" cap="none" normalizeH="0" dirty="0" err="1" smtClean="0">
                <a:ln>
                  <a:noFill/>
                </a:ln>
                <a:solidFill>
                  <a:schemeClr val="tx1"/>
                </a:solidFill>
                <a:effectLst/>
                <a:latin typeface="Arial" panose="020B0604020202020204" pitchFamily="34" charset="0"/>
              </a:rPr>
              <a:t>corresponden</a:t>
            </a:r>
            <a:r>
              <a:rPr kumimoji="0" lang="en-US" altLang="en-US" sz="1800" b="0" i="0" u="none" strike="noStrike" cap="none" normalizeH="0" dirty="0" smtClean="0">
                <a:ln>
                  <a:noFill/>
                </a:ln>
                <a:solidFill>
                  <a:schemeClr val="tx1"/>
                </a:solidFill>
                <a:effectLst/>
                <a:latin typeface="Arial" panose="020B0604020202020204" pitchFamily="34" charset="0"/>
              </a:rPr>
              <a:t> con </a:t>
            </a:r>
            <a:r>
              <a:rPr kumimoji="0" lang="en-US" altLang="en-US" sz="1800" b="0" i="0" u="none" strike="noStrike" cap="none" normalizeH="0" dirty="0" err="1" smtClean="0">
                <a:ln>
                  <a:noFill/>
                </a:ln>
                <a:solidFill>
                  <a:schemeClr val="tx1"/>
                </a:solidFill>
                <a:effectLst/>
                <a:latin typeface="Arial" panose="020B0604020202020204" pitchFamily="34" charset="0"/>
              </a:rPr>
              <a:t>nubes</a:t>
            </a:r>
            <a:r>
              <a:rPr kumimoji="0" lang="en-US" altLang="en-US" sz="1800" b="0" i="0" u="none" strike="noStrike" cap="none" normalizeH="0" dirty="0" smtClean="0">
                <a:ln>
                  <a:noFill/>
                </a:ln>
                <a:solidFill>
                  <a:schemeClr val="tx1"/>
                </a:solidFill>
                <a:effectLst/>
                <a:latin typeface="Arial" panose="020B0604020202020204" pitchFamily="34" charset="0"/>
              </a:rPr>
              <a:t> </a:t>
            </a:r>
            <a:r>
              <a:rPr kumimoji="0" lang="en-US" altLang="en-US" sz="1800" b="0" i="0" u="none" strike="noStrike" cap="none" normalizeH="0" dirty="0" err="1" smtClean="0">
                <a:ln>
                  <a:noFill/>
                </a:ln>
                <a:solidFill>
                  <a:schemeClr val="tx1"/>
                </a:solidFill>
                <a:effectLst/>
                <a:latin typeface="Arial" panose="020B0604020202020204" pitchFamily="34" charset="0"/>
              </a:rPr>
              <a:t>bajas</a:t>
            </a:r>
            <a:r>
              <a:rPr kumimoji="0" lang="en-US" altLang="en-US" sz="1800" b="0" i="0" u="none" strike="noStrike" cap="none" normalizeH="0" dirty="0" smtClean="0">
                <a:ln>
                  <a:noFill/>
                </a:ln>
                <a:solidFill>
                  <a:schemeClr val="tx1"/>
                </a:solidFill>
                <a:effectLst/>
                <a:latin typeface="Arial" panose="020B0604020202020204" pitchFamily="34" charset="0"/>
              </a:rPr>
              <a:t> y/o </a:t>
            </a:r>
            <a:r>
              <a:rPr kumimoji="0" lang="en-US" altLang="en-US" sz="1800" b="0" i="0" u="none" strike="noStrike" cap="none" normalizeH="0" dirty="0" err="1" smtClean="0">
                <a:ln>
                  <a:noFill/>
                </a:ln>
                <a:solidFill>
                  <a:schemeClr val="tx1"/>
                </a:solidFill>
                <a:effectLst/>
                <a:latin typeface="Arial" panose="020B0604020202020204" pitchFamily="34" charset="0"/>
              </a:rPr>
              <a:t>nieblas</a:t>
            </a:r>
            <a:r>
              <a:rPr kumimoji="0" lang="en-US" altLang="en-US" sz="1800" b="0" i="0" u="none" strike="noStrike" cap="none" normalizeH="0" dirty="0" smtClean="0">
                <a:ln>
                  <a:noFill/>
                </a:ln>
                <a:solidFill>
                  <a:schemeClr val="tx1"/>
                </a:solidFill>
                <a:effectLst/>
                <a:latin typeface="Arial" panose="020B0604020202020204" pitchFamily="34" charset="0"/>
              </a:rPr>
              <a: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a)</a:t>
            </a:r>
            <a:r>
              <a:rPr kumimoji="0" lang="en-US" altLang="en-US" sz="1800" b="0" i="0" u="none" strike="noStrike" cap="none" normalizeH="0" baseline="0" dirty="0" smtClean="0">
                <a:ln>
                  <a:noFill/>
                </a:ln>
                <a:solidFill>
                  <a:schemeClr val="tx1"/>
                </a:solidFill>
                <a:effectLst/>
                <a:latin typeface="Arial" panose="020B0604020202020204" pitchFamily="34" charset="0"/>
              </a:rPr>
              <a:t> A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b)</a:t>
            </a:r>
            <a:r>
              <a:rPr kumimoji="0" lang="en-US" altLang="en-US" sz="1800" b="0" i="0" u="none" strike="noStrike" cap="none" normalizeH="0" baseline="0" dirty="0" smtClean="0">
                <a:ln>
                  <a:noFill/>
                </a:ln>
                <a:solidFill>
                  <a:schemeClr val="tx1"/>
                </a:solidFill>
                <a:effectLst/>
                <a:latin typeface="Arial" panose="020B0604020202020204" pitchFamily="34" charset="0"/>
              </a:rPr>
              <a:t> B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c)</a:t>
            </a:r>
            <a:r>
              <a:rPr kumimoji="0" lang="en-US" altLang="en-US" sz="1800" b="0" i="0" u="none" strike="noStrike" cap="none" normalizeH="0" baseline="0" dirty="0" smtClean="0">
                <a:ln>
                  <a:noFill/>
                </a:ln>
                <a:solidFill>
                  <a:schemeClr val="tx1"/>
                </a:solidFill>
                <a:effectLst/>
                <a:latin typeface="Arial" panose="020B0604020202020204" pitchFamily="34" charset="0"/>
              </a:rPr>
              <a:t> C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d)</a:t>
            </a:r>
            <a:r>
              <a:rPr kumimoji="0" lang="en-US" altLang="en-US" sz="1800" b="0" i="0" u="none" strike="noStrike" cap="none" normalizeH="0" baseline="0" dirty="0" smtClean="0">
                <a:ln>
                  <a:noFill/>
                </a:ln>
                <a:solidFill>
                  <a:schemeClr val="tx1"/>
                </a:solidFill>
                <a:effectLst/>
                <a:latin typeface="Arial" panose="020B0604020202020204" pitchFamily="34" charset="0"/>
              </a:rPr>
              <a:t> D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e)</a:t>
            </a:r>
            <a:r>
              <a:rPr kumimoji="0" lang="en-US" altLang="en-US" sz="1800" b="0" i="0" u="none" strike="noStrike" cap="none" normalizeH="0" baseline="0" dirty="0" smtClean="0">
                <a:ln>
                  <a:noFill/>
                </a:ln>
                <a:solidFill>
                  <a:schemeClr val="tx1"/>
                </a:solidFill>
                <a:effectLst/>
                <a:latin typeface="Arial" panose="020B0604020202020204" pitchFamily="34" charset="0"/>
              </a:rPr>
              <a:t> 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f)</a:t>
            </a:r>
            <a:r>
              <a:rPr kumimoji="0" lang="en-US" altLang="en-US" sz="1800" b="0" i="0" u="none" strike="noStrike" cap="none" normalizeH="0" baseline="0" dirty="0" smtClean="0">
                <a:ln>
                  <a:noFill/>
                </a:ln>
                <a:solidFill>
                  <a:schemeClr val="tx1"/>
                </a:solidFill>
                <a:effectLst/>
                <a:latin typeface="Arial" panose="020B0604020202020204" pitchFamily="34" charset="0"/>
              </a:rPr>
              <a:t> F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g)</a:t>
            </a:r>
            <a:r>
              <a:rPr kumimoji="0" lang="en-US" altLang="en-US" sz="1800" b="0" i="0" u="none" strike="noStrike" cap="none" normalizeH="0" baseline="0" dirty="0" smtClean="0">
                <a:ln>
                  <a:noFill/>
                </a:ln>
                <a:solidFill>
                  <a:schemeClr val="tx1"/>
                </a:solidFill>
                <a:effectLst/>
                <a:latin typeface="Arial" panose="020B0604020202020204" pitchFamily="34" charset="0"/>
              </a:rPr>
              <a:t> G </a:t>
            </a:r>
          </a:p>
        </p:txBody>
      </p:sp>
      <p:sp>
        <p:nvSpPr>
          <p:cNvPr id="4" name="Rectángulo 3"/>
          <p:cNvSpPr/>
          <p:nvPr/>
        </p:nvSpPr>
        <p:spPr>
          <a:xfrm>
            <a:off x="232782" y="4035424"/>
            <a:ext cx="4625789" cy="1200329"/>
          </a:xfrm>
          <a:prstGeom prst="rect">
            <a:avLst/>
          </a:prstGeom>
        </p:spPr>
        <p:txBody>
          <a:bodyPr wrap="square">
            <a:spAutoFit/>
          </a:bodyPr>
          <a:lstStyle/>
          <a:p>
            <a:r>
              <a:rPr lang="en-GB" dirty="0"/>
              <a:t>The areas around C, D, and E are fog or low cloud since they have a light green or cyan </a:t>
            </a:r>
            <a:r>
              <a:rPr lang="en-GB" dirty="0" err="1"/>
              <a:t>color</a:t>
            </a:r>
            <a:r>
              <a:rPr lang="en-GB" dirty="0"/>
              <a:t>. The reddish cloud is cirrus, which overlies a large area of stratus within the white enclosure.</a:t>
            </a:r>
          </a:p>
        </p:txBody>
      </p:sp>
      <p:pic>
        <p:nvPicPr>
          <p:cNvPr id="7" name="msg_fogStratusRGBani_05July0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852159" y="1667435"/>
            <a:ext cx="6202134" cy="4961707"/>
          </a:xfrm>
          <a:prstGeom prst="rect">
            <a:avLst/>
          </a:prstGeom>
        </p:spPr>
      </p:pic>
    </p:spTree>
    <p:extLst>
      <p:ext uri="{BB962C8B-B14F-4D97-AF65-F5344CB8AC3E}">
        <p14:creationId xmlns:p14="http://schemas.microsoft.com/office/powerpoint/2010/main" val="23025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bldLst>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9730" name="Rectangle 2"/>
          <p:cNvSpPr>
            <a:spLocks noGrp="1" noChangeArrowheads="1"/>
          </p:cNvSpPr>
          <p:nvPr>
            <p:ph type="title"/>
          </p:nvPr>
        </p:nvSpPr>
        <p:spPr>
          <a:xfrm>
            <a:off x="1168400" y="618517"/>
            <a:ext cx="10109826" cy="410183"/>
          </a:xfrm>
        </p:spPr>
        <p:txBody>
          <a:bodyPr>
            <a:normAutofit fontScale="90000"/>
          </a:bodyPr>
          <a:lstStyle/>
          <a:p>
            <a:r>
              <a:rPr lang="es-ES" altLang="en-US" dirty="0"/>
              <a:t>RGB de Detección de polvo</a:t>
            </a:r>
          </a:p>
        </p:txBody>
      </p:sp>
      <p:sp>
        <p:nvSpPr>
          <p:cNvPr id="1609731" name="Rectangle 3"/>
          <p:cNvSpPr>
            <a:spLocks noGrp="1" noChangeArrowheads="1"/>
          </p:cNvSpPr>
          <p:nvPr>
            <p:ph type="body" idx="4294967295"/>
          </p:nvPr>
        </p:nvSpPr>
        <p:spPr>
          <a:xfrm>
            <a:off x="2209800" y="1524000"/>
            <a:ext cx="8362950" cy="3543300"/>
          </a:xfrm>
          <a:prstGeom prst="rect">
            <a:avLst/>
          </a:prstGeom>
        </p:spPr>
        <p:txBody>
          <a:bodyPr/>
          <a:lstStyle/>
          <a:p>
            <a:pPr algn="just">
              <a:lnSpc>
                <a:spcPct val="90000"/>
              </a:lnSpc>
            </a:pPr>
            <a:r>
              <a:rPr lang="es-ES" altLang="en-US" dirty="0"/>
              <a:t>La RGB de Detección de polvo fue diseñada en EUMETSAT para el </a:t>
            </a:r>
            <a:r>
              <a:rPr lang="es-ES" altLang="en-US" u="sng" dirty="0"/>
              <a:t>seguimiento de tormentas de polvo.</a:t>
            </a:r>
          </a:p>
          <a:p>
            <a:pPr algn="just">
              <a:lnSpc>
                <a:spcPct val="90000"/>
              </a:lnSpc>
              <a:buFontTx/>
              <a:buNone/>
            </a:pPr>
            <a:endParaRPr lang="es-ES" altLang="en-US" dirty="0"/>
          </a:p>
          <a:p>
            <a:pPr algn="just">
              <a:lnSpc>
                <a:spcPct val="90000"/>
              </a:lnSpc>
            </a:pPr>
            <a:r>
              <a:rPr lang="es-ES" altLang="en-US" dirty="0"/>
              <a:t>Permite seguir las nubes de polvo durante día y noche (al estar basada en canales infrarrojos), cuando se extienden por tierra y por mar.</a:t>
            </a:r>
          </a:p>
          <a:p>
            <a:pPr algn="just">
              <a:lnSpc>
                <a:spcPct val="90000"/>
              </a:lnSpc>
            </a:pPr>
            <a:endParaRPr lang="es-ES" altLang="en-US" dirty="0"/>
          </a:p>
          <a:p>
            <a:pPr algn="just">
              <a:lnSpc>
                <a:spcPct val="90000"/>
              </a:lnSpc>
            </a:pPr>
            <a:r>
              <a:rPr lang="es-ES" altLang="en-US" dirty="0"/>
              <a:t>Durante el día se pueden usar también los canales visibles (en especial el canal HRV) para el seguimiento de polvo sobre mar. </a:t>
            </a:r>
          </a:p>
        </p:txBody>
      </p:sp>
    </p:spTree>
    <p:extLst>
      <p:ext uri="{BB962C8B-B14F-4D97-AF65-F5344CB8AC3E}">
        <p14:creationId xmlns:p14="http://schemas.microsoft.com/office/powerpoint/2010/main" val="244818210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1779" name="Rectangle 3"/>
          <p:cNvSpPr>
            <a:spLocks noChangeArrowheads="1"/>
          </p:cNvSpPr>
          <p:nvPr/>
        </p:nvSpPr>
        <p:spPr bwMode="auto">
          <a:xfrm>
            <a:off x="6003635" y="2385955"/>
            <a:ext cx="184731" cy="546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190440" bIns="76176" anchor="ctr">
            <a:spAutoFit/>
          </a:bodyPr>
          <a:lstStyle/>
          <a:p>
            <a:pPr algn="just"/>
            <a:endParaRPr lang="es-ES" altLang="en-US">
              <a:latin typeface="Times New Roman" panose="02020603050405020304" pitchFamily="18" charset="0"/>
            </a:endParaRPr>
          </a:p>
        </p:txBody>
      </p:sp>
      <p:graphicFrame>
        <p:nvGraphicFramePr>
          <p:cNvPr id="1907717" name="Group 5"/>
          <p:cNvGraphicFramePr>
            <a:graphicFrameLocks noGrp="1"/>
          </p:cNvGraphicFramePr>
          <p:nvPr/>
        </p:nvGraphicFramePr>
        <p:xfrm>
          <a:off x="2279650" y="1484314"/>
          <a:ext cx="7704138" cy="1897063"/>
        </p:xfrm>
        <a:graphic>
          <a:graphicData uri="http://schemas.openxmlformats.org/drawingml/2006/table">
            <a:tbl>
              <a:tblPr/>
              <a:tblGrid>
                <a:gridCol w="1008063"/>
                <a:gridCol w="1584325"/>
                <a:gridCol w="1655762"/>
                <a:gridCol w="504825"/>
                <a:gridCol w="2951163"/>
              </a:tblGrid>
              <a:tr h="288925">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Pct val="140000"/>
                        <a:buFontTx/>
                        <a:buNone/>
                        <a:tabLst/>
                      </a:pPr>
                      <a:endParaRPr kumimoji="0" lang="es-ES" altLang="en-US" sz="1800" b="1" i="0" u="none" strike="noStrike" cap="none" normalizeH="0" baseline="0" smtClean="0">
                        <a:ln>
                          <a:noFill/>
                        </a:ln>
                        <a:solidFill>
                          <a:schemeClr val="tx1"/>
                        </a:solidFill>
                        <a:effectLst/>
                        <a:latin typeface="Arial Narrow" panose="020B060602020203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Canal</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Rango</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sym typeface="Symbol" panose="05050102010706020507"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Interpretación</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2263">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ROJO</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IR12.0-IR10.8</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-4….+2K</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1.0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Profundidad de nube</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5463">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FF00"/>
                          </a:solidFill>
                          <a:effectLst/>
                          <a:latin typeface="Times New Roman" panose="02020603050405020304" pitchFamily="18" charset="0"/>
                          <a:cs typeface="Times New Roman" panose="02020603050405020304" pitchFamily="18" charset="0"/>
                        </a:rPr>
                        <a:t>VERDE</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IR10.8-IR8.7</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0…..+15K</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2.5</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Pct val="140000"/>
                        <a:buFontTx/>
                        <a:buNone/>
                        <a:tabLst/>
                      </a:pPr>
                      <a:endParaRPr kumimoji="0" lang="es-ES" altLang="en-US" sz="1800" b="1" i="0" u="none" strike="noStrike" cap="none" normalizeH="0" baseline="0" smtClean="0">
                        <a:ln>
                          <a:noFill/>
                        </a:ln>
                        <a:solidFill>
                          <a:schemeClr val="tx1"/>
                        </a:solidFill>
                        <a:effectLst/>
                        <a:latin typeface="Arial Narrow" panose="020B060602020203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rPr>
                        <a:t>AZUL</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IR10.8</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+261……289K</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1.0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Temperatura de la cima de la nube de polvo y la superficie</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611824" name="Rectangle 48"/>
          <p:cNvSpPr>
            <a:spLocks noChangeArrowheads="1"/>
          </p:cNvSpPr>
          <p:nvPr/>
        </p:nvSpPr>
        <p:spPr bwMode="auto">
          <a:xfrm>
            <a:off x="1955800" y="3562351"/>
            <a:ext cx="8826501"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s-ES" altLang="en-US" sz="2000" dirty="0">
                <a:solidFill>
                  <a:schemeClr val="accent2"/>
                </a:solidFill>
              </a:rPr>
              <a:t> </a:t>
            </a:r>
            <a:r>
              <a:rPr lang="es-ES" altLang="en-US" sz="2000" dirty="0"/>
              <a:t>- Esta combinación RGB explota la </a:t>
            </a:r>
            <a:r>
              <a:rPr lang="es-ES" altLang="en-US" sz="2000" u="sng" dirty="0"/>
              <a:t>diferencia que hay entre las </a:t>
            </a:r>
            <a:r>
              <a:rPr lang="es-ES" altLang="en-US" sz="2000" u="sng" dirty="0" err="1"/>
              <a:t>emisividades</a:t>
            </a:r>
            <a:r>
              <a:rPr lang="es-ES" altLang="en-US" sz="2000" u="sng" dirty="0"/>
              <a:t> del polvo y de la superficie del desierto</a:t>
            </a:r>
            <a:r>
              <a:rPr lang="es-ES" altLang="en-US" sz="2000" dirty="0"/>
              <a:t> en los canales IR12.0, IR10.8 y IR8.7. </a:t>
            </a:r>
          </a:p>
          <a:p>
            <a:endParaRPr lang="es-ES" altLang="en-US" sz="2000" dirty="0"/>
          </a:p>
          <a:p>
            <a:r>
              <a:rPr lang="es-ES" altLang="en-US" sz="2000" dirty="0"/>
              <a:t> - El contraste también está marcado por la </a:t>
            </a:r>
            <a:r>
              <a:rPr lang="es-ES" altLang="en-US" sz="2000" u="sng" dirty="0"/>
              <a:t>diferencia entre la temperatura de la superficie cálida del desierto y de las nubes de polvo frías</a:t>
            </a:r>
            <a:r>
              <a:rPr lang="es-ES" altLang="en-US" sz="2000" dirty="0"/>
              <a:t>.</a:t>
            </a:r>
          </a:p>
        </p:txBody>
      </p:sp>
      <p:sp>
        <p:nvSpPr>
          <p:cNvPr id="1611828" name="Rectangle 52"/>
          <p:cNvSpPr>
            <a:spLocks noGrp="1" noChangeArrowheads="1"/>
          </p:cNvSpPr>
          <p:nvPr>
            <p:ph type="title"/>
          </p:nvPr>
        </p:nvSpPr>
        <p:spPr>
          <a:xfrm>
            <a:off x="984250" y="618518"/>
            <a:ext cx="10293976" cy="416594"/>
          </a:xfrm>
          <a:noFill/>
          <a:ln/>
        </p:spPr>
        <p:txBody>
          <a:bodyPr>
            <a:normAutofit fontScale="90000"/>
          </a:bodyPr>
          <a:lstStyle/>
          <a:p>
            <a:r>
              <a:rPr lang="es-ES" altLang="en-US" dirty="0"/>
              <a:t>RGB de Detección de polvo</a:t>
            </a:r>
          </a:p>
        </p:txBody>
      </p:sp>
    </p:spTree>
    <p:extLst>
      <p:ext uri="{BB962C8B-B14F-4D97-AF65-F5344CB8AC3E}">
        <p14:creationId xmlns:p14="http://schemas.microsoft.com/office/powerpoint/2010/main" val="47169685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23" name="Picture 1027" descr="00_dust_rgb_12_20070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8076" y="1341439"/>
            <a:ext cx="5040313" cy="336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24" name="Rectangle 1028"/>
          <p:cNvSpPr>
            <a:spLocks noChangeArrowheads="1"/>
          </p:cNvSpPr>
          <p:nvPr/>
        </p:nvSpPr>
        <p:spPr bwMode="auto">
          <a:xfrm>
            <a:off x="1228726" y="4826001"/>
            <a:ext cx="827785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s-ES" altLang="en-US" dirty="0"/>
              <a:t>El </a:t>
            </a:r>
            <a:r>
              <a:rPr lang="es-ES" altLang="en-US" u="sng" dirty="0"/>
              <a:t>polvo</a:t>
            </a:r>
            <a:r>
              <a:rPr lang="es-ES" altLang="en-US" dirty="0"/>
              <a:t> aparece </a:t>
            </a:r>
            <a:r>
              <a:rPr lang="es-ES" altLang="en-US" dirty="0">
                <a:solidFill>
                  <a:srgbClr val="FFCCFF"/>
                </a:solidFill>
              </a:rPr>
              <a:t>rosa</a:t>
            </a:r>
            <a:r>
              <a:rPr lang="es-ES" altLang="en-US" dirty="0"/>
              <a:t> o </a:t>
            </a:r>
            <a:r>
              <a:rPr lang="es-ES" altLang="en-US" dirty="0">
                <a:solidFill>
                  <a:srgbClr val="FF66FF"/>
                </a:solidFill>
              </a:rPr>
              <a:t>magenta </a:t>
            </a:r>
            <a:r>
              <a:rPr lang="es-ES" altLang="en-US" dirty="0"/>
              <a:t>en está combinación RGB. </a:t>
            </a:r>
          </a:p>
          <a:p>
            <a:endParaRPr lang="es-ES" altLang="en-US" dirty="0"/>
          </a:p>
          <a:p>
            <a:r>
              <a:rPr lang="es-ES" altLang="en-US" dirty="0"/>
              <a:t>La </a:t>
            </a:r>
            <a:r>
              <a:rPr lang="es-ES" altLang="en-US" u="sng" dirty="0"/>
              <a:t>tierra seca</a:t>
            </a:r>
            <a:r>
              <a:rPr lang="es-ES" altLang="en-US" dirty="0"/>
              <a:t> aparece en </a:t>
            </a:r>
            <a:r>
              <a:rPr lang="es-ES" altLang="en-US" dirty="0">
                <a:solidFill>
                  <a:srgbClr val="66FFFF"/>
                </a:solidFill>
              </a:rPr>
              <a:t>azul pálido</a:t>
            </a:r>
            <a:r>
              <a:rPr lang="es-ES" altLang="en-US" dirty="0"/>
              <a:t> de día y en </a:t>
            </a:r>
            <a:r>
              <a:rPr lang="es-ES" altLang="en-US" dirty="0">
                <a:solidFill>
                  <a:srgbClr val="99FF66"/>
                </a:solidFill>
              </a:rPr>
              <a:t>verde pálido</a:t>
            </a:r>
            <a:r>
              <a:rPr lang="es-ES" altLang="en-US" dirty="0"/>
              <a:t> de noche</a:t>
            </a:r>
          </a:p>
          <a:p>
            <a:endParaRPr lang="es-ES" altLang="en-US" dirty="0"/>
          </a:p>
          <a:p>
            <a:r>
              <a:rPr lang="es-ES" altLang="en-US" dirty="0"/>
              <a:t>Las </a:t>
            </a:r>
            <a:r>
              <a:rPr lang="es-ES" altLang="en-US" u="sng" dirty="0"/>
              <a:t>nubes gruesas de niveles altos</a:t>
            </a:r>
            <a:r>
              <a:rPr lang="es-ES" altLang="en-US" dirty="0"/>
              <a:t> aparecen en </a:t>
            </a:r>
            <a:r>
              <a:rPr lang="es-ES" altLang="en-US" dirty="0">
                <a:solidFill>
                  <a:srgbClr val="CC6600"/>
                </a:solidFill>
              </a:rPr>
              <a:t>tonos rojizos y  marrones</a:t>
            </a:r>
            <a:r>
              <a:rPr lang="es-ES" altLang="en-US" dirty="0"/>
              <a:t>.</a:t>
            </a:r>
          </a:p>
        </p:txBody>
      </p:sp>
      <p:sp>
        <p:nvSpPr>
          <p:cNvPr id="1617926" name="Rectangle 1030"/>
          <p:cNvSpPr>
            <a:spLocks noGrp="1" noChangeArrowheads="1"/>
          </p:cNvSpPr>
          <p:nvPr>
            <p:ph type="title"/>
          </p:nvPr>
        </p:nvSpPr>
        <p:spPr>
          <a:xfrm>
            <a:off x="1123950" y="618517"/>
            <a:ext cx="10154276" cy="429233"/>
          </a:xfrm>
          <a:noFill/>
          <a:ln/>
        </p:spPr>
        <p:txBody>
          <a:bodyPr>
            <a:normAutofit fontScale="90000"/>
          </a:bodyPr>
          <a:lstStyle/>
          <a:p>
            <a:r>
              <a:rPr lang="es-ES" altLang="en-US" dirty="0"/>
              <a:t>RGB de Detección de polvo</a:t>
            </a:r>
          </a:p>
        </p:txBody>
      </p:sp>
    </p:spTree>
    <p:extLst>
      <p:ext uri="{BB962C8B-B14F-4D97-AF65-F5344CB8AC3E}">
        <p14:creationId xmlns:p14="http://schemas.microsoft.com/office/powerpoint/2010/main" val="135128930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gb_ash_2021-02-05_moviola_h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4175" y="314325"/>
            <a:ext cx="5080000" cy="3251200"/>
          </a:xfrm>
          <a:prstGeom prst="rect">
            <a:avLst/>
          </a:prstGeom>
        </p:spPr>
      </p:pic>
      <p:sp>
        <p:nvSpPr>
          <p:cNvPr id="4" name="Rectángulo 3"/>
          <p:cNvSpPr/>
          <p:nvPr/>
        </p:nvSpPr>
        <p:spPr>
          <a:xfrm>
            <a:off x="292100" y="4307185"/>
            <a:ext cx="5353050" cy="923330"/>
          </a:xfrm>
          <a:prstGeom prst="rect">
            <a:avLst/>
          </a:prstGeom>
        </p:spPr>
        <p:txBody>
          <a:bodyPr wrap="square">
            <a:spAutoFit/>
          </a:bodyPr>
          <a:lstStyle/>
          <a:p>
            <a:r>
              <a:rPr lang="es-ES" i="1" dirty="0"/>
              <a:t>Por Miguel </a:t>
            </a:r>
            <a:r>
              <a:rPr lang="es-ES" i="1" dirty="0" err="1"/>
              <a:t>Angel</a:t>
            </a:r>
            <a:r>
              <a:rPr lang="es-ES" i="1" dirty="0"/>
              <a:t> Martínez Rubio, jefe de la Unidad de Satélites de AEMET y Delia Gutiérrez Rubio, responsable de redes sociales de AEMET</a:t>
            </a:r>
            <a:endParaRPr lang="en-GB" dirty="0"/>
          </a:p>
        </p:txBody>
      </p:sp>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5820" y="136102"/>
            <a:ext cx="2748280" cy="4171083"/>
          </a:xfrm>
          <a:prstGeom prst="rect">
            <a:avLst/>
          </a:prstGeom>
        </p:spPr>
      </p:pic>
      <p:sp>
        <p:nvSpPr>
          <p:cNvPr id="6" name="CuadroTexto 5"/>
          <p:cNvSpPr txBox="1"/>
          <p:nvPr/>
        </p:nvSpPr>
        <p:spPr>
          <a:xfrm>
            <a:off x="8465820" y="4521200"/>
            <a:ext cx="3036537" cy="923330"/>
          </a:xfrm>
          <a:prstGeom prst="rect">
            <a:avLst/>
          </a:prstGeom>
          <a:noFill/>
        </p:spPr>
        <p:txBody>
          <a:bodyPr wrap="none" rtlCol="0">
            <a:spAutoFit/>
          </a:bodyPr>
          <a:lstStyle/>
          <a:p>
            <a:r>
              <a:rPr lang="es-ES" dirty="0" err="1" smtClean="0"/>
              <a:t>Tremecén</a:t>
            </a:r>
            <a:r>
              <a:rPr lang="es-ES" dirty="0" smtClean="0"/>
              <a:t>, Noroeste de Argelia</a:t>
            </a:r>
          </a:p>
          <a:p>
            <a:r>
              <a:rPr lang="en-GB" dirty="0" err="1" smtClean="0"/>
              <a:t>Foto</a:t>
            </a:r>
            <a:r>
              <a:rPr lang="en-GB" dirty="0" smtClean="0"/>
              <a:t> </a:t>
            </a:r>
            <a:r>
              <a:rPr lang="en-GB" dirty="0" err="1" smtClean="0"/>
              <a:t>tomada</a:t>
            </a:r>
            <a:r>
              <a:rPr lang="en-GB" dirty="0" smtClean="0"/>
              <a:t> </a:t>
            </a:r>
            <a:r>
              <a:rPr lang="en-GB" dirty="0" err="1" smtClean="0"/>
              <a:t>por</a:t>
            </a:r>
            <a:r>
              <a:rPr lang="en-GB" dirty="0" smtClean="0"/>
              <a:t> Samir </a:t>
            </a:r>
            <a:r>
              <a:rPr lang="en-GB" dirty="0" err="1" smtClean="0"/>
              <a:t>Boukli</a:t>
            </a:r>
            <a:endParaRPr lang="en-GB" dirty="0" smtClean="0"/>
          </a:p>
          <a:p>
            <a:r>
              <a:rPr lang="en-GB" dirty="0">
                <a:hlinkClick r:id="rId6"/>
              </a:rPr>
              <a:t>1:04 p. m. · 6 </a:t>
            </a:r>
            <a:r>
              <a:rPr lang="en-GB" dirty="0" err="1">
                <a:hlinkClick r:id="rId6"/>
              </a:rPr>
              <a:t>feb.</a:t>
            </a:r>
            <a:r>
              <a:rPr lang="en-GB" dirty="0">
                <a:hlinkClick r:id="rId6"/>
              </a:rPr>
              <a:t> 2021</a:t>
            </a:r>
            <a:endParaRPr lang="en-GB" dirty="0"/>
          </a:p>
        </p:txBody>
      </p:sp>
    </p:spTree>
    <p:extLst>
      <p:ext uri="{BB962C8B-B14F-4D97-AF65-F5344CB8AC3E}">
        <p14:creationId xmlns:p14="http://schemas.microsoft.com/office/powerpoint/2010/main" val="13507464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254" y="80930"/>
            <a:ext cx="8097012" cy="6572250"/>
          </a:xfrm>
          <a:prstGeom prst="rect">
            <a:avLst/>
          </a:prstGeom>
        </p:spPr>
      </p:pic>
    </p:spTree>
    <p:extLst>
      <p:ext uri="{BB962C8B-B14F-4D97-AF65-F5344CB8AC3E}">
        <p14:creationId xmlns:p14="http://schemas.microsoft.com/office/powerpoint/2010/main" val="214125831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2"/>
          <p:cNvSpPr>
            <a:spLocks noChangeArrowheads="1"/>
          </p:cNvSpPr>
          <p:nvPr/>
        </p:nvSpPr>
        <p:spPr bwMode="auto">
          <a:xfrm>
            <a:off x="215900" y="44450"/>
            <a:ext cx="5143500" cy="768350"/>
          </a:xfrm>
          <a:prstGeom prst="rect">
            <a:avLst/>
          </a:prstGeom>
          <a:noFill/>
          <a:ln w="9525">
            <a:noFill/>
            <a:miter lim="800000"/>
            <a:headEnd/>
            <a:tailEnd/>
          </a:ln>
        </p:spPr>
        <p:txBody>
          <a:bodyPr anchor="ctr">
            <a:prstTxWarp prst="textNoShape">
              <a:avLst/>
            </a:prstTxWarp>
          </a:bodyPr>
          <a:lstStyle/>
          <a:p>
            <a:pPr algn="ctr"/>
            <a:r>
              <a:rPr lang="es-ES" sz="3200" dirty="0">
                <a:solidFill>
                  <a:schemeClr val="accent2"/>
                </a:solidFill>
              </a:rPr>
              <a:t>RGB de Cenizas volcánicas</a:t>
            </a:r>
          </a:p>
        </p:txBody>
      </p:sp>
      <p:sp>
        <p:nvSpPr>
          <p:cNvPr id="126980" name="Rectangle 4"/>
          <p:cNvSpPr>
            <a:spLocks noChangeArrowheads="1"/>
          </p:cNvSpPr>
          <p:nvPr/>
        </p:nvSpPr>
        <p:spPr bwMode="auto">
          <a:xfrm>
            <a:off x="533400" y="5228114"/>
            <a:ext cx="8915400" cy="1107996"/>
          </a:xfrm>
          <a:prstGeom prst="rect">
            <a:avLst/>
          </a:prstGeom>
          <a:solidFill>
            <a:schemeClr val="bg1"/>
          </a:solidFill>
          <a:ln w="9525">
            <a:noFill/>
            <a:miter lim="800000"/>
            <a:headEnd/>
            <a:tailEnd/>
          </a:ln>
        </p:spPr>
        <p:txBody>
          <a:bodyPr>
            <a:prstTxWarp prst="textNoShape">
              <a:avLst/>
            </a:prstTxWarp>
            <a:spAutoFit/>
          </a:bodyPr>
          <a:lstStyle/>
          <a:p>
            <a:pPr algn="ctr" eaLnBrk="1" hangingPunct="1"/>
            <a:r>
              <a:rPr lang="es-ES" dirty="0">
                <a:latin typeface="Arial" charset="0"/>
              </a:rPr>
              <a:t>IR12.0-IR10.8</a:t>
            </a:r>
            <a:r>
              <a:rPr lang="es-ES" dirty="0">
                <a:solidFill>
                  <a:schemeClr val="accent2"/>
                </a:solidFill>
                <a:latin typeface="Arial" charset="0"/>
              </a:rPr>
              <a:t> / </a:t>
            </a:r>
            <a:r>
              <a:rPr lang="es-ES" dirty="0" smtClean="0">
                <a:solidFill>
                  <a:srgbClr val="00CC00"/>
                </a:solidFill>
                <a:latin typeface="Arial" charset="0"/>
              </a:rPr>
              <a:t>IR10.8-IR8.7</a:t>
            </a:r>
            <a:r>
              <a:rPr lang="es-ES" dirty="0" smtClean="0">
                <a:solidFill>
                  <a:schemeClr val="accent2"/>
                </a:solidFill>
                <a:latin typeface="Arial" charset="0"/>
              </a:rPr>
              <a:t> </a:t>
            </a:r>
            <a:r>
              <a:rPr lang="es-ES" dirty="0">
                <a:solidFill>
                  <a:schemeClr val="accent2"/>
                </a:solidFill>
                <a:latin typeface="Arial" charset="0"/>
              </a:rPr>
              <a:t>/ IR10.8</a:t>
            </a:r>
            <a:endParaRPr lang="es-ES" dirty="0">
              <a:solidFill>
                <a:schemeClr val="accent2"/>
              </a:solidFill>
              <a:latin typeface="Times New Roman" charset="0"/>
            </a:endParaRPr>
          </a:p>
          <a:p>
            <a:r>
              <a:rPr lang="es-ES" sz="1600" dirty="0">
                <a:latin typeface="Times New Roman" charset="0"/>
              </a:rPr>
              <a:t>Existe dificultad para diferenciar plumas volcánicas y cirros finos</a:t>
            </a:r>
          </a:p>
          <a:p>
            <a:r>
              <a:rPr lang="es-ES" sz="1600" dirty="0">
                <a:latin typeface="Times New Roman" charset="0"/>
              </a:rPr>
              <a:t>Sin embargo la diferencia de temperatura de brillo (BTD) entre 12 </a:t>
            </a:r>
            <a:r>
              <a:rPr lang="es-ES" sz="1600" dirty="0">
                <a:latin typeface="Times New Roman" charset="0"/>
                <a:sym typeface="Symbol" charset="2"/>
              </a:rPr>
              <a:t>m y 11 m                                              es positiva en plumas volcánicas (color rojo) y negativa en las nubes (nubes finas con color oscuro).</a:t>
            </a:r>
            <a:endParaRPr lang="es-ES" sz="1600" dirty="0">
              <a:latin typeface="Times New Roman" charset="0"/>
            </a:endParaRPr>
          </a:p>
        </p:txBody>
      </p:sp>
      <p:graphicFrame>
        <p:nvGraphicFramePr>
          <p:cNvPr id="126978" name="Object 2"/>
          <p:cNvGraphicFramePr>
            <a:graphicFrameLocks noChangeAspect="1"/>
          </p:cNvGraphicFramePr>
          <p:nvPr>
            <p:extLst>
              <p:ext uri="{D42A27DB-BD31-4B8C-83A1-F6EECF244321}">
                <p14:modId xmlns:p14="http://schemas.microsoft.com/office/powerpoint/2010/main" val="254515510"/>
              </p:ext>
            </p:extLst>
          </p:nvPr>
        </p:nvGraphicFramePr>
        <p:xfrm>
          <a:off x="533400" y="732591"/>
          <a:ext cx="4876800" cy="3640138"/>
        </p:xfrm>
        <a:graphic>
          <a:graphicData uri="http://schemas.openxmlformats.org/presentationml/2006/ole">
            <mc:AlternateContent xmlns:mc="http://schemas.openxmlformats.org/markup-compatibility/2006">
              <mc:Choice xmlns:v="urn:schemas-microsoft-com:vml" Requires="v">
                <p:oleObj spid="_x0000_s18508" name="Imagen de mapa de bits" r:id="rId3" imgW="7373379" imgH="5504762" progId="">
                  <p:embed/>
                </p:oleObj>
              </mc:Choice>
              <mc:Fallback>
                <p:oleObj name="Imagen de mapa de bits" r:id="rId3" imgW="7373379" imgH="5504762"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732591"/>
                        <a:ext cx="4876800" cy="3640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6981" name="Rectangle 8"/>
          <p:cNvSpPr>
            <a:spLocks noChangeArrowheads="1"/>
          </p:cNvSpPr>
          <p:nvPr/>
        </p:nvSpPr>
        <p:spPr bwMode="auto">
          <a:xfrm>
            <a:off x="463550" y="4322206"/>
            <a:ext cx="1828800" cy="738664"/>
          </a:xfrm>
          <a:prstGeom prst="rect">
            <a:avLst/>
          </a:prstGeom>
          <a:noFill/>
          <a:ln w="9525">
            <a:noFill/>
            <a:miter lim="800000"/>
            <a:headEnd/>
            <a:tailEnd/>
          </a:ln>
        </p:spPr>
        <p:txBody>
          <a:bodyPr>
            <a:prstTxWarp prst="textNoShape">
              <a:avLst/>
            </a:prstTxWarp>
            <a:spAutoFit/>
          </a:bodyPr>
          <a:lstStyle/>
          <a:p>
            <a:r>
              <a:rPr lang="es-ES" sz="1400" dirty="0">
                <a:latin typeface="Times New Roman" charset="0"/>
              </a:rPr>
              <a:t>Mt. </a:t>
            </a:r>
            <a:r>
              <a:rPr lang="es-ES" sz="1400" dirty="0" err="1">
                <a:latin typeface="Times New Roman" charset="0"/>
              </a:rPr>
              <a:t>Karthala</a:t>
            </a:r>
            <a:r>
              <a:rPr lang="es-ES" sz="1400" dirty="0">
                <a:latin typeface="Times New Roman" charset="0"/>
              </a:rPr>
              <a:t>, 2361 m</a:t>
            </a:r>
          </a:p>
          <a:p>
            <a:r>
              <a:rPr lang="es-ES" sz="1400" dirty="0">
                <a:latin typeface="Times New Roman" charset="0"/>
              </a:rPr>
              <a:t>Islas Comoras</a:t>
            </a:r>
          </a:p>
          <a:p>
            <a:r>
              <a:rPr lang="es-ES" sz="1400" dirty="0">
                <a:latin typeface="Times New Roman" charset="0"/>
              </a:rPr>
              <a:t>25 Nov 2005</a:t>
            </a:r>
            <a:endParaRPr lang="en-GB" sz="1400" dirty="0">
              <a:latin typeface="Times New Roman" charset="0"/>
            </a:endParaRPr>
          </a:p>
        </p:txBody>
      </p:sp>
      <p:sp>
        <p:nvSpPr>
          <p:cNvPr id="2" name="CuadroTexto 1"/>
          <p:cNvSpPr txBox="1"/>
          <p:nvPr/>
        </p:nvSpPr>
        <p:spPr>
          <a:xfrm>
            <a:off x="5480050" y="812801"/>
            <a:ext cx="5962650" cy="2308324"/>
          </a:xfrm>
          <a:prstGeom prst="rect">
            <a:avLst/>
          </a:prstGeom>
          <a:noFill/>
        </p:spPr>
        <p:txBody>
          <a:bodyPr wrap="square" rtlCol="0">
            <a:spAutoFit/>
          </a:bodyPr>
          <a:lstStyle/>
          <a:p>
            <a:r>
              <a:rPr lang="en-GB" dirty="0" smtClean="0"/>
              <a:t>Con la </a:t>
            </a:r>
            <a:r>
              <a:rPr lang="en-GB" dirty="0" err="1" smtClean="0"/>
              <a:t>ayuda</a:t>
            </a:r>
            <a:r>
              <a:rPr lang="en-GB" dirty="0" smtClean="0"/>
              <a:t> de </a:t>
            </a:r>
            <a:r>
              <a:rPr lang="en-GB" dirty="0" err="1" smtClean="0"/>
              <a:t>los</a:t>
            </a:r>
            <a:r>
              <a:rPr lang="en-GB" dirty="0" smtClean="0"/>
              <a:t> </a:t>
            </a:r>
            <a:r>
              <a:rPr lang="en-GB" dirty="0" err="1" smtClean="0"/>
              <a:t>datos</a:t>
            </a:r>
            <a:r>
              <a:rPr lang="en-GB" dirty="0" smtClean="0"/>
              <a:t> </a:t>
            </a:r>
            <a:r>
              <a:rPr lang="en-GB" dirty="0" err="1" smtClean="0"/>
              <a:t>en</a:t>
            </a:r>
            <a:r>
              <a:rPr lang="en-GB" dirty="0" smtClean="0"/>
              <a:t> el </a:t>
            </a:r>
            <a:r>
              <a:rPr lang="en-GB" dirty="0" err="1" smtClean="0"/>
              <a:t>infrarrojo</a:t>
            </a:r>
            <a:r>
              <a:rPr lang="en-GB" dirty="0" smtClean="0"/>
              <a:t>, </a:t>
            </a:r>
            <a:r>
              <a:rPr lang="en-GB" dirty="0" err="1" smtClean="0"/>
              <a:t>este</a:t>
            </a:r>
            <a:r>
              <a:rPr lang="en-GB" dirty="0" smtClean="0"/>
              <a:t> RGB </a:t>
            </a:r>
            <a:r>
              <a:rPr lang="en-GB" dirty="0" err="1" smtClean="0"/>
              <a:t>detecta</a:t>
            </a:r>
            <a:r>
              <a:rPr lang="en-GB" dirty="0" smtClean="0"/>
              <a:t> </a:t>
            </a:r>
            <a:r>
              <a:rPr lang="en-GB" dirty="0" err="1" smtClean="0"/>
              <a:t>cenizas</a:t>
            </a:r>
            <a:r>
              <a:rPr lang="en-GB" dirty="0" smtClean="0"/>
              <a:t>, </a:t>
            </a:r>
            <a:r>
              <a:rPr lang="en-GB" dirty="0" err="1" smtClean="0"/>
              <a:t>dióxido</a:t>
            </a:r>
            <a:r>
              <a:rPr lang="en-GB" dirty="0" smtClean="0"/>
              <a:t> de </a:t>
            </a:r>
            <a:r>
              <a:rPr lang="en-GB" dirty="0" err="1" smtClean="0"/>
              <a:t>sulfuro</a:t>
            </a:r>
            <a:r>
              <a:rPr lang="en-GB" dirty="0" smtClean="0"/>
              <a:t> y </a:t>
            </a:r>
            <a:r>
              <a:rPr lang="en-GB" dirty="0" err="1" smtClean="0"/>
              <a:t>cristales</a:t>
            </a:r>
            <a:r>
              <a:rPr lang="en-GB" dirty="0" smtClean="0"/>
              <a:t> de </a:t>
            </a:r>
            <a:r>
              <a:rPr lang="en-GB" dirty="0" err="1" smtClean="0"/>
              <a:t>hielo</a:t>
            </a:r>
            <a:r>
              <a:rPr lang="en-GB" dirty="0" smtClean="0"/>
              <a:t> </a:t>
            </a:r>
            <a:r>
              <a:rPr lang="en-GB" dirty="0" err="1" smtClean="0"/>
              <a:t>emitidos</a:t>
            </a:r>
            <a:r>
              <a:rPr lang="en-GB" dirty="0" smtClean="0"/>
              <a:t> </a:t>
            </a:r>
            <a:r>
              <a:rPr lang="en-GB" dirty="0" err="1" smtClean="0"/>
              <a:t>en</a:t>
            </a:r>
            <a:r>
              <a:rPr lang="en-GB" dirty="0" smtClean="0"/>
              <a:t> las </a:t>
            </a:r>
            <a:r>
              <a:rPr lang="en-GB" dirty="0" err="1" smtClean="0"/>
              <a:t>erupciones</a:t>
            </a:r>
            <a:r>
              <a:rPr lang="en-GB" dirty="0" smtClean="0"/>
              <a:t> </a:t>
            </a:r>
            <a:r>
              <a:rPr lang="en-GB" dirty="0" err="1" smtClean="0"/>
              <a:t>volcánicas</a:t>
            </a:r>
            <a:r>
              <a:rPr lang="en-GB" dirty="0" smtClean="0"/>
              <a:t> a </a:t>
            </a:r>
            <a:r>
              <a:rPr lang="en-GB" dirty="0" err="1" smtClean="0"/>
              <a:t>largas</a:t>
            </a:r>
            <a:r>
              <a:rPr lang="en-GB" dirty="0" smtClean="0"/>
              <a:t> </a:t>
            </a:r>
            <a:r>
              <a:rPr lang="en-GB" dirty="0" err="1" smtClean="0"/>
              <a:t>distancias</a:t>
            </a:r>
            <a:r>
              <a:rPr lang="en-GB" dirty="0" smtClean="0"/>
              <a:t> de la </a:t>
            </a:r>
            <a:r>
              <a:rPr lang="en-GB" dirty="0" err="1" smtClean="0"/>
              <a:t>fuente</a:t>
            </a:r>
            <a:r>
              <a:rPr lang="en-GB" dirty="0" smtClean="0"/>
              <a:t> de </a:t>
            </a:r>
            <a:r>
              <a:rPr lang="en-GB" dirty="0" err="1" smtClean="0"/>
              <a:t>emision</a:t>
            </a:r>
            <a:r>
              <a:rPr lang="en-GB" dirty="0" smtClean="0"/>
              <a:t>.</a:t>
            </a:r>
          </a:p>
          <a:p>
            <a:endParaRPr lang="en-GB" dirty="0"/>
          </a:p>
          <a:p>
            <a:r>
              <a:rPr lang="es-ES" dirty="0" smtClean="0"/>
              <a:t>Este RGB es prácticamente idéntico al RGB de polvo pero ha sido tuneado de manera ligeramente diferente.</a:t>
            </a:r>
            <a:endParaRPr lang="en-GB" dirty="0" smtClean="0"/>
          </a:p>
          <a:p>
            <a:endParaRPr lang="en-GB" dirty="0"/>
          </a:p>
        </p:txBody>
      </p:sp>
    </p:spTree>
    <p:extLst>
      <p:ext uri="{BB962C8B-B14F-4D97-AF65-F5344CB8AC3E}">
        <p14:creationId xmlns:p14="http://schemas.microsoft.com/office/powerpoint/2010/main" val="325100405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3492" name="Rectangle 4"/>
          <p:cNvSpPr>
            <a:spLocks noChangeArrowheads="1"/>
          </p:cNvSpPr>
          <p:nvPr/>
        </p:nvSpPr>
        <p:spPr bwMode="auto">
          <a:xfrm>
            <a:off x="2209800" y="228600"/>
            <a:ext cx="7772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eaLnBrk="0" fontAlgn="base" hangingPunct="0">
              <a:spcBef>
                <a:spcPct val="0"/>
              </a:spcBef>
              <a:spcAft>
                <a:spcPct val="0"/>
              </a:spcAft>
              <a:defRPr sz="2400">
                <a:solidFill>
                  <a:schemeClr val="tx1"/>
                </a:solidFill>
                <a:latin typeface="Times New Roman" panose="02020603050405020304" pitchFamily="18" charset="0"/>
              </a:defRPr>
            </a:lvl6pPr>
            <a:lvl7pPr marL="914400" eaLnBrk="0" fontAlgn="base" hangingPunct="0">
              <a:spcBef>
                <a:spcPct val="0"/>
              </a:spcBef>
              <a:spcAft>
                <a:spcPct val="0"/>
              </a:spcAft>
              <a:defRPr sz="2400">
                <a:solidFill>
                  <a:schemeClr val="tx1"/>
                </a:solidFill>
                <a:latin typeface="Times New Roman" panose="02020603050405020304" pitchFamily="18" charset="0"/>
              </a:defRPr>
            </a:lvl7pPr>
            <a:lvl8pPr marL="1371600" eaLnBrk="0" fontAlgn="base" hangingPunct="0">
              <a:spcBef>
                <a:spcPct val="0"/>
              </a:spcBef>
              <a:spcAft>
                <a:spcPct val="0"/>
              </a:spcAft>
              <a:defRPr sz="2400">
                <a:solidFill>
                  <a:schemeClr val="tx1"/>
                </a:solidFill>
                <a:latin typeface="Times New Roman" panose="02020603050405020304" pitchFamily="18" charset="0"/>
              </a:defRPr>
            </a:lvl8pPr>
            <a:lvl9pPr marL="18288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ES" altLang="en-US" sz="3200">
                <a:solidFill>
                  <a:schemeClr val="accent2"/>
                </a:solidFill>
                <a:latin typeface="Arial Narrow" panose="020B0606020202030204" pitchFamily="34" charset="0"/>
              </a:rPr>
              <a:t>RGB de Nieve (de día)</a:t>
            </a:r>
          </a:p>
        </p:txBody>
      </p:sp>
      <p:sp>
        <p:nvSpPr>
          <p:cNvPr id="1983493" name="Rectangle 5"/>
          <p:cNvSpPr>
            <a:spLocks noChangeArrowheads="1"/>
          </p:cNvSpPr>
          <p:nvPr/>
        </p:nvSpPr>
        <p:spPr bwMode="auto">
          <a:xfrm>
            <a:off x="1774825" y="3933826"/>
            <a:ext cx="8591550" cy="22891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s-ES" altLang="en-US" dirty="0">
                <a:solidFill>
                  <a:schemeClr val="accent2"/>
                </a:solidFill>
                <a:latin typeface="Times New Roman" panose="02020603050405020304" pitchFamily="18" charset="0"/>
              </a:rPr>
              <a:t>Se utiliza para </a:t>
            </a:r>
            <a:r>
              <a:rPr lang="es-ES" altLang="en-US" u="sng" dirty="0">
                <a:solidFill>
                  <a:schemeClr val="accent2"/>
                </a:solidFill>
                <a:latin typeface="Times New Roman" panose="02020603050405020304" pitchFamily="18" charset="0"/>
              </a:rPr>
              <a:t>diferenciar nieve/hielo de niebla/nubes bajas</a:t>
            </a:r>
            <a:r>
              <a:rPr lang="es-ES" altLang="en-US" dirty="0">
                <a:solidFill>
                  <a:schemeClr val="accent2"/>
                </a:solidFill>
                <a:latin typeface="Times New Roman" panose="02020603050405020304" pitchFamily="18" charset="0"/>
              </a:rPr>
              <a:t>.</a:t>
            </a:r>
            <a:endParaRPr lang="es-ES" altLang="en-US" u="sng" dirty="0">
              <a:solidFill>
                <a:schemeClr val="accent2"/>
              </a:solidFill>
              <a:latin typeface="Times New Roman" panose="02020603050405020304" pitchFamily="18" charset="0"/>
            </a:endParaRPr>
          </a:p>
          <a:p>
            <a:r>
              <a:rPr lang="es-ES" altLang="en-US" dirty="0">
                <a:solidFill>
                  <a:schemeClr val="accent2"/>
                </a:solidFill>
                <a:latin typeface="Times New Roman" panose="02020603050405020304" pitchFamily="18" charset="0"/>
              </a:rPr>
              <a:t>La fuerte absorción de la nieve y el hielo en 1.6 </a:t>
            </a:r>
            <a:r>
              <a:rPr lang="es-ES" altLang="en-US" dirty="0">
                <a:solidFill>
                  <a:schemeClr val="accent2"/>
                </a:solidFill>
                <a:latin typeface="Times New Roman" panose="02020603050405020304" pitchFamily="18" charset="0"/>
                <a:sym typeface="Symbol" panose="05050102010706020507" pitchFamily="18" charset="2"/>
              </a:rPr>
              <a:t> y 3.9  (sin contribución verde y azul) </a:t>
            </a:r>
          </a:p>
          <a:p>
            <a:r>
              <a:rPr lang="es-ES" altLang="en-US" dirty="0">
                <a:solidFill>
                  <a:schemeClr val="accent2"/>
                </a:solidFill>
                <a:latin typeface="Times New Roman" panose="02020603050405020304" pitchFamily="18" charset="0"/>
                <a:sym typeface="Symbol" panose="05050102010706020507" pitchFamily="18" charset="2"/>
              </a:rPr>
              <a:t>   hace que </a:t>
            </a:r>
            <a:r>
              <a:rPr lang="es-ES" altLang="en-US" dirty="0">
                <a:solidFill>
                  <a:srgbClr val="FF0000"/>
                </a:solidFill>
                <a:latin typeface="Times New Roman" panose="02020603050405020304" pitchFamily="18" charset="0"/>
                <a:sym typeface="Symbol" panose="05050102010706020507" pitchFamily="18" charset="2"/>
              </a:rPr>
              <a:t>la nieve y el hielo aparezcan en color rojo</a:t>
            </a:r>
            <a:r>
              <a:rPr lang="es-ES" altLang="en-US" dirty="0">
                <a:solidFill>
                  <a:schemeClr val="accent2"/>
                </a:solidFill>
                <a:latin typeface="Times New Roman" panose="02020603050405020304" pitchFamily="18" charset="0"/>
                <a:sym typeface="Symbol" panose="05050102010706020507" pitchFamily="18" charset="2"/>
              </a:rPr>
              <a:t>,</a:t>
            </a:r>
          </a:p>
          <a:p>
            <a:r>
              <a:rPr lang="es-ES" altLang="en-US" dirty="0">
                <a:solidFill>
                  <a:schemeClr val="accent2"/>
                </a:solidFill>
                <a:latin typeface="Times New Roman" panose="02020603050405020304" pitchFamily="18" charset="0"/>
                <a:sym typeface="Symbol" panose="05050102010706020507" pitchFamily="18" charset="2"/>
              </a:rPr>
              <a:t>   mientras que </a:t>
            </a:r>
            <a:r>
              <a:rPr lang="es-ES" altLang="en-US" dirty="0">
                <a:solidFill>
                  <a:srgbClr val="66FFFF"/>
                </a:solidFill>
                <a:latin typeface="Times New Roman" panose="02020603050405020304" pitchFamily="18" charset="0"/>
                <a:sym typeface="Symbol" panose="05050102010706020507" pitchFamily="18" charset="2"/>
              </a:rPr>
              <a:t>la niebla y nubes bajas aparezcan en blanco</a:t>
            </a:r>
            <a:r>
              <a:rPr lang="es-ES" altLang="en-US" dirty="0">
                <a:solidFill>
                  <a:schemeClr val="accent2"/>
                </a:solidFill>
                <a:latin typeface="Times New Roman" panose="02020603050405020304" pitchFamily="18" charset="0"/>
                <a:sym typeface="Symbol" panose="05050102010706020507" pitchFamily="18" charset="2"/>
              </a:rPr>
              <a:t>.</a:t>
            </a:r>
          </a:p>
          <a:p>
            <a:endParaRPr lang="es-ES" altLang="en-US" dirty="0">
              <a:solidFill>
                <a:schemeClr val="accent2"/>
              </a:solidFill>
              <a:latin typeface="Times New Roman" panose="02020603050405020304" pitchFamily="18" charset="0"/>
              <a:sym typeface="Symbol" panose="05050102010706020507" pitchFamily="18" charset="2"/>
            </a:endParaRPr>
          </a:p>
          <a:p>
            <a:r>
              <a:rPr lang="es-ES" altLang="en-US" dirty="0">
                <a:solidFill>
                  <a:schemeClr val="accent2"/>
                </a:solidFill>
                <a:latin typeface="Times New Roman" panose="02020603050405020304" pitchFamily="18" charset="0"/>
                <a:sym typeface="Symbol" panose="05050102010706020507" pitchFamily="18" charset="2"/>
              </a:rPr>
              <a:t>Tono rojo dependiente del tamaño de las partículas de hielo:</a:t>
            </a:r>
          </a:p>
          <a:p>
            <a:r>
              <a:rPr lang="es-ES" altLang="en-US" dirty="0">
                <a:solidFill>
                  <a:schemeClr val="accent2"/>
                </a:solidFill>
                <a:latin typeface="Times New Roman" panose="02020603050405020304" pitchFamily="18" charset="0"/>
                <a:sym typeface="Symbol" panose="05050102010706020507" pitchFamily="18" charset="2"/>
              </a:rPr>
              <a:t>     - </a:t>
            </a:r>
            <a:r>
              <a:rPr lang="es-ES" altLang="en-US" u="sng" dirty="0">
                <a:solidFill>
                  <a:schemeClr val="accent2"/>
                </a:solidFill>
                <a:latin typeface="Times New Roman" panose="02020603050405020304" pitchFamily="18" charset="0"/>
                <a:sym typeface="Symbol" panose="05050102010706020507" pitchFamily="18" charset="2"/>
              </a:rPr>
              <a:t>Nubes de hielo</a:t>
            </a:r>
            <a:r>
              <a:rPr lang="es-ES" altLang="en-US" dirty="0">
                <a:solidFill>
                  <a:schemeClr val="accent2"/>
                </a:solidFill>
                <a:latin typeface="Times New Roman" panose="02020603050405020304" pitchFamily="18" charset="0"/>
                <a:sym typeface="Symbol" panose="05050102010706020507" pitchFamily="18" charset="2"/>
              </a:rPr>
              <a:t> con partículas pequeñas: </a:t>
            </a:r>
            <a:r>
              <a:rPr lang="es-ES" altLang="en-US" dirty="0">
                <a:solidFill>
                  <a:srgbClr val="FF9900"/>
                </a:solidFill>
                <a:latin typeface="Times New Roman" panose="02020603050405020304" pitchFamily="18" charset="0"/>
                <a:sym typeface="Symbol" panose="05050102010706020507" pitchFamily="18" charset="2"/>
              </a:rPr>
              <a:t>tono anaranjado.</a:t>
            </a:r>
          </a:p>
          <a:p>
            <a:r>
              <a:rPr lang="es-ES" altLang="en-US" dirty="0">
                <a:solidFill>
                  <a:schemeClr val="accent2"/>
                </a:solidFill>
                <a:latin typeface="Times New Roman" panose="02020603050405020304" pitchFamily="18" charset="0"/>
                <a:sym typeface="Symbol" panose="05050102010706020507" pitchFamily="18" charset="2"/>
              </a:rPr>
              <a:t>     - </a:t>
            </a:r>
            <a:r>
              <a:rPr lang="es-ES" altLang="en-US" u="sng" dirty="0">
                <a:solidFill>
                  <a:schemeClr val="accent2"/>
                </a:solidFill>
                <a:latin typeface="Times New Roman" panose="02020603050405020304" pitchFamily="18" charset="0"/>
                <a:sym typeface="Symbol" panose="05050102010706020507" pitchFamily="18" charset="2"/>
              </a:rPr>
              <a:t>Nieve y hielo</a:t>
            </a:r>
            <a:r>
              <a:rPr lang="es-ES" altLang="en-US" dirty="0">
                <a:solidFill>
                  <a:schemeClr val="accent2"/>
                </a:solidFill>
                <a:latin typeface="Times New Roman" panose="02020603050405020304" pitchFamily="18" charset="0"/>
                <a:sym typeface="Symbol" panose="05050102010706020507" pitchFamily="18" charset="2"/>
              </a:rPr>
              <a:t> con partículas grandes: </a:t>
            </a:r>
            <a:r>
              <a:rPr lang="es-ES" altLang="en-US" dirty="0">
                <a:solidFill>
                  <a:srgbClr val="FF0000"/>
                </a:solidFill>
                <a:latin typeface="Times New Roman" panose="02020603050405020304" pitchFamily="18" charset="0"/>
                <a:sym typeface="Symbol" panose="05050102010706020507" pitchFamily="18" charset="2"/>
              </a:rPr>
              <a:t>tono rojo.</a:t>
            </a:r>
            <a:endParaRPr lang="es-ES" altLang="en-US" dirty="0">
              <a:solidFill>
                <a:srgbClr val="FF0000"/>
              </a:solidFill>
              <a:latin typeface="Times New Roman" panose="02020603050405020304" pitchFamily="18" charset="0"/>
            </a:endParaRPr>
          </a:p>
        </p:txBody>
      </p:sp>
      <p:graphicFrame>
        <p:nvGraphicFramePr>
          <p:cNvPr id="1983578" name="Group 90"/>
          <p:cNvGraphicFramePr>
            <a:graphicFrameLocks noGrp="1"/>
          </p:cNvGraphicFramePr>
          <p:nvPr>
            <p:ph/>
            <p:extLst>
              <p:ext uri="{D42A27DB-BD31-4B8C-83A1-F6EECF244321}">
                <p14:modId xmlns:p14="http://schemas.microsoft.com/office/powerpoint/2010/main" val="1064831709"/>
              </p:ext>
            </p:extLst>
          </p:nvPr>
        </p:nvGraphicFramePr>
        <p:xfrm>
          <a:off x="454025" y="1188191"/>
          <a:ext cx="5616575" cy="2251710"/>
        </p:xfrm>
        <a:graphic>
          <a:graphicData uri="http://schemas.openxmlformats.org/drawingml/2006/table">
            <a:tbl>
              <a:tblPr/>
              <a:tblGrid>
                <a:gridCol w="1152525"/>
                <a:gridCol w="2519362"/>
                <a:gridCol w="1368425"/>
                <a:gridCol w="576263"/>
              </a:tblGrid>
              <a:tr h="485775">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Pct val="140000"/>
                        <a:buFontTx/>
                        <a:buNone/>
                        <a:tabLst/>
                      </a:pPr>
                      <a:endParaRPr kumimoji="0" lang="es-ES" altLang="en-US" sz="1800" b="1" i="0" u="none" strike="noStrike" cap="none" normalizeH="0" baseline="0" dirty="0" smtClean="0">
                        <a:ln>
                          <a:noFill/>
                        </a:ln>
                        <a:solidFill>
                          <a:schemeClr val="tx1"/>
                        </a:solidFill>
                        <a:effectLst/>
                        <a:latin typeface="Arial Narrow" panose="020B060602020203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Canal</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Rango</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sym typeface="Symbol" panose="05050102010706020507"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5775">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ROJO</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VIS0.8</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0 - 100%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1.0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288">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FF00"/>
                          </a:solidFill>
                          <a:effectLst/>
                          <a:latin typeface="Times New Roman" panose="02020603050405020304" pitchFamily="18" charset="0"/>
                          <a:cs typeface="Times New Roman" panose="02020603050405020304" pitchFamily="18" charset="0"/>
                        </a:rPr>
                        <a:t>VERDE</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IR1.6 (BRF)</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(Comp. refractiva solar)</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0 - 70%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1.7</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3413">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rPr>
                        <a:t>AZUL</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IR3.9 (BRF)</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(Comp. refractiva solar)</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0 - 30%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dirty="0" smtClean="0">
                          <a:ln>
                            <a:noFill/>
                          </a:ln>
                          <a:solidFill>
                            <a:srgbClr val="000080"/>
                          </a:solidFill>
                          <a:effectLst/>
                          <a:latin typeface="Times New Roman" panose="02020603050405020304" pitchFamily="18" charset="0"/>
                          <a:cs typeface="Times New Roman" panose="02020603050405020304" pitchFamily="18" charset="0"/>
                        </a:rPr>
                        <a:t>1.7</a:t>
                      </a:r>
                      <a:endParaRPr kumimoji="0" lang="es-ES" altLang="en-US" sz="1800" b="0" i="0" u="none" strike="noStrike" cap="none" normalizeH="0" baseline="0" dirty="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6" name="Marcador de contenido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629" y="1327837"/>
            <a:ext cx="5346998" cy="2112064"/>
          </a:xfrm>
          <a:prstGeom prst="rect">
            <a:avLst/>
          </a:prstGeom>
        </p:spPr>
      </p:pic>
    </p:spTree>
    <p:extLst>
      <p:ext uri="{BB962C8B-B14F-4D97-AF65-F5344CB8AC3E}">
        <p14:creationId xmlns:p14="http://schemas.microsoft.com/office/powerpoint/2010/main" val="155299489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78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2038" y="1412875"/>
            <a:ext cx="5111750" cy="4630738"/>
          </a:xfrm>
          <a:prstGeom prst="rect">
            <a:avLst/>
          </a:prstGeom>
          <a:noFill/>
          <a:extLst>
            <a:ext uri="{909E8E84-426E-40DD-AFC4-6F175D3DCCD1}">
              <a14:hiddenFill xmlns:a14="http://schemas.microsoft.com/office/drawing/2010/main">
                <a:solidFill>
                  <a:srgbClr val="FFFFFF"/>
                </a:solidFill>
              </a14:hiddenFill>
            </a:ext>
          </a:extLst>
        </p:spPr>
      </p:pic>
      <p:sp>
        <p:nvSpPr>
          <p:cNvPr id="1997831" name="Rectangle 7"/>
          <p:cNvSpPr>
            <a:spLocks noChangeArrowheads="1"/>
          </p:cNvSpPr>
          <p:nvPr/>
        </p:nvSpPr>
        <p:spPr bwMode="auto">
          <a:xfrm>
            <a:off x="2424114" y="5445126"/>
            <a:ext cx="2357437"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ES" altLang="en-US" sz="1600">
                <a:solidFill>
                  <a:schemeClr val="accent2"/>
                </a:solidFill>
              </a:rPr>
              <a:t>MSG 1</a:t>
            </a:r>
          </a:p>
          <a:p>
            <a:r>
              <a:rPr lang="es-ES" altLang="en-US" sz="1600">
                <a:solidFill>
                  <a:schemeClr val="accent2"/>
                </a:solidFill>
              </a:rPr>
              <a:t>24 Feb 2003, 1100Z</a:t>
            </a:r>
            <a:endParaRPr lang="en-GB" altLang="en-US" sz="1600">
              <a:solidFill>
                <a:schemeClr val="accent2"/>
              </a:solidFill>
            </a:endParaRPr>
          </a:p>
        </p:txBody>
      </p:sp>
      <p:sp>
        <p:nvSpPr>
          <p:cNvPr id="1997833" name="Rectangle 9"/>
          <p:cNvSpPr>
            <a:spLocks noChangeArrowheads="1"/>
          </p:cNvSpPr>
          <p:nvPr/>
        </p:nvSpPr>
        <p:spPr bwMode="auto">
          <a:xfrm>
            <a:off x="2209800" y="228600"/>
            <a:ext cx="7772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eaLnBrk="0" fontAlgn="base" hangingPunct="0">
              <a:spcBef>
                <a:spcPct val="0"/>
              </a:spcBef>
              <a:spcAft>
                <a:spcPct val="0"/>
              </a:spcAft>
              <a:defRPr sz="2400">
                <a:solidFill>
                  <a:schemeClr val="tx1"/>
                </a:solidFill>
                <a:latin typeface="Times New Roman" panose="02020603050405020304" pitchFamily="18" charset="0"/>
              </a:defRPr>
            </a:lvl6pPr>
            <a:lvl7pPr marL="914400" eaLnBrk="0" fontAlgn="base" hangingPunct="0">
              <a:spcBef>
                <a:spcPct val="0"/>
              </a:spcBef>
              <a:spcAft>
                <a:spcPct val="0"/>
              </a:spcAft>
              <a:defRPr sz="2400">
                <a:solidFill>
                  <a:schemeClr val="tx1"/>
                </a:solidFill>
                <a:latin typeface="Times New Roman" panose="02020603050405020304" pitchFamily="18" charset="0"/>
              </a:defRPr>
            </a:lvl7pPr>
            <a:lvl8pPr marL="1371600" eaLnBrk="0" fontAlgn="base" hangingPunct="0">
              <a:spcBef>
                <a:spcPct val="0"/>
              </a:spcBef>
              <a:spcAft>
                <a:spcPct val="0"/>
              </a:spcAft>
              <a:defRPr sz="2400">
                <a:solidFill>
                  <a:schemeClr val="tx1"/>
                </a:solidFill>
                <a:latin typeface="Times New Roman" panose="02020603050405020304" pitchFamily="18" charset="0"/>
              </a:defRPr>
            </a:lvl8pPr>
            <a:lvl9pPr marL="18288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s-ES" altLang="en-US" sz="3200">
                <a:solidFill>
                  <a:schemeClr val="accent2"/>
                </a:solidFill>
                <a:latin typeface="Arial Narrow" panose="020B0606020202030204" pitchFamily="34" charset="0"/>
              </a:rPr>
              <a:t>RGB de Nieve (de día)</a:t>
            </a:r>
          </a:p>
        </p:txBody>
      </p:sp>
      <p:sp>
        <p:nvSpPr>
          <p:cNvPr id="1997834" name="Rectangle 10"/>
          <p:cNvSpPr>
            <a:spLocks noChangeArrowheads="1"/>
          </p:cNvSpPr>
          <p:nvPr/>
        </p:nvSpPr>
        <p:spPr bwMode="auto">
          <a:xfrm>
            <a:off x="2208214" y="1484314"/>
            <a:ext cx="2663825"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ES" altLang="en-US" sz="2000">
                <a:solidFill>
                  <a:srgbClr val="FF0000"/>
                </a:solidFill>
              </a:rPr>
              <a:t>Nieve en color rojo</a:t>
            </a:r>
            <a:r>
              <a:rPr lang="es-ES" altLang="en-US" sz="2000">
                <a:solidFill>
                  <a:schemeClr val="accent2"/>
                </a:solidFill>
              </a:rPr>
              <a:t>    sobre los Alpes, Apeninos y Sur de Alemania.</a:t>
            </a:r>
          </a:p>
          <a:p>
            <a:endParaRPr lang="es-ES" altLang="en-US" sz="2000">
              <a:solidFill>
                <a:schemeClr val="accent2"/>
              </a:solidFill>
            </a:endParaRPr>
          </a:p>
          <a:p>
            <a:endParaRPr lang="es-ES" altLang="en-US" sz="2000">
              <a:solidFill>
                <a:schemeClr val="accent2"/>
              </a:solidFill>
            </a:endParaRPr>
          </a:p>
          <a:p>
            <a:r>
              <a:rPr lang="es-ES" altLang="en-US" sz="2000">
                <a:solidFill>
                  <a:srgbClr val="66FFFF"/>
                </a:solidFill>
              </a:rPr>
              <a:t>Bancos de niebla            en color blanco.</a:t>
            </a:r>
          </a:p>
          <a:p>
            <a:endParaRPr lang="es-ES" altLang="en-US" sz="2000">
              <a:solidFill>
                <a:srgbClr val="66FFFF"/>
              </a:solidFill>
            </a:endParaRPr>
          </a:p>
          <a:p>
            <a:r>
              <a:rPr lang="es-ES" altLang="en-US" sz="2000">
                <a:solidFill>
                  <a:srgbClr val="66FFFF"/>
                </a:solidFill>
              </a:rPr>
              <a:t>Nubes bajas                    en color blanco.</a:t>
            </a:r>
            <a:r>
              <a:rPr lang="es-ES" altLang="en-US" sz="2000">
                <a:solidFill>
                  <a:schemeClr val="accent2"/>
                </a:solidFill>
              </a:rPr>
              <a:t> 	</a:t>
            </a:r>
            <a:endParaRPr lang="es-ES" altLang="en-US" sz="2000"/>
          </a:p>
        </p:txBody>
      </p:sp>
      <p:sp>
        <p:nvSpPr>
          <p:cNvPr id="1997835" name="Line 11"/>
          <p:cNvSpPr>
            <a:spLocks noChangeShapeType="1"/>
          </p:cNvSpPr>
          <p:nvPr/>
        </p:nvSpPr>
        <p:spPr bwMode="auto">
          <a:xfrm>
            <a:off x="4800601" y="2060575"/>
            <a:ext cx="3167063" cy="647700"/>
          </a:xfrm>
          <a:prstGeom prst="line">
            <a:avLst/>
          </a:prstGeom>
          <a:noFill/>
          <a:ln w="2540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sp>
        <p:nvSpPr>
          <p:cNvPr id="1997836" name="Line 12"/>
          <p:cNvSpPr>
            <a:spLocks noChangeShapeType="1"/>
          </p:cNvSpPr>
          <p:nvPr/>
        </p:nvSpPr>
        <p:spPr bwMode="auto">
          <a:xfrm>
            <a:off x="4800600" y="2060576"/>
            <a:ext cx="1295400" cy="1800225"/>
          </a:xfrm>
          <a:prstGeom prst="line">
            <a:avLst/>
          </a:prstGeom>
          <a:noFill/>
          <a:ln w="2540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sp>
        <p:nvSpPr>
          <p:cNvPr id="1997838" name="Line 14"/>
          <p:cNvSpPr>
            <a:spLocks noChangeShapeType="1"/>
          </p:cNvSpPr>
          <p:nvPr/>
        </p:nvSpPr>
        <p:spPr bwMode="auto">
          <a:xfrm flipV="1">
            <a:off x="4008439" y="2924176"/>
            <a:ext cx="3095625" cy="576263"/>
          </a:xfrm>
          <a:prstGeom prst="line">
            <a:avLst/>
          </a:prstGeom>
          <a:noFill/>
          <a:ln w="2540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sp>
        <p:nvSpPr>
          <p:cNvPr id="1997839" name="Line 15"/>
          <p:cNvSpPr>
            <a:spLocks noChangeShapeType="1"/>
          </p:cNvSpPr>
          <p:nvPr/>
        </p:nvSpPr>
        <p:spPr bwMode="auto">
          <a:xfrm flipV="1">
            <a:off x="4008438" y="3284538"/>
            <a:ext cx="5472112" cy="215900"/>
          </a:xfrm>
          <a:prstGeom prst="line">
            <a:avLst/>
          </a:prstGeom>
          <a:noFill/>
          <a:ln w="2540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sp>
        <p:nvSpPr>
          <p:cNvPr id="1997840" name="Line 16"/>
          <p:cNvSpPr>
            <a:spLocks noChangeShapeType="1"/>
          </p:cNvSpPr>
          <p:nvPr/>
        </p:nvSpPr>
        <p:spPr bwMode="auto">
          <a:xfrm>
            <a:off x="3935414" y="4292601"/>
            <a:ext cx="1944687" cy="73025"/>
          </a:xfrm>
          <a:prstGeom prst="line">
            <a:avLst/>
          </a:prstGeom>
          <a:noFill/>
          <a:ln w="2540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sp>
        <p:nvSpPr>
          <p:cNvPr id="1997841" name="Line 17"/>
          <p:cNvSpPr>
            <a:spLocks noChangeShapeType="1"/>
          </p:cNvSpPr>
          <p:nvPr/>
        </p:nvSpPr>
        <p:spPr bwMode="auto">
          <a:xfrm>
            <a:off x="3935414" y="4292600"/>
            <a:ext cx="5616575" cy="649288"/>
          </a:xfrm>
          <a:prstGeom prst="line">
            <a:avLst/>
          </a:prstGeom>
          <a:noFill/>
          <a:ln w="2540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spTree>
    <p:extLst>
      <p:ext uri="{BB962C8B-B14F-4D97-AF65-F5344CB8AC3E}">
        <p14:creationId xmlns:p14="http://schemas.microsoft.com/office/powerpoint/2010/main" val="57427043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99" y="455613"/>
            <a:ext cx="5715000" cy="4686300"/>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0666" y="455613"/>
            <a:ext cx="5715000" cy="4686300"/>
          </a:xfrm>
          <a:prstGeom prst="rect">
            <a:avLst/>
          </a:prstGeom>
        </p:spPr>
      </p:pic>
      <p:sp>
        <p:nvSpPr>
          <p:cNvPr id="10" name="Rectángulo 9"/>
          <p:cNvSpPr/>
          <p:nvPr/>
        </p:nvSpPr>
        <p:spPr>
          <a:xfrm>
            <a:off x="694265" y="5451102"/>
            <a:ext cx="10524067" cy="584775"/>
          </a:xfrm>
          <a:prstGeom prst="rect">
            <a:avLst/>
          </a:prstGeom>
        </p:spPr>
        <p:txBody>
          <a:bodyPr wrap="square">
            <a:spAutoFit/>
          </a:bodyPr>
          <a:lstStyle/>
          <a:p>
            <a:r>
              <a:rPr lang="es-ES" sz="1600" dirty="0">
                <a:solidFill>
                  <a:srgbClr val="333333"/>
                </a:solidFill>
                <a:latin typeface="Alegreya Sans"/>
              </a:rPr>
              <a:t>Por Miguel </a:t>
            </a:r>
            <a:r>
              <a:rPr lang="es-ES" sz="1600" dirty="0" err="1">
                <a:solidFill>
                  <a:srgbClr val="333333"/>
                </a:solidFill>
                <a:latin typeface="Alegreya Sans"/>
              </a:rPr>
              <a:t>Angel</a:t>
            </a:r>
            <a:r>
              <a:rPr lang="es-ES" sz="1600" dirty="0">
                <a:solidFill>
                  <a:srgbClr val="333333"/>
                </a:solidFill>
                <a:latin typeface="Alegreya Sans"/>
              </a:rPr>
              <a:t> Martínez Rubio, jefe de la Unidad de Satélites de </a:t>
            </a:r>
            <a:r>
              <a:rPr lang="es-ES" sz="1600" dirty="0" smtClean="0">
                <a:solidFill>
                  <a:srgbClr val="333333"/>
                </a:solidFill>
                <a:latin typeface="Alegreya Sans"/>
              </a:rPr>
              <a:t>AEMET</a:t>
            </a:r>
            <a:r>
              <a:rPr lang="es-ES" sz="1600" dirty="0">
                <a:solidFill>
                  <a:srgbClr val="333333"/>
                </a:solidFill>
                <a:latin typeface="Alegreya Sans"/>
              </a:rPr>
              <a:t>. https://aemetblog.es/2021/01/14/el-manto-helado-sobre-la-peninsula-identificado-con-el-producto-rgb-de-nieve-aplicado-a-las-imagenes-meteosat/</a:t>
            </a:r>
            <a:endParaRPr lang="en-GB" sz="1600" dirty="0"/>
          </a:p>
        </p:txBody>
      </p:sp>
    </p:spTree>
    <p:extLst>
      <p:ext uri="{BB962C8B-B14F-4D97-AF65-F5344CB8AC3E}">
        <p14:creationId xmlns:p14="http://schemas.microsoft.com/office/powerpoint/2010/main" val="298041041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008" name="Group 2"/>
          <p:cNvGrpSpPr>
            <a:grpSpLocks/>
          </p:cNvGrpSpPr>
          <p:nvPr/>
        </p:nvGrpSpPr>
        <p:grpSpPr bwMode="auto">
          <a:xfrm>
            <a:off x="1703389" y="2122485"/>
            <a:ext cx="720725" cy="647700"/>
            <a:chOff x="113" y="1933"/>
            <a:chExt cx="454" cy="408"/>
          </a:xfrm>
        </p:grpSpPr>
        <p:graphicFrame>
          <p:nvGraphicFramePr>
            <p:cNvPr id="128007" name="Object 7"/>
            <p:cNvGraphicFramePr>
              <a:graphicFrameLocks noChangeAspect="1"/>
            </p:cNvGraphicFramePr>
            <p:nvPr/>
          </p:nvGraphicFramePr>
          <p:xfrm>
            <a:off x="113" y="1933"/>
            <a:ext cx="454" cy="408"/>
          </p:xfrm>
          <a:graphic>
            <a:graphicData uri="http://schemas.openxmlformats.org/presentationml/2006/ole">
              <mc:AlternateContent xmlns:mc="http://schemas.openxmlformats.org/markup-compatibility/2006">
                <mc:Choice xmlns:v="urn:schemas-microsoft-com:vml" Requires="v">
                  <p:oleObj spid="_x0000_s19854" name="Fotografía de Photo Editor" r:id="rId4" imgW="1152381" imgH="771429" progId="">
                    <p:embed/>
                  </p:oleObj>
                </mc:Choice>
                <mc:Fallback>
                  <p:oleObj name="Fotografía de Photo Editor" r:id="rId4" imgW="1152381" imgH="771429"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r="31239"/>
                        <a:stretch>
                          <a:fillRect/>
                        </a:stretch>
                      </p:blipFill>
                      <p:spPr bwMode="auto">
                        <a:xfrm>
                          <a:off x="113" y="1933"/>
                          <a:ext cx="454" cy="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8044" name="Rectangle 4"/>
            <p:cNvSpPr>
              <a:spLocks noChangeArrowheads="1"/>
            </p:cNvSpPr>
            <p:nvPr/>
          </p:nvSpPr>
          <p:spPr bwMode="auto">
            <a:xfrm>
              <a:off x="113" y="2020"/>
              <a:ext cx="454" cy="233"/>
            </a:xfrm>
            <a:prstGeom prst="rect">
              <a:avLst/>
            </a:prstGeom>
            <a:noFill/>
            <a:ln w="9525">
              <a:solidFill>
                <a:schemeClr val="accent2"/>
              </a:solidFill>
              <a:miter lim="800000"/>
              <a:headEnd/>
              <a:tailEnd/>
            </a:ln>
          </p:spPr>
          <p:txBody>
            <a:bodyPr anchor="ctr">
              <a:prstTxWarp prst="textNoShape">
                <a:avLst/>
              </a:prstTxWarp>
              <a:spAutoFit/>
            </a:bodyPr>
            <a:lstStyle/>
            <a:p>
              <a:endParaRPr lang="es-ES_tradnl"/>
            </a:p>
          </p:txBody>
        </p:sp>
      </p:grpSp>
      <p:sp>
        <p:nvSpPr>
          <p:cNvPr id="128009" name="Rectangle 5"/>
          <p:cNvSpPr>
            <a:spLocks noGrp="1" noChangeArrowheads="1"/>
          </p:cNvSpPr>
          <p:nvPr>
            <p:ph type="title"/>
          </p:nvPr>
        </p:nvSpPr>
        <p:spPr>
          <a:xfrm>
            <a:off x="1397000" y="19564"/>
            <a:ext cx="9906000" cy="1199636"/>
          </a:xfrm>
        </p:spPr>
        <p:txBody>
          <a:bodyPr>
            <a:normAutofit/>
          </a:bodyPr>
          <a:lstStyle/>
          <a:p>
            <a:pPr algn="l"/>
            <a:r>
              <a:rPr lang="es-ES" dirty="0" smtClean="0"/>
              <a:t>RGB de color natural para distinción de fase </a:t>
            </a:r>
            <a:r>
              <a:rPr lang="es-ES" dirty="0"/>
              <a:t>de </a:t>
            </a:r>
            <a:r>
              <a:rPr lang="es-ES" dirty="0" smtClean="0"/>
              <a:t>nube: hielo/agua</a:t>
            </a:r>
            <a:endParaRPr lang="es-ES" dirty="0"/>
          </a:p>
        </p:txBody>
      </p:sp>
      <p:pic>
        <p:nvPicPr>
          <p:cNvPr id="128010" name="Picture 6" descr="18-feb-2003_1300_composite"/>
          <p:cNvPicPr>
            <a:picLocks noChangeAspect="1" noChangeArrowheads="1"/>
          </p:cNvPicPr>
          <p:nvPr/>
        </p:nvPicPr>
        <p:blipFill>
          <a:blip r:embed="rId6"/>
          <a:srcRect r="27969"/>
          <a:stretch>
            <a:fillRect/>
          </a:stretch>
        </p:blipFill>
        <p:spPr bwMode="auto">
          <a:xfrm>
            <a:off x="2497138" y="1441450"/>
            <a:ext cx="5561012" cy="4578350"/>
          </a:xfrm>
          <a:prstGeom prst="rect">
            <a:avLst/>
          </a:prstGeom>
          <a:noFill/>
          <a:ln w="9525">
            <a:noFill/>
            <a:miter lim="800000"/>
            <a:headEnd/>
            <a:tailEnd/>
          </a:ln>
        </p:spPr>
      </p:pic>
      <p:sp>
        <p:nvSpPr>
          <p:cNvPr id="128011" name="Text Box 7"/>
          <p:cNvSpPr txBox="1">
            <a:spLocks noChangeArrowheads="1"/>
          </p:cNvSpPr>
          <p:nvPr/>
        </p:nvSpPr>
        <p:spPr bwMode="auto">
          <a:xfrm>
            <a:off x="8040688" y="1484313"/>
            <a:ext cx="2736850" cy="4770536"/>
          </a:xfrm>
          <a:prstGeom prst="rect">
            <a:avLst/>
          </a:prstGeom>
          <a:noFill/>
          <a:ln w="9525">
            <a:noFill/>
            <a:miter lim="800000"/>
            <a:headEnd/>
            <a:tailEnd/>
          </a:ln>
        </p:spPr>
        <p:txBody>
          <a:bodyPr>
            <a:prstTxWarp prst="textNoShape">
              <a:avLst/>
            </a:prstTxWarp>
            <a:spAutoFit/>
          </a:bodyPr>
          <a:lstStyle/>
          <a:p>
            <a:endParaRPr lang="es-ES_tradnl" sz="2000" dirty="0">
              <a:latin typeface="Times New Roman" charset="0"/>
            </a:endParaRPr>
          </a:p>
          <a:p>
            <a:r>
              <a:rPr lang="es-ES_tradnl" sz="2000" dirty="0">
                <a:latin typeface="Times New Roman" charset="0"/>
              </a:rPr>
              <a:t>RGB:</a:t>
            </a:r>
          </a:p>
          <a:p>
            <a:r>
              <a:rPr lang="es-ES_tradnl" sz="2000" dirty="0">
                <a:latin typeface="Times New Roman" charset="0"/>
              </a:rPr>
              <a:t>IR1.6/</a:t>
            </a:r>
            <a:r>
              <a:rPr lang="es-ES_tradnl" sz="2000" dirty="0">
                <a:solidFill>
                  <a:srgbClr val="00CC00"/>
                </a:solidFill>
                <a:latin typeface="Times New Roman" charset="0"/>
              </a:rPr>
              <a:t>VIS0.8</a:t>
            </a:r>
            <a:r>
              <a:rPr lang="es-ES_tradnl" sz="2000" dirty="0">
                <a:latin typeface="Times New Roman" charset="0"/>
              </a:rPr>
              <a:t>/</a:t>
            </a:r>
            <a:r>
              <a:rPr lang="es-ES_tradnl" sz="2000" dirty="0">
                <a:solidFill>
                  <a:schemeClr val="accent2"/>
                </a:solidFill>
                <a:latin typeface="Times New Roman" charset="0"/>
              </a:rPr>
              <a:t>VIS0.6</a:t>
            </a:r>
          </a:p>
          <a:p>
            <a:endParaRPr lang="es-ES_tradnl" sz="2000" dirty="0">
              <a:solidFill>
                <a:schemeClr val="accent2"/>
              </a:solidFill>
              <a:latin typeface="Arial" charset="0"/>
            </a:endParaRPr>
          </a:p>
          <a:p>
            <a:pPr>
              <a:buFont typeface="Wingdings" charset="2"/>
              <a:buChar char="ü"/>
            </a:pPr>
            <a:r>
              <a:rPr lang="es-ES_tradnl" sz="1400" dirty="0">
                <a:latin typeface="Times New Roman" charset="0"/>
              </a:rPr>
              <a:t>Nubes en fase de hielo y nieve </a:t>
            </a:r>
            <a:br>
              <a:rPr lang="es-ES_tradnl" sz="1400" dirty="0">
                <a:latin typeface="Times New Roman" charset="0"/>
              </a:rPr>
            </a:br>
            <a:r>
              <a:rPr lang="es-ES_tradnl" sz="1400" dirty="0">
                <a:latin typeface="Times New Roman" charset="0"/>
              </a:rPr>
              <a:t>   en azul claro</a:t>
            </a:r>
            <a:endParaRPr lang="es-ES_tradnl" sz="1400" dirty="0">
              <a:solidFill>
                <a:srgbClr val="0000FF"/>
              </a:solidFill>
              <a:latin typeface="Times New Roman" charset="0"/>
            </a:endParaRPr>
          </a:p>
          <a:p>
            <a:endParaRPr lang="es-ES_tradnl" sz="1400" dirty="0">
              <a:latin typeface="Times New Roman" charset="0"/>
            </a:endParaRPr>
          </a:p>
          <a:p>
            <a:pPr>
              <a:buFont typeface="Wingdings" charset="2"/>
              <a:buChar char="ü"/>
            </a:pPr>
            <a:r>
              <a:rPr lang="es-ES_tradnl" sz="1400" dirty="0">
                <a:latin typeface="Times New Roman" charset="0"/>
              </a:rPr>
              <a:t>Nubes en fase de agua</a:t>
            </a:r>
            <a:br>
              <a:rPr lang="es-ES_tradnl" sz="1400" dirty="0">
                <a:latin typeface="Times New Roman" charset="0"/>
              </a:rPr>
            </a:br>
            <a:r>
              <a:rPr lang="es-ES_tradnl" sz="1400" dirty="0">
                <a:latin typeface="Times New Roman" charset="0"/>
              </a:rPr>
              <a:t>  en blanco</a:t>
            </a:r>
            <a:endParaRPr lang="es-ES_tradnl" sz="1400" dirty="0">
              <a:solidFill>
                <a:srgbClr val="0000FF"/>
              </a:solidFill>
              <a:latin typeface="Times New Roman" charset="0"/>
            </a:endParaRPr>
          </a:p>
          <a:p>
            <a:endParaRPr lang="es-ES_tradnl" sz="1400" dirty="0">
              <a:solidFill>
                <a:srgbClr val="0000FF"/>
              </a:solidFill>
              <a:latin typeface="Times New Roman" charset="0"/>
            </a:endParaRPr>
          </a:p>
          <a:p>
            <a:pPr>
              <a:buFont typeface="Wingdings" charset="2"/>
              <a:buChar char="ü"/>
            </a:pPr>
            <a:r>
              <a:rPr lang="es-ES_tradnl" sz="1400" dirty="0">
                <a:latin typeface="Times New Roman" charset="0"/>
              </a:rPr>
              <a:t>Océano en negro </a:t>
            </a:r>
          </a:p>
          <a:p>
            <a:pPr>
              <a:buFont typeface="Wingdings" charset="2"/>
              <a:buChar char="ü"/>
            </a:pPr>
            <a:endParaRPr lang="es-ES_tradnl" sz="1400" dirty="0">
              <a:latin typeface="Times New Roman" charset="0"/>
            </a:endParaRPr>
          </a:p>
          <a:p>
            <a:pPr>
              <a:buFont typeface="Wingdings" charset="2"/>
              <a:buChar char="ü"/>
            </a:pPr>
            <a:r>
              <a:rPr lang="es-ES_tradnl" sz="1400" dirty="0">
                <a:latin typeface="Times New Roman" charset="0"/>
              </a:rPr>
              <a:t>Suelo con vegetación</a:t>
            </a:r>
            <a:br>
              <a:rPr lang="es-ES_tradnl" sz="1400" dirty="0">
                <a:latin typeface="Times New Roman" charset="0"/>
              </a:rPr>
            </a:br>
            <a:r>
              <a:rPr lang="es-ES_tradnl" sz="1400" dirty="0">
                <a:latin typeface="Times New Roman" charset="0"/>
              </a:rPr>
              <a:t>   en verde</a:t>
            </a:r>
          </a:p>
          <a:p>
            <a:pPr>
              <a:buFont typeface="Wingdings" charset="2"/>
              <a:buChar char="ü"/>
            </a:pPr>
            <a:endParaRPr lang="es-ES_tradnl" sz="1400" dirty="0">
              <a:latin typeface="Times New Roman" charset="0"/>
            </a:endParaRPr>
          </a:p>
          <a:p>
            <a:pPr>
              <a:buFont typeface="Wingdings" charset="2"/>
              <a:buChar char="ü"/>
            </a:pPr>
            <a:r>
              <a:rPr lang="es-ES_tradnl" sz="1400" dirty="0">
                <a:latin typeface="Times New Roman" charset="0"/>
              </a:rPr>
              <a:t>Suelo sin vegetación</a:t>
            </a:r>
            <a:br>
              <a:rPr lang="es-ES_tradnl" sz="1400" dirty="0">
                <a:latin typeface="Times New Roman" charset="0"/>
              </a:rPr>
            </a:br>
            <a:r>
              <a:rPr lang="es-ES_tradnl" sz="1400" dirty="0">
                <a:latin typeface="Times New Roman" charset="0"/>
              </a:rPr>
              <a:t>   en rojo</a:t>
            </a:r>
            <a:endParaRPr lang="es-ES_tradnl" sz="1400" dirty="0">
              <a:solidFill>
                <a:srgbClr val="0000FF"/>
              </a:solidFill>
              <a:latin typeface="Times New Roman" charset="0"/>
            </a:endParaRPr>
          </a:p>
          <a:p>
            <a:endParaRPr lang="es-ES_tradnl" sz="1400" dirty="0">
              <a:solidFill>
                <a:srgbClr val="0000FF"/>
              </a:solidFill>
              <a:latin typeface="Times New Roman" charset="0"/>
            </a:endParaRPr>
          </a:p>
          <a:p>
            <a:endParaRPr lang="es-ES_tradnl" sz="1400" dirty="0">
              <a:solidFill>
                <a:srgbClr val="0000FF"/>
              </a:solidFill>
              <a:latin typeface="Times New Roman" charset="0"/>
            </a:endParaRPr>
          </a:p>
          <a:p>
            <a:endParaRPr lang="es-ES_tradnl" sz="1400" dirty="0">
              <a:latin typeface="Times New Roman" charset="0"/>
            </a:endParaRPr>
          </a:p>
        </p:txBody>
      </p:sp>
      <p:sp>
        <p:nvSpPr>
          <p:cNvPr id="128013" name="Line 9"/>
          <p:cNvSpPr>
            <a:spLocks noChangeShapeType="1"/>
          </p:cNvSpPr>
          <p:nvPr/>
        </p:nvSpPr>
        <p:spPr bwMode="auto">
          <a:xfrm>
            <a:off x="2424114" y="1700214"/>
            <a:ext cx="1584325" cy="1944687"/>
          </a:xfrm>
          <a:prstGeom prst="line">
            <a:avLst/>
          </a:prstGeom>
          <a:noFill/>
          <a:ln w="9525">
            <a:solidFill>
              <a:srgbClr val="FF00FF"/>
            </a:solidFill>
            <a:prstDash val="lgDashDotDot"/>
            <a:round/>
            <a:headEnd/>
            <a:tailEnd type="triangle" w="med" len="med"/>
          </a:ln>
        </p:spPr>
        <p:txBody>
          <a:bodyPr>
            <a:prstTxWarp prst="textNoShape">
              <a:avLst/>
            </a:prstTxWarp>
            <a:spAutoFit/>
          </a:bodyPr>
          <a:lstStyle/>
          <a:p>
            <a:endParaRPr lang="es-ES_tradnl"/>
          </a:p>
        </p:txBody>
      </p:sp>
      <p:sp>
        <p:nvSpPr>
          <p:cNvPr id="128014" name="Line 10"/>
          <p:cNvSpPr>
            <a:spLocks noChangeShapeType="1"/>
          </p:cNvSpPr>
          <p:nvPr/>
        </p:nvSpPr>
        <p:spPr bwMode="auto">
          <a:xfrm>
            <a:off x="2424113" y="3357564"/>
            <a:ext cx="2951162" cy="1150937"/>
          </a:xfrm>
          <a:prstGeom prst="line">
            <a:avLst/>
          </a:prstGeom>
          <a:noFill/>
          <a:ln w="9525">
            <a:solidFill>
              <a:srgbClr val="FF00FF"/>
            </a:solidFill>
            <a:prstDash val="lgDashDotDot"/>
            <a:round/>
            <a:headEnd/>
            <a:tailEnd type="triangle" w="med" len="med"/>
          </a:ln>
        </p:spPr>
        <p:txBody>
          <a:bodyPr>
            <a:prstTxWarp prst="textNoShape">
              <a:avLst/>
            </a:prstTxWarp>
            <a:spAutoFit/>
          </a:bodyPr>
          <a:lstStyle/>
          <a:p>
            <a:endParaRPr lang="es-ES_tradnl"/>
          </a:p>
        </p:txBody>
      </p:sp>
      <p:sp>
        <p:nvSpPr>
          <p:cNvPr id="128015" name="Line 11"/>
          <p:cNvSpPr>
            <a:spLocks noChangeShapeType="1"/>
          </p:cNvSpPr>
          <p:nvPr/>
        </p:nvSpPr>
        <p:spPr bwMode="auto">
          <a:xfrm>
            <a:off x="2424113" y="2636839"/>
            <a:ext cx="4248150" cy="935037"/>
          </a:xfrm>
          <a:prstGeom prst="line">
            <a:avLst/>
          </a:prstGeom>
          <a:noFill/>
          <a:ln w="9525">
            <a:solidFill>
              <a:srgbClr val="FF00FF"/>
            </a:solidFill>
            <a:prstDash val="lgDashDotDot"/>
            <a:round/>
            <a:headEnd/>
            <a:tailEnd type="triangle" w="med" len="med"/>
          </a:ln>
        </p:spPr>
        <p:txBody>
          <a:bodyPr>
            <a:prstTxWarp prst="textNoShape">
              <a:avLst/>
            </a:prstTxWarp>
            <a:spAutoFit/>
          </a:bodyPr>
          <a:lstStyle/>
          <a:p>
            <a:endParaRPr lang="es-ES_tradnl"/>
          </a:p>
        </p:txBody>
      </p:sp>
      <p:grpSp>
        <p:nvGrpSpPr>
          <p:cNvPr id="128016" name="Group 12"/>
          <p:cNvGrpSpPr>
            <a:grpSpLocks/>
          </p:cNvGrpSpPr>
          <p:nvPr/>
        </p:nvGrpSpPr>
        <p:grpSpPr bwMode="auto">
          <a:xfrm>
            <a:off x="1703389" y="1268414"/>
            <a:ext cx="720725" cy="657225"/>
            <a:chOff x="113" y="935"/>
            <a:chExt cx="454" cy="414"/>
          </a:xfrm>
        </p:grpSpPr>
        <p:graphicFrame>
          <p:nvGraphicFramePr>
            <p:cNvPr id="128006" name="Object 6"/>
            <p:cNvGraphicFramePr>
              <a:graphicFrameLocks noChangeAspect="1"/>
            </p:cNvGraphicFramePr>
            <p:nvPr/>
          </p:nvGraphicFramePr>
          <p:xfrm>
            <a:off x="113" y="935"/>
            <a:ext cx="454" cy="414"/>
          </p:xfrm>
          <a:graphic>
            <a:graphicData uri="http://schemas.openxmlformats.org/presentationml/2006/ole">
              <mc:AlternateContent xmlns:mc="http://schemas.openxmlformats.org/markup-compatibility/2006">
                <mc:Choice xmlns:v="urn:schemas-microsoft-com:vml" Requires="v">
                  <p:oleObj spid="_x0000_s19855" name="Fotografía de Photo Editor" r:id="rId7" imgW="733333" imgH="657317" progId="">
                    <p:embed/>
                  </p:oleObj>
                </mc:Choice>
                <mc:Fallback>
                  <p:oleObj name="Fotografía de Photo Editor" r:id="rId7" imgW="733333" imgH="657317"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3" y="935"/>
                          <a:ext cx="454"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8043" name="Rectangle 14"/>
            <p:cNvSpPr>
              <a:spLocks noChangeArrowheads="1"/>
            </p:cNvSpPr>
            <p:nvPr/>
          </p:nvSpPr>
          <p:spPr bwMode="auto">
            <a:xfrm>
              <a:off x="113" y="1023"/>
              <a:ext cx="454" cy="233"/>
            </a:xfrm>
            <a:prstGeom prst="rect">
              <a:avLst/>
            </a:prstGeom>
            <a:noFill/>
            <a:ln w="9525">
              <a:solidFill>
                <a:schemeClr val="accent2"/>
              </a:solidFill>
              <a:miter lim="800000"/>
              <a:headEnd/>
              <a:tailEnd/>
            </a:ln>
          </p:spPr>
          <p:txBody>
            <a:bodyPr anchor="ctr">
              <a:prstTxWarp prst="textNoShape">
                <a:avLst/>
              </a:prstTxWarp>
              <a:spAutoFit/>
            </a:bodyPr>
            <a:lstStyle/>
            <a:p>
              <a:endParaRPr lang="es-ES_tradnl"/>
            </a:p>
          </p:txBody>
        </p:sp>
      </p:grpSp>
      <p:grpSp>
        <p:nvGrpSpPr>
          <p:cNvPr id="128017" name="Group 15"/>
          <p:cNvGrpSpPr>
            <a:grpSpLocks/>
          </p:cNvGrpSpPr>
          <p:nvPr/>
        </p:nvGrpSpPr>
        <p:grpSpPr bwMode="auto">
          <a:xfrm>
            <a:off x="1703389" y="2965448"/>
            <a:ext cx="720725" cy="647700"/>
            <a:chOff x="113" y="1389"/>
            <a:chExt cx="454" cy="408"/>
          </a:xfrm>
        </p:grpSpPr>
        <p:graphicFrame>
          <p:nvGraphicFramePr>
            <p:cNvPr id="128005" name="Object 5"/>
            <p:cNvGraphicFramePr>
              <a:graphicFrameLocks noChangeAspect="1"/>
            </p:cNvGraphicFramePr>
            <p:nvPr/>
          </p:nvGraphicFramePr>
          <p:xfrm>
            <a:off x="126" y="1389"/>
            <a:ext cx="441" cy="408"/>
          </p:xfrm>
          <a:graphic>
            <a:graphicData uri="http://schemas.openxmlformats.org/presentationml/2006/ole">
              <mc:AlternateContent xmlns:mc="http://schemas.openxmlformats.org/markup-compatibility/2006">
                <mc:Choice xmlns:v="urn:schemas-microsoft-com:vml" Requires="v">
                  <p:oleObj spid="_x0000_s19856" name="Fotografía de Photo Editor" r:id="rId9" imgW="771429" imgH="733333" progId="">
                    <p:embed/>
                  </p:oleObj>
                </mc:Choice>
                <mc:Fallback>
                  <p:oleObj name="Fotografía de Photo Editor" r:id="rId9" imgW="771429" imgH="733333"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6" y="1389"/>
                          <a:ext cx="441" cy="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8042" name="Rectangle 17"/>
            <p:cNvSpPr>
              <a:spLocks noChangeArrowheads="1"/>
            </p:cNvSpPr>
            <p:nvPr/>
          </p:nvSpPr>
          <p:spPr bwMode="auto">
            <a:xfrm>
              <a:off x="113" y="1477"/>
              <a:ext cx="454" cy="233"/>
            </a:xfrm>
            <a:prstGeom prst="rect">
              <a:avLst/>
            </a:prstGeom>
            <a:noFill/>
            <a:ln w="9525">
              <a:solidFill>
                <a:schemeClr val="accent2"/>
              </a:solidFill>
              <a:miter lim="800000"/>
              <a:headEnd/>
              <a:tailEnd/>
            </a:ln>
          </p:spPr>
          <p:txBody>
            <a:bodyPr anchor="ctr">
              <a:prstTxWarp prst="textNoShape">
                <a:avLst/>
              </a:prstTxWarp>
              <a:spAutoFit/>
            </a:bodyPr>
            <a:lstStyle/>
            <a:p>
              <a:endParaRPr lang="es-ES_tradnl"/>
            </a:p>
          </p:txBody>
        </p:sp>
      </p:grpSp>
      <p:grpSp>
        <p:nvGrpSpPr>
          <p:cNvPr id="128018" name="Group 18"/>
          <p:cNvGrpSpPr>
            <a:grpSpLocks/>
          </p:cNvGrpSpPr>
          <p:nvPr/>
        </p:nvGrpSpPr>
        <p:grpSpPr bwMode="auto">
          <a:xfrm>
            <a:off x="1701801" y="3811589"/>
            <a:ext cx="722313" cy="657225"/>
            <a:chOff x="68" y="2432"/>
            <a:chExt cx="455" cy="414"/>
          </a:xfrm>
        </p:grpSpPr>
        <p:graphicFrame>
          <p:nvGraphicFramePr>
            <p:cNvPr id="128004" name="Object 4"/>
            <p:cNvGraphicFramePr>
              <a:graphicFrameLocks noChangeAspect="1"/>
            </p:cNvGraphicFramePr>
            <p:nvPr/>
          </p:nvGraphicFramePr>
          <p:xfrm>
            <a:off x="68" y="2432"/>
            <a:ext cx="455" cy="414"/>
          </p:xfrm>
          <a:graphic>
            <a:graphicData uri="http://schemas.openxmlformats.org/presentationml/2006/ole">
              <mc:AlternateContent xmlns:mc="http://schemas.openxmlformats.org/markup-compatibility/2006">
                <mc:Choice xmlns:v="urn:schemas-microsoft-com:vml" Requires="v">
                  <p:oleObj spid="_x0000_s19857" name="Fotografía de Photo Editor" r:id="rId11" imgW="847843" imgH="657317" progId="">
                    <p:embed/>
                  </p:oleObj>
                </mc:Choice>
                <mc:Fallback>
                  <p:oleObj name="Fotografía de Photo Editor" r:id="rId11" imgW="847843" imgH="657317" progId="">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r="12738"/>
                        <a:stretch>
                          <a:fillRect/>
                        </a:stretch>
                      </p:blipFill>
                      <p:spPr bwMode="auto">
                        <a:xfrm>
                          <a:off x="68" y="2432"/>
                          <a:ext cx="455"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8041" name="Rectangle 20"/>
            <p:cNvSpPr>
              <a:spLocks noChangeArrowheads="1"/>
            </p:cNvSpPr>
            <p:nvPr/>
          </p:nvSpPr>
          <p:spPr bwMode="auto">
            <a:xfrm>
              <a:off x="68" y="2520"/>
              <a:ext cx="454" cy="233"/>
            </a:xfrm>
            <a:prstGeom prst="rect">
              <a:avLst/>
            </a:prstGeom>
            <a:noFill/>
            <a:ln w="9525">
              <a:solidFill>
                <a:schemeClr val="accent2"/>
              </a:solidFill>
              <a:miter lim="800000"/>
              <a:headEnd/>
              <a:tailEnd/>
            </a:ln>
          </p:spPr>
          <p:txBody>
            <a:bodyPr anchor="ctr">
              <a:prstTxWarp prst="textNoShape">
                <a:avLst/>
              </a:prstTxWarp>
              <a:spAutoFit/>
            </a:bodyPr>
            <a:lstStyle/>
            <a:p>
              <a:endParaRPr lang="es-ES_tradnl"/>
            </a:p>
          </p:txBody>
        </p:sp>
      </p:grpSp>
      <p:grpSp>
        <p:nvGrpSpPr>
          <p:cNvPr id="128019" name="Group 21"/>
          <p:cNvGrpSpPr>
            <a:grpSpLocks/>
          </p:cNvGrpSpPr>
          <p:nvPr/>
        </p:nvGrpSpPr>
        <p:grpSpPr bwMode="auto">
          <a:xfrm>
            <a:off x="1682751" y="4664076"/>
            <a:ext cx="741363" cy="657225"/>
            <a:chOff x="9" y="3067"/>
            <a:chExt cx="467" cy="414"/>
          </a:xfrm>
        </p:grpSpPr>
        <p:graphicFrame>
          <p:nvGraphicFramePr>
            <p:cNvPr id="128003" name="Object 3"/>
            <p:cNvGraphicFramePr>
              <a:graphicFrameLocks noChangeAspect="1"/>
            </p:cNvGraphicFramePr>
            <p:nvPr/>
          </p:nvGraphicFramePr>
          <p:xfrm>
            <a:off x="9" y="3067"/>
            <a:ext cx="467" cy="414"/>
          </p:xfrm>
          <a:graphic>
            <a:graphicData uri="http://schemas.openxmlformats.org/presentationml/2006/ole">
              <mc:AlternateContent xmlns:mc="http://schemas.openxmlformats.org/markup-compatibility/2006">
                <mc:Choice xmlns:v="urn:schemas-microsoft-com:vml" Requires="v">
                  <p:oleObj spid="_x0000_s19858" name="Fotografía de Photo Editor" r:id="rId13" imgW="847843" imgH="657317" progId="">
                    <p:embed/>
                  </p:oleObj>
                </mc:Choice>
                <mc:Fallback>
                  <p:oleObj name="Fotografía de Photo Editor" r:id="rId13" imgW="847843" imgH="657317" progId="">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r="12738"/>
                        <a:stretch>
                          <a:fillRect/>
                        </a:stretch>
                      </p:blipFill>
                      <p:spPr bwMode="auto">
                        <a:xfrm>
                          <a:off x="9" y="3067"/>
                          <a:ext cx="467"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8040" name="Rectangle 23"/>
            <p:cNvSpPr>
              <a:spLocks noChangeArrowheads="1"/>
            </p:cNvSpPr>
            <p:nvPr/>
          </p:nvSpPr>
          <p:spPr bwMode="auto">
            <a:xfrm>
              <a:off x="22" y="3155"/>
              <a:ext cx="454" cy="233"/>
            </a:xfrm>
            <a:prstGeom prst="rect">
              <a:avLst/>
            </a:prstGeom>
            <a:noFill/>
            <a:ln w="9525">
              <a:solidFill>
                <a:schemeClr val="accent2"/>
              </a:solidFill>
              <a:miter lim="800000"/>
              <a:headEnd/>
              <a:tailEnd/>
            </a:ln>
          </p:spPr>
          <p:txBody>
            <a:bodyPr anchor="ctr">
              <a:prstTxWarp prst="textNoShape">
                <a:avLst/>
              </a:prstTxWarp>
              <a:spAutoFit/>
            </a:bodyPr>
            <a:lstStyle/>
            <a:p>
              <a:endParaRPr lang="es-ES_tradnl"/>
            </a:p>
          </p:txBody>
        </p:sp>
      </p:grpSp>
      <p:grpSp>
        <p:nvGrpSpPr>
          <p:cNvPr id="128020" name="Group 24"/>
          <p:cNvGrpSpPr>
            <a:grpSpLocks/>
          </p:cNvGrpSpPr>
          <p:nvPr/>
        </p:nvGrpSpPr>
        <p:grpSpPr bwMode="auto">
          <a:xfrm>
            <a:off x="1703389" y="5518146"/>
            <a:ext cx="720725" cy="635000"/>
            <a:chOff x="113" y="3476"/>
            <a:chExt cx="454" cy="400"/>
          </a:xfrm>
        </p:grpSpPr>
        <p:graphicFrame>
          <p:nvGraphicFramePr>
            <p:cNvPr id="128002" name="Object 2"/>
            <p:cNvGraphicFramePr>
              <a:graphicFrameLocks noChangeAspect="1"/>
            </p:cNvGraphicFramePr>
            <p:nvPr/>
          </p:nvGraphicFramePr>
          <p:xfrm>
            <a:off x="113" y="3476"/>
            <a:ext cx="454" cy="400"/>
          </p:xfrm>
          <a:graphic>
            <a:graphicData uri="http://schemas.openxmlformats.org/presentationml/2006/ole">
              <mc:AlternateContent xmlns:mc="http://schemas.openxmlformats.org/markup-compatibility/2006">
                <mc:Choice xmlns:v="urn:schemas-microsoft-com:vml" Requires="v">
                  <p:oleObj spid="_x0000_s19859" name="Fotografía de Photo Editor" r:id="rId15" imgW="809738" imgH="923810" progId="">
                    <p:embed/>
                  </p:oleObj>
                </mc:Choice>
                <mc:Fallback>
                  <p:oleObj name="Fotografía de Photo Editor" r:id="rId15" imgW="809738" imgH="923810" progId="">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l="4446" t="31175"/>
                        <a:stretch>
                          <a:fillRect/>
                        </a:stretch>
                      </p:blipFill>
                      <p:spPr bwMode="auto">
                        <a:xfrm>
                          <a:off x="113" y="3476"/>
                          <a:ext cx="454" cy="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8039" name="Rectangle 26"/>
            <p:cNvSpPr>
              <a:spLocks noChangeArrowheads="1"/>
            </p:cNvSpPr>
            <p:nvPr/>
          </p:nvSpPr>
          <p:spPr bwMode="auto">
            <a:xfrm>
              <a:off x="113" y="3564"/>
              <a:ext cx="454" cy="233"/>
            </a:xfrm>
            <a:prstGeom prst="rect">
              <a:avLst/>
            </a:prstGeom>
            <a:noFill/>
            <a:ln w="9525">
              <a:solidFill>
                <a:schemeClr val="accent2"/>
              </a:solidFill>
              <a:miter lim="800000"/>
              <a:headEnd/>
              <a:tailEnd/>
            </a:ln>
          </p:spPr>
          <p:txBody>
            <a:bodyPr anchor="ctr">
              <a:prstTxWarp prst="textNoShape">
                <a:avLst/>
              </a:prstTxWarp>
              <a:spAutoFit/>
            </a:bodyPr>
            <a:lstStyle/>
            <a:p>
              <a:endParaRPr lang="es-ES_tradnl"/>
            </a:p>
          </p:txBody>
        </p:sp>
      </p:grpSp>
      <p:sp>
        <p:nvSpPr>
          <p:cNvPr id="128021" name="Line 27"/>
          <p:cNvSpPr>
            <a:spLocks noChangeShapeType="1"/>
          </p:cNvSpPr>
          <p:nvPr/>
        </p:nvSpPr>
        <p:spPr bwMode="auto">
          <a:xfrm flipV="1">
            <a:off x="2424114" y="3933825"/>
            <a:ext cx="2808287" cy="1943100"/>
          </a:xfrm>
          <a:prstGeom prst="line">
            <a:avLst/>
          </a:prstGeom>
          <a:noFill/>
          <a:ln w="9525">
            <a:solidFill>
              <a:srgbClr val="FF00FF"/>
            </a:solidFill>
            <a:prstDash val="lgDashDotDot"/>
            <a:round/>
            <a:headEnd/>
            <a:tailEnd type="triangle" w="med" len="med"/>
          </a:ln>
        </p:spPr>
        <p:txBody>
          <a:bodyPr>
            <a:prstTxWarp prst="textNoShape">
              <a:avLst/>
            </a:prstTxWarp>
            <a:spAutoFit/>
          </a:bodyPr>
          <a:lstStyle/>
          <a:p>
            <a:endParaRPr lang="es-ES_tradnl"/>
          </a:p>
        </p:txBody>
      </p:sp>
      <p:sp>
        <p:nvSpPr>
          <p:cNvPr id="128022" name="Line 28"/>
          <p:cNvSpPr>
            <a:spLocks noChangeShapeType="1"/>
          </p:cNvSpPr>
          <p:nvPr/>
        </p:nvSpPr>
        <p:spPr bwMode="auto">
          <a:xfrm>
            <a:off x="2424113" y="5084764"/>
            <a:ext cx="3598862" cy="649287"/>
          </a:xfrm>
          <a:prstGeom prst="line">
            <a:avLst/>
          </a:prstGeom>
          <a:noFill/>
          <a:ln w="9525">
            <a:solidFill>
              <a:srgbClr val="FF00FF"/>
            </a:solidFill>
            <a:prstDash val="lgDashDotDot"/>
            <a:round/>
            <a:headEnd/>
            <a:tailEnd type="triangle" w="med" len="med"/>
          </a:ln>
        </p:spPr>
        <p:txBody>
          <a:bodyPr>
            <a:prstTxWarp prst="textNoShape">
              <a:avLst/>
            </a:prstTxWarp>
            <a:spAutoFit/>
          </a:bodyPr>
          <a:lstStyle/>
          <a:p>
            <a:endParaRPr lang="es-ES_tradnl"/>
          </a:p>
        </p:txBody>
      </p:sp>
      <p:sp>
        <p:nvSpPr>
          <p:cNvPr id="128023" name="Line 29"/>
          <p:cNvSpPr>
            <a:spLocks noChangeShapeType="1"/>
          </p:cNvSpPr>
          <p:nvPr/>
        </p:nvSpPr>
        <p:spPr bwMode="auto">
          <a:xfrm>
            <a:off x="2424113" y="4292601"/>
            <a:ext cx="1871662" cy="1223963"/>
          </a:xfrm>
          <a:prstGeom prst="line">
            <a:avLst/>
          </a:prstGeom>
          <a:noFill/>
          <a:ln w="9525">
            <a:solidFill>
              <a:srgbClr val="FF00FF"/>
            </a:solidFill>
            <a:prstDash val="lgDashDotDot"/>
            <a:round/>
            <a:headEnd/>
            <a:tailEnd type="triangle" w="med" len="med"/>
          </a:ln>
        </p:spPr>
        <p:txBody>
          <a:bodyPr>
            <a:prstTxWarp prst="textNoShape">
              <a:avLst/>
            </a:prstTxWarp>
            <a:spAutoFit/>
          </a:bodyPr>
          <a:lstStyle/>
          <a:p>
            <a:endParaRPr lang="es-ES_tradnl"/>
          </a:p>
        </p:txBody>
      </p:sp>
      <p:sp>
        <p:nvSpPr>
          <p:cNvPr id="128024" name="Rectangle 30"/>
          <p:cNvSpPr>
            <a:spLocks noChangeArrowheads="1"/>
          </p:cNvSpPr>
          <p:nvPr/>
        </p:nvSpPr>
        <p:spPr bwMode="auto">
          <a:xfrm>
            <a:off x="6024564" y="5693053"/>
            <a:ext cx="184731" cy="369332"/>
          </a:xfrm>
          <a:prstGeom prst="rect">
            <a:avLst/>
          </a:prstGeom>
          <a:noFill/>
          <a:ln w="9525">
            <a:noFill/>
            <a:miter lim="800000"/>
            <a:headEnd/>
            <a:tailEnd/>
          </a:ln>
        </p:spPr>
        <p:txBody>
          <a:bodyPr wrap="none" anchor="ctr">
            <a:prstTxWarp prst="textNoShape">
              <a:avLst/>
            </a:prstTxWarp>
            <a:spAutoFit/>
          </a:bodyPr>
          <a:lstStyle/>
          <a:p>
            <a:endParaRPr lang="es-ES_tradnl"/>
          </a:p>
        </p:txBody>
      </p:sp>
      <p:sp>
        <p:nvSpPr>
          <p:cNvPr id="128025" name="Rectangle 31"/>
          <p:cNvSpPr>
            <a:spLocks noChangeArrowheads="1"/>
          </p:cNvSpPr>
          <p:nvPr/>
        </p:nvSpPr>
        <p:spPr bwMode="auto">
          <a:xfrm>
            <a:off x="6059488" y="5674797"/>
            <a:ext cx="323850" cy="369332"/>
          </a:xfrm>
          <a:prstGeom prst="rect">
            <a:avLst/>
          </a:prstGeom>
          <a:noFill/>
          <a:ln w="9525">
            <a:solidFill>
              <a:srgbClr val="FF00FF"/>
            </a:solidFill>
            <a:miter lim="800000"/>
            <a:headEnd/>
            <a:tailEnd/>
          </a:ln>
        </p:spPr>
        <p:txBody>
          <a:bodyPr anchor="ctr">
            <a:prstTxWarp prst="textNoShape">
              <a:avLst/>
            </a:prstTxWarp>
            <a:spAutoFit/>
          </a:bodyPr>
          <a:lstStyle/>
          <a:p>
            <a:endParaRPr lang="es-ES_tradnl"/>
          </a:p>
        </p:txBody>
      </p:sp>
      <p:sp>
        <p:nvSpPr>
          <p:cNvPr id="128026" name="Rectangle 32"/>
          <p:cNvSpPr>
            <a:spLocks noChangeArrowheads="1"/>
          </p:cNvSpPr>
          <p:nvPr/>
        </p:nvSpPr>
        <p:spPr bwMode="auto">
          <a:xfrm>
            <a:off x="8112126" y="5873234"/>
            <a:ext cx="184731" cy="369332"/>
          </a:xfrm>
          <a:prstGeom prst="rect">
            <a:avLst/>
          </a:prstGeom>
          <a:noFill/>
          <a:ln w="9525">
            <a:noFill/>
            <a:miter lim="800000"/>
            <a:headEnd/>
            <a:tailEnd/>
          </a:ln>
        </p:spPr>
        <p:txBody>
          <a:bodyPr wrap="none" anchor="ctr">
            <a:prstTxWarp prst="textNoShape">
              <a:avLst/>
            </a:prstTxWarp>
            <a:spAutoFit/>
          </a:bodyPr>
          <a:lstStyle/>
          <a:p>
            <a:endParaRPr lang="es-ES_tradnl"/>
          </a:p>
        </p:txBody>
      </p:sp>
      <p:sp>
        <p:nvSpPr>
          <p:cNvPr id="128027" name="Rectangle 33"/>
          <p:cNvSpPr>
            <a:spLocks noChangeArrowheads="1"/>
          </p:cNvSpPr>
          <p:nvPr/>
        </p:nvSpPr>
        <p:spPr bwMode="auto">
          <a:xfrm>
            <a:off x="2351089" y="6365359"/>
            <a:ext cx="184731" cy="369332"/>
          </a:xfrm>
          <a:prstGeom prst="rect">
            <a:avLst/>
          </a:prstGeom>
          <a:noFill/>
          <a:ln w="9525">
            <a:noFill/>
            <a:miter lim="800000"/>
            <a:headEnd/>
            <a:tailEnd/>
          </a:ln>
        </p:spPr>
        <p:txBody>
          <a:bodyPr wrap="none" anchor="ctr">
            <a:prstTxWarp prst="textNoShape">
              <a:avLst/>
            </a:prstTxWarp>
            <a:spAutoFit/>
          </a:bodyPr>
          <a:lstStyle/>
          <a:p>
            <a:endParaRPr lang="es-ES_tradnl"/>
          </a:p>
        </p:txBody>
      </p:sp>
      <p:sp>
        <p:nvSpPr>
          <p:cNvPr id="128028" name="Rectangle 34"/>
          <p:cNvSpPr>
            <a:spLocks noChangeArrowheads="1"/>
          </p:cNvSpPr>
          <p:nvPr/>
        </p:nvSpPr>
        <p:spPr bwMode="auto">
          <a:xfrm>
            <a:off x="6708775" y="3550722"/>
            <a:ext cx="323850" cy="369332"/>
          </a:xfrm>
          <a:prstGeom prst="rect">
            <a:avLst/>
          </a:prstGeom>
          <a:noFill/>
          <a:ln w="9525">
            <a:solidFill>
              <a:srgbClr val="FF00FF"/>
            </a:solidFill>
            <a:miter lim="800000"/>
            <a:headEnd/>
            <a:tailEnd/>
          </a:ln>
        </p:spPr>
        <p:txBody>
          <a:bodyPr anchor="ctr">
            <a:prstTxWarp prst="textNoShape">
              <a:avLst/>
            </a:prstTxWarp>
            <a:spAutoFit/>
          </a:bodyPr>
          <a:lstStyle/>
          <a:p>
            <a:endParaRPr lang="es-ES_tradnl"/>
          </a:p>
        </p:txBody>
      </p:sp>
      <p:sp>
        <p:nvSpPr>
          <p:cNvPr id="128029" name="Rectangle 35"/>
          <p:cNvSpPr>
            <a:spLocks noChangeArrowheads="1"/>
          </p:cNvSpPr>
          <p:nvPr/>
        </p:nvSpPr>
        <p:spPr bwMode="auto">
          <a:xfrm>
            <a:off x="4332288" y="5530334"/>
            <a:ext cx="323850" cy="369332"/>
          </a:xfrm>
          <a:prstGeom prst="rect">
            <a:avLst/>
          </a:prstGeom>
          <a:noFill/>
          <a:ln w="9525">
            <a:solidFill>
              <a:srgbClr val="FF00FF"/>
            </a:solidFill>
            <a:miter lim="800000"/>
            <a:headEnd/>
            <a:tailEnd/>
          </a:ln>
        </p:spPr>
        <p:txBody>
          <a:bodyPr anchor="ctr">
            <a:prstTxWarp prst="textNoShape">
              <a:avLst/>
            </a:prstTxWarp>
            <a:spAutoFit/>
          </a:bodyPr>
          <a:lstStyle/>
          <a:p>
            <a:endParaRPr lang="es-ES_tradnl"/>
          </a:p>
        </p:txBody>
      </p:sp>
      <p:sp>
        <p:nvSpPr>
          <p:cNvPr id="128030" name="Rectangle 36"/>
          <p:cNvSpPr>
            <a:spLocks noChangeArrowheads="1"/>
          </p:cNvSpPr>
          <p:nvPr/>
        </p:nvSpPr>
        <p:spPr bwMode="auto">
          <a:xfrm>
            <a:off x="5448300" y="4522272"/>
            <a:ext cx="323850" cy="369332"/>
          </a:xfrm>
          <a:prstGeom prst="rect">
            <a:avLst/>
          </a:prstGeom>
          <a:noFill/>
          <a:ln w="9525">
            <a:solidFill>
              <a:srgbClr val="FF00FF"/>
            </a:solidFill>
            <a:miter lim="800000"/>
            <a:headEnd/>
            <a:tailEnd/>
          </a:ln>
        </p:spPr>
        <p:txBody>
          <a:bodyPr anchor="ctr">
            <a:prstTxWarp prst="textNoShape">
              <a:avLst/>
            </a:prstTxWarp>
            <a:spAutoFit/>
          </a:bodyPr>
          <a:lstStyle/>
          <a:p>
            <a:endParaRPr lang="es-ES_tradnl"/>
          </a:p>
        </p:txBody>
      </p:sp>
      <p:sp>
        <p:nvSpPr>
          <p:cNvPr id="128031" name="Rectangle 37"/>
          <p:cNvSpPr>
            <a:spLocks noChangeArrowheads="1"/>
          </p:cNvSpPr>
          <p:nvPr/>
        </p:nvSpPr>
        <p:spPr bwMode="auto">
          <a:xfrm>
            <a:off x="5195888" y="3587234"/>
            <a:ext cx="323850" cy="369332"/>
          </a:xfrm>
          <a:prstGeom prst="rect">
            <a:avLst/>
          </a:prstGeom>
          <a:noFill/>
          <a:ln w="9525">
            <a:solidFill>
              <a:srgbClr val="FF00FF"/>
            </a:solidFill>
            <a:miter lim="800000"/>
            <a:headEnd/>
            <a:tailEnd/>
          </a:ln>
        </p:spPr>
        <p:txBody>
          <a:bodyPr anchor="ctr">
            <a:prstTxWarp prst="textNoShape">
              <a:avLst/>
            </a:prstTxWarp>
            <a:spAutoFit/>
          </a:bodyPr>
          <a:lstStyle/>
          <a:p>
            <a:endParaRPr lang="es-ES_tradnl"/>
          </a:p>
        </p:txBody>
      </p:sp>
      <p:sp>
        <p:nvSpPr>
          <p:cNvPr id="128032" name="Rectangle 38"/>
          <p:cNvSpPr>
            <a:spLocks noChangeArrowheads="1"/>
          </p:cNvSpPr>
          <p:nvPr/>
        </p:nvSpPr>
        <p:spPr bwMode="auto">
          <a:xfrm>
            <a:off x="4008438" y="3658672"/>
            <a:ext cx="323850" cy="369332"/>
          </a:xfrm>
          <a:prstGeom prst="rect">
            <a:avLst/>
          </a:prstGeom>
          <a:noFill/>
          <a:ln w="9525">
            <a:solidFill>
              <a:srgbClr val="FF00FF"/>
            </a:solidFill>
            <a:miter lim="800000"/>
            <a:headEnd/>
            <a:tailEnd/>
          </a:ln>
        </p:spPr>
        <p:txBody>
          <a:bodyPr anchor="ctr">
            <a:prstTxWarp prst="textNoShape">
              <a:avLst/>
            </a:prstTxWarp>
            <a:spAutoFit/>
          </a:bodyPr>
          <a:lstStyle/>
          <a:p>
            <a:endParaRPr lang="es-ES_tradnl"/>
          </a:p>
        </p:txBody>
      </p:sp>
      <p:sp>
        <p:nvSpPr>
          <p:cNvPr id="128033" name="Oval 39"/>
          <p:cNvSpPr>
            <a:spLocks noChangeArrowheads="1"/>
          </p:cNvSpPr>
          <p:nvPr/>
        </p:nvSpPr>
        <p:spPr bwMode="auto">
          <a:xfrm>
            <a:off x="10287000" y="2860557"/>
            <a:ext cx="259766" cy="519351"/>
          </a:xfrm>
          <a:prstGeom prst="ellipse">
            <a:avLst/>
          </a:prstGeom>
          <a:solidFill>
            <a:srgbClr val="00FFFF"/>
          </a:solidFill>
          <a:ln w="9525">
            <a:solidFill>
              <a:schemeClr val="accent2"/>
            </a:solidFill>
            <a:round/>
            <a:headEnd/>
            <a:tailEnd/>
          </a:ln>
        </p:spPr>
        <p:txBody>
          <a:bodyPr wrap="none" anchor="ctr">
            <a:prstTxWarp prst="textNoShape">
              <a:avLst/>
            </a:prstTxWarp>
            <a:spAutoFit/>
          </a:bodyPr>
          <a:lstStyle/>
          <a:p>
            <a:endParaRPr lang="es-ES_tradnl"/>
          </a:p>
        </p:txBody>
      </p:sp>
      <p:sp>
        <p:nvSpPr>
          <p:cNvPr id="128034" name="Oval 40"/>
          <p:cNvSpPr>
            <a:spLocks noChangeArrowheads="1"/>
          </p:cNvSpPr>
          <p:nvPr/>
        </p:nvSpPr>
        <p:spPr bwMode="auto">
          <a:xfrm>
            <a:off x="10287000" y="3470157"/>
            <a:ext cx="259766" cy="519351"/>
          </a:xfrm>
          <a:prstGeom prst="ellipse">
            <a:avLst/>
          </a:prstGeom>
          <a:solidFill>
            <a:schemeClr val="bg1"/>
          </a:solidFill>
          <a:ln w="9525">
            <a:solidFill>
              <a:schemeClr val="accent2"/>
            </a:solidFill>
            <a:round/>
            <a:headEnd/>
            <a:tailEnd/>
          </a:ln>
        </p:spPr>
        <p:txBody>
          <a:bodyPr wrap="none" anchor="ctr">
            <a:prstTxWarp prst="textNoShape">
              <a:avLst/>
            </a:prstTxWarp>
            <a:spAutoFit/>
          </a:bodyPr>
          <a:lstStyle/>
          <a:p>
            <a:endParaRPr lang="es-ES_tradnl"/>
          </a:p>
        </p:txBody>
      </p:sp>
      <p:sp>
        <p:nvSpPr>
          <p:cNvPr id="128035" name="Oval 41"/>
          <p:cNvSpPr>
            <a:spLocks noChangeArrowheads="1"/>
          </p:cNvSpPr>
          <p:nvPr/>
        </p:nvSpPr>
        <p:spPr bwMode="auto">
          <a:xfrm>
            <a:off x="10287000" y="3927357"/>
            <a:ext cx="259766" cy="519351"/>
          </a:xfrm>
          <a:prstGeom prst="ellipse">
            <a:avLst/>
          </a:prstGeom>
          <a:solidFill>
            <a:schemeClr val="tx2"/>
          </a:solidFill>
          <a:ln w="9525">
            <a:solidFill>
              <a:schemeClr val="accent2"/>
            </a:solidFill>
            <a:round/>
            <a:headEnd/>
            <a:tailEnd/>
          </a:ln>
        </p:spPr>
        <p:txBody>
          <a:bodyPr wrap="none" anchor="ctr">
            <a:prstTxWarp prst="textNoShape">
              <a:avLst/>
            </a:prstTxWarp>
            <a:spAutoFit/>
          </a:bodyPr>
          <a:lstStyle/>
          <a:p>
            <a:endParaRPr lang="es-ES_tradnl"/>
          </a:p>
        </p:txBody>
      </p:sp>
      <p:sp>
        <p:nvSpPr>
          <p:cNvPr id="128036" name="Oval 42"/>
          <p:cNvSpPr>
            <a:spLocks noChangeArrowheads="1"/>
          </p:cNvSpPr>
          <p:nvPr/>
        </p:nvSpPr>
        <p:spPr bwMode="auto">
          <a:xfrm>
            <a:off x="10287000" y="4536957"/>
            <a:ext cx="259766" cy="519351"/>
          </a:xfrm>
          <a:prstGeom prst="ellipse">
            <a:avLst/>
          </a:prstGeom>
          <a:solidFill>
            <a:srgbClr val="00FF00"/>
          </a:solidFill>
          <a:ln w="9525">
            <a:solidFill>
              <a:schemeClr val="accent2"/>
            </a:solidFill>
            <a:round/>
            <a:headEnd/>
            <a:tailEnd/>
          </a:ln>
        </p:spPr>
        <p:txBody>
          <a:bodyPr wrap="none" anchor="ctr">
            <a:prstTxWarp prst="textNoShape">
              <a:avLst/>
            </a:prstTxWarp>
            <a:spAutoFit/>
          </a:bodyPr>
          <a:lstStyle/>
          <a:p>
            <a:endParaRPr lang="es-ES_tradnl"/>
          </a:p>
        </p:txBody>
      </p:sp>
      <p:sp>
        <p:nvSpPr>
          <p:cNvPr id="128037" name="Oval 43"/>
          <p:cNvSpPr>
            <a:spLocks noChangeArrowheads="1"/>
          </p:cNvSpPr>
          <p:nvPr/>
        </p:nvSpPr>
        <p:spPr bwMode="auto">
          <a:xfrm>
            <a:off x="10287000" y="5222757"/>
            <a:ext cx="259766" cy="519351"/>
          </a:xfrm>
          <a:prstGeom prst="ellipse">
            <a:avLst/>
          </a:prstGeom>
          <a:solidFill>
            <a:srgbClr val="FF9999"/>
          </a:solidFill>
          <a:ln w="9525">
            <a:solidFill>
              <a:schemeClr val="accent2"/>
            </a:solidFill>
            <a:round/>
            <a:headEnd/>
            <a:tailEnd/>
          </a:ln>
        </p:spPr>
        <p:txBody>
          <a:bodyPr wrap="none" anchor="ctr">
            <a:prstTxWarp prst="textNoShape">
              <a:avLst/>
            </a:prstTxWarp>
            <a:spAutoFit/>
          </a:bodyPr>
          <a:lstStyle/>
          <a:p>
            <a:endParaRPr lang="es-ES_tradnl"/>
          </a:p>
        </p:txBody>
      </p:sp>
    </p:spTree>
    <p:extLst>
      <p:ext uri="{BB962C8B-B14F-4D97-AF65-F5344CB8AC3E}">
        <p14:creationId xmlns:p14="http://schemas.microsoft.com/office/powerpoint/2010/main" val="298793021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16" y="91017"/>
            <a:ext cx="6469606" cy="3778250"/>
          </a:xfrm>
          <a:prstGeom prst="rect">
            <a:avLst/>
          </a:prstGeom>
        </p:spPr>
      </p:pic>
      <p:sp>
        <p:nvSpPr>
          <p:cNvPr id="3" name="Rectangle 1"/>
          <p:cNvSpPr>
            <a:spLocks noChangeArrowheads="1"/>
          </p:cNvSpPr>
          <p:nvPr/>
        </p:nvSpPr>
        <p:spPr bwMode="auto">
          <a:xfrm>
            <a:off x="6553200" y="22368"/>
            <a:ext cx="5181600" cy="399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cyan streak over North Africa is oriented parallel to the wind direction indicated by the green wind barbs plotted for the 250 </a:t>
            </a:r>
            <a:r>
              <a:rPr kumimoji="0" lang="en-US" altLang="en-US" sz="1800" b="0" i="0" u="none" strike="noStrike" cap="none" normalizeH="0" baseline="0" dirty="0" err="1" smtClean="0">
                <a:ln>
                  <a:noFill/>
                </a:ln>
                <a:solidFill>
                  <a:schemeClr val="tx1"/>
                </a:solidFill>
                <a:effectLst/>
                <a:latin typeface="Arial" panose="020B0604020202020204" pitchFamily="34" charset="0"/>
              </a:rPr>
              <a:t>hPa</a:t>
            </a:r>
            <a:r>
              <a:rPr kumimoji="0" lang="en-US" altLang="en-US" sz="1800" b="0" i="0" u="none" strike="noStrike" cap="none" normalizeH="0" baseline="0" dirty="0" smtClean="0">
                <a:ln>
                  <a:noFill/>
                </a:ln>
                <a:solidFill>
                  <a:schemeClr val="tx1"/>
                </a:solidFill>
                <a:effectLst/>
                <a:latin typeface="Arial" panose="020B0604020202020204" pitchFamily="34" charset="0"/>
              </a:rPr>
              <a:t> level.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What is the feature and why does it align so well with the winds? (Choose the best answer.)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a)</a:t>
            </a:r>
            <a:r>
              <a:rPr kumimoji="0" lang="en-US" altLang="en-US" sz="1800" b="0" i="0" u="none" strike="noStrike" cap="none" normalizeH="0" baseline="0" dirty="0" smtClean="0">
                <a:ln>
                  <a:noFill/>
                </a:ln>
                <a:solidFill>
                  <a:schemeClr val="tx1"/>
                </a:solidFill>
                <a:effectLst/>
                <a:latin typeface="Arial" panose="020B0604020202020204" pitchFamily="34" charset="0"/>
              </a:rPr>
              <a:t> Cirrus clouds, found high in the troposphere where they are </a:t>
            </a:r>
            <a:r>
              <a:rPr kumimoji="0" lang="en-US" altLang="en-US" sz="1800" b="0" i="0" u="none" strike="noStrike" cap="none" normalizeH="0" baseline="0" dirty="0" err="1" smtClean="0">
                <a:ln>
                  <a:noFill/>
                </a:ln>
                <a:solidFill>
                  <a:schemeClr val="tx1"/>
                </a:solidFill>
                <a:effectLst/>
                <a:latin typeface="Arial" panose="020B0604020202020204" pitchFamily="34" charset="0"/>
              </a:rPr>
              <a:t>advected</a:t>
            </a:r>
            <a:r>
              <a:rPr kumimoji="0" lang="en-US" altLang="en-US" sz="1800" b="0" i="0" u="none" strike="noStrike" cap="none" normalizeH="0" baseline="0" dirty="0" smtClean="0">
                <a:ln>
                  <a:noFill/>
                </a:ln>
                <a:solidFill>
                  <a:schemeClr val="tx1"/>
                </a:solidFill>
                <a:effectLst/>
                <a:latin typeface="Arial" panose="020B0604020202020204" pitchFamily="34" charset="0"/>
              </a:rPr>
              <a:t> by winds in the upper troposphere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b)</a:t>
            </a:r>
            <a:r>
              <a:rPr kumimoji="0" lang="en-US" altLang="en-US" sz="1800" b="0" i="0" u="none" strike="noStrike" cap="none" normalizeH="0" baseline="0" dirty="0" smtClean="0">
                <a:ln>
                  <a:noFill/>
                </a:ln>
                <a:solidFill>
                  <a:schemeClr val="tx1"/>
                </a:solidFill>
                <a:effectLst/>
                <a:latin typeface="Arial" panose="020B0604020202020204" pitchFamily="34" charset="0"/>
              </a:rPr>
              <a:t> Snow cover; the winds are blowing along the mountain range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c)</a:t>
            </a:r>
            <a:r>
              <a:rPr kumimoji="0" lang="en-US" altLang="en-US" sz="1800" b="0" i="0" u="none" strike="noStrike" cap="none" normalizeH="0" baseline="0" dirty="0" smtClean="0">
                <a:ln>
                  <a:noFill/>
                </a:ln>
                <a:solidFill>
                  <a:schemeClr val="tx1"/>
                </a:solidFill>
                <a:effectLst/>
                <a:latin typeface="Arial" panose="020B0604020202020204" pitchFamily="34" charset="0"/>
              </a:rPr>
              <a:t> A dust storm over Algeria, with the plume being carried by low-level winds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chemeClr val="tx1"/>
                </a:solidFill>
                <a:effectLst/>
                <a:latin typeface="Arial" panose="020B0604020202020204" pitchFamily="34" charset="0"/>
              </a:rPr>
              <a:t>d)</a:t>
            </a:r>
            <a:r>
              <a:rPr kumimoji="0" lang="en-US" altLang="en-US" sz="1800" b="0" i="0" u="none" strike="noStrike" cap="none" normalizeH="0" baseline="0" dirty="0" smtClean="0">
                <a:ln>
                  <a:noFill/>
                </a:ln>
                <a:solidFill>
                  <a:schemeClr val="tx1"/>
                </a:solidFill>
                <a:effectLst/>
                <a:latin typeface="Arial" panose="020B0604020202020204" pitchFamily="34" charset="0"/>
              </a:rPr>
              <a:t> A smoke plume drifting toward the northeast </a:t>
            </a:r>
          </a:p>
        </p:txBody>
      </p:sp>
      <p:sp>
        <p:nvSpPr>
          <p:cNvPr id="8" name="Rectángulo 7"/>
          <p:cNvSpPr/>
          <p:nvPr/>
        </p:nvSpPr>
        <p:spPr>
          <a:xfrm>
            <a:off x="439222" y="4361302"/>
            <a:ext cx="6096000" cy="1200329"/>
          </a:xfrm>
          <a:prstGeom prst="rect">
            <a:avLst/>
          </a:prstGeom>
        </p:spPr>
        <p:txBody>
          <a:bodyPr>
            <a:spAutoFit/>
          </a:bodyPr>
          <a:lstStyle/>
          <a:p>
            <a:r>
              <a:rPr lang="en-GB" dirty="0"/>
              <a:t>The correct answer is A.</a:t>
            </a:r>
          </a:p>
          <a:p>
            <a:r>
              <a:rPr lang="en-GB" dirty="0"/>
              <a:t>The cyan in this RGB can represent either high ice clouds or snow cover. Since snow cover is extremely unlikely in this part of Africa, we must be seeing cirrus clouds.</a:t>
            </a:r>
            <a:endParaRPr lang="en-GB" dirty="0">
              <a:effectLst/>
            </a:endParaRPr>
          </a:p>
        </p:txBody>
      </p:sp>
    </p:spTree>
    <p:extLst>
      <p:ext uri="{BB962C8B-B14F-4D97-AF65-F5344CB8AC3E}">
        <p14:creationId xmlns:p14="http://schemas.microsoft.com/office/powerpoint/2010/main" val="9611284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4996" name="Rectangle 4"/>
          <p:cNvSpPr>
            <a:spLocks noGrp="1" noChangeArrowheads="1"/>
          </p:cNvSpPr>
          <p:nvPr>
            <p:ph type="title"/>
          </p:nvPr>
        </p:nvSpPr>
        <p:spPr>
          <a:xfrm>
            <a:off x="931333" y="618518"/>
            <a:ext cx="10346893" cy="380550"/>
          </a:xfrm>
          <a:noFill/>
          <a:ln/>
        </p:spPr>
        <p:txBody>
          <a:bodyPr>
            <a:normAutofit fontScale="90000"/>
          </a:bodyPr>
          <a:lstStyle/>
          <a:p>
            <a:r>
              <a:rPr lang="es-ES" altLang="en-US" dirty="0"/>
              <a:t>   RGB de Microfísica de nubes (de día)</a:t>
            </a:r>
          </a:p>
        </p:txBody>
      </p:sp>
      <p:graphicFrame>
        <p:nvGraphicFramePr>
          <p:cNvPr id="2005075" name="Group 83"/>
          <p:cNvGraphicFramePr>
            <a:graphicFrameLocks noGrp="1"/>
          </p:cNvGraphicFramePr>
          <p:nvPr/>
        </p:nvGraphicFramePr>
        <p:xfrm>
          <a:off x="2135188" y="1412875"/>
          <a:ext cx="8064500" cy="2011680"/>
        </p:xfrm>
        <a:graphic>
          <a:graphicData uri="http://schemas.openxmlformats.org/drawingml/2006/table">
            <a:tbl>
              <a:tblPr/>
              <a:tblGrid>
                <a:gridCol w="1008062"/>
                <a:gridCol w="2447925"/>
                <a:gridCol w="1657350"/>
                <a:gridCol w="576263"/>
                <a:gridCol w="2374900"/>
              </a:tblGrid>
              <a:tr h="215900">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Pct val="140000"/>
                        <a:buFontTx/>
                        <a:buNone/>
                        <a:tabLst/>
                      </a:pPr>
                      <a:endParaRPr kumimoji="0" lang="es-ES" altLang="en-US" sz="1800" b="1" i="0" u="none" strike="noStrike" cap="none" normalizeH="0" baseline="0" smtClean="0">
                        <a:ln>
                          <a:noFill/>
                        </a:ln>
                        <a:solidFill>
                          <a:schemeClr val="tx1"/>
                        </a:solidFill>
                        <a:effectLst/>
                        <a:latin typeface="Arial Narrow" panose="020B060602020203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Canal</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Rango</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sym typeface="Symbol" panose="05050102010706020507" pitchFamily="18" charset="2"/>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sym typeface="Symbol" panose="05050102010706020507" pitchFamily="18" charset="2"/>
                        </a:rPr>
                        <a:t>Interpretación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ROJO</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VIS0.8</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0 - 100%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1.0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65150">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FF00"/>
                          </a:solidFill>
                          <a:effectLst/>
                          <a:latin typeface="Times New Roman" panose="02020603050405020304" pitchFamily="18" charset="0"/>
                          <a:cs typeface="Times New Roman" panose="02020603050405020304" pitchFamily="18" charset="0"/>
                        </a:rPr>
                        <a:t>VERDE</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IR3.9 (BRF)</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(Comp. refractiva solar)</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0 - 60%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2.5</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chemeClr val="tx1"/>
                          </a:solidFill>
                          <a:effectLst/>
                          <a:latin typeface="Times New Roman" panose="02020603050405020304" pitchFamily="18" charset="0"/>
                        </a:rPr>
                        <a:t>Fase y tamaño de las partículas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1" i="0" u="none" strike="noStrike" cap="none" normalizeH="0" baseline="0" smtClean="0">
                          <a:ln>
                            <a:noFill/>
                          </a:ln>
                          <a:solidFill>
                            <a:srgbClr val="0000FF"/>
                          </a:solidFill>
                          <a:effectLst/>
                          <a:latin typeface="Times New Roman" panose="02020603050405020304" pitchFamily="18" charset="0"/>
                          <a:cs typeface="Times New Roman" panose="02020603050405020304" pitchFamily="18" charset="0"/>
                        </a:rPr>
                        <a:t>AZUL</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IR10.8</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203 K ... 323 K</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rgbClr val="000080"/>
                          </a:solidFill>
                          <a:effectLst/>
                          <a:latin typeface="Times New Roman" panose="02020603050405020304" pitchFamily="18" charset="0"/>
                          <a:cs typeface="Times New Roman" panose="02020603050405020304" pitchFamily="18" charset="0"/>
                        </a:rPr>
                        <a:t>1.0</a:t>
                      </a:r>
                      <a:endParaRPr kumimoji="0" lang="es-ES" altLang="en-US" sz="1800" b="0" i="0" u="none" strike="noStrike" cap="none" normalizeH="0" baseline="0" smtClean="0">
                        <a:ln>
                          <a:noFill/>
                        </a:ln>
                        <a:solidFill>
                          <a:schemeClr val="tx1"/>
                        </a:solidFill>
                        <a:effectLst/>
                        <a:latin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2"/>
                        </a:buClr>
                        <a:buSzPct val="140000"/>
                        <a:defRPr sz="2200" b="1">
                          <a:solidFill>
                            <a:schemeClr val="tx1"/>
                          </a:solidFill>
                          <a:latin typeface="Arial Narrow" panose="020B0606020202030204" pitchFamily="34" charset="0"/>
                        </a:defRPr>
                      </a:lvl1pPr>
                      <a:lvl2pPr>
                        <a:spcBef>
                          <a:spcPct val="20000"/>
                        </a:spcBef>
                        <a:buClr>
                          <a:schemeClr val="accent2"/>
                        </a:buClr>
                        <a:buSzPct val="120000"/>
                        <a:defRPr sz="2000" b="1">
                          <a:solidFill>
                            <a:schemeClr val="tx1"/>
                          </a:solidFill>
                          <a:latin typeface="Arial Narrow" panose="020B0606020202030204" pitchFamily="34" charset="0"/>
                        </a:defRPr>
                      </a:lvl2pPr>
                      <a:lvl3pPr>
                        <a:spcBef>
                          <a:spcPct val="20000"/>
                        </a:spcBef>
                        <a:buClr>
                          <a:schemeClr val="accent2"/>
                        </a:buClr>
                        <a:defRPr b="1">
                          <a:solidFill>
                            <a:schemeClr val="tx1"/>
                          </a:solidFill>
                          <a:latin typeface="Arial Narrow" panose="020B0606020202030204" pitchFamily="34" charset="0"/>
                        </a:defRPr>
                      </a:lvl3pPr>
                      <a:lvl4pPr>
                        <a:spcBef>
                          <a:spcPct val="20000"/>
                        </a:spcBef>
                        <a:buClr>
                          <a:schemeClr val="accent2"/>
                        </a:buClr>
                        <a:buSzPct val="80000"/>
                        <a:defRPr sz="1600" b="1">
                          <a:solidFill>
                            <a:schemeClr val="tx1"/>
                          </a:solidFill>
                          <a:latin typeface="Arial Narrow" panose="020B0606020202030204" pitchFamily="34" charset="0"/>
                        </a:defRPr>
                      </a:lvl4pPr>
                      <a:lvl5pPr>
                        <a:spcBef>
                          <a:spcPct val="20000"/>
                        </a:spcBef>
                        <a:buClr>
                          <a:schemeClr val="accent2"/>
                        </a:buClr>
                        <a:buSzPct val="80000"/>
                        <a:defRPr sz="1400" b="1">
                          <a:solidFill>
                            <a:schemeClr val="tx1"/>
                          </a:solidFill>
                          <a:latin typeface="Arial Narrow" panose="020B0606020202030204" pitchFamily="34" charset="0"/>
                        </a:defRPr>
                      </a:lvl5pPr>
                      <a:lvl6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6pPr>
                      <a:lvl7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7pPr>
                      <a:lvl8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8pPr>
                      <a:lvl9pPr eaLnBrk="0" fontAlgn="base" hangingPunct="0">
                        <a:spcBef>
                          <a:spcPct val="20000"/>
                        </a:spcBef>
                        <a:spcAft>
                          <a:spcPct val="0"/>
                        </a:spcAft>
                        <a:buClr>
                          <a:schemeClr val="accent2"/>
                        </a:buClr>
                        <a:buSzPct val="80000"/>
                        <a:defRPr sz="1400" b="1">
                          <a:solidFill>
                            <a:schemeClr val="tx1"/>
                          </a:solidFill>
                          <a:latin typeface="Arial Narrow" panose="020B060602020203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n-US" sz="1800" b="0" i="0" u="none" strike="noStrike" cap="none" normalizeH="0" baseline="0" smtClean="0">
                          <a:ln>
                            <a:noFill/>
                          </a:ln>
                          <a:solidFill>
                            <a:schemeClr val="tx1"/>
                          </a:solidFill>
                          <a:effectLst/>
                          <a:latin typeface="Times New Roman" panose="02020603050405020304" pitchFamily="18" charset="0"/>
                        </a:rPr>
                        <a:t>Temperatura de la cima de la nube y superficie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005077" name="Rectangle 85"/>
          <p:cNvSpPr>
            <a:spLocks noChangeArrowheads="1"/>
          </p:cNvSpPr>
          <p:nvPr/>
        </p:nvSpPr>
        <p:spPr bwMode="auto">
          <a:xfrm>
            <a:off x="2424114" y="3644900"/>
            <a:ext cx="7704137"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ES" altLang="en-US" sz="2000">
                <a:solidFill>
                  <a:schemeClr val="accent2"/>
                </a:solidFill>
              </a:rPr>
              <a:t> -  Se utiliza en la </a:t>
            </a:r>
            <a:r>
              <a:rPr lang="es-ES" altLang="en-US" sz="2000" u="sng">
                <a:solidFill>
                  <a:schemeClr val="accent2"/>
                </a:solidFill>
              </a:rPr>
              <a:t>caracterización de nubes</a:t>
            </a:r>
            <a:r>
              <a:rPr lang="es-ES" altLang="en-US" sz="2000">
                <a:solidFill>
                  <a:schemeClr val="accent2"/>
                </a:solidFill>
              </a:rPr>
              <a:t>, al ser útil para diferenciar </a:t>
            </a:r>
            <a:r>
              <a:rPr lang="es-ES" altLang="en-US" sz="2000" u="sng">
                <a:solidFill>
                  <a:schemeClr val="accent2"/>
                </a:solidFill>
              </a:rPr>
              <a:t>altura de la nube, fase de la nube y tamaño de las partículas</a:t>
            </a:r>
            <a:r>
              <a:rPr lang="es-ES" altLang="en-US" sz="2000">
                <a:solidFill>
                  <a:schemeClr val="accent2"/>
                </a:solidFill>
              </a:rPr>
              <a:t> que la forman.</a:t>
            </a:r>
          </a:p>
          <a:p>
            <a:endParaRPr lang="es-ES" altLang="en-US" sz="2000">
              <a:solidFill>
                <a:schemeClr val="accent2"/>
              </a:solidFill>
            </a:endParaRPr>
          </a:p>
          <a:p>
            <a:r>
              <a:rPr lang="es-ES" altLang="en-US" sz="2000">
                <a:solidFill>
                  <a:schemeClr val="accent2"/>
                </a:solidFill>
              </a:rPr>
              <a:t> -  También es útil para distinguir </a:t>
            </a:r>
            <a:r>
              <a:rPr lang="es-ES" altLang="en-US" sz="2000" u="sng">
                <a:solidFill>
                  <a:schemeClr val="accent2"/>
                </a:solidFill>
              </a:rPr>
              <a:t>fuegos y nieve</a:t>
            </a:r>
            <a:r>
              <a:rPr lang="es-ES" altLang="en-US" sz="2000">
                <a:solidFill>
                  <a:schemeClr val="accent2"/>
                </a:solidFill>
              </a:rPr>
              <a:t>.</a:t>
            </a:r>
            <a:endParaRPr lang="es-ES" altLang="en-US" sz="2000" u="sng">
              <a:solidFill>
                <a:schemeClr val="accent2"/>
              </a:solidFill>
            </a:endParaRPr>
          </a:p>
        </p:txBody>
      </p:sp>
    </p:spTree>
    <p:extLst>
      <p:ext uri="{BB962C8B-B14F-4D97-AF65-F5344CB8AC3E}">
        <p14:creationId xmlns:p14="http://schemas.microsoft.com/office/powerpoint/2010/main" val="125936791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602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133" y="1415982"/>
            <a:ext cx="4648200" cy="3886200"/>
          </a:xfrm>
          <a:prstGeom prst="rect">
            <a:avLst/>
          </a:prstGeom>
          <a:noFill/>
          <a:extLst>
            <a:ext uri="{909E8E84-426E-40DD-AFC4-6F175D3DCCD1}">
              <a14:hiddenFill xmlns:a14="http://schemas.microsoft.com/office/drawing/2010/main">
                <a:solidFill>
                  <a:srgbClr val="FFFFFF"/>
                </a:solidFill>
              </a14:hiddenFill>
            </a:ext>
          </a:extLst>
        </p:spPr>
      </p:pic>
      <p:sp>
        <p:nvSpPr>
          <p:cNvPr id="2006024" name="Rectangle 8"/>
          <p:cNvSpPr>
            <a:spLocks noGrp="1" noChangeArrowheads="1"/>
          </p:cNvSpPr>
          <p:nvPr>
            <p:ph type="title"/>
          </p:nvPr>
        </p:nvSpPr>
        <p:spPr>
          <a:xfrm>
            <a:off x="982133" y="618518"/>
            <a:ext cx="10296093" cy="652932"/>
          </a:xfrm>
          <a:noFill/>
          <a:ln/>
        </p:spPr>
        <p:txBody>
          <a:bodyPr/>
          <a:lstStyle/>
          <a:p>
            <a:r>
              <a:rPr lang="es-ES" altLang="en-US" dirty="0"/>
              <a:t>   RGB de Microfísica de nubes (de día)</a:t>
            </a:r>
          </a:p>
        </p:txBody>
      </p:sp>
      <p:sp>
        <p:nvSpPr>
          <p:cNvPr id="2006025" name="Rectangle 9"/>
          <p:cNvSpPr>
            <a:spLocks noChangeArrowheads="1"/>
          </p:cNvSpPr>
          <p:nvPr/>
        </p:nvSpPr>
        <p:spPr bwMode="auto">
          <a:xfrm>
            <a:off x="982133" y="5446714"/>
            <a:ext cx="2859616"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s-ES_tradnl" altLang="en-US" sz="1600" dirty="0">
                <a:solidFill>
                  <a:schemeClr val="accent2"/>
                </a:solidFill>
              </a:rPr>
              <a:t>MSG1</a:t>
            </a:r>
          </a:p>
          <a:p>
            <a:r>
              <a:rPr lang="es-ES_tradnl" altLang="en-US" sz="1600" dirty="0">
                <a:solidFill>
                  <a:schemeClr val="accent2"/>
                </a:solidFill>
              </a:rPr>
              <a:t>6 Nov 2004 12:00Z</a:t>
            </a:r>
            <a:endParaRPr lang="es-ES" altLang="en-US" sz="1600" dirty="0">
              <a:solidFill>
                <a:schemeClr val="accent2"/>
              </a:solidFill>
            </a:endParaRPr>
          </a:p>
        </p:txBody>
      </p:sp>
      <p:sp>
        <p:nvSpPr>
          <p:cNvPr id="2006026" name="Rectangle 10"/>
          <p:cNvSpPr>
            <a:spLocks noChangeArrowheads="1"/>
          </p:cNvSpPr>
          <p:nvPr/>
        </p:nvSpPr>
        <p:spPr bwMode="auto">
          <a:xfrm>
            <a:off x="5850467" y="1989138"/>
            <a:ext cx="4709584"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s-ES" altLang="en-US" sz="2000" dirty="0">
                <a:solidFill>
                  <a:schemeClr val="accent2"/>
                </a:solidFill>
              </a:rPr>
              <a:t>En la identificación de nubes altas con topes de hielo:</a:t>
            </a:r>
          </a:p>
          <a:p>
            <a:endParaRPr lang="es-ES" altLang="en-US" sz="2000" dirty="0">
              <a:solidFill>
                <a:schemeClr val="accent2"/>
              </a:solidFill>
            </a:endParaRPr>
          </a:p>
          <a:p>
            <a:r>
              <a:rPr lang="es-ES" altLang="en-US" sz="2000" dirty="0">
                <a:solidFill>
                  <a:schemeClr val="accent2"/>
                </a:solidFill>
              </a:rPr>
              <a:t>  - Las </a:t>
            </a:r>
            <a:r>
              <a:rPr lang="es-ES" altLang="en-US" sz="2000" u="sng" dirty="0">
                <a:solidFill>
                  <a:schemeClr val="accent2"/>
                </a:solidFill>
              </a:rPr>
              <a:t>partículas grandes</a:t>
            </a:r>
            <a:r>
              <a:rPr lang="es-ES" altLang="en-US" sz="2000" dirty="0">
                <a:solidFill>
                  <a:schemeClr val="accent2"/>
                </a:solidFill>
              </a:rPr>
              <a:t> (de hielo) tienden a un </a:t>
            </a:r>
            <a:r>
              <a:rPr lang="es-ES" altLang="en-US" sz="2000" dirty="0">
                <a:solidFill>
                  <a:srgbClr val="FF0000"/>
                </a:solidFill>
              </a:rPr>
              <a:t>tono más rojizo</a:t>
            </a:r>
            <a:r>
              <a:rPr lang="es-ES" altLang="en-US" sz="2000" dirty="0">
                <a:solidFill>
                  <a:schemeClr val="accent2"/>
                </a:solidFill>
              </a:rPr>
              <a:t>.</a:t>
            </a:r>
          </a:p>
          <a:p>
            <a:endParaRPr lang="es-ES" altLang="en-US" sz="2000" dirty="0">
              <a:solidFill>
                <a:schemeClr val="accent2"/>
              </a:solidFill>
            </a:endParaRPr>
          </a:p>
          <a:p>
            <a:r>
              <a:rPr lang="es-ES" altLang="en-US" sz="2000" dirty="0">
                <a:solidFill>
                  <a:schemeClr val="accent2"/>
                </a:solidFill>
              </a:rPr>
              <a:t>  - Las </a:t>
            </a:r>
            <a:r>
              <a:rPr lang="es-ES" altLang="en-US" sz="2000" u="sng" dirty="0">
                <a:solidFill>
                  <a:schemeClr val="accent2"/>
                </a:solidFill>
              </a:rPr>
              <a:t>partículas pequeñas</a:t>
            </a:r>
            <a:r>
              <a:rPr lang="es-ES" altLang="en-US" sz="2000" dirty="0">
                <a:solidFill>
                  <a:schemeClr val="accent2"/>
                </a:solidFill>
              </a:rPr>
              <a:t> (de hielo) tienden a un </a:t>
            </a:r>
            <a:r>
              <a:rPr lang="es-ES" altLang="en-US" sz="2000" dirty="0">
                <a:solidFill>
                  <a:srgbClr val="FF9900"/>
                </a:solidFill>
              </a:rPr>
              <a:t>tono más anaranjado</a:t>
            </a:r>
            <a:endParaRPr lang="es-ES" altLang="en-US" sz="2000" dirty="0">
              <a:solidFill>
                <a:schemeClr val="accent2"/>
              </a:solidFill>
            </a:endParaRPr>
          </a:p>
          <a:p>
            <a:r>
              <a:rPr lang="es-ES" altLang="en-US" sz="2000" dirty="0">
                <a:solidFill>
                  <a:schemeClr val="accent2"/>
                </a:solidFill>
              </a:rPr>
              <a:t>    &gt; Contribución de la fase verde.</a:t>
            </a:r>
          </a:p>
          <a:p>
            <a:endParaRPr lang="es-ES" altLang="en-US" sz="2000" u="sng" dirty="0">
              <a:solidFill>
                <a:schemeClr val="accent2"/>
              </a:solidFill>
            </a:endParaRPr>
          </a:p>
        </p:txBody>
      </p:sp>
    </p:spTree>
    <p:extLst>
      <p:ext uri="{BB962C8B-B14F-4D97-AF65-F5344CB8AC3E}">
        <p14:creationId xmlns:p14="http://schemas.microsoft.com/office/powerpoint/2010/main" val="98590265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txBox="1">
            <a:spLocks noChangeArrowheads="1"/>
          </p:cNvSpPr>
          <p:nvPr/>
        </p:nvSpPr>
        <p:spPr>
          <a:xfrm>
            <a:off x="999066" y="178251"/>
            <a:ext cx="10296093" cy="652932"/>
          </a:xfrm>
          <a:prstGeom prst="rect">
            <a:avLst/>
          </a:prstGeom>
          <a:noFill/>
          <a:ln/>
        </p:spPr>
        <p:txBody>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s-ES" altLang="en-US" dirty="0" smtClean="0"/>
              <a:t>   RGB de convección</a:t>
            </a:r>
            <a:endParaRPr lang="es-ES" altLang="en-US"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798" y="624416"/>
            <a:ext cx="8716433" cy="5447771"/>
          </a:xfrm>
          <a:prstGeom prst="rect">
            <a:avLst/>
          </a:prstGeom>
        </p:spPr>
      </p:pic>
      <p:sp>
        <p:nvSpPr>
          <p:cNvPr id="4" name="Rectángulo 3"/>
          <p:cNvSpPr/>
          <p:nvPr/>
        </p:nvSpPr>
        <p:spPr>
          <a:xfrm>
            <a:off x="1447575" y="6182267"/>
            <a:ext cx="4826449" cy="369332"/>
          </a:xfrm>
          <a:prstGeom prst="rect">
            <a:avLst/>
          </a:prstGeom>
        </p:spPr>
        <p:txBody>
          <a:bodyPr wrap="none">
            <a:spAutoFit/>
          </a:bodyPr>
          <a:lstStyle/>
          <a:p>
            <a:r>
              <a:rPr lang="en-GB" dirty="0"/>
              <a:t>https://www.youtube.com/watch?v=_NIeQaxRDZs</a:t>
            </a:r>
          </a:p>
        </p:txBody>
      </p:sp>
      <p:sp>
        <p:nvSpPr>
          <p:cNvPr id="5" name="Rectángulo 4"/>
          <p:cNvSpPr/>
          <p:nvPr/>
        </p:nvSpPr>
        <p:spPr>
          <a:xfrm>
            <a:off x="8255001" y="1134534"/>
            <a:ext cx="3826932" cy="2862322"/>
          </a:xfrm>
          <a:prstGeom prst="rect">
            <a:avLst/>
          </a:prstGeom>
        </p:spPr>
        <p:txBody>
          <a:bodyPr wrap="square">
            <a:spAutoFit/>
          </a:bodyPr>
          <a:lstStyle/>
          <a:p>
            <a:r>
              <a:rPr lang="es-ES" dirty="0" smtClean="0"/>
              <a:t>Esta RGB puede identificar importantes características de la microfísica y tendencias en la convección, incluyendo partículas de hielo pequeñas que se asocian con vigorosos movimientos verticales que son potenciales indicadores de inminente tiempo severo.</a:t>
            </a:r>
            <a:endParaRPr lang="en-GB" dirty="0" smtClean="0"/>
          </a:p>
          <a:p>
            <a:endParaRPr lang="en-GB" dirty="0"/>
          </a:p>
          <a:p>
            <a:endParaRPr lang="en-GB" dirty="0" smtClean="0"/>
          </a:p>
          <a:p>
            <a:endParaRPr lang="en-GB" dirty="0"/>
          </a:p>
        </p:txBody>
      </p:sp>
      <p:sp>
        <p:nvSpPr>
          <p:cNvPr id="6" name="CuadroTexto 5"/>
          <p:cNvSpPr txBox="1"/>
          <p:nvPr/>
        </p:nvSpPr>
        <p:spPr>
          <a:xfrm>
            <a:off x="8207752" y="3348301"/>
            <a:ext cx="3984248" cy="1200329"/>
          </a:xfrm>
          <a:prstGeom prst="rect">
            <a:avLst/>
          </a:prstGeom>
          <a:noFill/>
        </p:spPr>
        <p:txBody>
          <a:bodyPr wrap="square" rtlCol="0">
            <a:spAutoFit/>
          </a:bodyPr>
          <a:lstStyle/>
          <a:p>
            <a:r>
              <a:rPr lang="es-ES" dirty="0" smtClean="0"/>
              <a:t>El </a:t>
            </a:r>
            <a:r>
              <a:rPr lang="es-ES" dirty="0" err="1" smtClean="0"/>
              <a:t>contrastre</a:t>
            </a:r>
            <a:r>
              <a:rPr lang="es-ES" dirty="0" smtClean="0"/>
              <a:t> entre las partículas de hielo</a:t>
            </a:r>
          </a:p>
          <a:p>
            <a:r>
              <a:rPr lang="es-ES" dirty="0"/>
              <a:t>p</a:t>
            </a:r>
            <a:r>
              <a:rPr lang="es-ES" dirty="0" smtClean="0"/>
              <a:t>equeñas y grandes dentro de una nube </a:t>
            </a:r>
          </a:p>
          <a:p>
            <a:r>
              <a:rPr lang="es-ES" dirty="0" smtClean="0"/>
              <a:t>De hielo es mayor que en el RGB de microfísica diurno</a:t>
            </a:r>
            <a:endParaRPr lang="en-GB" dirty="0"/>
          </a:p>
        </p:txBody>
      </p:sp>
      <p:sp>
        <p:nvSpPr>
          <p:cNvPr id="7" name="CuadroTexto 6"/>
          <p:cNvSpPr txBox="1"/>
          <p:nvPr/>
        </p:nvSpPr>
        <p:spPr>
          <a:xfrm>
            <a:off x="8464731" y="4876800"/>
            <a:ext cx="2584362" cy="646331"/>
          </a:xfrm>
          <a:prstGeom prst="rect">
            <a:avLst/>
          </a:prstGeom>
          <a:noFill/>
        </p:spPr>
        <p:txBody>
          <a:bodyPr wrap="none" rtlCol="0">
            <a:spAutoFit/>
          </a:bodyPr>
          <a:lstStyle/>
          <a:p>
            <a:r>
              <a:rPr lang="es-ES" dirty="0" smtClean="0"/>
              <a:t>Small ice </a:t>
            </a:r>
            <a:r>
              <a:rPr lang="es-ES" dirty="0" err="1" smtClean="0"/>
              <a:t>particles</a:t>
            </a:r>
            <a:r>
              <a:rPr lang="es-ES" dirty="0" smtClean="0"/>
              <a:t> </a:t>
            </a:r>
            <a:r>
              <a:rPr lang="es-ES" dirty="0" err="1" smtClean="0"/>
              <a:t>yelloish</a:t>
            </a:r>
            <a:endParaRPr lang="es-ES" dirty="0" smtClean="0"/>
          </a:p>
          <a:p>
            <a:r>
              <a:rPr lang="es-ES" dirty="0" err="1" smtClean="0"/>
              <a:t>Large</a:t>
            </a:r>
            <a:r>
              <a:rPr lang="es-ES" dirty="0" smtClean="0"/>
              <a:t> ice </a:t>
            </a:r>
            <a:r>
              <a:rPr lang="es-ES" dirty="0" err="1" smtClean="0"/>
              <a:t>particles</a:t>
            </a:r>
            <a:r>
              <a:rPr lang="es-ES" dirty="0" smtClean="0"/>
              <a:t> </a:t>
            </a:r>
            <a:r>
              <a:rPr lang="es-ES" dirty="0" err="1" smtClean="0"/>
              <a:t>redish</a:t>
            </a:r>
            <a:endParaRPr lang="en-GB" dirty="0"/>
          </a:p>
        </p:txBody>
      </p:sp>
    </p:spTree>
    <p:extLst>
      <p:ext uri="{BB962C8B-B14F-4D97-AF65-F5344CB8AC3E}">
        <p14:creationId xmlns:p14="http://schemas.microsoft.com/office/powerpoint/2010/main" val="81130909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6101" y="148046"/>
            <a:ext cx="5471584" cy="4103688"/>
          </a:xfrm>
          <a:prstGeom prst="rect">
            <a:avLst/>
          </a:prstGeom>
        </p:spPr>
      </p:pic>
      <p:sp>
        <p:nvSpPr>
          <p:cNvPr id="4" name="Rectángulo 3"/>
          <p:cNvSpPr/>
          <p:nvPr/>
        </p:nvSpPr>
        <p:spPr>
          <a:xfrm>
            <a:off x="6860660" y="4689369"/>
            <a:ext cx="4258734" cy="1754326"/>
          </a:xfrm>
          <a:prstGeom prst="rect">
            <a:avLst/>
          </a:prstGeom>
        </p:spPr>
        <p:txBody>
          <a:bodyPr wrap="square">
            <a:spAutoFit/>
          </a:bodyPr>
          <a:lstStyle/>
          <a:p>
            <a:r>
              <a:rPr lang="en-GB" dirty="0"/>
              <a:t>In this convection RGB over South Africa, three of the five circled areas could be associated with severe weather? The other two are not. Choose the circled areas that indicate a potential for severe thunderstorm conditions. (Choose all that apply.)</a:t>
            </a:r>
          </a:p>
        </p:txBody>
      </p:sp>
      <p:sp>
        <p:nvSpPr>
          <p:cNvPr id="5" name="CuadroTexto 4"/>
          <p:cNvSpPr txBox="1"/>
          <p:nvPr/>
        </p:nvSpPr>
        <p:spPr>
          <a:xfrm>
            <a:off x="165463" y="627016"/>
            <a:ext cx="5625737" cy="1477328"/>
          </a:xfrm>
          <a:prstGeom prst="rect">
            <a:avLst/>
          </a:prstGeom>
          <a:noFill/>
        </p:spPr>
        <p:txBody>
          <a:bodyPr wrap="square" rtlCol="0">
            <a:spAutoFit/>
          </a:bodyPr>
          <a:lstStyle/>
          <a:p>
            <a:r>
              <a:rPr lang="es-ES" dirty="0" smtClean="0"/>
              <a:t>La aparición de zonas amarillentas en el centro</a:t>
            </a:r>
          </a:p>
          <a:p>
            <a:r>
              <a:rPr lang="es-ES" dirty="0"/>
              <a:t>d</a:t>
            </a:r>
            <a:r>
              <a:rPr lang="es-ES" dirty="0" smtClean="0"/>
              <a:t>e una nube de hielo puede asociarse a movimientos </a:t>
            </a:r>
          </a:p>
          <a:p>
            <a:r>
              <a:rPr lang="es-ES" dirty="0" smtClean="0"/>
              <a:t>verticales vigorosos que llevan a las partes altas de la nube partículas de hielo que puede derivar en la aparición de  granizo y/o pedrisco en superficie.</a:t>
            </a:r>
            <a:endParaRPr lang="en-GB" dirty="0"/>
          </a:p>
        </p:txBody>
      </p:sp>
      <p:sp>
        <p:nvSpPr>
          <p:cNvPr id="2" name="Rectángulo 1"/>
          <p:cNvSpPr/>
          <p:nvPr/>
        </p:nvSpPr>
        <p:spPr>
          <a:xfrm>
            <a:off x="616772" y="4595790"/>
            <a:ext cx="6096000" cy="1754326"/>
          </a:xfrm>
          <a:prstGeom prst="rect">
            <a:avLst/>
          </a:prstGeom>
        </p:spPr>
        <p:txBody>
          <a:bodyPr>
            <a:spAutoFit/>
          </a:bodyPr>
          <a:lstStyle/>
          <a:p>
            <a:r>
              <a:rPr lang="en-GB" dirty="0"/>
              <a:t>The correct answers are A, B, and C.</a:t>
            </a:r>
          </a:p>
          <a:p>
            <a:r>
              <a:rPr lang="en-GB" dirty="0"/>
              <a:t>The yellow in these areas usually indicates small particles within convective cloud tops that are associated with strong updrafts. Strong updrafts often indicate the potential for severe thunderstorm conditions. The red areas are usually seen with non-severe convection and other cloud types.</a:t>
            </a:r>
            <a:endParaRPr lang="en-GB" dirty="0">
              <a:effectLst/>
            </a:endParaRPr>
          </a:p>
        </p:txBody>
      </p:sp>
    </p:spTree>
    <p:extLst>
      <p:ext uri="{BB962C8B-B14F-4D97-AF65-F5344CB8AC3E}">
        <p14:creationId xmlns:p14="http://schemas.microsoft.com/office/powerpoint/2010/main" val="45645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Rectángulo 2"/>
          <p:cNvSpPr/>
          <p:nvPr/>
        </p:nvSpPr>
        <p:spPr>
          <a:xfrm>
            <a:off x="228601" y="521455"/>
            <a:ext cx="11719560" cy="4247317"/>
          </a:xfrm>
          <a:prstGeom prst="rect">
            <a:avLst/>
          </a:prstGeom>
        </p:spPr>
        <p:txBody>
          <a:bodyPr wrap="square">
            <a:spAutoFit/>
          </a:bodyPr>
          <a:lstStyle/>
          <a:p>
            <a:r>
              <a:rPr lang="es-ES_tradnl" dirty="0" smtClean="0">
                <a:latin typeface="Cambria" panose="02040503050406030204" pitchFamily="18" charset="0"/>
                <a:ea typeface="Cambria" panose="02040503050406030204" pitchFamily="18" charset="0"/>
                <a:cs typeface="Times New Roman" panose="02020603050405020304" pitchFamily="18" charset="0"/>
              </a:rPr>
              <a:t>Referencias:</a:t>
            </a:r>
          </a:p>
          <a:p>
            <a:endParaRPr lang="es-ES_tradnl" dirty="0" smtClean="0">
              <a:latin typeface="Cambria" panose="02040503050406030204" pitchFamily="18" charset="0"/>
              <a:ea typeface="Cambria" panose="02040503050406030204" pitchFamily="18" charset="0"/>
              <a:cs typeface="Times New Roman" panose="02020603050405020304" pitchFamily="18" charset="0"/>
            </a:endParaRPr>
          </a:p>
          <a:p>
            <a:r>
              <a:rPr lang="en-GB" dirty="0"/>
              <a:t>An Introduction to the Geostationary-NASA Earth Exchange (</a:t>
            </a:r>
            <a:r>
              <a:rPr lang="en-GB" dirty="0" err="1"/>
              <a:t>GeoNEX</a:t>
            </a:r>
            <a:r>
              <a:rPr lang="en-GB" dirty="0"/>
              <a:t>) Products: 1. Top-of-Atmosphere Reflectance and Brightness </a:t>
            </a:r>
            <a:r>
              <a:rPr lang="en-GB" dirty="0" smtClean="0"/>
              <a:t>Temperature </a:t>
            </a:r>
            <a:r>
              <a:rPr lang="en-GB" b="1" u="sng" dirty="0" err="1">
                <a:solidFill>
                  <a:srgbClr val="00B0F0"/>
                </a:solidFill>
                <a:hlinkClick r:id="rId2"/>
              </a:rPr>
              <a:t>Weile</a:t>
            </a:r>
            <a:r>
              <a:rPr lang="en-GB" b="1" u="sng" dirty="0">
                <a:solidFill>
                  <a:srgbClr val="00B0F0"/>
                </a:solidFill>
                <a:hlinkClick r:id="rId2"/>
              </a:rPr>
              <a:t> </a:t>
            </a:r>
            <a:r>
              <a:rPr lang="en-GB" b="1" u="sng" dirty="0" smtClean="0">
                <a:solidFill>
                  <a:srgbClr val="00B0F0"/>
                </a:solidFill>
                <a:hlinkClick r:id="rId2"/>
              </a:rPr>
              <a:t>Wang</a:t>
            </a:r>
            <a:r>
              <a:rPr lang="en-GB" b="1" u="sng" dirty="0" smtClean="0">
                <a:solidFill>
                  <a:srgbClr val="00B0F0"/>
                </a:solidFill>
              </a:rPr>
              <a:t>, </a:t>
            </a:r>
            <a:r>
              <a:rPr lang="en-GB" u="sng" dirty="0" smtClean="0">
                <a:solidFill>
                  <a:srgbClr val="00B0F0"/>
                </a:solidFill>
              </a:rPr>
              <a:t>Shang Li</a:t>
            </a:r>
            <a:r>
              <a:rPr lang="en-GB" b="1" u="sng" dirty="0" smtClean="0">
                <a:solidFill>
                  <a:srgbClr val="00B0F0"/>
                </a:solidFill>
              </a:rPr>
              <a:t>, </a:t>
            </a:r>
            <a:r>
              <a:rPr lang="en-GB" b="1" u="sng" dirty="0">
                <a:solidFill>
                  <a:srgbClr val="00B0F0"/>
                </a:solidFill>
                <a:hlinkClick r:id="rId3"/>
              </a:rPr>
              <a:t>Hirofumi </a:t>
            </a:r>
            <a:r>
              <a:rPr lang="en-GB" b="1" u="sng" dirty="0" smtClean="0">
                <a:solidFill>
                  <a:srgbClr val="00B0F0"/>
                </a:solidFill>
                <a:hlinkClick r:id="rId3"/>
              </a:rPr>
              <a:t>Hashimoto</a:t>
            </a:r>
            <a:endParaRPr lang="en-GB" b="1" u="sng" dirty="0" smtClean="0">
              <a:solidFill>
                <a:srgbClr val="00B0F0"/>
              </a:solidFill>
            </a:endParaRPr>
          </a:p>
          <a:p>
            <a:endParaRPr lang="es-ES" b="1" u="sng" dirty="0">
              <a:solidFill>
                <a:srgbClr val="00B0F0"/>
              </a:solidFill>
            </a:endParaRPr>
          </a:p>
          <a:p>
            <a:r>
              <a:rPr lang="es-ES" b="1" u="sng" dirty="0" smtClean="0">
                <a:solidFill>
                  <a:srgbClr val="00B0F0"/>
                </a:solidFill>
              </a:rPr>
              <a:t>Ideam.Gob.co</a:t>
            </a:r>
          </a:p>
          <a:p>
            <a:endParaRPr lang="es-ES" b="1" u="sng" dirty="0" smtClean="0">
              <a:solidFill>
                <a:srgbClr val="00B0F0"/>
              </a:solidFill>
            </a:endParaRPr>
          </a:p>
          <a:p>
            <a:r>
              <a:rPr lang="en-GB" dirty="0">
                <a:solidFill>
                  <a:srgbClr val="00B0F0"/>
                </a:solidFill>
                <a:hlinkClick r:id="rId4"/>
              </a:rPr>
              <a:t>http://vortice.aemet.es:8080/adaguc-viewer</a:t>
            </a:r>
            <a:r>
              <a:rPr lang="en-GB" dirty="0" smtClean="0">
                <a:solidFill>
                  <a:srgbClr val="00B0F0"/>
                </a:solidFill>
                <a:hlinkClick r:id="rId4"/>
              </a:rPr>
              <a:t>/</a:t>
            </a:r>
            <a:endParaRPr lang="en-GB" dirty="0" smtClean="0">
              <a:solidFill>
                <a:srgbClr val="00B0F0"/>
              </a:solidFill>
            </a:endParaRPr>
          </a:p>
          <a:p>
            <a:endParaRPr lang="es-ES" dirty="0">
              <a:solidFill>
                <a:srgbClr val="00B0F0"/>
              </a:solidFill>
            </a:endParaRPr>
          </a:p>
          <a:p>
            <a:r>
              <a:rPr lang="es-ES" dirty="0" smtClean="0">
                <a:solidFill>
                  <a:srgbClr val="00B0F0"/>
                </a:solidFill>
                <a:hlinkClick r:id="rId5"/>
              </a:rPr>
              <a:t>www.esa.int</a:t>
            </a:r>
            <a:endParaRPr lang="es-ES" dirty="0" smtClean="0">
              <a:solidFill>
                <a:srgbClr val="00B0F0"/>
              </a:solidFill>
            </a:endParaRPr>
          </a:p>
          <a:p>
            <a:endParaRPr lang="es-ES" dirty="0">
              <a:solidFill>
                <a:srgbClr val="00B0F0"/>
              </a:solidFill>
            </a:endParaRPr>
          </a:p>
          <a:p>
            <a:r>
              <a:rPr lang="es-ES" dirty="0" smtClean="0">
                <a:solidFill>
                  <a:srgbClr val="00B0F0"/>
                </a:solidFill>
              </a:rPr>
              <a:t>Módulos COMET EUMETSAT</a:t>
            </a:r>
            <a:endParaRPr lang="en-GB" dirty="0">
              <a:solidFill>
                <a:srgbClr val="00B0F0"/>
              </a:solidFill>
            </a:endParaRPr>
          </a:p>
          <a:p>
            <a:endParaRPr lang="es-ES_tradnl" dirty="0" smtClean="0">
              <a:solidFill>
                <a:srgbClr val="00B0F0"/>
              </a:solidFill>
              <a:latin typeface="Cambria" panose="02040503050406030204" pitchFamily="18" charset="0"/>
              <a:ea typeface="Cambria" panose="02040503050406030204" pitchFamily="18" charset="0"/>
              <a:cs typeface="Times New Roman" panose="02020603050405020304" pitchFamily="18" charset="0"/>
            </a:endParaRPr>
          </a:p>
          <a:p>
            <a:endParaRPr lang="es-ES_tradnl" dirty="0" smtClean="0">
              <a:latin typeface="Cambria" panose="02040503050406030204" pitchFamily="18" charset="0"/>
              <a:ea typeface="Cambria" panose="02040503050406030204" pitchFamily="18" charset="0"/>
              <a:cs typeface="Times New Roman" panose="02020603050405020304" pitchFamily="18" charset="0"/>
            </a:endParaRPr>
          </a:p>
          <a:p>
            <a:endParaRPr lang="en-GB" dirty="0"/>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sng" strike="noStrike" cap="none" normalizeH="0" baseline="0" smtClean="0">
                <a:ln>
                  <a:noFill/>
                </a:ln>
                <a:solidFill>
                  <a:schemeClr val="tx1"/>
                </a:solidFill>
                <a:effectLst/>
                <a:latin typeface="inherit"/>
                <a:hlinkClick r:id="rId6"/>
              </a:rPr>
              <a:t>Shuang Li</a:t>
            </a:r>
            <a:endParaRPr kumimoji="0" lang="en-US" altLang="en-US" sz="1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inherit"/>
                <a:hlinkClick r:id="rId7"/>
              </a:rPr>
              <a:t>NASA</a:t>
            </a:r>
            <a:endParaRPr kumimoji="0" lang="en-US" altLang="en-US" sz="1800" b="0" i="0" u="none" strike="noStrike" cap="none" normalizeH="0" baseline="0" smtClean="0">
              <a:ln>
                <a:noFill/>
              </a:ln>
              <a:solidFill>
                <a:schemeClr val="tx1"/>
              </a:solidFill>
              <a:effectLst/>
              <a:latin typeface="var(--nova-font-family-sans-serif)"/>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smtClean="0">
                <a:ln>
                  <a:noFill/>
                </a:ln>
                <a:solidFill>
                  <a:srgbClr val="111111"/>
                </a:solidFill>
                <a:effectLst/>
                <a:latin typeface="Roboto"/>
                <a:hlinkClick r:id="rId3"/>
              </a:rPr>
              <a:t>  </a:t>
            </a:r>
            <a:r>
              <a:rPr kumimoji="0" lang="en-US" altLang="en-US" sz="3000" b="0" i="0" u="none" strike="noStrike" cap="none" normalizeH="0" baseline="0" smtClean="0">
                <a:ln>
                  <a:noFill/>
                </a:ln>
                <a:solidFill>
                  <a:srgbClr val="111111"/>
                </a:solidFill>
                <a:effectLst/>
                <a:latin typeface="Roboto"/>
              </a:rPr>
              <a:t> </a:t>
            </a:r>
            <a:r>
              <a:rPr kumimoji="0" lang="en-US" altLang="en-US" sz="900" b="0" i="0" u="none" strike="noStrike" cap="none" normalizeH="0" baseline="0" smtClean="0">
                <a:ln>
                  <a:noFill/>
                </a:ln>
                <a:solidFill>
                  <a:srgbClr val="111111"/>
                </a:solidFill>
                <a:effectLst/>
                <a:latin typeface="Roboto"/>
              </a:rPr>
              <a:t>              </a:t>
            </a:r>
            <a:endParaRPr kumimoji="0" lang="en-US"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smtClean="0">
                <a:ln>
                  <a:noFill/>
                </a:ln>
                <a:solidFill>
                  <a:srgbClr val="111111"/>
                </a:solidFill>
                <a:effectLst/>
                <a:latin typeface="Roboto"/>
              </a:rPr>
              <a:t/>
            </a:r>
            <a:br>
              <a:rPr kumimoji="0" lang="en-US" altLang="en-US" sz="900" b="0" i="0" u="none" strike="noStrike" cap="none" normalizeH="0" baseline="0" smtClean="0">
                <a:ln>
                  <a:noFill/>
                </a:ln>
                <a:solidFill>
                  <a:srgbClr val="111111"/>
                </a:solidFill>
                <a:effectLst/>
                <a:latin typeface="Roboto"/>
              </a:rPr>
            </a:br>
            <a:endParaRPr kumimoji="0" lang="en-US" altLang="en-US" sz="900" b="0" i="0" u="none" strike="noStrike" cap="none" normalizeH="0" baseline="0" smtClean="0">
              <a:ln>
                <a:noFill/>
              </a:ln>
              <a:solidFill>
                <a:srgbClr val="111111"/>
              </a:solidFill>
              <a:effectLst/>
              <a:latin typeface="Roboto"/>
            </a:endParaRPr>
          </a:p>
        </p:txBody>
      </p:sp>
      <p:pic>
        <p:nvPicPr>
          <p:cNvPr id="6147" name="Picture 3" descr="Hirofumi Hashimoto at California State University, Monterey Bay">
            <a:hlinkClick r:id="rId3"/>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750" y="-90488"/>
            <a:ext cx="476250" cy="476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56210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8796" y="335517"/>
            <a:ext cx="5143500" cy="6858000"/>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020" y="335517"/>
            <a:ext cx="5143500" cy="6858000"/>
          </a:xfrm>
          <a:prstGeom prst="rect">
            <a:avLst/>
          </a:prstGeom>
        </p:spPr>
      </p:pic>
      <p:sp>
        <p:nvSpPr>
          <p:cNvPr id="4" name="CuadroTexto 3"/>
          <p:cNvSpPr txBox="1"/>
          <p:nvPr/>
        </p:nvSpPr>
        <p:spPr>
          <a:xfrm>
            <a:off x="7805457" y="421323"/>
            <a:ext cx="3917611" cy="369332"/>
          </a:xfrm>
          <a:prstGeom prst="rect">
            <a:avLst/>
          </a:prstGeom>
          <a:noFill/>
        </p:spPr>
        <p:txBody>
          <a:bodyPr wrap="none" rtlCol="0">
            <a:spAutoFit/>
          </a:bodyPr>
          <a:lstStyle/>
          <a:p>
            <a:r>
              <a:rPr lang="es-ES" dirty="0" smtClean="0"/>
              <a:t>Animación para identificación de nieblas</a:t>
            </a:r>
            <a:endParaRPr lang="en-GB" dirty="0"/>
          </a:p>
        </p:txBody>
      </p:sp>
      <p:sp>
        <p:nvSpPr>
          <p:cNvPr id="5" name="CuadroTexto 4"/>
          <p:cNvSpPr txBox="1"/>
          <p:nvPr/>
        </p:nvSpPr>
        <p:spPr>
          <a:xfrm>
            <a:off x="204393" y="3263478"/>
            <a:ext cx="2764715" cy="2308324"/>
          </a:xfrm>
          <a:prstGeom prst="rect">
            <a:avLst/>
          </a:prstGeom>
          <a:noFill/>
        </p:spPr>
        <p:txBody>
          <a:bodyPr wrap="square" rtlCol="0">
            <a:spAutoFit/>
          </a:bodyPr>
          <a:lstStyle/>
          <a:p>
            <a:r>
              <a:rPr lang="es-ES" dirty="0" smtClean="0"/>
              <a:t>¿Por qué cambia de color la </a:t>
            </a:r>
          </a:p>
          <a:p>
            <a:r>
              <a:rPr lang="es-ES" dirty="0" smtClean="0"/>
              <a:t>Imagen IR108 a lo largo del día?</a:t>
            </a:r>
          </a:p>
          <a:p>
            <a:r>
              <a:rPr lang="es-ES" dirty="0" smtClean="0"/>
              <a:t>¿Dónde cambia más sobre tierra</a:t>
            </a:r>
          </a:p>
          <a:p>
            <a:r>
              <a:rPr lang="es-ES" dirty="0" smtClean="0"/>
              <a:t>o sobre mar?¿Por qué?</a:t>
            </a:r>
          </a:p>
          <a:p>
            <a:r>
              <a:rPr lang="es-ES" dirty="0" smtClean="0"/>
              <a:t>¿Ocurre lo mismo en el VIS06?</a:t>
            </a:r>
            <a:endParaRPr lang="en-GB" dirty="0"/>
          </a:p>
        </p:txBody>
      </p:sp>
      <p:sp>
        <p:nvSpPr>
          <p:cNvPr id="6" name="CuadroTexto 5"/>
          <p:cNvSpPr txBox="1"/>
          <p:nvPr/>
        </p:nvSpPr>
        <p:spPr>
          <a:xfrm>
            <a:off x="3746312" y="190490"/>
            <a:ext cx="3156826" cy="461665"/>
          </a:xfrm>
          <a:prstGeom prst="rect">
            <a:avLst/>
          </a:prstGeom>
          <a:noFill/>
        </p:spPr>
        <p:txBody>
          <a:bodyPr wrap="none" rtlCol="0">
            <a:spAutoFit/>
          </a:bodyPr>
          <a:lstStyle/>
          <a:p>
            <a:r>
              <a:rPr lang="es-ES" sz="2400" dirty="0" smtClean="0"/>
              <a:t>MSG Sudamérica: Brasil</a:t>
            </a:r>
          </a:p>
        </p:txBody>
      </p:sp>
      <p:sp>
        <p:nvSpPr>
          <p:cNvPr id="7" name="CuadroTexto 6"/>
          <p:cNvSpPr txBox="1"/>
          <p:nvPr/>
        </p:nvSpPr>
        <p:spPr>
          <a:xfrm>
            <a:off x="204393" y="1559859"/>
            <a:ext cx="2807746" cy="923330"/>
          </a:xfrm>
          <a:prstGeom prst="rect">
            <a:avLst/>
          </a:prstGeom>
          <a:noFill/>
        </p:spPr>
        <p:txBody>
          <a:bodyPr wrap="square" rtlCol="0">
            <a:spAutoFit/>
          </a:bodyPr>
          <a:lstStyle/>
          <a:p>
            <a:r>
              <a:rPr lang="es-ES" dirty="0" smtClean="0"/>
              <a:t>Longitudes entre 50W 33W y latitudes 11S 29S</a:t>
            </a:r>
          </a:p>
          <a:p>
            <a:r>
              <a:rPr lang="es-ES" dirty="0" smtClean="0"/>
              <a:t>Resolución del pixel 5x5 Km</a:t>
            </a:r>
            <a:endParaRPr lang="en-GB" dirty="0"/>
          </a:p>
        </p:txBody>
      </p:sp>
    </p:spTree>
    <p:extLst>
      <p:ext uri="{BB962C8B-B14F-4D97-AF65-F5344CB8AC3E}">
        <p14:creationId xmlns:p14="http://schemas.microsoft.com/office/powerpoint/2010/main" val="112759734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1630" y="0"/>
            <a:ext cx="5143500" cy="6858000"/>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474" y="0"/>
            <a:ext cx="5143500" cy="6858000"/>
          </a:xfrm>
          <a:prstGeom prst="rect">
            <a:avLst/>
          </a:prstGeom>
        </p:spPr>
      </p:pic>
    </p:spTree>
    <p:extLst>
      <p:ext uri="{BB962C8B-B14F-4D97-AF65-F5344CB8AC3E}">
        <p14:creationId xmlns:p14="http://schemas.microsoft.com/office/powerpoint/2010/main" val="85003045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5545" y="0"/>
            <a:ext cx="5564606" cy="6858000"/>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564606" cy="6858000"/>
          </a:xfrm>
          <a:prstGeom prst="rect">
            <a:avLst/>
          </a:prstGeom>
        </p:spPr>
      </p:pic>
    </p:spTree>
    <p:extLst>
      <p:ext uri="{BB962C8B-B14F-4D97-AF65-F5344CB8AC3E}">
        <p14:creationId xmlns:p14="http://schemas.microsoft.com/office/powerpoint/2010/main" val="234471340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554245" y="337351"/>
            <a:ext cx="756938" cy="369332"/>
          </a:xfrm>
          <a:prstGeom prst="rect">
            <a:avLst/>
          </a:prstGeom>
          <a:noFill/>
        </p:spPr>
        <p:txBody>
          <a:bodyPr wrap="none" rtlCol="0">
            <a:spAutoFit/>
          </a:bodyPr>
          <a:lstStyle/>
          <a:p>
            <a:r>
              <a:rPr lang="es-ES" dirty="0" smtClean="0"/>
              <a:t>GOES</a:t>
            </a:r>
            <a:endParaRPr lang="en-GB" dirty="0"/>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7662" y="-1325801"/>
            <a:ext cx="7380000" cy="7380000"/>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775" y="-1325801"/>
            <a:ext cx="7380000" cy="7380000"/>
          </a:xfrm>
          <a:prstGeom prst="rect">
            <a:avLst/>
          </a:prstGeom>
        </p:spPr>
      </p:pic>
      <p:sp>
        <p:nvSpPr>
          <p:cNvPr id="5" name="Elipse 4"/>
          <p:cNvSpPr/>
          <p:nvPr/>
        </p:nvSpPr>
        <p:spPr>
          <a:xfrm>
            <a:off x="2288683" y="3455054"/>
            <a:ext cx="1979478" cy="845651"/>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Elipse 5"/>
          <p:cNvSpPr/>
          <p:nvPr/>
        </p:nvSpPr>
        <p:spPr>
          <a:xfrm>
            <a:off x="2063957" y="1772529"/>
            <a:ext cx="2183802" cy="118334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Elipse 6"/>
          <p:cNvSpPr/>
          <p:nvPr/>
        </p:nvSpPr>
        <p:spPr>
          <a:xfrm>
            <a:off x="1457662" y="2792787"/>
            <a:ext cx="1877209" cy="64545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uadroTexto 8"/>
          <p:cNvSpPr txBox="1"/>
          <p:nvPr/>
        </p:nvSpPr>
        <p:spPr>
          <a:xfrm>
            <a:off x="521746" y="5195944"/>
            <a:ext cx="11363752" cy="646331"/>
          </a:xfrm>
          <a:prstGeom prst="rect">
            <a:avLst/>
          </a:prstGeom>
          <a:noFill/>
        </p:spPr>
        <p:txBody>
          <a:bodyPr wrap="none" rtlCol="0">
            <a:spAutoFit/>
          </a:bodyPr>
          <a:lstStyle/>
          <a:p>
            <a:r>
              <a:rPr lang="es-ES" dirty="0" smtClean="0"/>
              <a:t>En las tres zonas seleccionadas en azul, analizar las animaciones de los diferentes canales y comentar resultados.</a:t>
            </a:r>
          </a:p>
          <a:p>
            <a:r>
              <a:rPr lang="es-ES" dirty="0" smtClean="0"/>
              <a:t>Explicar diferencias entre los diferentes canales indicando </a:t>
            </a:r>
            <a:r>
              <a:rPr lang="es-ES" dirty="0" err="1" smtClean="0"/>
              <a:t>cúal</a:t>
            </a:r>
            <a:r>
              <a:rPr lang="es-ES" dirty="0" smtClean="0"/>
              <a:t> ha sido más útil para identificar nubes bajas o nieblas, etc.</a:t>
            </a:r>
          </a:p>
        </p:txBody>
      </p:sp>
    </p:spTree>
    <p:extLst>
      <p:ext uri="{BB962C8B-B14F-4D97-AF65-F5344CB8AC3E}">
        <p14:creationId xmlns:p14="http://schemas.microsoft.com/office/powerpoint/2010/main" val="334873754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0102" y="-923634"/>
            <a:ext cx="7380000" cy="7380000"/>
          </a:xfrm>
          <a:prstGeom prst="rect">
            <a:avLst/>
          </a:prstGeom>
        </p:spPr>
      </p:pic>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408" y="-923634"/>
            <a:ext cx="7380000" cy="7380000"/>
          </a:xfrm>
          <a:prstGeom prst="rect">
            <a:avLst/>
          </a:prstGeom>
        </p:spPr>
      </p:pic>
    </p:spTree>
    <p:extLst>
      <p:ext uri="{BB962C8B-B14F-4D97-AF65-F5344CB8AC3E}">
        <p14:creationId xmlns:p14="http://schemas.microsoft.com/office/powerpoint/2010/main" val="418467279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5769" y="-923882"/>
            <a:ext cx="7380000" cy="7380000"/>
          </a:xfrm>
          <a:prstGeom prst="rect">
            <a:avLst/>
          </a:prstGeom>
        </p:spPr>
      </p:pic>
    </p:spTree>
    <p:extLst>
      <p:ext uri="{BB962C8B-B14F-4D97-AF65-F5344CB8AC3E}">
        <p14:creationId xmlns:p14="http://schemas.microsoft.com/office/powerpoint/2010/main" val="45596650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6310" y="1086523"/>
            <a:ext cx="6044369" cy="3888000"/>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86523"/>
            <a:ext cx="6044378" cy="3888000"/>
          </a:xfrm>
          <a:prstGeom prst="rect">
            <a:avLst/>
          </a:prstGeom>
        </p:spPr>
      </p:pic>
      <p:sp>
        <p:nvSpPr>
          <p:cNvPr id="5" name="CuadroTexto 4"/>
          <p:cNvSpPr txBox="1"/>
          <p:nvPr/>
        </p:nvSpPr>
        <p:spPr>
          <a:xfrm>
            <a:off x="129090" y="5368065"/>
            <a:ext cx="11672048" cy="923330"/>
          </a:xfrm>
          <a:prstGeom prst="rect">
            <a:avLst/>
          </a:prstGeom>
          <a:noFill/>
        </p:spPr>
        <p:txBody>
          <a:bodyPr wrap="square" rtlCol="0">
            <a:spAutoFit/>
          </a:bodyPr>
          <a:lstStyle/>
          <a:p>
            <a:r>
              <a:rPr lang="es-ES" dirty="0" smtClean="0"/>
              <a:t>Atendiendo a la gráfica de la diapositiva 51, los cirros se ven mejor en el canal 10,8</a:t>
            </a:r>
            <a:r>
              <a:rPr lang="es-ES" dirty="0">
                <a:latin typeface="Arial" panose="020B0604020202020204" pitchFamily="34" charset="0"/>
              </a:rPr>
              <a:t> </a:t>
            </a:r>
            <a:r>
              <a:rPr lang="es-ES" dirty="0" err="1">
                <a:latin typeface="Arial" panose="020B0604020202020204" pitchFamily="34" charset="0"/>
              </a:rPr>
              <a:t>μm</a:t>
            </a:r>
            <a:r>
              <a:rPr lang="es-ES" dirty="0" smtClean="0"/>
              <a:t>, después sería el 13,4</a:t>
            </a:r>
            <a:r>
              <a:rPr lang="es-ES" dirty="0">
                <a:latin typeface="Arial" panose="020B0604020202020204" pitchFamily="34" charset="0"/>
              </a:rPr>
              <a:t> </a:t>
            </a:r>
            <a:r>
              <a:rPr lang="es-ES" dirty="0" err="1" smtClean="0">
                <a:latin typeface="Arial" panose="020B0604020202020204" pitchFamily="34" charset="0"/>
              </a:rPr>
              <a:t>μm</a:t>
            </a:r>
            <a:r>
              <a:rPr lang="es-ES" dirty="0" smtClean="0">
                <a:latin typeface="Arial" panose="020B0604020202020204" pitchFamily="34" charset="0"/>
              </a:rPr>
              <a:t> y</a:t>
            </a:r>
            <a:r>
              <a:rPr lang="es-ES" dirty="0" smtClean="0"/>
              <a:t> por último el canal 12,0</a:t>
            </a:r>
            <a:r>
              <a:rPr lang="es-ES" dirty="0">
                <a:latin typeface="Arial" panose="020B0604020202020204" pitchFamily="34" charset="0"/>
              </a:rPr>
              <a:t> </a:t>
            </a:r>
            <a:r>
              <a:rPr lang="es-ES" dirty="0" err="1">
                <a:latin typeface="Arial" panose="020B0604020202020204" pitchFamily="34" charset="0"/>
              </a:rPr>
              <a:t>μm</a:t>
            </a:r>
            <a:r>
              <a:rPr lang="es-ES" dirty="0" smtClean="0"/>
              <a:t>. (Si </a:t>
            </a:r>
            <a:r>
              <a:rPr lang="es-ES" dirty="0" err="1" smtClean="0"/>
              <a:t>Reflectividad</a:t>
            </a:r>
            <a:r>
              <a:rPr lang="es-ES" dirty="0" smtClean="0"/>
              <a:t> es </a:t>
            </a:r>
            <a:r>
              <a:rPr lang="es-ES" dirty="0" err="1" smtClean="0"/>
              <a:t>desprecible</a:t>
            </a:r>
            <a:r>
              <a:rPr lang="es-ES" dirty="0" smtClean="0"/>
              <a:t> entonces </a:t>
            </a:r>
            <a:r>
              <a:rPr lang="es-ES" dirty="0" err="1" smtClean="0"/>
              <a:t>Transmisividad</a:t>
            </a:r>
            <a:r>
              <a:rPr lang="es-ES" dirty="0" smtClean="0"/>
              <a:t> 10,8&gt; 13,4&gt;12,0) Sin embargo en el canal 13,4</a:t>
            </a:r>
            <a:r>
              <a:rPr lang="es-ES" dirty="0">
                <a:latin typeface="Arial" panose="020B0604020202020204" pitchFamily="34" charset="0"/>
              </a:rPr>
              <a:t> </a:t>
            </a:r>
            <a:r>
              <a:rPr lang="es-ES" dirty="0" err="1">
                <a:latin typeface="Arial" panose="020B0604020202020204" pitchFamily="34" charset="0"/>
              </a:rPr>
              <a:t>μm</a:t>
            </a:r>
            <a:r>
              <a:rPr lang="es-ES" dirty="0" smtClean="0"/>
              <a:t> no se ven muy bien, ¿Cuál es el motivo? Pista: Ver función de peso de cada canal en diapositiva 34</a:t>
            </a:r>
            <a:endParaRPr lang="en-GB" dirty="0"/>
          </a:p>
        </p:txBody>
      </p:sp>
    </p:spTree>
    <p:extLst>
      <p:ext uri="{BB962C8B-B14F-4D97-AF65-F5344CB8AC3E}">
        <p14:creationId xmlns:p14="http://schemas.microsoft.com/office/powerpoint/2010/main" val="422253530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52256" y="1162975"/>
            <a:ext cx="9324478" cy="2585323"/>
          </a:xfrm>
          <a:prstGeom prst="rect">
            <a:avLst/>
          </a:prstGeom>
        </p:spPr>
        <p:txBody>
          <a:bodyPr wrap="square">
            <a:spAutoFit/>
          </a:bodyPr>
          <a:lstStyle/>
          <a:p>
            <a:pPr algn="just" fontAlgn="base"/>
            <a:r>
              <a:rPr lang="es-ES" dirty="0">
                <a:solidFill>
                  <a:srgbClr val="00B0F0"/>
                </a:solidFill>
                <a:latin typeface="Arial" panose="020B0604020202020204" pitchFamily="34" charset="0"/>
              </a:rPr>
              <a:t>Las calles de nubes</a:t>
            </a:r>
            <a:r>
              <a:rPr lang="es-ES" dirty="0">
                <a:solidFill>
                  <a:srgbClr val="222222"/>
                </a:solidFill>
                <a:latin typeface="Arial" panose="020B0604020202020204" pitchFamily="34" charset="0"/>
              </a:rPr>
              <a:t>  —  bandas largas y paralelas de nubes </a:t>
            </a:r>
            <a:r>
              <a:rPr lang="es-ES" dirty="0" err="1">
                <a:solidFill>
                  <a:srgbClr val="222222"/>
                </a:solidFill>
                <a:latin typeface="Arial" panose="020B0604020202020204" pitchFamily="34" charset="0"/>
              </a:rPr>
              <a:t>cúmulus</a:t>
            </a:r>
            <a:r>
              <a:rPr lang="es-ES" dirty="0">
                <a:solidFill>
                  <a:srgbClr val="222222"/>
                </a:solidFill>
                <a:latin typeface="Arial" panose="020B0604020202020204" pitchFamily="34" charset="0"/>
              </a:rPr>
              <a:t> — se forman cuando el aire frío sopla sobre las aguas más cálidas, mientras que una capa de aire más caliente (o inversión de temperatura) descansa sobre la parte superior de ambos. El agua relativamente caliente cede calor y humedad al aire frío anterior, y las columnas de aire caliente llamadas naturalmente térmicas aumentan a través de la atmósfera.</a:t>
            </a:r>
          </a:p>
          <a:p>
            <a:pPr algn="just" fontAlgn="base"/>
            <a:r>
              <a:rPr lang="es-ES" dirty="0">
                <a:solidFill>
                  <a:srgbClr val="222222"/>
                </a:solidFill>
                <a:latin typeface="Arial" panose="020B0604020202020204" pitchFamily="34" charset="0"/>
              </a:rPr>
              <a:t>La inversión de temperatura actúa como una tapa. Cuando las térmicas se elevan golpean y se </a:t>
            </a:r>
            <a:r>
              <a:rPr lang="es-ES" dirty="0" err="1" smtClean="0">
                <a:solidFill>
                  <a:srgbClr val="222222"/>
                </a:solidFill>
                <a:latin typeface="Arial" panose="020B0604020202020204" pitchFamily="34" charset="0"/>
              </a:rPr>
              <a:t>enrrollan</a:t>
            </a:r>
            <a:r>
              <a:rPr lang="es-ES" dirty="0" smtClean="0">
                <a:solidFill>
                  <a:srgbClr val="222222"/>
                </a:solidFill>
                <a:latin typeface="Arial" panose="020B0604020202020204" pitchFamily="34" charset="0"/>
              </a:rPr>
              <a:t> </a:t>
            </a:r>
            <a:r>
              <a:rPr lang="es-ES" dirty="0">
                <a:solidFill>
                  <a:srgbClr val="222222"/>
                </a:solidFill>
                <a:latin typeface="Arial" panose="020B0604020202020204" pitchFamily="34" charset="0"/>
              </a:rPr>
              <a:t>en bucle  sobre sí mismas, creando cilindros paralelos de rotación del aire. Mientras esto sucede, la humedad en el aire caliente se enfría y condensa en nubes </a:t>
            </a:r>
            <a:r>
              <a:rPr lang="es-ES" dirty="0" err="1">
                <a:solidFill>
                  <a:srgbClr val="222222"/>
                </a:solidFill>
                <a:latin typeface="Arial" panose="020B0604020202020204" pitchFamily="34" charset="0"/>
              </a:rPr>
              <a:t>cúmulus</a:t>
            </a:r>
            <a:r>
              <a:rPr lang="es-ES" dirty="0">
                <a:solidFill>
                  <a:srgbClr val="222222"/>
                </a:solidFill>
                <a:latin typeface="Arial" panose="020B0604020202020204" pitchFamily="34" charset="0"/>
              </a:rPr>
              <a:t> de fondo plano, en línea paralela al viento predominante.</a:t>
            </a:r>
            <a:endParaRPr lang="es-ES"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140057005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pPr algn="ctr"/>
            <a:r>
              <a:rPr lang="es-ES" sz="4400" b="1" dirty="0" smtClean="0"/>
              <a:t>DETECCIÓN DE NUBES,PRECIPITACIÓN Y CONVECCIÓN A TRAVÉS DE SATÉLITE</a:t>
            </a:r>
            <a:r>
              <a:rPr lang="es-ES" sz="4400" dirty="0" smtClean="0"/>
              <a:t/>
            </a:r>
            <a:br>
              <a:rPr lang="es-ES" sz="4400" dirty="0" smtClean="0"/>
            </a:br>
            <a:r>
              <a:rPr lang="es-ES" sz="4400" dirty="0" smtClean="0"/>
              <a:t/>
            </a:r>
            <a:br>
              <a:rPr lang="es-ES" sz="4400" dirty="0" smtClean="0"/>
            </a:br>
            <a:r>
              <a:rPr lang="es-ES" sz="4400" dirty="0" smtClean="0"/>
              <a:t/>
            </a:r>
            <a:br>
              <a:rPr lang="es-ES" sz="4400" dirty="0" smtClean="0"/>
            </a:br>
            <a:r>
              <a:rPr lang="es-ES" b="1" dirty="0">
                <a:solidFill>
                  <a:schemeClr val="accent6">
                    <a:lumMod val="40000"/>
                    <a:lumOff val="60000"/>
                  </a:schemeClr>
                </a:solidFill>
              </a:rPr>
              <a:t>PRODUCTOS DEL NOWCASTING SAF</a:t>
            </a:r>
          </a:p>
        </p:txBody>
      </p:sp>
    </p:spTree>
    <p:extLst>
      <p:ext uri="{BB962C8B-B14F-4D97-AF65-F5344CB8AC3E}">
        <p14:creationId xmlns:p14="http://schemas.microsoft.com/office/powerpoint/2010/main" val="3678757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n 6"/>
          <p:cNvPicPr>
            <a:picLocks noChangeAspect="1"/>
          </p:cNvPicPr>
          <p:nvPr/>
        </p:nvPicPr>
        <p:blipFill>
          <a:blip r:embed="rId2">
            <a:extLst>
              <a:ext uri="{28A0092B-C50C-407E-A947-70E740481C1C}">
                <a14:useLocalDpi xmlns:a14="http://schemas.microsoft.com/office/drawing/2010/main" val="0"/>
              </a:ext>
            </a:extLst>
          </a:blip>
          <a:srcRect b="25604"/>
          <a:stretch>
            <a:fillRect/>
          </a:stretch>
        </p:blipFill>
        <p:spPr bwMode="auto">
          <a:xfrm>
            <a:off x="171450" y="193675"/>
            <a:ext cx="11636375" cy="649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7"/>
          <p:cNvSpPr txBox="1"/>
          <p:nvPr/>
        </p:nvSpPr>
        <p:spPr>
          <a:xfrm>
            <a:off x="381000" y="731838"/>
            <a:ext cx="3162300" cy="922337"/>
          </a:xfrm>
          <a:prstGeom prst="rect">
            <a:avLst/>
          </a:prstGeom>
          <a:solidFill>
            <a:schemeClr val="bg1">
              <a:lumMod val="95000"/>
            </a:schemeClr>
          </a:solidFill>
        </p:spPr>
        <p:txBody>
          <a:bodyPr>
            <a:spAutoFit/>
          </a:bodyPr>
          <a:lstStyle/>
          <a:p>
            <a:pPr marL="285750" indent="-285750">
              <a:buFont typeface="Arial" panose="020B0604020202020204" pitchFamily="34" charset="0"/>
              <a:buChar char="•"/>
              <a:defRPr/>
            </a:pPr>
            <a:r>
              <a:rPr lang="es-ES" dirty="0">
                <a:solidFill>
                  <a:prstClr val="black"/>
                </a:solidFill>
              </a:rPr>
              <a:t>¿Altas opacas?</a:t>
            </a:r>
          </a:p>
          <a:p>
            <a:pPr marL="285750" indent="-285750">
              <a:buFont typeface="Arial" panose="020B0604020202020204" pitchFamily="34" charset="0"/>
              <a:buChar char="•"/>
              <a:defRPr/>
            </a:pPr>
            <a:r>
              <a:rPr lang="es-ES" dirty="0">
                <a:solidFill>
                  <a:prstClr val="black"/>
                </a:solidFill>
              </a:rPr>
              <a:t>¿Altas semitransparentes?</a:t>
            </a:r>
          </a:p>
          <a:p>
            <a:pPr marL="285750" indent="-285750">
              <a:buFont typeface="Arial" panose="020B0604020202020204" pitchFamily="34" charset="0"/>
              <a:buChar char="•"/>
              <a:defRPr/>
            </a:pPr>
            <a:r>
              <a:rPr lang="es-ES" dirty="0">
                <a:solidFill>
                  <a:prstClr val="black"/>
                </a:solidFill>
              </a:rPr>
              <a:t>¿Bajas/muy bajas?</a:t>
            </a:r>
          </a:p>
        </p:txBody>
      </p:sp>
      <p:sp>
        <p:nvSpPr>
          <p:cNvPr id="9" name="Elipse 8"/>
          <p:cNvSpPr/>
          <p:nvPr/>
        </p:nvSpPr>
        <p:spPr>
          <a:xfrm>
            <a:off x="8077200" y="357188"/>
            <a:ext cx="2266950" cy="138906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10" name="Elipse 9"/>
          <p:cNvSpPr/>
          <p:nvPr/>
        </p:nvSpPr>
        <p:spPr>
          <a:xfrm>
            <a:off x="9847263" y="3897313"/>
            <a:ext cx="1960562" cy="173355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11" name="Elipse 10"/>
          <p:cNvSpPr/>
          <p:nvPr/>
        </p:nvSpPr>
        <p:spPr>
          <a:xfrm>
            <a:off x="814388" y="2824163"/>
            <a:ext cx="2795587" cy="21463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12" name="CuadroTexto 11"/>
          <p:cNvSpPr txBox="1"/>
          <p:nvPr/>
        </p:nvSpPr>
        <p:spPr>
          <a:xfrm>
            <a:off x="10344150" y="823913"/>
            <a:ext cx="307975" cy="369887"/>
          </a:xfrm>
          <a:prstGeom prst="rect">
            <a:avLst/>
          </a:prstGeom>
          <a:solidFill>
            <a:schemeClr val="bg1">
              <a:lumMod val="95000"/>
            </a:schemeClr>
          </a:solidFill>
        </p:spPr>
        <p:txBody>
          <a:bodyPr>
            <a:spAutoFit/>
          </a:bodyPr>
          <a:lstStyle/>
          <a:p>
            <a:pPr>
              <a:defRPr/>
            </a:pPr>
            <a:r>
              <a:rPr lang="es-ES" dirty="0">
                <a:solidFill>
                  <a:prstClr val="black"/>
                </a:solidFill>
              </a:rPr>
              <a:t>1</a:t>
            </a:r>
          </a:p>
        </p:txBody>
      </p:sp>
      <p:sp>
        <p:nvSpPr>
          <p:cNvPr id="13" name="CuadroTexto 12"/>
          <p:cNvSpPr txBox="1"/>
          <p:nvPr/>
        </p:nvSpPr>
        <p:spPr>
          <a:xfrm>
            <a:off x="3609975" y="3713163"/>
            <a:ext cx="307975" cy="369887"/>
          </a:xfrm>
          <a:prstGeom prst="rect">
            <a:avLst/>
          </a:prstGeom>
          <a:solidFill>
            <a:schemeClr val="bg1">
              <a:lumMod val="95000"/>
            </a:schemeClr>
          </a:solidFill>
        </p:spPr>
        <p:txBody>
          <a:bodyPr>
            <a:spAutoFit/>
          </a:bodyPr>
          <a:lstStyle/>
          <a:p>
            <a:pPr>
              <a:defRPr/>
            </a:pPr>
            <a:r>
              <a:rPr lang="es-ES" dirty="0">
                <a:solidFill>
                  <a:prstClr val="black"/>
                </a:solidFill>
              </a:rPr>
              <a:t>2</a:t>
            </a:r>
          </a:p>
        </p:txBody>
      </p:sp>
      <p:sp>
        <p:nvSpPr>
          <p:cNvPr id="14" name="CuadroTexto 13"/>
          <p:cNvSpPr txBox="1"/>
          <p:nvPr/>
        </p:nvSpPr>
        <p:spPr>
          <a:xfrm>
            <a:off x="9537700" y="4579938"/>
            <a:ext cx="309563" cy="369887"/>
          </a:xfrm>
          <a:prstGeom prst="rect">
            <a:avLst/>
          </a:prstGeom>
          <a:solidFill>
            <a:schemeClr val="bg1">
              <a:lumMod val="95000"/>
            </a:schemeClr>
          </a:solidFill>
        </p:spPr>
        <p:txBody>
          <a:bodyPr>
            <a:spAutoFit/>
          </a:bodyPr>
          <a:lstStyle/>
          <a:p>
            <a:pPr>
              <a:defRPr/>
            </a:pPr>
            <a:r>
              <a:rPr lang="es-ES" dirty="0">
                <a:solidFill>
                  <a:prstClr val="black"/>
                </a:solidFill>
              </a:rPr>
              <a:t>3</a:t>
            </a:r>
          </a:p>
        </p:txBody>
      </p:sp>
    </p:spTree>
    <p:extLst>
      <p:ext uri="{BB962C8B-B14F-4D97-AF65-F5344CB8AC3E}">
        <p14:creationId xmlns:p14="http://schemas.microsoft.com/office/powerpoint/2010/main" val="305109248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n 10"/>
          <p:cNvPicPr>
            <a:picLocks noChangeAspect="1"/>
          </p:cNvPicPr>
          <p:nvPr/>
        </p:nvPicPr>
        <p:blipFill>
          <a:blip r:embed="rId2">
            <a:extLst>
              <a:ext uri="{28A0092B-C50C-407E-A947-70E740481C1C}">
                <a14:useLocalDpi xmlns:a14="http://schemas.microsoft.com/office/drawing/2010/main" val="0"/>
              </a:ext>
            </a:extLst>
          </a:blip>
          <a:srcRect b="25516"/>
          <a:stretch>
            <a:fillRect/>
          </a:stretch>
        </p:blipFill>
        <p:spPr bwMode="auto">
          <a:xfrm>
            <a:off x="171450" y="193675"/>
            <a:ext cx="11636375" cy="650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Elipse 12"/>
          <p:cNvSpPr/>
          <p:nvPr/>
        </p:nvSpPr>
        <p:spPr>
          <a:xfrm>
            <a:off x="8077200" y="357188"/>
            <a:ext cx="2266950" cy="138906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14" name="Elipse 13"/>
          <p:cNvSpPr/>
          <p:nvPr/>
        </p:nvSpPr>
        <p:spPr>
          <a:xfrm>
            <a:off x="9847263" y="3897313"/>
            <a:ext cx="1960562" cy="173355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15" name="Elipse 14"/>
          <p:cNvSpPr/>
          <p:nvPr/>
        </p:nvSpPr>
        <p:spPr>
          <a:xfrm>
            <a:off x="814388" y="2824163"/>
            <a:ext cx="2795587" cy="21463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16" name="CuadroTexto 15"/>
          <p:cNvSpPr txBox="1"/>
          <p:nvPr/>
        </p:nvSpPr>
        <p:spPr>
          <a:xfrm>
            <a:off x="10344150" y="823913"/>
            <a:ext cx="307975" cy="369887"/>
          </a:xfrm>
          <a:prstGeom prst="rect">
            <a:avLst/>
          </a:prstGeom>
          <a:solidFill>
            <a:schemeClr val="bg1">
              <a:lumMod val="95000"/>
            </a:schemeClr>
          </a:solidFill>
        </p:spPr>
        <p:txBody>
          <a:bodyPr>
            <a:spAutoFit/>
          </a:bodyPr>
          <a:lstStyle/>
          <a:p>
            <a:pPr>
              <a:defRPr/>
            </a:pPr>
            <a:r>
              <a:rPr lang="es-ES" dirty="0">
                <a:solidFill>
                  <a:prstClr val="black"/>
                </a:solidFill>
              </a:rPr>
              <a:t>1</a:t>
            </a:r>
          </a:p>
        </p:txBody>
      </p:sp>
      <p:sp>
        <p:nvSpPr>
          <p:cNvPr id="17" name="CuadroTexto 16"/>
          <p:cNvSpPr txBox="1"/>
          <p:nvPr/>
        </p:nvSpPr>
        <p:spPr>
          <a:xfrm>
            <a:off x="3609975" y="3713163"/>
            <a:ext cx="307975" cy="369887"/>
          </a:xfrm>
          <a:prstGeom prst="rect">
            <a:avLst/>
          </a:prstGeom>
          <a:solidFill>
            <a:schemeClr val="bg1">
              <a:lumMod val="95000"/>
            </a:schemeClr>
          </a:solidFill>
        </p:spPr>
        <p:txBody>
          <a:bodyPr>
            <a:spAutoFit/>
          </a:bodyPr>
          <a:lstStyle/>
          <a:p>
            <a:pPr>
              <a:defRPr/>
            </a:pPr>
            <a:r>
              <a:rPr lang="es-ES" dirty="0">
                <a:solidFill>
                  <a:prstClr val="black"/>
                </a:solidFill>
              </a:rPr>
              <a:t>2</a:t>
            </a:r>
          </a:p>
        </p:txBody>
      </p:sp>
      <p:sp>
        <p:nvSpPr>
          <p:cNvPr id="18" name="CuadroTexto 17"/>
          <p:cNvSpPr txBox="1"/>
          <p:nvPr/>
        </p:nvSpPr>
        <p:spPr>
          <a:xfrm>
            <a:off x="9537700" y="4579938"/>
            <a:ext cx="309563" cy="369887"/>
          </a:xfrm>
          <a:prstGeom prst="rect">
            <a:avLst/>
          </a:prstGeom>
          <a:solidFill>
            <a:schemeClr val="bg1">
              <a:lumMod val="95000"/>
            </a:schemeClr>
          </a:solidFill>
        </p:spPr>
        <p:txBody>
          <a:bodyPr>
            <a:spAutoFit/>
          </a:bodyPr>
          <a:lstStyle/>
          <a:p>
            <a:pPr>
              <a:defRPr/>
            </a:pPr>
            <a:r>
              <a:rPr lang="es-ES" dirty="0">
                <a:solidFill>
                  <a:prstClr val="black"/>
                </a:solidFill>
              </a:rPr>
              <a:t>3</a:t>
            </a:r>
          </a:p>
        </p:txBody>
      </p:sp>
      <p:sp>
        <p:nvSpPr>
          <p:cNvPr id="19" name="CuadroTexto 18"/>
          <p:cNvSpPr txBox="1"/>
          <p:nvPr/>
        </p:nvSpPr>
        <p:spPr>
          <a:xfrm>
            <a:off x="381000" y="731838"/>
            <a:ext cx="3162300" cy="922337"/>
          </a:xfrm>
          <a:prstGeom prst="rect">
            <a:avLst/>
          </a:prstGeom>
          <a:solidFill>
            <a:schemeClr val="bg1">
              <a:lumMod val="95000"/>
            </a:schemeClr>
          </a:solidFill>
        </p:spPr>
        <p:txBody>
          <a:bodyPr>
            <a:spAutoFit/>
          </a:bodyPr>
          <a:lstStyle/>
          <a:p>
            <a:pPr marL="285750" indent="-285750">
              <a:buFont typeface="Arial" panose="020B0604020202020204" pitchFamily="34" charset="0"/>
              <a:buChar char="•"/>
              <a:defRPr/>
            </a:pPr>
            <a:r>
              <a:rPr lang="es-ES" dirty="0">
                <a:solidFill>
                  <a:prstClr val="black"/>
                </a:solidFill>
              </a:rPr>
              <a:t>¿Altas opacas?</a:t>
            </a:r>
          </a:p>
          <a:p>
            <a:pPr marL="285750" indent="-285750">
              <a:buFont typeface="Arial" panose="020B0604020202020204" pitchFamily="34" charset="0"/>
              <a:buChar char="•"/>
              <a:defRPr/>
            </a:pPr>
            <a:r>
              <a:rPr lang="es-ES" dirty="0">
                <a:solidFill>
                  <a:prstClr val="black"/>
                </a:solidFill>
              </a:rPr>
              <a:t>¿Altas semitransparentes?</a:t>
            </a:r>
          </a:p>
          <a:p>
            <a:pPr marL="285750" indent="-285750">
              <a:buFont typeface="Arial" panose="020B0604020202020204" pitchFamily="34" charset="0"/>
              <a:buChar char="•"/>
              <a:defRPr/>
            </a:pPr>
            <a:r>
              <a:rPr lang="es-ES" dirty="0">
                <a:solidFill>
                  <a:prstClr val="black"/>
                </a:solidFill>
              </a:rPr>
              <a:t>¿Bajas/muy bajas?</a:t>
            </a:r>
          </a:p>
        </p:txBody>
      </p:sp>
    </p:spTree>
    <p:extLst>
      <p:ext uri="{BB962C8B-B14F-4D97-AF65-F5344CB8AC3E}">
        <p14:creationId xmlns:p14="http://schemas.microsoft.com/office/powerpoint/2010/main" val="276696021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uadroTexto 1"/>
          <p:cNvSpPr txBox="1">
            <a:spLocks noChangeArrowheads="1"/>
          </p:cNvSpPr>
          <p:nvPr/>
        </p:nvSpPr>
        <p:spPr bwMode="auto">
          <a:xfrm>
            <a:off x="4822825" y="1978025"/>
            <a:ext cx="14747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mtClean="0">
                <a:solidFill>
                  <a:prstClr val="black"/>
                </a:solidFill>
              </a:rPr>
              <a:t>Solución</a:t>
            </a:r>
            <a:endParaRPr lang="es-ES" altLang="es-ES" sz="1800" smtClean="0">
              <a:solidFill>
                <a:prstClr val="black"/>
              </a:solidFill>
            </a:endParaRPr>
          </a:p>
        </p:txBody>
      </p:sp>
      <p:pic>
        <p:nvPicPr>
          <p:cNvPr id="9219"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8850" y="3086100"/>
            <a:ext cx="152876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45139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n 2"/>
          <p:cNvPicPr>
            <a:picLocks noChangeAspect="1"/>
          </p:cNvPicPr>
          <p:nvPr/>
        </p:nvPicPr>
        <p:blipFill>
          <a:blip r:embed="rId2">
            <a:extLst>
              <a:ext uri="{28A0092B-C50C-407E-A947-70E740481C1C}">
                <a14:useLocalDpi xmlns:a14="http://schemas.microsoft.com/office/drawing/2010/main" val="0"/>
              </a:ext>
            </a:extLst>
          </a:blip>
          <a:srcRect b="26601"/>
          <a:stretch>
            <a:fillRect/>
          </a:stretch>
        </p:blipFill>
        <p:spPr bwMode="auto">
          <a:xfrm>
            <a:off x="188913" y="720725"/>
            <a:ext cx="11679237" cy="528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uadroTexto 3"/>
          <p:cNvSpPr txBox="1"/>
          <p:nvPr/>
        </p:nvSpPr>
        <p:spPr>
          <a:xfrm>
            <a:off x="188913" y="720725"/>
            <a:ext cx="3162300" cy="922338"/>
          </a:xfrm>
          <a:prstGeom prst="rect">
            <a:avLst/>
          </a:prstGeom>
          <a:solidFill>
            <a:schemeClr val="bg1">
              <a:lumMod val="95000"/>
            </a:schemeClr>
          </a:solidFill>
        </p:spPr>
        <p:txBody>
          <a:bodyPr>
            <a:spAutoFit/>
          </a:bodyPr>
          <a:lstStyle/>
          <a:p>
            <a:pPr marL="285750" indent="-285750">
              <a:buFont typeface="Arial" panose="020B0604020202020204" pitchFamily="34" charset="0"/>
              <a:buChar char="•"/>
              <a:defRPr/>
            </a:pPr>
            <a:r>
              <a:rPr lang="es-ES" dirty="0">
                <a:solidFill>
                  <a:prstClr val="black"/>
                </a:solidFill>
              </a:rPr>
              <a:t>¿Altas opacas?</a:t>
            </a:r>
          </a:p>
          <a:p>
            <a:pPr marL="285750" indent="-285750">
              <a:buFont typeface="Arial" panose="020B0604020202020204" pitchFamily="34" charset="0"/>
              <a:buChar char="•"/>
              <a:defRPr/>
            </a:pPr>
            <a:r>
              <a:rPr lang="es-ES" dirty="0">
                <a:solidFill>
                  <a:prstClr val="black"/>
                </a:solidFill>
              </a:rPr>
              <a:t>¿Altas semitransparentes?</a:t>
            </a:r>
          </a:p>
          <a:p>
            <a:pPr marL="285750" indent="-285750">
              <a:buFont typeface="Arial" panose="020B0604020202020204" pitchFamily="34" charset="0"/>
              <a:buChar char="•"/>
              <a:defRPr/>
            </a:pPr>
            <a:r>
              <a:rPr lang="es-ES" dirty="0">
                <a:solidFill>
                  <a:prstClr val="black"/>
                </a:solidFill>
              </a:rPr>
              <a:t>¿Bajas/muy bajas?</a:t>
            </a:r>
          </a:p>
        </p:txBody>
      </p:sp>
      <p:sp>
        <p:nvSpPr>
          <p:cNvPr id="5" name="Elipse 4"/>
          <p:cNvSpPr/>
          <p:nvPr/>
        </p:nvSpPr>
        <p:spPr>
          <a:xfrm>
            <a:off x="6867525" y="608013"/>
            <a:ext cx="2265363" cy="138906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6" name="Elipse 5"/>
          <p:cNvSpPr/>
          <p:nvPr/>
        </p:nvSpPr>
        <p:spPr>
          <a:xfrm>
            <a:off x="7883525" y="3554413"/>
            <a:ext cx="1960563" cy="173355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7" name="Elipse 6"/>
          <p:cNvSpPr/>
          <p:nvPr/>
        </p:nvSpPr>
        <p:spPr>
          <a:xfrm>
            <a:off x="1227138" y="3143250"/>
            <a:ext cx="2795587" cy="2144713"/>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8" name="CuadroTexto 7"/>
          <p:cNvSpPr txBox="1"/>
          <p:nvPr/>
        </p:nvSpPr>
        <p:spPr>
          <a:xfrm>
            <a:off x="9132888" y="1074738"/>
            <a:ext cx="309562" cy="369887"/>
          </a:xfrm>
          <a:prstGeom prst="rect">
            <a:avLst/>
          </a:prstGeom>
          <a:solidFill>
            <a:schemeClr val="bg1">
              <a:lumMod val="95000"/>
            </a:schemeClr>
          </a:solidFill>
        </p:spPr>
        <p:txBody>
          <a:bodyPr>
            <a:spAutoFit/>
          </a:bodyPr>
          <a:lstStyle/>
          <a:p>
            <a:pPr>
              <a:defRPr/>
            </a:pPr>
            <a:r>
              <a:rPr lang="es-ES" dirty="0">
                <a:solidFill>
                  <a:prstClr val="black"/>
                </a:solidFill>
              </a:rPr>
              <a:t>1</a:t>
            </a:r>
          </a:p>
        </p:txBody>
      </p:sp>
      <p:sp>
        <p:nvSpPr>
          <p:cNvPr id="9" name="CuadroTexto 8"/>
          <p:cNvSpPr txBox="1"/>
          <p:nvPr/>
        </p:nvSpPr>
        <p:spPr>
          <a:xfrm>
            <a:off x="4022725" y="4030663"/>
            <a:ext cx="307975" cy="369887"/>
          </a:xfrm>
          <a:prstGeom prst="rect">
            <a:avLst/>
          </a:prstGeom>
          <a:solidFill>
            <a:schemeClr val="bg1">
              <a:lumMod val="95000"/>
            </a:schemeClr>
          </a:solidFill>
        </p:spPr>
        <p:txBody>
          <a:bodyPr>
            <a:spAutoFit/>
          </a:bodyPr>
          <a:lstStyle/>
          <a:p>
            <a:pPr>
              <a:defRPr/>
            </a:pPr>
            <a:r>
              <a:rPr lang="es-ES" dirty="0">
                <a:solidFill>
                  <a:prstClr val="black"/>
                </a:solidFill>
              </a:rPr>
              <a:t>2</a:t>
            </a:r>
          </a:p>
        </p:txBody>
      </p:sp>
      <p:sp>
        <p:nvSpPr>
          <p:cNvPr id="10" name="CuadroTexto 9"/>
          <p:cNvSpPr txBox="1"/>
          <p:nvPr/>
        </p:nvSpPr>
        <p:spPr>
          <a:xfrm>
            <a:off x="7575550" y="4237038"/>
            <a:ext cx="307975" cy="369887"/>
          </a:xfrm>
          <a:prstGeom prst="rect">
            <a:avLst/>
          </a:prstGeom>
          <a:solidFill>
            <a:schemeClr val="bg1">
              <a:lumMod val="95000"/>
            </a:schemeClr>
          </a:solidFill>
        </p:spPr>
        <p:txBody>
          <a:bodyPr>
            <a:spAutoFit/>
          </a:bodyPr>
          <a:lstStyle/>
          <a:p>
            <a:pPr>
              <a:defRPr/>
            </a:pPr>
            <a:r>
              <a:rPr lang="es-ES" dirty="0">
                <a:solidFill>
                  <a:prstClr val="black"/>
                </a:solidFill>
              </a:rPr>
              <a:t>3</a:t>
            </a:r>
          </a:p>
        </p:txBody>
      </p:sp>
    </p:spTree>
    <p:extLst>
      <p:ext uri="{BB962C8B-B14F-4D97-AF65-F5344CB8AC3E}">
        <p14:creationId xmlns:p14="http://schemas.microsoft.com/office/powerpoint/2010/main" val="285260565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00100" y="1749425"/>
            <a:ext cx="10709275" cy="2308225"/>
          </a:xfrm>
          <a:prstGeom prst="rect">
            <a:avLst/>
          </a:prstGeom>
          <a:solidFill>
            <a:schemeClr val="accent4">
              <a:lumMod val="75000"/>
            </a:schemeClr>
          </a:solidFill>
        </p:spPr>
        <p:txBody>
          <a:bodyPr>
            <a:spAutoFit/>
          </a:bodyPr>
          <a:lstStyle/>
          <a:p>
            <a:pPr eaLnBrk="0" fontAlgn="base" hangingPunct="0">
              <a:spcBef>
                <a:spcPct val="0"/>
              </a:spcBef>
              <a:spcAft>
                <a:spcPct val="0"/>
              </a:spcAft>
              <a:defRPr/>
            </a:pPr>
            <a:endParaRPr lang="es-ES" dirty="0">
              <a:solidFill>
                <a:srgbClr val="F19D19">
                  <a:lumMod val="60000"/>
                  <a:lumOff val="40000"/>
                </a:srgbClr>
              </a:solidFill>
            </a:endParaRPr>
          </a:p>
          <a:p>
            <a:pPr eaLnBrk="0" fontAlgn="base" hangingPunct="0">
              <a:spcBef>
                <a:spcPct val="0"/>
              </a:spcBef>
              <a:spcAft>
                <a:spcPct val="0"/>
              </a:spcAft>
              <a:defRPr/>
            </a:pPr>
            <a:endParaRPr lang="es-ES" dirty="0">
              <a:solidFill>
                <a:srgbClr val="F19D19">
                  <a:lumMod val="60000"/>
                  <a:lumOff val="40000"/>
                </a:srgbClr>
              </a:solidFill>
            </a:endParaRPr>
          </a:p>
          <a:p>
            <a:pPr marL="285750" indent="-285750" eaLnBrk="0" fontAlgn="base" hangingPunct="0">
              <a:spcBef>
                <a:spcPct val="0"/>
              </a:spcBef>
              <a:spcAft>
                <a:spcPct val="0"/>
              </a:spcAft>
              <a:buFont typeface="Arial" panose="020B0604020202020204" pitchFamily="34" charset="0"/>
              <a:buChar char="•"/>
              <a:defRPr/>
            </a:pPr>
            <a:r>
              <a:rPr lang="es-ES" dirty="0">
                <a:solidFill>
                  <a:prstClr val="white"/>
                </a:solidFill>
              </a:rPr>
              <a:t>Las nubes con </a:t>
            </a:r>
            <a:r>
              <a:rPr lang="es-ES" b="1" dirty="0">
                <a:solidFill>
                  <a:srgbClr val="F19D19"/>
                </a:solidFill>
              </a:rPr>
              <a:t>topes altos </a:t>
            </a:r>
            <a:r>
              <a:rPr lang="es-ES" dirty="0">
                <a:solidFill>
                  <a:prstClr val="white"/>
                </a:solidFill>
              </a:rPr>
              <a:t>(fríos) emiten menos en el </a:t>
            </a:r>
            <a:r>
              <a:rPr lang="es-ES" b="1" dirty="0">
                <a:solidFill>
                  <a:srgbClr val="F19D19"/>
                </a:solidFill>
              </a:rPr>
              <a:t>IR</a:t>
            </a:r>
            <a:r>
              <a:rPr lang="es-ES" dirty="0">
                <a:solidFill>
                  <a:srgbClr val="F19D19">
                    <a:lumMod val="60000"/>
                    <a:lumOff val="40000"/>
                  </a:srgbClr>
                </a:solidFill>
              </a:rPr>
              <a:t> </a:t>
            </a:r>
            <a:r>
              <a:rPr lang="es-ES" dirty="0">
                <a:solidFill>
                  <a:prstClr val="white"/>
                </a:solidFill>
              </a:rPr>
              <a:t>térmico y se verán </a:t>
            </a:r>
            <a:r>
              <a:rPr lang="es-ES" b="1" dirty="0">
                <a:solidFill>
                  <a:srgbClr val="F19D19"/>
                </a:solidFill>
              </a:rPr>
              <a:t>más blancas </a:t>
            </a:r>
            <a:r>
              <a:rPr lang="es-ES" dirty="0">
                <a:solidFill>
                  <a:prstClr val="white"/>
                </a:solidFill>
              </a:rPr>
              <a:t>(se invierten los colores).</a:t>
            </a:r>
          </a:p>
          <a:p>
            <a:pPr marL="285750" indent="-285750" eaLnBrk="0" fontAlgn="base" hangingPunct="0">
              <a:spcBef>
                <a:spcPct val="0"/>
              </a:spcBef>
              <a:spcAft>
                <a:spcPct val="0"/>
              </a:spcAft>
              <a:buFont typeface="Arial" panose="020B0604020202020204" pitchFamily="34" charset="0"/>
              <a:buChar char="•"/>
              <a:defRPr/>
            </a:pPr>
            <a:endParaRPr lang="es-ES" dirty="0">
              <a:solidFill>
                <a:srgbClr val="F19D19">
                  <a:lumMod val="60000"/>
                  <a:lumOff val="40000"/>
                </a:srgbClr>
              </a:solidFill>
            </a:endParaRPr>
          </a:p>
          <a:p>
            <a:pPr marL="285750" indent="-285750" eaLnBrk="0" fontAlgn="base" hangingPunct="0">
              <a:spcBef>
                <a:spcPct val="0"/>
              </a:spcBef>
              <a:spcAft>
                <a:spcPct val="0"/>
              </a:spcAft>
              <a:buFont typeface="Arial" panose="020B0604020202020204" pitchFamily="34" charset="0"/>
              <a:buChar char="•"/>
              <a:defRPr/>
            </a:pPr>
            <a:r>
              <a:rPr lang="es-ES" dirty="0">
                <a:solidFill>
                  <a:prstClr val="white"/>
                </a:solidFill>
              </a:rPr>
              <a:t>Las</a:t>
            </a:r>
            <a:r>
              <a:rPr lang="es-ES" dirty="0">
                <a:solidFill>
                  <a:srgbClr val="F19D19">
                    <a:lumMod val="60000"/>
                    <a:lumOff val="40000"/>
                  </a:srgbClr>
                </a:solidFill>
              </a:rPr>
              <a:t> </a:t>
            </a:r>
            <a:r>
              <a:rPr lang="es-ES" dirty="0">
                <a:solidFill>
                  <a:prstClr val="white"/>
                </a:solidFill>
              </a:rPr>
              <a:t>nubes</a:t>
            </a:r>
            <a:r>
              <a:rPr lang="es-ES" dirty="0">
                <a:solidFill>
                  <a:srgbClr val="F19D19">
                    <a:lumMod val="60000"/>
                    <a:lumOff val="40000"/>
                  </a:srgbClr>
                </a:solidFill>
              </a:rPr>
              <a:t> </a:t>
            </a:r>
            <a:r>
              <a:rPr lang="es-ES" b="1" dirty="0">
                <a:solidFill>
                  <a:srgbClr val="F19D19"/>
                </a:solidFill>
              </a:rPr>
              <a:t>densas</a:t>
            </a:r>
            <a:r>
              <a:rPr lang="es-ES" dirty="0">
                <a:solidFill>
                  <a:srgbClr val="F19D19">
                    <a:lumMod val="60000"/>
                    <a:lumOff val="40000"/>
                  </a:srgbClr>
                </a:solidFill>
              </a:rPr>
              <a:t> </a:t>
            </a:r>
            <a:r>
              <a:rPr lang="es-ES" dirty="0">
                <a:solidFill>
                  <a:prstClr val="white"/>
                </a:solidFill>
              </a:rPr>
              <a:t>reflejan más radiación solar y aparecerán </a:t>
            </a:r>
            <a:r>
              <a:rPr lang="es-ES" b="1" dirty="0">
                <a:solidFill>
                  <a:srgbClr val="F19D19"/>
                </a:solidFill>
              </a:rPr>
              <a:t>más</a:t>
            </a:r>
            <a:r>
              <a:rPr lang="es-ES" dirty="0">
                <a:solidFill>
                  <a:srgbClr val="F19D19">
                    <a:lumMod val="60000"/>
                    <a:lumOff val="40000"/>
                  </a:srgbClr>
                </a:solidFill>
              </a:rPr>
              <a:t> </a:t>
            </a:r>
            <a:r>
              <a:rPr lang="es-ES" b="1" dirty="0">
                <a:solidFill>
                  <a:srgbClr val="F19D19"/>
                </a:solidFill>
              </a:rPr>
              <a:t>blancas</a:t>
            </a:r>
            <a:r>
              <a:rPr lang="es-ES" dirty="0">
                <a:solidFill>
                  <a:srgbClr val="F19D19">
                    <a:lumMod val="60000"/>
                    <a:lumOff val="40000"/>
                  </a:srgbClr>
                </a:solidFill>
              </a:rPr>
              <a:t> </a:t>
            </a:r>
            <a:r>
              <a:rPr lang="es-ES" dirty="0">
                <a:solidFill>
                  <a:prstClr val="white"/>
                </a:solidFill>
              </a:rPr>
              <a:t>en</a:t>
            </a:r>
            <a:r>
              <a:rPr lang="es-ES" dirty="0">
                <a:solidFill>
                  <a:srgbClr val="F19D19">
                    <a:lumMod val="60000"/>
                    <a:lumOff val="40000"/>
                  </a:srgbClr>
                </a:solidFill>
              </a:rPr>
              <a:t> </a:t>
            </a:r>
            <a:r>
              <a:rPr lang="es-ES" dirty="0">
                <a:solidFill>
                  <a:prstClr val="white"/>
                </a:solidFill>
              </a:rPr>
              <a:t>los</a:t>
            </a:r>
            <a:r>
              <a:rPr lang="es-ES" dirty="0">
                <a:solidFill>
                  <a:srgbClr val="F19D19">
                    <a:lumMod val="60000"/>
                    <a:lumOff val="40000"/>
                  </a:srgbClr>
                </a:solidFill>
              </a:rPr>
              <a:t> </a:t>
            </a:r>
            <a:r>
              <a:rPr lang="es-ES" dirty="0">
                <a:solidFill>
                  <a:prstClr val="white"/>
                </a:solidFill>
              </a:rPr>
              <a:t>canales</a:t>
            </a:r>
            <a:r>
              <a:rPr lang="es-ES" dirty="0">
                <a:solidFill>
                  <a:srgbClr val="F19D19">
                    <a:lumMod val="60000"/>
                    <a:lumOff val="40000"/>
                  </a:srgbClr>
                </a:solidFill>
              </a:rPr>
              <a:t> </a:t>
            </a:r>
            <a:r>
              <a:rPr lang="es-ES" b="1" dirty="0">
                <a:solidFill>
                  <a:srgbClr val="F19D19"/>
                </a:solidFill>
              </a:rPr>
              <a:t>VIS</a:t>
            </a:r>
            <a:r>
              <a:rPr lang="es-ES" dirty="0">
                <a:solidFill>
                  <a:srgbClr val="F19D19">
                    <a:lumMod val="60000"/>
                    <a:lumOff val="40000"/>
                  </a:srgbClr>
                </a:solidFill>
              </a:rPr>
              <a:t>.</a:t>
            </a:r>
          </a:p>
          <a:p>
            <a:pPr marL="285750" indent="-285750" eaLnBrk="0" fontAlgn="base" hangingPunct="0">
              <a:spcBef>
                <a:spcPct val="0"/>
              </a:spcBef>
              <a:spcAft>
                <a:spcPct val="0"/>
              </a:spcAft>
              <a:buFont typeface="Arial" panose="020B0604020202020204" pitchFamily="34" charset="0"/>
              <a:buChar char="•"/>
              <a:defRPr/>
            </a:pPr>
            <a:endParaRPr lang="es-ES" dirty="0">
              <a:solidFill>
                <a:srgbClr val="F19D19">
                  <a:lumMod val="60000"/>
                  <a:lumOff val="40000"/>
                </a:srgbClr>
              </a:solidFill>
            </a:endParaRPr>
          </a:p>
          <a:p>
            <a:pPr eaLnBrk="0" fontAlgn="base" hangingPunct="0">
              <a:spcBef>
                <a:spcPct val="0"/>
              </a:spcBef>
              <a:spcAft>
                <a:spcPct val="0"/>
              </a:spcAft>
              <a:defRPr/>
            </a:pPr>
            <a:endParaRPr lang="es-ES" dirty="0">
              <a:solidFill>
                <a:srgbClr val="F19D19"/>
              </a:solidFill>
            </a:endParaRPr>
          </a:p>
        </p:txBody>
      </p:sp>
      <p:sp>
        <p:nvSpPr>
          <p:cNvPr id="11267" name="Título 1"/>
          <p:cNvSpPr txBox="1">
            <a:spLocks/>
          </p:cNvSpPr>
          <p:nvPr/>
        </p:nvSpPr>
        <p:spPr bwMode="auto">
          <a:xfrm>
            <a:off x="1844675" y="688975"/>
            <a:ext cx="75501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0" fontAlgn="base" hangingPunct="0">
              <a:spcBef>
                <a:spcPct val="0"/>
              </a:spcBef>
              <a:spcAft>
                <a:spcPct val="0"/>
              </a:spcAft>
              <a:buFontTx/>
              <a:buNone/>
            </a:pPr>
            <a:r>
              <a:rPr lang="es-ES" altLang="es-ES" sz="3600" smtClean="0">
                <a:solidFill>
                  <a:prstClr val="black"/>
                </a:solidFill>
                <a:latin typeface="Calibri Light" panose="020F0302020204030204" pitchFamily="34" charset="0"/>
              </a:rPr>
              <a:t>Ideas básicas</a:t>
            </a:r>
          </a:p>
        </p:txBody>
      </p:sp>
    </p:spTree>
    <p:extLst>
      <p:ext uri="{BB962C8B-B14F-4D97-AF65-F5344CB8AC3E}">
        <p14:creationId xmlns:p14="http://schemas.microsoft.com/office/powerpoint/2010/main" val="27339914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736975" y="4754563"/>
            <a:ext cx="4217988" cy="8683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fontAlgn="base" hangingPunct="0">
              <a:spcBef>
                <a:spcPct val="0"/>
              </a:spcBef>
              <a:spcAft>
                <a:spcPct val="0"/>
              </a:spcAft>
              <a:defRPr/>
            </a:pPr>
            <a:r>
              <a:rPr lang="es-ES" dirty="0">
                <a:solidFill>
                  <a:prstClr val="white"/>
                </a:solidFill>
              </a:rPr>
              <a:t>¿Cómo veremos un cumulonimbo?</a:t>
            </a:r>
          </a:p>
          <a:p>
            <a:pPr lvl="1" eaLnBrk="0" fontAlgn="base" hangingPunct="0">
              <a:spcBef>
                <a:spcPct val="0"/>
              </a:spcBef>
              <a:spcAft>
                <a:spcPct val="0"/>
              </a:spcAft>
              <a:defRPr/>
            </a:pPr>
            <a:r>
              <a:rPr lang="es-ES" dirty="0">
                <a:solidFill>
                  <a:prstClr val="white"/>
                </a:solidFill>
              </a:rPr>
              <a:t>¿Cómo veremos los cirros?</a:t>
            </a:r>
          </a:p>
        </p:txBody>
      </p:sp>
      <p:sp>
        <p:nvSpPr>
          <p:cNvPr id="4" name="CuadroTexto 3"/>
          <p:cNvSpPr txBox="1"/>
          <p:nvPr/>
        </p:nvSpPr>
        <p:spPr>
          <a:xfrm>
            <a:off x="800100" y="1749425"/>
            <a:ext cx="10709275" cy="2308225"/>
          </a:xfrm>
          <a:prstGeom prst="rect">
            <a:avLst/>
          </a:prstGeom>
          <a:solidFill>
            <a:schemeClr val="accent4">
              <a:lumMod val="75000"/>
            </a:schemeClr>
          </a:solidFill>
        </p:spPr>
        <p:txBody>
          <a:bodyPr>
            <a:spAutoFit/>
          </a:bodyPr>
          <a:lstStyle/>
          <a:p>
            <a:pPr eaLnBrk="0" fontAlgn="base" hangingPunct="0">
              <a:spcBef>
                <a:spcPct val="0"/>
              </a:spcBef>
              <a:spcAft>
                <a:spcPct val="0"/>
              </a:spcAft>
              <a:defRPr/>
            </a:pPr>
            <a:endParaRPr lang="es-ES" dirty="0">
              <a:solidFill>
                <a:srgbClr val="F19D19">
                  <a:lumMod val="60000"/>
                  <a:lumOff val="40000"/>
                </a:srgbClr>
              </a:solidFill>
            </a:endParaRPr>
          </a:p>
          <a:p>
            <a:pPr eaLnBrk="0" fontAlgn="base" hangingPunct="0">
              <a:spcBef>
                <a:spcPct val="0"/>
              </a:spcBef>
              <a:spcAft>
                <a:spcPct val="0"/>
              </a:spcAft>
              <a:defRPr/>
            </a:pPr>
            <a:endParaRPr lang="es-ES" dirty="0">
              <a:solidFill>
                <a:srgbClr val="F19D19">
                  <a:lumMod val="60000"/>
                  <a:lumOff val="40000"/>
                </a:srgbClr>
              </a:solidFill>
            </a:endParaRPr>
          </a:p>
          <a:p>
            <a:pPr marL="285750" indent="-285750" eaLnBrk="0" fontAlgn="base" hangingPunct="0">
              <a:spcBef>
                <a:spcPct val="0"/>
              </a:spcBef>
              <a:spcAft>
                <a:spcPct val="0"/>
              </a:spcAft>
              <a:buFont typeface="Arial" panose="020B0604020202020204" pitchFamily="34" charset="0"/>
              <a:buChar char="•"/>
              <a:defRPr/>
            </a:pPr>
            <a:r>
              <a:rPr lang="es-ES" dirty="0">
                <a:solidFill>
                  <a:prstClr val="white"/>
                </a:solidFill>
              </a:rPr>
              <a:t>Las nubes con </a:t>
            </a:r>
            <a:r>
              <a:rPr lang="es-ES" b="1" dirty="0">
                <a:solidFill>
                  <a:srgbClr val="F19D19"/>
                </a:solidFill>
              </a:rPr>
              <a:t>topes altos </a:t>
            </a:r>
            <a:r>
              <a:rPr lang="es-ES" dirty="0">
                <a:solidFill>
                  <a:prstClr val="white"/>
                </a:solidFill>
              </a:rPr>
              <a:t>(fríos) emiten menos en el </a:t>
            </a:r>
            <a:r>
              <a:rPr lang="es-ES" b="1" dirty="0">
                <a:solidFill>
                  <a:srgbClr val="F19D19"/>
                </a:solidFill>
              </a:rPr>
              <a:t>IR</a:t>
            </a:r>
            <a:r>
              <a:rPr lang="es-ES" dirty="0">
                <a:solidFill>
                  <a:srgbClr val="F19D19">
                    <a:lumMod val="60000"/>
                    <a:lumOff val="40000"/>
                  </a:srgbClr>
                </a:solidFill>
              </a:rPr>
              <a:t> </a:t>
            </a:r>
            <a:r>
              <a:rPr lang="es-ES" dirty="0">
                <a:solidFill>
                  <a:prstClr val="white"/>
                </a:solidFill>
              </a:rPr>
              <a:t>térmico y se verán </a:t>
            </a:r>
            <a:r>
              <a:rPr lang="es-ES" b="1" dirty="0">
                <a:solidFill>
                  <a:srgbClr val="F19D19"/>
                </a:solidFill>
              </a:rPr>
              <a:t>más blancas </a:t>
            </a:r>
            <a:r>
              <a:rPr lang="es-ES" dirty="0">
                <a:solidFill>
                  <a:prstClr val="white"/>
                </a:solidFill>
              </a:rPr>
              <a:t>(se invierten los colores).</a:t>
            </a:r>
          </a:p>
          <a:p>
            <a:pPr marL="285750" indent="-285750" eaLnBrk="0" fontAlgn="base" hangingPunct="0">
              <a:spcBef>
                <a:spcPct val="0"/>
              </a:spcBef>
              <a:spcAft>
                <a:spcPct val="0"/>
              </a:spcAft>
              <a:buFont typeface="Arial" panose="020B0604020202020204" pitchFamily="34" charset="0"/>
              <a:buChar char="•"/>
              <a:defRPr/>
            </a:pPr>
            <a:endParaRPr lang="es-ES" dirty="0">
              <a:solidFill>
                <a:srgbClr val="F19D19">
                  <a:lumMod val="60000"/>
                  <a:lumOff val="40000"/>
                </a:srgbClr>
              </a:solidFill>
            </a:endParaRPr>
          </a:p>
          <a:p>
            <a:pPr marL="285750" indent="-285750" eaLnBrk="0" fontAlgn="base" hangingPunct="0">
              <a:spcBef>
                <a:spcPct val="0"/>
              </a:spcBef>
              <a:spcAft>
                <a:spcPct val="0"/>
              </a:spcAft>
              <a:buFont typeface="Arial" panose="020B0604020202020204" pitchFamily="34" charset="0"/>
              <a:buChar char="•"/>
              <a:defRPr/>
            </a:pPr>
            <a:r>
              <a:rPr lang="es-ES" dirty="0">
                <a:solidFill>
                  <a:prstClr val="white"/>
                </a:solidFill>
              </a:rPr>
              <a:t>Las</a:t>
            </a:r>
            <a:r>
              <a:rPr lang="es-ES" dirty="0">
                <a:solidFill>
                  <a:srgbClr val="F19D19">
                    <a:lumMod val="60000"/>
                    <a:lumOff val="40000"/>
                  </a:srgbClr>
                </a:solidFill>
              </a:rPr>
              <a:t> </a:t>
            </a:r>
            <a:r>
              <a:rPr lang="es-ES" dirty="0">
                <a:solidFill>
                  <a:prstClr val="white"/>
                </a:solidFill>
              </a:rPr>
              <a:t>nubes</a:t>
            </a:r>
            <a:r>
              <a:rPr lang="es-ES" dirty="0">
                <a:solidFill>
                  <a:srgbClr val="F19D19">
                    <a:lumMod val="60000"/>
                    <a:lumOff val="40000"/>
                  </a:srgbClr>
                </a:solidFill>
              </a:rPr>
              <a:t> </a:t>
            </a:r>
            <a:r>
              <a:rPr lang="es-ES" b="1" dirty="0">
                <a:solidFill>
                  <a:srgbClr val="F19D19"/>
                </a:solidFill>
              </a:rPr>
              <a:t>densas</a:t>
            </a:r>
            <a:r>
              <a:rPr lang="es-ES" dirty="0">
                <a:solidFill>
                  <a:srgbClr val="F19D19">
                    <a:lumMod val="60000"/>
                    <a:lumOff val="40000"/>
                  </a:srgbClr>
                </a:solidFill>
              </a:rPr>
              <a:t> </a:t>
            </a:r>
            <a:r>
              <a:rPr lang="es-ES" dirty="0">
                <a:solidFill>
                  <a:prstClr val="white"/>
                </a:solidFill>
              </a:rPr>
              <a:t>reflejan más radiación solar y aparecerán </a:t>
            </a:r>
            <a:r>
              <a:rPr lang="es-ES" b="1" dirty="0">
                <a:solidFill>
                  <a:srgbClr val="F19D19"/>
                </a:solidFill>
              </a:rPr>
              <a:t>más</a:t>
            </a:r>
            <a:r>
              <a:rPr lang="es-ES" dirty="0">
                <a:solidFill>
                  <a:srgbClr val="F19D19">
                    <a:lumMod val="60000"/>
                    <a:lumOff val="40000"/>
                  </a:srgbClr>
                </a:solidFill>
              </a:rPr>
              <a:t> </a:t>
            </a:r>
            <a:r>
              <a:rPr lang="es-ES" b="1" dirty="0">
                <a:solidFill>
                  <a:srgbClr val="F19D19"/>
                </a:solidFill>
              </a:rPr>
              <a:t>blancas</a:t>
            </a:r>
            <a:r>
              <a:rPr lang="es-ES" dirty="0">
                <a:solidFill>
                  <a:srgbClr val="F19D19">
                    <a:lumMod val="60000"/>
                    <a:lumOff val="40000"/>
                  </a:srgbClr>
                </a:solidFill>
              </a:rPr>
              <a:t> </a:t>
            </a:r>
            <a:r>
              <a:rPr lang="es-ES" dirty="0">
                <a:solidFill>
                  <a:prstClr val="white"/>
                </a:solidFill>
              </a:rPr>
              <a:t>en</a:t>
            </a:r>
            <a:r>
              <a:rPr lang="es-ES" dirty="0">
                <a:solidFill>
                  <a:srgbClr val="F19D19">
                    <a:lumMod val="60000"/>
                    <a:lumOff val="40000"/>
                  </a:srgbClr>
                </a:solidFill>
              </a:rPr>
              <a:t> </a:t>
            </a:r>
            <a:r>
              <a:rPr lang="es-ES" dirty="0">
                <a:solidFill>
                  <a:prstClr val="white"/>
                </a:solidFill>
              </a:rPr>
              <a:t>los</a:t>
            </a:r>
            <a:r>
              <a:rPr lang="es-ES" dirty="0">
                <a:solidFill>
                  <a:srgbClr val="F19D19">
                    <a:lumMod val="60000"/>
                    <a:lumOff val="40000"/>
                  </a:srgbClr>
                </a:solidFill>
              </a:rPr>
              <a:t> </a:t>
            </a:r>
            <a:r>
              <a:rPr lang="es-ES" dirty="0">
                <a:solidFill>
                  <a:prstClr val="white"/>
                </a:solidFill>
              </a:rPr>
              <a:t>canales</a:t>
            </a:r>
            <a:r>
              <a:rPr lang="es-ES" dirty="0">
                <a:solidFill>
                  <a:srgbClr val="F19D19">
                    <a:lumMod val="60000"/>
                    <a:lumOff val="40000"/>
                  </a:srgbClr>
                </a:solidFill>
              </a:rPr>
              <a:t> </a:t>
            </a:r>
            <a:r>
              <a:rPr lang="es-ES" b="1" dirty="0">
                <a:solidFill>
                  <a:srgbClr val="F19D19"/>
                </a:solidFill>
              </a:rPr>
              <a:t>VIS</a:t>
            </a:r>
            <a:r>
              <a:rPr lang="es-ES" dirty="0">
                <a:solidFill>
                  <a:srgbClr val="F19D19">
                    <a:lumMod val="60000"/>
                    <a:lumOff val="40000"/>
                  </a:srgbClr>
                </a:solidFill>
              </a:rPr>
              <a:t>.</a:t>
            </a:r>
          </a:p>
          <a:p>
            <a:pPr marL="285750" indent="-285750" eaLnBrk="0" fontAlgn="base" hangingPunct="0">
              <a:spcBef>
                <a:spcPct val="0"/>
              </a:spcBef>
              <a:spcAft>
                <a:spcPct val="0"/>
              </a:spcAft>
              <a:buFont typeface="Arial" panose="020B0604020202020204" pitchFamily="34" charset="0"/>
              <a:buChar char="•"/>
              <a:defRPr/>
            </a:pPr>
            <a:endParaRPr lang="es-ES" dirty="0">
              <a:solidFill>
                <a:srgbClr val="F19D19">
                  <a:lumMod val="60000"/>
                  <a:lumOff val="40000"/>
                </a:srgbClr>
              </a:solidFill>
            </a:endParaRPr>
          </a:p>
          <a:p>
            <a:pPr eaLnBrk="0" fontAlgn="base" hangingPunct="0">
              <a:spcBef>
                <a:spcPct val="0"/>
              </a:spcBef>
              <a:spcAft>
                <a:spcPct val="0"/>
              </a:spcAft>
              <a:defRPr/>
            </a:pPr>
            <a:endParaRPr lang="es-ES" dirty="0">
              <a:solidFill>
                <a:srgbClr val="F19D19"/>
              </a:solidFill>
            </a:endParaRPr>
          </a:p>
        </p:txBody>
      </p:sp>
      <p:sp>
        <p:nvSpPr>
          <p:cNvPr id="12292" name="Título 1"/>
          <p:cNvSpPr txBox="1">
            <a:spLocks/>
          </p:cNvSpPr>
          <p:nvPr/>
        </p:nvSpPr>
        <p:spPr bwMode="auto">
          <a:xfrm>
            <a:off x="1844675" y="688975"/>
            <a:ext cx="75501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0" fontAlgn="base" hangingPunct="0">
              <a:spcBef>
                <a:spcPct val="0"/>
              </a:spcBef>
              <a:spcAft>
                <a:spcPct val="0"/>
              </a:spcAft>
              <a:buFontTx/>
              <a:buNone/>
            </a:pPr>
            <a:r>
              <a:rPr lang="es-ES" altLang="es-ES" sz="3600" smtClean="0">
                <a:solidFill>
                  <a:prstClr val="black"/>
                </a:solidFill>
                <a:latin typeface="Calibri Light" panose="020F0302020204030204" pitchFamily="34" charset="0"/>
              </a:rPr>
              <a:t>Ideas básicas</a:t>
            </a:r>
          </a:p>
        </p:txBody>
      </p:sp>
    </p:spTree>
    <p:extLst>
      <p:ext uri="{BB962C8B-B14F-4D97-AF65-F5344CB8AC3E}">
        <p14:creationId xmlns:p14="http://schemas.microsoft.com/office/powerpoint/2010/main" val="23909270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uadroTexto 5"/>
          <p:cNvSpPr txBox="1">
            <a:spLocks noChangeArrowheads="1"/>
          </p:cNvSpPr>
          <p:nvPr/>
        </p:nvSpPr>
        <p:spPr bwMode="auto">
          <a:xfrm>
            <a:off x="3589338" y="2936875"/>
            <a:ext cx="40338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2400" smtClean="0">
                <a:solidFill>
                  <a:prstClr val="black"/>
                </a:solidFill>
              </a:rPr>
              <a:t>Ejemplo 2: noche</a:t>
            </a:r>
          </a:p>
        </p:txBody>
      </p:sp>
    </p:spTree>
    <p:extLst>
      <p:ext uri="{BB962C8B-B14F-4D97-AF65-F5344CB8AC3E}">
        <p14:creationId xmlns:p14="http://schemas.microsoft.com/office/powerpoint/2010/main" val="85208225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172.24.9.206/products/HRIT/MSGP/HRIT_MSGP_IR108_20160812_0200_EU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88" y="220663"/>
            <a:ext cx="11869737" cy="648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lipse 4"/>
          <p:cNvSpPr/>
          <p:nvPr/>
        </p:nvSpPr>
        <p:spPr>
          <a:xfrm rot="20085751">
            <a:off x="4140200" y="4641850"/>
            <a:ext cx="1782763" cy="66040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6" name="Elipse 5"/>
          <p:cNvSpPr/>
          <p:nvPr/>
        </p:nvSpPr>
        <p:spPr>
          <a:xfrm rot="19653356">
            <a:off x="1922463" y="1914525"/>
            <a:ext cx="2516187" cy="771525"/>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pic>
        <p:nvPicPr>
          <p:cNvPr id="15365" name="Picture 2" descr="http://abweb.aemet.es/bdg/BEUR/EurCT10.gif"/>
          <p:cNvPicPr>
            <a:picLocks noChangeAspect="1" noChangeArrowheads="1"/>
          </p:cNvPicPr>
          <p:nvPr/>
        </p:nvPicPr>
        <p:blipFill>
          <a:blip r:embed="rId3">
            <a:extLst>
              <a:ext uri="{28A0092B-C50C-407E-A947-70E740481C1C}">
                <a14:useLocalDpi xmlns:a14="http://schemas.microsoft.com/office/drawing/2010/main" val="0"/>
              </a:ext>
            </a:extLst>
          </a:blip>
          <a:srcRect l="85002"/>
          <a:stretch>
            <a:fillRect/>
          </a:stretch>
        </p:blipFill>
        <p:spPr bwMode="auto">
          <a:xfrm>
            <a:off x="9737725" y="209550"/>
            <a:ext cx="2298700" cy="649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CuadroTexto 1"/>
          <p:cNvSpPr txBox="1">
            <a:spLocks noChangeArrowheads="1"/>
          </p:cNvSpPr>
          <p:nvPr/>
        </p:nvSpPr>
        <p:spPr bwMode="auto">
          <a:xfrm>
            <a:off x="514350" y="514350"/>
            <a:ext cx="868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IR 10,8</a:t>
            </a:r>
          </a:p>
        </p:txBody>
      </p:sp>
      <p:sp>
        <p:nvSpPr>
          <p:cNvPr id="15367" name="CuadroTexto 2"/>
          <p:cNvSpPr txBox="1">
            <a:spLocks noChangeArrowheads="1"/>
          </p:cNvSpPr>
          <p:nvPr/>
        </p:nvSpPr>
        <p:spPr bwMode="auto">
          <a:xfrm>
            <a:off x="1296988" y="3460750"/>
            <a:ext cx="4264025" cy="368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white"/>
                </a:solidFill>
              </a:rPr>
              <a:t>¿Qué tipo de nubosidad hay en cada zona?</a:t>
            </a:r>
          </a:p>
        </p:txBody>
      </p:sp>
    </p:spTree>
    <p:extLst>
      <p:ext uri="{BB962C8B-B14F-4D97-AF65-F5344CB8AC3E}">
        <p14:creationId xmlns:p14="http://schemas.microsoft.com/office/powerpoint/2010/main" val="160959962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uadroTexto 1"/>
          <p:cNvSpPr txBox="1">
            <a:spLocks noChangeArrowheads="1"/>
          </p:cNvSpPr>
          <p:nvPr/>
        </p:nvSpPr>
        <p:spPr bwMode="auto">
          <a:xfrm>
            <a:off x="4822825" y="1978025"/>
            <a:ext cx="14747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mtClean="0">
                <a:solidFill>
                  <a:prstClr val="black"/>
                </a:solidFill>
              </a:rPr>
              <a:t>Solución</a:t>
            </a:r>
            <a:endParaRPr lang="es-ES" altLang="es-ES" sz="1800" smtClean="0">
              <a:solidFill>
                <a:prstClr val="black"/>
              </a:solidFill>
            </a:endParaRPr>
          </a:p>
        </p:txBody>
      </p:sp>
      <p:pic>
        <p:nvPicPr>
          <p:cNvPr id="16387"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8850" y="3086100"/>
            <a:ext cx="152876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543265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abweb.aemet.es/bdg/BEUR/EurCT10.gif"/>
          <p:cNvPicPr>
            <a:picLocks noChangeAspect="1" noChangeArrowheads="1"/>
          </p:cNvPicPr>
          <p:nvPr/>
        </p:nvPicPr>
        <p:blipFill>
          <a:blip r:embed="rId2">
            <a:extLst>
              <a:ext uri="{28A0092B-C50C-407E-A947-70E740481C1C}">
                <a14:useLocalDpi xmlns:a14="http://schemas.microsoft.com/office/drawing/2010/main" val="0"/>
              </a:ext>
            </a:extLst>
          </a:blip>
          <a:srcRect r="23677"/>
          <a:stretch>
            <a:fillRect/>
          </a:stretch>
        </p:blipFill>
        <p:spPr bwMode="auto">
          <a:xfrm>
            <a:off x="166688" y="209550"/>
            <a:ext cx="11696700" cy="649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2" descr="http://abweb.aemet.es/bdg/BEUR/EurCT10.gif"/>
          <p:cNvPicPr>
            <a:picLocks noChangeAspect="1" noChangeArrowheads="1"/>
          </p:cNvPicPr>
          <p:nvPr/>
        </p:nvPicPr>
        <p:blipFill>
          <a:blip r:embed="rId2">
            <a:extLst>
              <a:ext uri="{28A0092B-C50C-407E-A947-70E740481C1C}">
                <a14:useLocalDpi xmlns:a14="http://schemas.microsoft.com/office/drawing/2010/main" val="0"/>
              </a:ext>
            </a:extLst>
          </a:blip>
          <a:srcRect l="85002"/>
          <a:stretch>
            <a:fillRect/>
          </a:stretch>
        </p:blipFill>
        <p:spPr bwMode="auto">
          <a:xfrm>
            <a:off x="9737725" y="209550"/>
            <a:ext cx="2298700" cy="649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lipse 5"/>
          <p:cNvSpPr/>
          <p:nvPr/>
        </p:nvSpPr>
        <p:spPr>
          <a:xfrm rot="20085751">
            <a:off x="4140200" y="4641850"/>
            <a:ext cx="1782763" cy="6604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
        <p:nvSpPr>
          <p:cNvPr id="7" name="Elipse 6"/>
          <p:cNvSpPr/>
          <p:nvPr/>
        </p:nvSpPr>
        <p:spPr>
          <a:xfrm rot="19653356">
            <a:off x="1922463" y="1914525"/>
            <a:ext cx="2516187" cy="771525"/>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spTree>
    <p:extLst>
      <p:ext uri="{BB962C8B-B14F-4D97-AF65-F5344CB8AC3E}">
        <p14:creationId xmlns:p14="http://schemas.microsoft.com/office/powerpoint/2010/main" val="95007236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117" y="0"/>
            <a:ext cx="12348117" cy="7134291"/>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0234" y="3198966"/>
            <a:ext cx="5072361" cy="1471310"/>
          </a:xfrm>
          <a:prstGeom prst="rect">
            <a:avLst/>
          </a:prstGeom>
        </p:spPr>
      </p:pic>
    </p:spTree>
    <p:extLst>
      <p:ext uri="{BB962C8B-B14F-4D97-AF65-F5344CB8AC3E}">
        <p14:creationId xmlns:p14="http://schemas.microsoft.com/office/powerpoint/2010/main" val="18781802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00100" y="1749425"/>
            <a:ext cx="10709275" cy="2586038"/>
          </a:xfrm>
          <a:prstGeom prst="rect">
            <a:avLst/>
          </a:prstGeom>
          <a:solidFill>
            <a:schemeClr val="accent4">
              <a:lumMod val="75000"/>
            </a:schemeClr>
          </a:solidFill>
        </p:spPr>
        <p:txBody>
          <a:bodyPr>
            <a:spAutoFit/>
          </a:bodyPr>
          <a:lstStyle/>
          <a:p>
            <a:pPr eaLnBrk="0" fontAlgn="base" hangingPunct="0">
              <a:spcBef>
                <a:spcPct val="0"/>
              </a:spcBef>
              <a:spcAft>
                <a:spcPct val="0"/>
              </a:spcAft>
              <a:defRPr/>
            </a:pPr>
            <a:endParaRPr lang="es-ES" dirty="0">
              <a:solidFill>
                <a:srgbClr val="F19D19">
                  <a:lumMod val="60000"/>
                  <a:lumOff val="40000"/>
                </a:srgbClr>
              </a:solidFill>
            </a:endParaRPr>
          </a:p>
          <a:p>
            <a:pPr lvl="1" eaLnBrk="0" fontAlgn="base" hangingPunct="0">
              <a:spcBef>
                <a:spcPct val="0"/>
              </a:spcBef>
              <a:spcAft>
                <a:spcPct val="0"/>
              </a:spcAft>
              <a:defRPr/>
            </a:pPr>
            <a:r>
              <a:rPr lang="es-ES" dirty="0">
                <a:solidFill>
                  <a:prstClr val="white"/>
                </a:solidFill>
              </a:rPr>
              <a:t>Las </a:t>
            </a:r>
            <a:r>
              <a:rPr lang="es-ES" b="1" dirty="0">
                <a:solidFill>
                  <a:srgbClr val="F19D19"/>
                </a:solidFill>
              </a:rPr>
              <a:t>nubes</a:t>
            </a:r>
            <a:r>
              <a:rPr lang="es-ES" dirty="0">
                <a:solidFill>
                  <a:srgbClr val="F19D19"/>
                </a:solidFill>
              </a:rPr>
              <a:t> </a:t>
            </a:r>
            <a:r>
              <a:rPr lang="es-ES" b="1" dirty="0">
                <a:solidFill>
                  <a:srgbClr val="F19D19"/>
                </a:solidFill>
              </a:rPr>
              <a:t>bajas</a:t>
            </a:r>
            <a:r>
              <a:rPr lang="es-ES" dirty="0">
                <a:solidFill>
                  <a:prstClr val="white"/>
                </a:solidFill>
              </a:rPr>
              <a:t> son muy </a:t>
            </a:r>
            <a:r>
              <a:rPr lang="es-ES" b="1" dirty="0">
                <a:solidFill>
                  <a:srgbClr val="F19D19"/>
                </a:solidFill>
              </a:rPr>
              <a:t>difíciles</a:t>
            </a:r>
            <a:r>
              <a:rPr lang="es-ES" dirty="0">
                <a:solidFill>
                  <a:prstClr val="white"/>
                </a:solidFill>
              </a:rPr>
              <a:t> de </a:t>
            </a:r>
            <a:r>
              <a:rPr lang="es-ES" b="1" dirty="0">
                <a:solidFill>
                  <a:srgbClr val="F19D19"/>
                </a:solidFill>
              </a:rPr>
              <a:t>detectar</a:t>
            </a:r>
            <a:r>
              <a:rPr lang="es-ES" dirty="0">
                <a:solidFill>
                  <a:prstClr val="white"/>
                </a:solidFill>
              </a:rPr>
              <a:t>:</a:t>
            </a:r>
          </a:p>
          <a:p>
            <a:pPr marL="742950" lvl="1" indent="-285750" eaLnBrk="0" fontAlgn="base" hangingPunct="0">
              <a:spcBef>
                <a:spcPct val="0"/>
              </a:spcBef>
              <a:spcAft>
                <a:spcPct val="0"/>
              </a:spcAft>
              <a:buFont typeface="Arial" panose="020B0604020202020204" pitchFamily="34" charset="0"/>
              <a:buChar char="•"/>
              <a:defRPr/>
            </a:pPr>
            <a:endParaRPr lang="es-ES" dirty="0">
              <a:solidFill>
                <a:prstClr val="white"/>
              </a:solidFill>
            </a:endParaRPr>
          </a:p>
          <a:p>
            <a:pPr marL="1200150" lvl="2" indent="-285750" eaLnBrk="0" fontAlgn="base" hangingPunct="0">
              <a:spcBef>
                <a:spcPct val="0"/>
              </a:spcBef>
              <a:spcAft>
                <a:spcPct val="0"/>
              </a:spcAft>
              <a:buFont typeface="Arial" panose="020B0604020202020204" pitchFamily="34" charset="0"/>
              <a:buChar char="•"/>
              <a:defRPr/>
            </a:pPr>
            <a:r>
              <a:rPr lang="es-ES" dirty="0">
                <a:solidFill>
                  <a:prstClr val="white"/>
                </a:solidFill>
              </a:rPr>
              <a:t>Su </a:t>
            </a:r>
            <a:r>
              <a:rPr lang="es-ES" b="1" dirty="0">
                <a:solidFill>
                  <a:srgbClr val="F19D19"/>
                </a:solidFill>
              </a:rPr>
              <a:t>temperatura</a:t>
            </a:r>
            <a:r>
              <a:rPr lang="es-ES" dirty="0">
                <a:solidFill>
                  <a:prstClr val="white"/>
                </a:solidFill>
              </a:rPr>
              <a:t> es </a:t>
            </a:r>
            <a:r>
              <a:rPr lang="es-ES" b="1" dirty="0">
                <a:solidFill>
                  <a:srgbClr val="F19D19"/>
                </a:solidFill>
              </a:rPr>
              <a:t>similar</a:t>
            </a:r>
            <a:r>
              <a:rPr lang="es-ES" dirty="0">
                <a:solidFill>
                  <a:prstClr val="white"/>
                </a:solidFill>
              </a:rPr>
              <a:t> a la de </a:t>
            </a:r>
            <a:r>
              <a:rPr lang="es-ES" b="1" dirty="0">
                <a:solidFill>
                  <a:srgbClr val="F19D19"/>
                </a:solidFill>
              </a:rPr>
              <a:t>superficie</a:t>
            </a:r>
            <a:r>
              <a:rPr lang="es-ES" dirty="0">
                <a:solidFill>
                  <a:prstClr val="white"/>
                </a:solidFill>
              </a:rPr>
              <a:t>, por lo que serán difíciles de distinguir en canales </a:t>
            </a:r>
            <a:r>
              <a:rPr lang="es-ES" b="1" dirty="0">
                <a:solidFill>
                  <a:srgbClr val="F19D19"/>
                </a:solidFill>
              </a:rPr>
              <a:t>IR</a:t>
            </a:r>
            <a:r>
              <a:rPr lang="es-ES" dirty="0">
                <a:solidFill>
                  <a:prstClr val="white"/>
                </a:solidFill>
              </a:rPr>
              <a:t> térmicos.</a:t>
            </a:r>
          </a:p>
          <a:p>
            <a:pPr marL="1200150" lvl="2" indent="-285750" eaLnBrk="0" fontAlgn="base" hangingPunct="0">
              <a:spcBef>
                <a:spcPct val="0"/>
              </a:spcBef>
              <a:spcAft>
                <a:spcPct val="0"/>
              </a:spcAft>
              <a:buFont typeface="Arial" panose="020B0604020202020204" pitchFamily="34" charset="0"/>
              <a:buChar char="•"/>
              <a:defRPr/>
            </a:pPr>
            <a:endParaRPr lang="es-ES" dirty="0">
              <a:solidFill>
                <a:prstClr val="white"/>
              </a:solidFill>
            </a:endParaRPr>
          </a:p>
          <a:p>
            <a:pPr marL="1200150" lvl="2" indent="-285750" eaLnBrk="0" fontAlgn="base" hangingPunct="0">
              <a:spcBef>
                <a:spcPct val="0"/>
              </a:spcBef>
              <a:spcAft>
                <a:spcPct val="0"/>
              </a:spcAft>
              <a:buFont typeface="Arial" panose="020B0604020202020204" pitchFamily="34" charset="0"/>
              <a:buChar char="•"/>
              <a:defRPr/>
            </a:pPr>
            <a:r>
              <a:rPr lang="es-ES" dirty="0">
                <a:solidFill>
                  <a:prstClr val="white"/>
                </a:solidFill>
              </a:rPr>
              <a:t>Su </a:t>
            </a:r>
            <a:r>
              <a:rPr lang="es-ES" b="1" dirty="0">
                <a:solidFill>
                  <a:srgbClr val="F19D19"/>
                </a:solidFill>
              </a:rPr>
              <a:t>reflectividad</a:t>
            </a:r>
            <a:r>
              <a:rPr lang="es-ES" dirty="0">
                <a:solidFill>
                  <a:prstClr val="white"/>
                </a:solidFill>
              </a:rPr>
              <a:t> es </a:t>
            </a:r>
            <a:r>
              <a:rPr lang="es-ES" b="1" dirty="0">
                <a:solidFill>
                  <a:srgbClr val="F19D19"/>
                </a:solidFill>
              </a:rPr>
              <a:t>variable</a:t>
            </a:r>
            <a:r>
              <a:rPr lang="es-ES" dirty="0">
                <a:solidFill>
                  <a:prstClr val="white"/>
                </a:solidFill>
              </a:rPr>
              <a:t> según la densidad de la nube, y la reflectividad de superficie también varia de unos suelos a otros, así que es difícil distinguir en los canales </a:t>
            </a:r>
            <a:r>
              <a:rPr lang="es-ES" b="1" dirty="0">
                <a:solidFill>
                  <a:srgbClr val="F19D19"/>
                </a:solidFill>
              </a:rPr>
              <a:t>VIS</a:t>
            </a:r>
            <a:r>
              <a:rPr lang="es-ES" dirty="0">
                <a:solidFill>
                  <a:prstClr val="white"/>
                </a:solidFill>
              </a:rPr>
              <a:t>.</a:t>
            </a:r>
            <a:endParaRPr lang="es-ES" dirty="0">
              <a:solidFill>
                <a:srgbClr val="F19D19">
                  <a:lumMod val="60000"/>
                  <a:lumOff val="40000"/>
                </a:srgbClr>
              </a:solidFill>
            </a:endParaRPr>
          </a:p>
          <a:p>
            <a:pPr eaLnBrk="0" fontAlgn="base" hangingPunct="0">
              <a:spcBef>
                <a:spcPct val="0"/>
              </a:spcBef>
              <a:spcAft>
                <a:spcPct val="0"/>
              </a:spcAft>
              <a:defRPr/>
            </a:pPr>
            <a:endParaRPr lang="es-ES" dirty="0">
              <a:solidFill>
                <a:srgbClr val="F19D19"/>
              </a:solidFill>
            </a:endParaRPr>
          </a:p>
        </p:txBody>
      </p:sp>
      <p:sp>
        <p:nvSpPr>
          <p:cNvPr id="18435" name="Título 1"/>
          <p:cNvSpPr txBox="1">
            <a:spLocks/>
          </p:cNvSpPr>
          <p:nvPr/>
        </p:nvSpPr>
        <p:spPr bwMode="auto">
          <a:xfrm>
            <a:off x="1844675" y="688975"/>
            <a:ext cx="75501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0" fontAlgn="base" hangingPunct="0">
              <a:spcBef>
                <a:spcPct val="0"/>
              </a:spcBef>
              <a:spcAft>
                <a:spcPct val="0"/>
              </a:spcAft>
              <a:buFontTx/>
              <a:buNone/>
            </a:pPr>
            <a:r>
              <a:rPr lang="es-ES" altLang="es-ES" sz="3600" smtClean="0">
                <a:solidFill>
                  <a:prstClr val="black"/>
                </a:solidFill>
                <a:latin typeface="Calibri Light" panose="020F0302020204030204" pitchFamily="34" charset="0"/>
              </a:rPr>
              <a:t>Ideas básicas</a:t>
            </a:r>
          </a:p>
        </p:txBody>
      </p:sp>
    </p:spTree>
    <p:extLst>
      <p:ext uri="{BB962C8B-B14F-4D97-AF65-F5344CB8AC3E}">
        <p14:creationId xmlns:p14="http://schemas.microsoft.com/office/powerpoint/2010/main" val="238219363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2461846" y="393896"/>
            <a:ext cx="5265905" cy="6464104"/>
          </a:xfrm>
          <a:prstGeom prst="rect">
            <a:avLst/>
          </a:prstGeom>
        </p:spPr>
      </p:pic>
    </p:spTree>
    <p:extLst>
      <p:ext uri="{BB962C8B-B14F-4D97-AF65-F5344CB8AC3E}">
        <p14:creationId xmlns:p14="http://schemas.microsoft.com/office/powerpoint/2010/main" val="219782828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097279" y="111575"/>
            <a:ext cx="9580099" cy="7185075"/>
          </a:xfrm>
          <a:prstGeom prst="rect">
            <a:avLst/>
          </a:prstGeom>
        </p:spPr>
      </p:pic>
    </p:spTree>
    <p:extLst>
      <p:ext uri="{BB962C8B-B14F-4D97-AF65-F5344CB8AC3E}">
        <p14:creationId xmlns:p14="http://schemas.microsoft.com/office/powerpoint/2010/main" val="107994787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ítulo 1"/>
          <p:cNvSpPr>
            <a:spLocks noGrp="1"/>
          </p:cNvSpPr>
          <p:nvPr>
            <p:ph type="title"/>
          </p:nvPr>
        </p:nvSpPr>
        <p:spPr>
          <a:xfrm>
            <a:off x="1844675" y="500063"/>
            <a:ext cx="7550150" cy="1325562"/>
          </a:xfrm>
        </p:spPr>
        <p:txBody>
          <a:bodyPr/>
          <a:lstStyle/>
          <a:p>
            <a:r>
              <a:rPr lang="es-ES" altLang="es-ES" sz="3600" smtClean="0"/>
              <a:t>Comportamiento radiativo de las nubes</a:t>
            </a:r>
          </a:p>
        </p:txBody>
      </p:sp>
      <p:sp>
        <p:nvSpPr>
          <p:cNvPr id="4" name="Rectángulo 3"/>
          <p:cNvSpPr/>
          <p:nvPr/>
        </p:nvSpPr>
        <p:spPr>
          <a:xfrm>
            <a:off x="1590675" y="1657350"/>
            <a:ext cx="8058150" cy="4519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base" hangingPunct="0">
              <a:spcBef>
                <a:spcPct val="0"/>
              </a:spcBef>
              <a:spcAft>
                <a:spcPct val="0"/>
              </a:spcAft>
              <a:defRPr/>
            </a:pPr>
            <a:r>
              <a:rPr lang="es-ES" sz="2400" dirty="0">
                <a:solidFill>
                  <a:prstClr val="white"/>
                </a:solidFill>
              </a:rPr>
              <a:t>Visible</a:t>
            </a:r>
            <a:r>
              <a:rPr lang="es-ES" dirty="0">
                <a:solidFill>
                  <a:prstClr val="white"/>
                </a:solidFill>
              </a:rPr>
              <a:t>:</a:t>
            </a:r>
          </a:p>
          <a:p>
            <a:pPr marL="742950" lvl="1" indent="-285750" eaLnBrk="0" fontAlgn="base" hangingPunct="0">
              <a:spcBef>
                <a:spcPct val="0"/>
              </a:spcBef>
              <a:spcAft>
                <a:spcPct val="0"/>
              </a:spcAft>
              <a:buFont typeface="Arial" panose="020B0604020202020204" pitchFamily="34" charset="0"/>
              <a:buChar char="•"/>
              <a:defRPr/>
            </a:pPr>
            <a:r>
              <a:rPr lang="es-ES" dirty="0">
                <a:solidFill>
                  <a:prstClr val="white"/>
                </a:solidFill>
              </a:rPr>
              <a:t>Dispersión/</a:t>
            </a:r>
            <a:r>
              <a:rPr lang="es-ES" dirty="0" err="1">
                <a:solidFill>
                  <a:prstClr val="white"/>
                </a:solidFill>
              </a:rPr>
              <a:t>Scattering</a:t>
            </a:r>
            <a:r>
              <a:rPr lang="es-ES" dirty="0">
                <a:solidFill>
                  <a:prstClr val="white"/>
                </a:solidFill>
              </a:rPr>
              <a:t> muy fuerte</a:t>
            </a:r>
          </a:p>
          <a:p>
            <a:pPr marL="742950" lvl="1" indent="-285750" eaLnBrk="0" fontAlgn="base" hangingPunct="0">
              <a:spcBef>
                <a:spcPct val="0"/>
              </a:spcBef>
              <a:spcAft>
                <a:spcPct val="0"/>
              </a:spcAft>
              <a:buFont typeface="Arial" panose="020B0604020202020204" pitchFamily="34" charset="0"/>
              <a:buChar char="•"/>
              <a:defRPr/>
            </a:pPr>
            <a:r>
              <a:rPr lang="es-ES" dirty="0">
                <a:solidFill>
                  <a:prstClr val="white"/>
                </a:solidFill>
              </a:rPr>
              <a:t>Poca absorción</a:t>
            </a:r>
          </a:p>
          <a:p>
            <a:pPr marL="742950" lvl="1" indent="-285750" eaLnBrk="0" fontAlgn="base" hangingPunct="0">
              <a:spcBef>
                <a:spcPct val="0"/>
              </a:spcBef>
              <a:spcAft>
                <a:spcPct val="0"/>
              </a:spcAft>
              <a:buFont typeface="Arial" panose="020B0604020202020204" pitchFamily="34" charset="0"/>
              <a:buChar char="•"/>
              <a:defRPr/>
            </a:pPr>
            <a:r>
              <a:rPr lang="es-ES" b="1" dirty="0">
                <a:solidFill>
                  <a:srgbClr val="F19D19">
                    <a:lumMod val="40000"/>
                    <a:lumOff val="60000"/>
                  </a:srgbClr>
                </a:solidFill>
              </a:rPr>
              <a:t>Reflectividad variable según tipo de nube</a:t>
            </a:r>
          </a:p>
          <a:p>
            <a:pPr eaLnBrk="0" fontAlgn="base" hangingPunct="0">
              <a:spcBef>
                <a:spcPct val="0"/>
              </a:spcBef>
              <a:spcAft>
                <a:spcPct val="0"/>
              </a:spcAft>
              <a:defRPr/>
            </a:pPr>
            <a:endParaRPr lang="es-ES" dirty="0">
              <a:solidFill>
                <a:prstClr val="white"/>
              </a:solidFill>
            </a:endParaRPr>
          </a:p>
          <a:p>
            <a:pPr eaLnBrk="0" fontAlgn="base" hangingPunct="0">
              <a:spcBef>
                <a:spcPct val="0"/>
              </a:spcBef>
              <a:spcAft>
                <a:spcPct val="0"/>
              </a:spcAft>
              <a:defRPr/>
            </a:pPr>
            <a:endParaRPr lang="es-ES" dirty="0">
              <a:solidFill>
                <a:prstClr val="white"/>
              </a:solidFill>
            </a:endParaRPr>
          </a:p>
          <a:p>
            <a:pPr eaLnBrk="0" fontAlgn="base" hangingPunct="0">
              <a:spcBef>
                <a:spcPct val="0"/>
              </a:spcBef>
              <a:spcAft>
                <a:spcPct val="0"/>
              </a:spcAft>
              <a:defRPr/>
            </a:pPr>
            <a:r>
              <a:rPr lang="es-ES" sz="2400" dirty="0">
                <a:solidFill>
                  <a:prstClr val="white"/>
                </a:solidFill>
              </a:rPr>
              <a:t>IR: </a:t>
            </a:r>
          </a:p>
          <a:p>
            <a:pPr marL="742950" lvl="1" indent="-285750" eaLnBrk="0" fontAlgn="base" hangingPunct="0">
              <a:spcBef>
                <a:spcPct val="0"/>
              </a:spcBef>
              <a:spcAft>
                <a:spcPct val="0"/>
              </a:spcAft>
              <a:buFont typeface="Arial" panose="020B0604020202020204" pitchFamily="34" charset="0"/>
              <a:buChar char="•"/>
              <a:defRPr/>
            </a:pPr>
            <a:r>
              <a:rPr lang="es-ES" dirty="0" err="1">
                <a:solidFill>
                  <a:prstClr val="white"/>
                </a:solidFill>
              </a:rPr>
              <a:t>Scattering</a:t>
            </a:r>
            <a:r>
              <a:rPr lang="es-ES" dirty="0">
                <a:solidFill>
                  <a:prstClr val="white"/>
                </a:solidFill>
              </a:rPr>
              <a:t> de Mie</a:t>
            </a:r>
          </a:p>
          <a:p>
            <a:pPr marL="742950" lvl="1" indent="-285750" eaLnBrk="0" fontAlgn="base" hangingPunct="0">
              <a:spcBef>
                <a:spcPct val="0"/>
              </a:spcBef>
              <a:spcAft>
                <a:spcPct val="0"/>
              </a:spcAft>
              <a:buFont typeface="Arial" panose="020B0604020202020204" pitchFamily="34" charset="0"/>
              <a:buChar char="•"/>
              <a:defRPr/>
            </a:pPr>
            <a:r>
              <a:rPr lang="es-ES" b="1" dirty="0">
                <a:solidFill>
                  <a:srgbClr val="F19D19">
                    <a:lumMod val="40000"/>
                    <a:lumOff val="60000"/>
                  </a:srgbClr>
                </a:solidFill>
              </a:rPr>
              <a:t>Absorción</a:t>
            </a:r>
            <a:r>
              <a:rPr lang="es-ES" dirty="0">
                <a:solidFill>
                  <a:prstClr val="white"/>
                </a:solidFill>
              </a:rPr>
              <a:t> </a:t>
            </a:r>
            <a:r>
              <a:rPr lang="es-ES" b="1" dirty="0">
                <a:solidFill>
                  <a:srgbClr val="F19D19">
                    <a:lumMod val="40000"/>
                    <a:lumOff val="60000"/>
                  </a:srgbClr>
                </a:solidFill>
              </a:rPr>
              <a:t>casi</a:t>
            </a:r>
            <a:r>
              <a:rPr lang="es-ES" dirty="0">
                <a:solidFill>
                  <a:prstClr val="white"/>
                </a:solidFill>
              </a:rPr>
              <a:t> </a:t>
            </a:r>
            <a:r>
              <a:rPr lang="es-ES" b="1" dirty="0">
                <a:solidFill>
                  <a:srgbClr val="F19D19">
                    <a:lumMod val="40000"/>
                    <a:lumOff val="60000"/>
                  </a:srgbClr>
                </a:solidFill>
              </a:rPr>
              <a:t>total</a:t>
            </a:r>
            <a:r>
              <a:rPr lang="es-ES" dirty="0">
                <a:solidFill>
                  <a:prstClr val="white"/>
                </a:solidFill>
              </a:rPr>
              <a:t> (actúan como tapadera para la radiación proveniente de superficie)</a:t>
            </a:r>
          </a:p>
          <a:p>
            <a:pPr lvl="1" eaLnBrk="0" fontAlgn="base" hangingPunct="0">
              <a:spcBef>
                <a:spcPct val="0"/>
              </a:spcBef>
              <a:spcAft>
                <a:spcPct val="0"/>
              </a:spcAft>
              <a:defRPr/>
            </a:pPr>
            <a:endParaRPr lang="es-ES" dirty="0">
              <a:solidFill>
                <a:prstClr val="white"/>
              </a:solidFill>
            </a:endParaRPr>
          </a:p>
          <a:p>
            <a:pPr lvl="1" eaLnBrk="0" fontAlgn="base" hangingPunct="0">
              <a:spcBef>
                <a:spcPct val="0"/>
              </a:spcBef>
              <a:spcAft>
                <a:spcPct val="0"/>
              </a:spcAft>
              <a:defRPr/>
            </a:pPr>
            <a:endParaRPr lang="es-ES" dirty="0">
              <a:solidFill>
                <a:prstClr val="white"/>
              </a:solidFill>
            </a:endParaRPr>
          </a:p>
          <a:p>
            <a:pPr eaLnBrk="0" fontAlgn="base" hangingPunct="0">
              <a:spcBef>
                <a:spcPct val="0"/>
              </a:spcBef>
              <a:spcAft>
                <a:spcPct val="0"/>
              </a:spcAft>
              <a:defRPr/>
            </a:pPr>
            <a:r>
              <a:rPr lang="es-ES" sz="2400" dirty="0">
                <a:solidFill>
                  <a:prstClr val="white"/>
                </a:solidFill>
              </a:rPr>
              <a:t>Microondas</a:t>
            </a:r>
            <a:r>
              <a:rPr lang="es-ES" dirty="0">
                <a:solidFill>
                  <a:prstClr val="white"/>
                </a:solidFill>
              </a:rPr>
              <a:t>: </a:t>
            </a:r>
          </a:p>
          <a:p>
            <a:pPr marL="742950" lvl="1" indent="-285750" eaLnBrk="0" fontAlgn="base" hangingPunct="0">
              <a:spcBef>
                <a:spcPct val="0"/>
              </a:spcBef>
              <a:spcAft>
                <a:spcPct val="0"/>
              </a:spcAft>
              <a:buFont typeface="Arial" panose="020B0604020202020204" pitchFamily="34" charset="0"/>
              <a:buChar char="•"/>
              <a:defRPr/>
            </a:pPr>
            <a:r>
              <a:rPr lang="es-ES" dirty="0">
                <a:solidFill>
                  <a:prstClr val="white"/>
                </a:solidFill>
              </a:rPr>
              <a:t>Casi transparentes (poca absorción y </a:t>
            </a:r>
            <a:r>
              <a:rPr lang="es-ES" dirty="0" err="1">
                <a:solidFill>
                  <a:prstClr val="white"/>
                </a:solidFill>
              </a:rPr>
              <a:t>scattering</a:t>
            </a:r>
            <a:r>
              <a:rPr lang="es-ES" dirty="0">
                <a:solidFill>
                  <a:prstClr val="white"/>
                </a:solidFill>
              </a:rPr>
              <a:t>), salvo si hay gotas de lluvia</a:t>
            </a:r>
          </a:p>
          <a:p>
            <a:pPr algn="ctr" eaLnBrk="0" fontAlgn="base" hangingPunct="0">
              <a:spcBef>
                <a:spcPct val="0"/>
              </a:spcBef>
              <a:spcAft>
                <a:spcPct val="0"/>
              </a:spcAft>
              <a:defRPr/>
            </a:pPr>
            <a:endParaRPr lang="es-ES" dirty="0">
              <a:solidFill>
                <a:prstClr val="white"/>
              </a:solidFill>
            </a:endParaRPr>
          </a:p>
        </p:txBody>
      </p:sp>
    </p:spTree>
    <p:extLst>
      <p:ext uri="{BB962C8B-B14F-4D97-AF65-F5344CB8AC3E}">
        <p14:creationId xmlns:p14="http://schemas.microsoft.com/office/powerpoint/2010/main" val="283057296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2800" y="-112888"/>
            <a:ext cx="6185216" cy="3905955"/>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641" y="3486935"/>
            <a:ext cx="5360670" cy="3418776"/>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5289" y="3982584"/>
            <a:ext cx="4229100" cy="2592841"/>
          </a:xfrm>
          <a:prstGeom prst="rect">
            <a:avLst/>
          </a:prstGeom>
        </p:spPr>
      </p:pic>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471" y="86600"/>
            <a:ext cx="5839640" cy="3200847"/>
          </a:xfrm>
          <a:prstGeom prst="rect">
            <a:avLst/>
          </a:prstGeom>
        </p:spPr>
      </p:pic>
    </p:spTree>
    <p:extLst>
      <p:ext uri="{BB962C8B-B14F-4D97-AF65-F5344CB8AC3E}">
        <p14:creationId xmlns:p14="http://schemas.microsoft.com/office/powerpoint/2010/main" val="331151498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pPr algn="ctr"/>
            <a:r>
              <a:rPr lang="es-ES" sz="8800" dirty="0" smtClean="0">
                <a:solidFill>
                  <a:srgbClr val="FF0000"/>
                </a:solidFill>
              </a:rPr>
              <a:t>PRODUCTOS DE NUBES</a:t>
            </a:r>
            <a:r>
              <a:rPr lang="es-ES" dirty="0" smtClean="0">
                <a:solidFill>
                  <a:srgbClr val="FF0000"/>
                </a:solidFill>
              </a:rPr>
              <a:t>:</a:t>
            </a:r>
            <a:br>
              <a:rPr lang="es-ES" dirty="0" smtClean="0">
                <a:solidFill>
                  <a:srgbClr val="FF0000"/>
                </a:solidFill>
              </a:rPr>
            </a:br>
            <a:r>
              <a:rPr lang="es-ES" sz="6600" dirty="0" smtClean="0"/>
              <a:t>CMA,CT,CTTH,CMIC</a:t>
            </a:r>
            <a:endParaRPr lang="es-ES" sz="6600" dirty="0"/>
          </a:p>
        </p:txBody>
      </p:sp>
      <p:sp>
        <p:nvSpPr>
          <p:cNvPr id="3" name="Subtítulo 2"/>
          <p:cNvSpPr>
            <a:spLocks noGrp="1"/>
          </p:cNvSpPr>
          <p:nvPr>
            <p:ph type="subTitle" idx="1"/>
          </p:nvPr>
        </p:nvSpPr>
        <p:spPr/>
        <p:txBody>
          <a:bodyPr>
            <a:normAutofit/>
          </a:bodyPr>
          <a:lstStyle/>
          <a:p>
            <a:endParaRPr lang="es-ES" sz="1600" dirty="0" smtClean="0"/>
          </a:p>
          <a:p>
            <a:r>
              <a:rPr lang="es-ES" sz="1600" dirty="0" smtClean="0"/>
              <a:t>DESARROLLADO POR METEOFRANCE LION</a:t>
            </a:r>
            <a:endParaRPr lang="es-ES" sz="1600" dirty="0"/>
          </a:p>
        </p:txBody>
      </p:sp>
    </p:spTree>
    <p:extLst>
      <p:ext uri="{BB962C8B-B14F-4D97-AF65-F5344CB8AC3E}">
        <p14:creationId xmlns:p14="http://schemas.microsoft.com/office/powerpoint/2010/main" val="2992842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593517" y="215153"/>
            <a:ext cx="2420469" cy="349312"/>
          </a:xfrm>
          <a:prstGeom prst="rect">
            <a:avLst/>
          </a:prstGeom>
          <a:solidFill>
            <a:srgbClr val="FFC000"/>
          </a:solidFill>
        </p:spPr>
        <p:txBody>
          <a:bodyPr wrap="square" rtlCol="0">
            <a:spAutoFit/>
          </a:bodyPr>
          <a:lstStyle/>
          <a:p>
            <a:pPr algn="ctr"/>
            <a:r>
              <a:rPr lang="es-ES" sz="1600" dirty="0" smtClean="0"/>
              <a:t>CLOUD MASK (</a:t>
            </a:r>
            <a:r>
              <a:rPr lang="es-ES" sz="1600" dirty="0" err="1" smtClean="0"/>
              <a:t>CMa</a:t>
            </a:r>
            <a:r>
              <a:rPr lang="es-ES" sz="1600" dirty="0" smtClean="0"/>
              <a:t>)</a:t>
            </a:r>
            <a:endParaRPr lang="es-ES" sz="1600"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198" y="935914"/>
            <a:ext cx="10058400" cy="5389582"/>
          </a:xfrm>
          <a:prstGeom prst="rect">
            <a:avLst/>
          </a:prstGeom>
        </p:spPr>
      </p:pic>
    </p:spTree>
    <p:extLst>
      <p:ext uri="{BB962C8B-B14F-4D97-AF65-F5344CB8AC3E}">
        <p14:creationId xmlns:p14="http://schemas.microsoft.com/office/powerpoint/2010/main" val="377788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344706" y="704190"/>
            <a:ext cx="5893473" cy="646331"/>
          </a:xfrm>
          <a:prstGeom prst="rect">
            <a:avLst/>
          </a:prstGeom>
          <a:noFill/>
        </p:spPr>
        <p:txBody>
          <a:bodyPr wrap="none" rtlCol="0">
            <a:spAutoFit/>
          </a:bodyPr>
          <a:lstStyle/>
          <a:p>
            <a:r>
              <a:rPr lang="es-ES" dirty="0" smtClean="0"/>
              <a:t>¿Cómo podemos saber si en un pixel de la imagen hay nube?</a:t>
            </a:r>
          </a:p>
          <a:p>
            <a:endParaRPr lang="es-ES" dirty="0"/>
          </a:p>
        </p:txBody>
      </p:sp>
      <p:sp>
        <p:nvSpPr>
          <p:cNvPr id="3" name="CuadroTexto 2"/>
          <p:cNvSpPr txBox="1"/>
          <p:nvPr/>
        </p:nvSpPr>
        <p:spPr>
          <a:xfrm>
            <a:off x="1376979" y="1181326"/>
            <a:ext cx="8960595" cy="646331"/>
          </a:xfrm>
          <a:prstGeom prst="rect">
            <a:avLst/>
          </a:prstGeom>
          <a:noFill/>
        </p:spPr>
        <p:txBody>
          <a:bodyPr wrap="none" rtlCol="0">
            <a:spAutoFit/>
          </a:bodyPr>
          <a:lstStyle/>
          <a:p>
            <a:r>
              <a:rPr lang="es-ES" dirty="0" smtClean="0"/>
              <a:t>Son </a:t>
            </a:r>
            <a:r>
              <a:rPr lang="es-ES" b="1" dirty="0" smtClean="0"/>
              <a:t>píxeles fríos </a:t>
            </a:r>
            <a:r>
              <a:rPr lang="es-ES" dirty="0" smtClean="0"/>
              <a:t>→  Imagen </a:t>
            </a:r>
            <a:r>
              <a:rPr lang="es-ES" b="1" dirty="0" smtClean="0"/>
              <a:t>IR10,8 µm</a:t>
            </a:r>
          </a:p>
          <a:p>
            <a:r>
              <a:rPr lang="es-ES" b="1" dirty="0" smtClean="0"/>
              <a:t>Problema</a:t>
            </a:r>
            <a:r>
              <a:rPr lang="es-ES" dirty="0" smtClean="0"/>
              <a:t>: Las </a:t>
            </a:r>
            <a:r>
              <a:rPr lang="es-ES" b="1" dirty="0" smtClean="0"/>
              <a:t>nubes bajas </a:t>
            </a:r>
            <a:r>
              <a:rPr lang="es-ES" dirty="0" smtClean="0"/>
              <a:t>tienen temperaturas próximas a la superficie y </a:t>
            </a:r>
            <a:r>
              <a:rPr lang="es-ES" b="1" dirty="0" smtClean="0"/>
              <a:t>no se detectan bien</a:t>
            </a:r>
            <a:endParaRPr lang="es-ES" b="1" dirty="0"/>
          </a:p>
        </p:txBody>
      </p:sp>
      <p:sp>
        <p:nvSpPr>
          <p:cNvPr id="7" name="CuadroTexto 6"/>
          <p:cNvSpPr txBox="1"/>
          <p:nvPr/>
        </p:nvSpPr>
        <p:spPr>
          <a:xfrm>
            <a:off x="1376979" y="2113524"/>
            <a:ext cx="9791518" cy="923330"/>
          </a:xfrm>
          <a:prstGeom prst="rect">
            <a:avLst/>
          </a:prstGeom>
          <a:noFill/>
        </p:spPr>
        <p:txBody>
          <a:bodyPr wrap="square" rtlCol="0">
            <a:spAutoFit/>
          </a:bodyPr>
          <a:lstStyle/>
          <a:p>
            <a:r>
              <a:rPr lang="es-ES" dirty="0" smtClean="0"/>
              <a:t>Tienen </a:t>
            </a:r>
            <a:r>
              <a:rPr lang="es-ES" b="1" dirty="0" smtClean="0"/>
              <a:t>alta </a:t>
            </a:r>
            <a:r>
              <a:rPr lang="es-ES" b="1" dirty="0" err="1" smtClean="0"/>
              <a:t>reflectancia</a:t>
            </a:r>
            <a:r>
              <a:rPr lang="es-ES" dirty="0" smtClean="0"/>
              <a:t>→ </a:t>
            </a:r>
            <a:r>
              <a:rPr lang="es-ES" b="1" dirty="0" smtClean="0"/>
              <a:t>Canales visibles</a:t>
            </a:r>
          </a:p>
          <a:p>
            <a:r>
              <a:rPr lang="es-ES" dirty="0" smtClean="0"/>
              <a:t>Problema: Las nubes delgadas, con poco espesor presentan baja </a:t>
            </a:r>
            <a:r>
              <a:rPr lang="es-ES" dirty="0" err="1" smtClean="0"/>
              <a:t>reflectividad</a:t>
            </a:r>
            <a:r>
              <a:rPr lang="es-ES" dirty="0" smtClean="0"/>
              <a:t>. Existe conflicto con suelos altamente reflectantes como son los desiertos y las cubiertas de nieve</a:t>
            </a:r>
          </a:p>
        </p:txBody>
      </p:sp>
      <p:sp>
        <p:nvSpPr>
          <p:cNvPr id="8" name="CuadroTexto 7"/>
          <p:cNvSpPr txBox="1"/>
          <p:nvPr/>
        </p:nvSpPr>
        <p:spPr>
          <a:xfrm>
            <a:off x="1005577" y="4908307"/>
            <a:ext cx="4851699" cy="1200329"/>
          </a:xfrm>
          <a:prstGeom prst="rect">
            <a:avLst/>
          </a:prstGeom>
          <a:noFill/>
        </p:spPr>
        <p:txBody>
          <a:bodyPr wrap="square" rtlCol="0">
            <a:spAutoFit/>
          </a:bodyPr>
          <a:lstStyle/>
          <a:p>
            <a:pPr marL="342900" indent="-342900">
              <a:buFont typeface="+mj-lt"/>
              <a:buAutoNum type="arabicPeriod"/>
            </a:pPr>
            <a:r>
              <a:rPr lang="es-ES" dirty="0" smtClean="0"/>
              <a:t>Con un atlas de albedo del suelo</a:t>
            </a:r>
          </a:p>
          <a:p>
            <a:pPr marL="342900" indent="-342900">
              <a:buFont typeface="+mj-lt"/>
              <a:buAutoNum type="arabicPeriod"/>
            </a:pPr>
            <a:r>
              <a:rPr lang="es-ES" dirty="0" smtClean="0"/>
              <a:t>Datos de modelos numéricos</a:t>
            </a:r>
          </a:p>
          <a:p>
            <a:pPr marL="342900" indent="-342900">
              <a:buFont typeface="+mj-lt"/>
              <a:buAutoNum type="arabicPeriod"/>
            </a:pPr>
            <a:r>
              <a:rPr lang="es-ES" dirty="0" smtClean="0"/>
              <a:t>Modelo de transferencia </a:t>
            </a:r>
            <a:r>
              <a:rPr lang="es-ES" dirty="0" err="1" smtClean="0"/>
              <a:t>radiativa</a:t>
            </a:r>
            <a:endParaRPr lang="es-ES" dirty="0"/>
          </a:p>
          <a:p>
            <a:endParaRPr lang="es-ES" dirty="0"/>
          </a:p>
        </p:txBody>
      </p:sp>
      <p:sp>
        <p:nvSpPr>
          <p:cNvPr id="10" name="CuadroTexto 9"/>
          <p:cNvSpPr txBox="1"/>
          <p:nvPr/>
        </p:nvSpPr>
        <p:spPr>
          <a:xfrm>
            <a:off x="6852620" y="3610083"/>
            <a:ext cx="4109421" cy="2308324"/>
          </a:xfrm>
          <a:prstGeom prst="rect">
            <a:avLst/>
          </a:prstGeom>
          <a:noFill/>
        </p:spPr>
        <p:txBody>
          <a:bodyPr wrap="square" rtlCol="0">
            <a:spAutoFit/>
          </a:bodyPr>
          <a:lstStyle/>
          <a:p>
            <a:pPr fontAlgn="base"/>
            <a:r>
              <a:rPr lang="es-ES" b="1" dirty="0"/>
              <a:t>Simulamos las </a:t>
            </a:r>
            <a:r>
              <a:rPr lang="es-ES" b="1" dirty="0" err="1"/>
              <a:t>radiancias</a:t>
            </a:r>
            <a:r>
              <a:rPr lang="es-ES" b="1" dirty="0"/>
              <a:t> y </a:t>
            </a:r>
            <a:r>
              <a:rPr lang="es-ES" b="1" dirty="0" err="1"/>
              <a:t>reflectancias</a:t>
            </a:r>
            <a:r>
              <a:rPr lang="es-ES" b="1" dirty="0"/>
              <a:t> </a:t>
            </a:r>
            <a:r>
              <a:rPr lang="es-ES" dirty="0"/>
              <a:t>que deberíamos observar en píxel despejado.</a:t>
            </a:r>
          </a:p>
          <a:p>
            <a:pPr fontAlgn="base"/>
            <a:r>
              <a:rPr lang="es-ES" b="0" dirty="0" smtClean="0">
                <a:effectLst/>
              </a:rPr>
              <a:t/>
            </a:r>
            <a:br>
              <a:rPr lang="es-ES" b="0" dirty="0" smtClean="0">
                <a:effectLst/>
              </a:rPr>
            </a:br>
            <a:r>
              <a:rPr lang="es-ES" dirty="0"/>
              <a:t>Cuando la diferencia entre la </a:t>
            </a:r>
            <a:r>
              <a:rPr lang="es-ES" b="1" dirty="0"/>
              <a:t>observación</a:t>
            </a:r>
            <a:r>
              <a:rPr lang="es-ES" dirty="0"/>
              <a:t> y la </a:t>
            </a:r>
            <a:r>
              <a:rPr lang="es-ES" b="1" dirty="0"/>
              <a:t>simulación</a:t>
            </a:r>
            <a:r>
              <a:rPr lang="es-ES" dirty="0"/>
              <a:t> supere cierto </a:t>
            </a:r>
            <a:r>
              <a:rPr lang="es-ES" b="1" dirty="0"/>
              <a:t>umbral</a:t>
            </a:r>
            <a:r>
              <a:rPr lang="es-ES" dirty="0"/>
              <a:t>, el píxel no está despejado.</a:t>
            </a:r>
          </a:p>
          <a:p>
            <a:endParaRPr lang="es-ES" dirty="0"/>
          </a:p>
        </p:txBody>
      </p:sp>
      <p:cxnSp>
        <p:nvCxnSpPr>
          <p:cNvPr id="12" name="Conector recto de flecha 11"/>
          <p:cNvCxnSpPr/>
          <p:nvPr/>
        </p:nvCxnSpPr>
        <p:spPr>
          <a:xfrm>
            <a:off x="6196405" y="4507454"/>
            <a:ext cx="65621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CuadroTexto 3"/>
          <p:cNvSpPr txBox="1"/>
          <p:nvPr/>
        </p:nvSpPr>
        <p:spPr>
          <a:xfrm>
            <a:off x="1051598" y="3840915"/>
            <a:ext cx="5090423" cy="923330"/>
          </a:xfrm>
          <a:prstGeom prst="rect">
            <a:avLst/>
          </a:prstGeom>
          <a:noFill/>
        </p:spPr>
        <p:txBody>
          <a:bodyPr wrap="square" rtlCol="0">
            <a:spAutoFit/>
          </a:bodyPr>
          <a:lstStyle/>
          <a:p>
            <a:pPr lvl="0"/>
            <a:r>
              <a:rPr lang="es-ES" dirty="0">
                <a:ln w="0"/>
                <a:solidFill>
                  <a:srgbClr val="000000"/>
                </a:solidFill>
                <a:effectLst>
                  <a:outerShdw blurRad="38100" dist="19050" dir="2700000" algn="tl" rotWithShape="0">
                    <a:srgbClr val="000000">
                      <a:alpha val="40000"/>
                    </a:srgbClr>
                  </a:outerShdw>
                </a:effectLst>
              </a:rPr>
              <a:t>PLANTEAMOS EL PROBLEMA AL REVÉS:</a:t>
            </a:r>
          </a:p>
          <a:p>
            <a:pPr lvl="0"/>
            <a:r>
              <a:rPr lang="es-ES" dirty="0">
                <a:solidFill>
                  <a:srgbClr val="000000"/>
                </a:solidFill>
              </a:rPr>
              <a:t>¿Cómo podemos saber si en un pixel de la imagen no hay nubes?</a:t>
            </a:r>
          </a:p>
        </p:txBody>
      </p:sp>
    </p:spTree>
    <p:extLst>
      <p:ext uri="{BB962C8B-B14F-4D97-AF65-F5344CB8AC3E}">
        <p14:creationId xmlns:p14="http://schemas.microsoft.com/office/powerpoint/2010/main" val="181599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8" grpId="0"/>
      <p:bldP spid="10" grpId="0"/>
      <p:bldP spid="4"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70173" y="282182"/>
            <a:ext cx="11821827" cy="6463308"/>
          </a:xfrm>
          <a:prstGeom prst="rect">
            <a:avLst/>
          </a:prstGeom>
          <a:noFill/>
        </p:spPr>
        <p:txBody>
          <a:bodyPr wrap="square" rtlCol="0">
            <a:spAutoFit/>
          </a:bodyPr>
          <a:lstStyle/>
          <a:p>
            <a:pPr marL="285750" indent="-285750">
              <a:buFont typeface="Wingdings" panose="05000000000000000000" pitchFamily="2" charset="2"/>
              <a:buChar char="ü"/>
            </a:pPr>
            <a:r>
              <a:rPr lang="es-ES" dirty="0" smtClean="0"/>
              <a:t>La detección de nubes se lleva a cabo con un método de umbrales </a:t>
            </a:r>
            <a:r>
              <a:rPr lang="es-ES" dirty="0" err="1" smtClean="0"/>
              <a:t>multiespectral</a:t>
            </a:r>
            <a:r>
              <a:rPr lang="es-ES" dirty="0" smtClean="0"/>
              <a:t>. La imagen se compara con diferentes umbrales de temperatura de brillo y </a:t>
            </a:r>
            <a:r>
              <a:rPr lang="es-ES" dirty="0" err="1" smtClean="0"/>
              <a:t>reflectancias</a:t>
            </a:r>
            <a:r>
              <a:rPr lang="es-ES" dirty="0" smtClean="0"/>
              <a:t> que delimitan si los píxeles están libres de nubes o tienen cubierta de hielo o nieve. El punto crítico radica en la calibración de dichos umbrales .</a:t>
            </a:r>
          </a:p>
          <a:p>
            <a:endParaRPr lang="es-ES" dirty="0"/>
          </a:p>
          <a:p>
            <a:pPr lvl="1"/>
            <a:r>
              <a:rPr lang="es-ES" dirty="0" smtClean="0"/>
              <a:t>Este primer proceso consta de varias etapas y tratamientos de consistencia espacial y temporal. A modo de ejemplo                  se visualizan un par de los muchos filtros </a:t>
            </a:r>
            <a:r>
              <a:rPr lang="es-ES" dirty="0" err="1" smtClean="0"/>
              <a:t>multiespectrales</a:t>
            </a:r>
            <a:r>
              <a:rPr lang="es-ES" dirty="0" smtClean="0"/>
              <a:t> que se aplican:</a:t>
            </a:r>
          </a:p>
          <a:p>
            <a:pPr lvl="1"/>
            <a:endParaRPr lang="es-ES" dirty="0" smtClean="0"/>
          </a:p>
          <a:p>
            <a:pPr lvl="1"/>
            <a:r>
              <a:rPr lang="en-GB" b="1" i="1" dirty="0" smtClean="0"/>
              <a:t>Test </a:t>
            </a:r>
            <a:r>
              <a:rPr lang="en-GB" b="1" i="1" dirty="0" err="1" smtClean="0"/>
              <a:t>sobre</a:t>
            </a:r>
            <a:r>
              <a:rPr lang="en-GB" b="1" i="1" dirty="0" smtClean="0"/>
              <a:t> la </a:t>
            </a:r>
            <a:r>
              <a:rPr lang="en-GB" b="1" i="1" dirty="0" err="1" smtClean="0"/>
              <a:t>resta</a:t>
            </a:r>
            <a:r>
              <a:rPr lang="en-GB" b="1" i="1" dirty="0" smtClean="0"/>
              <a:t> de </a:t>
            </a:r>
            <a:r>
              <a:rPr lang="en-GB" b="1" i="1" dirty="0" err="1" smtClean="0"/>
              <a:t>canales</a:t>
            </a:r>
            <a:r>
              <a:rPr lang="en-GB" b="1" i="1" dirty="0" smtClean="0"/>
              <a:t> T12.0</a:t>
            </a:r>
            <a:r>
              <a:rPr lang="es-ES" b="1" dirty="0" smtClean="0"/>
              <a:t>µm </a:t>
            </a:r>
            <a:r>
              <a:rPr lang="en-GB" b="1" i="1" dirty="0" smtClean="0"/>
              <a:t>- T3.8</a:t>
            </a:r>
            <a:r>
              <a:rPr lang="es-ES" b="1" dirty="0" smtClean="0"/>
              <a:t>µm sobre los océanos</a:t>
            </a:r>
          </a:p>
          <a:p>
            <a:pPr lvl="1"/>
            <a:r>
              <a:rPr lang="es-ES" dirty="0" smtClean="0"/>
              <a:t>Un pixel se clasifica como nuboso si:</a:t>
            </a:r>
            <a:endParaRPr lang="es-ES" dirty="0"/>
          </a:p>
          <a:p>
            <a:pPr lvl="1"/>
            <a:r>
              <a:rPr lang="de-DE" dirty="0" smtClean="0"/>
              <a:t>T12.0</a:t>
            </a:r>
            <a:r>
              <a:rPr lang="es-ES" dirty="0" smtClean="0"/>
              <a:t>µm</a:t>
            </a:r>
            <a:r>
              <a:rPr lang="de-DE" dirty="0" smtClean="0"/>
              <a:t> </a:t>
            </a:r>
            <a:r>
              <a:rPr lang="de-DE" dirty="0"/>
              <a:t>- </a:t>
            </a:r>
            <a:r>
              <a:rPr lang="de-DE" dirty="0" smtClean="0"/>
              <a:t>T3.8</a:t>
            </a:r>
            <a:r>
              <a:rPr lang="es-ES" dirty="0" smtClean="0"/>
              <a:t>µm</a:t>
            </a:r>
            <a:r>
              <a:rPr lang="de-DE" dirty="0" smtClean="0"/>
              <a:t> </a:t>
            </a:r>
            <a:r>
              <a:rPr lang="de-DE" dirty="0"/>
              <a:t>&gt; </a:t>
            </a:r>
            <a:r>
              <a:rPr lang="de-DE" dirty="0" smtClean="0"/>
              <a:t>T12.0T3.8 threshold y T3.8</a:t>
            </a:r>
            <a:r>
              <a:rPr lang="es-ES" dirty="0" smtClean="0"/>
              <a:t> µm</a:t>
            </a:r>
            <a:r>
              <a:rPr lang="de-DE" dirty="0" smtClean="0"/>
              <a:t> </a:t>
            </a:r>
            <a:r>
              <a:rPr lang="de-DE" dirty="0"/>
              <a:t>&gt; 240 K </a:t>
            </a:r>
            <a:endParaRPr lang="de-DE" dirty="0" smtClean="0"/>
          </a:p>
          <a:p>
            <a:pPr lvl="1"/>
            <a:r>
              <a:rPr lang="de-DE" dirty="0" smtClean="0"/>
              <a:t>Este text intenta dectar las nubes bajas sobre los océanos por la noche</a:t>
            </a:r>
          </a:p>
          <a:p>
            <a:pPr lvl="1"/>
            <a:endParaRPr lang="de-DE" b="1" i="1" dirty="0"/>
          </a:p>
          <a:p>
            <a:pPr lvl="1"/>
            <a:r>
              <a:rPr lang="en-GB" b="1" i="1" dirty="0" smtClean="0"/>
              <a:t>Test </a:t>
            </a:r>
            <a:r>
              <a:rPr lang="en-GB" b="1" i="1" dirty="0" err="1" smtClean="0"/>
              <a:t>sobre</a:t>
            </a:r>
            <a:r>
              <a:rPr lang="en-GB" b="1" i="1" dirty="0" smtClean="0"/>
              <a:t> la </a:t>
            </a:r>
            <a:r>
              <a:rPr lang="en-GB" b="1" i="1" dirty="0" err="1" smtClean="0"/>
              <a:t>resta</a:t>
            </a:r>
            <a:r>
              <a:rPr lang="en-GB" b="1" i="1" dirty="0" smtClean="0"/>
              <a:t> de </a:t>
            </a:r>
            <a:r>
              <a:rPr lang="en-GB" b="1" i="1" dirty="0" err="1" smtClean="0"/>
              <a:t>canales</a:t>
            </a:r>
            <a:r>
              <a:rPr lang="en-GB" b="1" i="1" dirty="0" smtClean="0"/>
              <a:t> </a:t>
            </a:r>
            <a:r>
              <a:rPr lang="en-GB" b="1" i="1" dirty="0"/>
              <a:t>T10.8mm-T8.7mm </a:t>
            </a:r>
            <a:r>
              <a:rPr lang="en-GB" b="1" i="1" dirty="0" err="1" smtClean="0"/>
              <a:t>en</a:t>
            </a:r>
            <a:r>
              <a:rPr lang="en-GB" b="1" i="1" dirty="0" smtClean="0"/>
              <a:t> </a:t>
            </a:r>
            <a:r>
              <a:rPr lang="en-GB" b="1" i="1" dirty="0" err="1" smtClean="0"/>
              <a:t>tierra</a:t>
            </a:r>
            <a:endParaRPr lang="es-ES" b="1" i="1" dirty="0"/>
          </a:p>
          <a:p>
            <a:pPr lvl="1"/>
            <a:r>
              <a:rPr lang="es-ES" dirty="0" smtClean="0"/>
              <a:t>Un pixel se clasifica como nuboso si </a:t>
            </a:r>
            <a:r>
              <a:rPr lang="en-GB" dirty="0"/>
              <a:t> :</a:t>
            </a:r>
            <a:endParaRPr lang="es-ES" dirty="0"/>
          </a:p>
          <a:p>
            <a:pPr lvl="1"/>
            <a:r>
              <a:rPr lang="de-DE" dirty="0"/>
              <a:t>T10.8</a:t>
            </a:r>
            <a:r>
              <a:rPr lang="en-GB" dirty="0"/>
              <a:t>m</a:t>
            </a:r>
            <a:r>
              <a:rPr lang="de-DE" dirty="0"/>
              <a:t>m – T8.7</a:t>
            </a:r>
            <a:r>
              <a:rPr lang="en-GB" dirty="0"/>
              <a:t>m</a:t>
            </a:r>
            <a:r>
              <a:rPr lang="de-DE" dirty="0"/>
              <a:t>m &gt; T10.8T8.7threshold </a:t>
            </a:r>
            <a:r>
              <a:rPr lang="de-DE" dirty="0" smtClean="0"/>
              <a:t> and</a:t>
            </a:r>
            <a:r>
              <a:rPr lang="es-ES" dirty="0" smtClean="0"/>
              <a:t> </a:t>
            </a:r>
            <a:r>
              <a:rPr lang="en-GB" dirty="0" smtClean="0"/>
              <a:t>Climatological </a:t>
            </a:r>
            <a:r>
              <a:rPr lang="en-GB" dirty="0"/>
              <a:t>albedo &lt; 20 % </a:t>
            </a:r>
            <a:r>
              <a:rPr lang="en-GB" dirty="0" smtClean="0"/>
              <a:t>y</a:t>
            </a:r>
            <a:r>
              <a:rPr lang="es-ES" dirty="0" smtClean="0"/>
              <a:t> </a:t>
            </a:r>
            <a:r>
              <a:rPr lang="en-GB" dirty="0" smtClean="0"/>
              <a:t>1/cos(</a:t>
            </a:r>
            <a:r>
              <a:rPr lang="en-GB" dirty="0" err="1" smtClean="0"/>
              <a:t>q</a:t>
            </a:r>
            <a:r>
              <a:rPr lang="en-GB" baseline="-25000" dirty="0" err="1" smtClean="0"/>
              <a:t>sat</a:t>
            </a:r>
            <a:r>
              <a:rPr lang="en-GB" dirty="0"/>
              <a:t>) &gt; 1.5   </a:t>
            </a:r>
            <a:endParaRPr lang="es-ES" dirty="0" smtClean="0"/>
          </a:p>
          <a:p>
            <a:pPr lvl="1"/>
            <a:r>
              <a:rPr lang="en-GB" dirty="0" err="1" smtClean="0"/>
              <a:t>Donde</a:t>
            </a:r>
            <a:r>
              <a:rPr lang="en-GB" dirty="0" smtClean="0"/>
              <a:t> </a:t>
            </a:r>
            <a:r>
              <a:rPr lang="en-GB" dirty="0" err="1"/>
              <a:t>q</a:t>
            </a:r>
            <a:r>
              <a:rPr lang="en-GB" baseline="-25000" dirty="0" err="1"/>
              <a:t>sat</a:t>
            </a:r>
            <a:r>
              <a:rPr lang="en-GB" dirty="0"/>
              <a:t> </a:t>
            </a:r>
            <a:r>
              <a:rPr lang="en-GB" dirty="0" err="1" smtClean="0"/>
              <a:t>es</a:t>
            </a:r>
            <a:r>
              <a:rPr lang="en-GB" dirty="0" smtClean="0"/>
              <a:t> el </a:t>
            </a:r>
            <a:r>
              <a:rPr lang="en-GB" dirty="0" err="1" smtClean="0"/>
              <a:t>ángulo</a:t>
            </a:r>
            <a:r>
              <a:rPr lang="en-GB" dirty="0" smtClean="0"/>
              <a:t> </a:t>
            </a:r>
            <a:r>
              <a:rPr lang="en-GB" dirty="0" err="1" smtClean="0"/>
              <a:t>cenital</a:t>
            </a:r>
            <a:r>
              <a:rPr lang="en-GB" dirty="0" smtClean="0"/>
              <a:t> solar.</a:t>
            </a:r>
          </a:p>
          <a:p>
            <a:pPr lvl="1"/>
            <a:r>
              <a:rPr lang="es-ES" dirty="0" smtClean="0"/>
              <a:t>Este </a:t>
            </a:r>
            <a:r>
              <a:rPr lang="es-ES" dirty="0" err="1" smtClean="0"/>
              <a:t>text</a:t>
            </a:r>
            <a:r>
              <a:rPr lang="es-ES" dirty="0" smtClean="0"/>
              <a:t> intenta </a:t>
            </a:r>
            <a:r>
              <a:rPr lang="es-ES" dirty="0" err="1" smtClean="0"/>
              <a:t>dectar</a:t>
            </a:r>
            <a:r>
              <a:rPr lang="es-ES" dirty="0" smtClean="0"/>
              <a:t> nubes bajas en zonas con vegetación cuando el ángulo cenital solar es alto durante el día o en bajos </a:t>
            </a:r>
            <a:r>
              <a:rPr lang="es-ES" dirty="0" err="1" smtClean="0"/>
              <a:t>áungulos</a:t>
            </a:r>
            <a:r>
              <a:rPr lang="es-ES" dirty="0" smtClean="0"/>
              <a:t> de elevación. Sólo se aplica sobre Europa (definida en regiones con latitud entre los 36 y 90 grados norte y longitud entre los 30 grados oeste y los 60 grados este)</a:t>
            </a:r>
            <a:r>
              <a:rPr lang="de-DE" dirty="0"/>
              <a:t>				</a:t>
            </a:r>
            <a:endParaRPr lang="es-ES" dirty="0" smtClean="0"/>
          </a:p>
          <a:p>
            <a:endParaRPr lang="es-ES" dirty="0" smtClean="0"/>
          </a:p>
          <a:p>
            <a:pPr marL="285750" indent="-285750">
              <a:buFont typeface="Wingdings" panose="05000000000000000000" pitchFamily="2" charset="2"/>
              <a:buChar char="ü"/>
            </a:pPr>
            <a:r>
              <a:rPr lang="es-ES" dirty="0" smtClean="0"/>
              <a:t>Un segundo proceso permite identificar el polvo atmosférico y los penachos volcánicos, se aplica a todos los píxeles aunque ya hayan sido clasificadas como libre de nubes o con presencia de ellas.</a:t>
            </a:r>
          </a:p>
          <a:p>
            <a:endParaRPr lang="es-ES" dirty="0" smtClean="0"/>
          </a:p>
        </p:txBody>
      </p:sp>
    </p:spTree>
    <p:extLst>
      <p:ext uri="{BB962C8B-B14F-4D97-AF65-F5344CB8AC3E}">
        <p14:creationId xmlns:p14="http://schemas.microsoft.com/office/powerpoint/2010/main" val="99669741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537882" y="301213"/>
            <a:ext cx="10488706" cy="923330"/>
          </a:xfrm>
          <a:prstGeom prst="rect">
            <a:avLst/>
          </a:prstGeom>
          <a:noFill/>
        </p:spPr>
        <p:txBody>
          <a:bodyPr wrap="square" rtlCol="0">
            <a:spAutoFit/>
          </a:bodyPr>
          <a:lstStyle/>
          <a:p>
            <a:pPr marL="285750" indent="-285750">
              <a:buFont typeface="Arial" panose="020B0604020202020204" pitchFamily="34" charset="0"/>
              <a:buChar char="•"/>
            </a:pPr>
            <a:r>
              <a:rPr lang="en-GB" dirty="0" smtClean="0"/>
              <a:t>La idea principal del </a:t>
            </a:r>
            <a:r>
              <a:rPr lang="es-ES" dirty="0" smtClean="0"/>
              <a:t>producto es detectar los</a:t>
            </a:r>
            <a:r>
              <a:rPr lang="es-ES" b="1" dirty="0" smtClean="0"/>
              <a:t> píxeles no nubosos</a:t>
            </a:r>
          </a:p>
          <a:p>
            <a:pPr marL="285750" indent="-285750">
              <a:buFont typeface="Arial" panose="020B0604020202020204" pitchFamily="34" charset="0"/>
              <a:buChar char="•"/>
            </a:pPr>
            <a:r>
              <a:rPr lang="es-ES" b="1" dirty="0" smtClean="0"/>
              <a:t>Además</a:t>
            </a:r>
            <a:r>
              <a:rPr lang="es-ES" dirty="0" smtClean="0"/>
              <a:t> el producto nos da información acerca de la </a:t>
            </a:r>
            <a:r>
              <a:rPr lang="es-ES" b="1" dirty="0" smtClean="0"/>
              <a:t>cubierta de hielo </a:t>
            </a:r>
            <a:r>
              <a:rPr lang="es-ES" dirty="0" smtClean="0"/>
              <a:t>y </a:t>
            </a:r>
            <a:r>
              <a:rPr lang="es-ES" b="1" dirty="0" smtClean="0"/>
              <a:t>nieve</a:t>
            </a:r>
            <a:r>
              <a:rPr lang="es-ES" dirty="0" smtClean="0"/>
              <a:t>, </a:t>
            </a:r>
            <a:r>
              <a:rPr lang="es-ES" b="1" dirty="0" smtClean="0"/>
              <a:t>polvo atmosférico y penachos volcánicos.</a:t>
            </a:r>
            <a:endParaRPr lang="es-ES" b="1"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817" y="1645529"/>
            <a:ext cx="4728098" cy="3886108"/>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7619" y="1572318"/>
            <a:ext cx="5080988" cy="4032530"/>
          </a:xfrm>
          <a:prstGeom prst="rect">
            <a:avLst/>
          </a:prstGeom>
        </p:spPr>
      </p:pic>
      <p:sp>
        <p:nvSpPr>
          <p:cNvPr id="7" name="CuadroTexto 6"/>
          <p:cNvSpPr txBox="1"/>
          <p:nvPr/>
        </p:nvSpPr>
        <p:spPr>
          <a:xfrm>
            <a:off x="537883" y="5809129"/>
            <a:ext cx="4970032" cy="430887"/>
          </a:xfrm>
          <a:prstGeom prst="rect">
            <a:avLst/>
          </a:prstGeom>
          <a:noFill/>
        </p:spPr>
        <p:txBody>
          <a:bodyPr wrap="square" rtlCol="0">
            <a:spAutoFit/>
          </a:bodyPr>
          <a:lstStyle/>
          <a:p>
            <a:r>
              <a:rPr lang="en-US" sz="1100" dirty="0"/>
              <a:t>Example of SEVIRI dust cloud flag superimposed on a 10.8µm infrared image: 20th July 2005 at 12h00 UTC.</a:t>
            </a:r>
            <a:endParaRPr lang="es-ES" sz="1100" dirty="0"/>
          </a:p>
        </p:txBody>
      </p:sp>
      <p:sp>
        <p:nvSpPr>
          <p:cNvPr id="9" name="CuadroTexto 8"/>
          <p:cNvSpPr txBox="1"/>
          <p:nvPr/>
        </p:nvSpPr>
        <p:spPr>
          <a:xfrm>
            <a:off x="6497618" y="5809128"/>
            <a:ext cx="5294451" cy="430887"/>
          </a:xfrm>
          <a:prstGeom prst="rect">
            <a:avLst/>
          </a:prstGeom>
          <a:noFill/>
        </p:spPr>
        <p:txBody>
          <a:bodyPr wrap="square" rtlCol="0">
            <a:spAutoFit/>
          </a:bodyPr>
          <a:lstStyle/>
          <a:p>
            <a:r>
              <a:rPr lang="en-US" sz="1100" dirty="0"/>
              <a:t>Example of MODIS volcanic ash cloud superimposed on a 10.8µm infrared image: Etna eruption on 22nd July 2001 at 9h55 UTC</a:t>
            </a:r>
            <a:endParaRPr lang="es-ES" sz="1100" dirty="0"/>
          </a:p>
        </p:txBody>
      </p:sp>
    </p:spTree>
    <p:extLst>
      <p:ext uri="{BB962C8B-B14F-4D97-AF65-F5344CB8AC3E}">
        <p14:creationId xmlns:p14="http://schemas.microsoft.com/office/powerpoint/2010/main" val="303038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49854" y="656216"/>
            <a:ext cx="10639313" cy="4524315"/>
          </a:xfrm>
          <a:prstGeom prst="rect">
            <a:avLst/>
          </a:prstGeom>
          <a:solidFill>
            <a:schemeClr val="accent1">
              <a:lumMod val="20000"/>
              <a:lumOff val="80000"/>
            </a:schemeClr>
          </a:solidFill>
        </p:spPr>
        <p:txBody>
          <a:bodyPr wrap="square" rtlCol="0">
            <a:spAutoFit/>
          </a:bodyPr>
          <a:lstStyle/>
          <a:p>
            <a:pPr fontAlgn="base"/>
            <a:r>
              <a:rPr lang="es-ES" b="1" dirty="0" smtClean="0"/>
              <a:t>LIMITACIONES DEL </a:t>
            </a:r>
            <a:r>
              <a:rPr lang="es-ES" b="1" dirty="0" err="1" smtClean="0"/>
              <a:t>CMa</a:t>
            </a:r>
            <a:r>
              <a:rPr lang="es-ES" b="1" dirty="0" smtClean="0"/>
              <a:t>:</a:t>
            </a:r>
          </a:p>
          <a:p>
            <a:pPr fontAlgn="base"/>
            <a:endParaRPr lang="es-ES" dirty="0"/>
          </a:p>
          <a:p>
            <a:pPr fontAlgn="base"/>
            <a:r>
              <a:rPr lang="es-ES" dirty="0" smtClean="0"/>
              <a:t>Difícil </a:t>
            </a:r>
            <a:r>
              <a:rPr lang="es-ES" dirty="0"/>
              <a:t>detectar </a:t>
            </a:r>
            <a:r>
              <a:rPr lang="es-ES" b="1" dirty="0"/>
              <a:t>nubes</a:t>
            </a:r>
            <a:r>
              <a:rPr lang="es-ES" dirty="0"/>
              <a:t> </a:t>
            </a:r>
            <a:r>
              <a:rPr lang="es-ES" b="1" dirty="0"/>
              <a:t>bajas</a:t>
            </a:r>
            <a:r>
              <a:rPr lang="es-ES" dirty="0"/>
              <a:t> con malas condiciones de </a:t>
            </a:r>
            <a:r>
              <a:rPr lang="es-ES" b="1" dirty="0"/>
              <a:t>iluminación</a:t>
            </a:r>
            <a:r>
              <a:rPr lang="es-ES" dirty="0"/>
              <a:t>, tanto sobre tierra como sobre mar.</a:t>
            </a:r>
          </a:p>
          <a:p>
            <a:pPr fontAlgn="base"/>
            <a:r>
              <a:rPr lang="es-ES" b="0" dirty="0" smtClean="0">
                <a:effectLst/>
              </a:rPr>
              <a:t/>
            </a:r>
            <a:br>
              <a:rPr lang="es-ES" b="0" dirty="0" smtClean="0">
                <a:effectLst/>
              </a:rPr>
            </a:br>
            <a:r>
              <a:rPr lang="es-ES" dirty="0"/>
              <a:t>En ocasiones no se detectan grandes áreas de nubes bajas sobre tierra, tanto en caso de sectores cálidos como cuando hay cirros finos por encima.</a:t>
            </a:r>
          </a:p>
          <a:p>
            <a:pPr fontAlgn="base"/>
            <a:r>
              <a:rPr lang="es-ES" b="0" dirty="0" smtClean="0">
                <a:effectLst/>
              </a:rPr>
              <a:t/>
            </a:r>
            <a:br>
              <a:rPr lang="es-ES" b="0" dirty="0" smtClean="0">
                <a:effectLst/>
              </a:rPr>
            </a:br>
            <a:r>
              <a:rPr lang="es-ES" dirty="0"/>
              <a:t>No detecta bien los </a:t>
            </a:r>
            <a:r>
              <a:rPr lang="es-ES" b="1" dirty="0"/>
              <a:t>suelos</a:t>
            </a:r>
            <a:r>
              <a:rPr lang="es-ES" dirty="0"/>
              <a:t> </a:t>
            </a:r>
            <a:r>
              <a:rPr lang="es-ES" b="1" dirty="0"/>
              <a:t>nivosos</a:t>
            </a:r>
            <a:r>
              <a:rPr lang="es-ES" dirty="0"/>
              <a:t> de </a:t>
            </a:r>
            <a:r>
              <a:rPr lang="es-ES" b="1" dirty="0"/>
              <a:t>noche</a:t>
            </a:r>
            <a:r>
              <a:rPr lang="es-ES" dirty="0"/>
              <a:t>.</a:t>
            </a:r>
          </a:p>
          <a:p>
            <a:pPr fontAlgn="base"/>
            <a:r>
              <a:rPr lang="es-ES" b="0" dirty="0" smtClean="0">
                <a:effectLst/>
              </a:rPr>
              <a:t/>
            </a:r>
            <a:br>
              <a:rPr lang="es-ES" b="0" dirty="0" smtClean="0">
                <a:effectLst/>
              </a:rPr>
            </a:br>
            <a:r>
              <a:rPr lang="es-ES" dirty="0"/>
              <a:t>A veces hay </a:t>
            </a:r>
            <a:r>
              <a:rPr lang="es-ES" b="1" dirty="0"/>
              <a:t>falsas</a:t>
            </a:r>
            <a:r>
              <a:rPr lang="es-ES" dirty="0"/>
              <a:t> </a:t>
            </a:r>
            <a:r>
              <a:rPr lang="es-ES" b="1" dirty="0"/>
              <a:t>detecciones</a:t>
            </a:r>
            <a:r>
              <a:rPr lang="es-ES" dirty="0"/>
              <a:t> de cenizas </a:t>
            </a:r>
            <a:r>
              <a:rPr lang="es-ES" b="1" dirty="0"/>
              <a:t>volcánicas</a:t>
            </a:r>
            <a:r>
              <a:rPr lang="es-ES" dirty="0"/>
              <a:t> de día sobre zonas desérticas o nubes bajas, y también de noche sobre nubes frías.</a:t>
            </a:r>
          </a:p>
          <a:p>
            <a:pPr fontAlgn="base"/>
            <a:r>
              <a:rPr lang="es-ES" b="0" dirty="0" smtClean="0">
                <a:effectLst/>
              </a:rPr>
              <a:t/>
            </a:r>
            <a:br>
              <a:rPr lang="es-ES" b="0" dirty="0" smtClean="0">
                <a:effectLst/>
              </a:rPr>
            </a:br>
            <a:r>
              <a:rPr lang="es-ES" dirty="0"/>
              <a:t>La detección de cenizas volcánicas no se ejecuta para elevaciones solares pequeñas.</a:t>
            </a:r>
          </a:p>
          <a:p>
            <a:pPr fontAlgn="base"/>
            <a:r>
              <a:rPr lang="es-ES" b="0" dirty="0" smtClean="0">
                <a:effectLst/>
              </a:rPr>
              <a:t/>
            </a:r>
            <a:br>
              <a:rPr lang="es-ES" b="0" dirty="0" smtClean="0">
                <a:effectLst/>
              </a:rPr>
            </a:br>
            <a:r>
              <a:rPr lang="es-ES" dirty="0"/>
              <a:t>La detección de </a:t>
            </a:r>
            <a:r>
              <a:rPr lang="es-ES" b="1" dirty="0"/>
              <a:t>polvo</a:t>
            </a:r>
            <a:r>
              <a:rPr lang="es-ES" dirty="0"/>
              <a:t> atmosférico </a:t>
            </a:r>
            <a:r>
              <a:rPr lang="es-ES" b="1" dirty="0"/>
              <a:t>sólo</a:t>
            </a:r>
            <a:r>
              <a:rPr lang="es-ES" dirty="0"/>
              <a:t> se ejecuta de </a:t>
            </a:r>
            <a:r>
              <a:rPr lang="es-ES" b="1" dirty="0"/>
              <a:t>día</a:t>
            </a:r>
            <a:r>
              <a:rPr lang="es-ES" dirty="0"/>
              <a:t>. En tierra no se detecta bien cuando el </a:t>
            </a:r>
            <a:r>
              <a:rPr lang="es-ES" b="1" dirty="0"/>
              <a:t>Sol</a:t>
            </a:r>
            <a:r>
              <a:rPr lang="es-ES" dirty="0"/>
              <a:t> está </a:t>
            </a:r>
            <a:r>
              <a:rPr lang="es-ES" b="1" dirty="0"/>
              <a:t>bajo</a:t>
            </a:r>
            <a:r>
              <a:rPr lang="es-ES" dirty="0"/>
              <a:t>, y sobre </a:t>
            </a:r>
            <a:r>
              <a:rPr lang="es-ES" b="1" dirty="0"/>
              <a:t>mar</a:t>
            </a:r>
            <a:r>
              <a:rPr lang="es-ES" dirty="0"/>
              <a:t> las nubes de polvo finas no se cogen bien.</a:t>
            </a:r>
          </a:p>
        </p:txBody>
      </p:sp>
    </p:spTree>
    <p:extLst>
      <p:ext uri="{BB962C8B-B14F-4D97-AF65-F5344CB8AC3E}">
        <p14:creationId xmlns:p14="http://schemas.microsoft.com/office/powerpoint/2010/main" val="381534086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29094" y="215153"/>
            <a:ext cx="11596742" cy="3970318"/>
          </a:xfrm>
          <a:prstGeom prst="rect">
            <a:avLst/>
          </a:prstGeom>
          <a:solidFill>
            <a:schemeClr val="accent6">
              <a:lumMod val="20000"/>
              <a:lumOff val="80000"/>
            </a:schemeClr>
          </a:solidFill>
        </p:spPr>
        <p:txBody>
          <a:bodyPr wrap="square" rtlCol="0">
            <a:spAutoFit/>
          </a:bodyPr>
          <a:lstStyle/>
          <a:p>
            <a:r>
              <a:rPr lang="es-ES" dirty="0" smtClean="0"/>
              <a:t>Entradas del </a:t>
            </a:r>
            <a:r>
              <a:rPr lang="es-ES" dirty="0" err="1" smtClean="0"/>
              <a:t>Cma</a:t>
            </a:r>
            <a:r>
              <a:rPr lang="es-ES" dirty="0" smtClean="0"/>
              <a:t>:</a:t>
            </a:r>
          </a:p>
          <a:p>
            <a:endParaRPr lang="es-ES" dirty="0" smtClean="0"/>
          </a:p>
          <a:p>
            <a:pPr marL="342900" indent="-342900">
              <a:buAutoNum type="arabicPeriod"/>
            </a:pPr>
            <a:r>
              <a:rPr lang="es-ES" dirty="0" smtClean="0"/>
              <a:t>Imágenes de satélite (Obligatorio, también hay canales opcionales)</a:t>
            </a:r>
          </a:p>
          <a:p>
            <a:pPr marL="342900" indent="-342900">
              <a:buAutoNum type="arabicPeriod"/>
            </a:pPr>
            <a:r>
              <a:rPr lang="en-US" dirty="0" smtClean="0"/>
              <a:t> </a:t>
            </a:r>
            <a:r>
              <a:rPr lang="en-US" dirty="0" err="1" smtClean="0"/>
              <a:t>Ángulos</a:t>
            </a:r>
            <a:r>
              <a:rPr lang="en-US" dirty="0" smtClean="0"/>
              <a:t> del sol y del </a:t>
            </a:r>
            <a:r>
              <a:rPr lang="en-US" dirty="0" err="1" smtClean="0"/>
              <a:t>satélite</a:t>
            </a:r>
            <a:r>
              <a:rPr lang="en-US" dirty="0" smtClean="0"/>
              <a:t> </a:t>
            </a:r>
            <a:r>
              <a:rPr lang="en-US" dirty="0" err="1" smtClean="0"/>
              <a:t>asociados</a:t>
            </a:r>
            <a:r>
              <a:rPr lang="en-US" dirty="0" smtClean="0"/>
              <a:t> a la imagen (</a:t>
            </a:r>
            <a:r>
              <a:rPr lang="en-US" dirty="0" err="1" smtClean="0"/>
              <a:t>Obligatorio</a:t>
            </a:r>
            <a:r>
              <a:rPr lang="en-US" dirty="0" smtClean="0"/>
              <a:t>)</a:t>
            </a:r>
          </a:p>
          <a:p>
            <a:pPr marL="342900" indent="-342900">
              <a:buAutoNum type="arabicPeriod"/>
            </a:pPr>
            <a:r>
              <a:rPr lang="en-US" dirty="0" err="1" smtClean="0"/>
              <a:t>Datos</a:t>
            </a:r>
            <a:r>
              <a:rPr lang="en-US" dirty="0" smtClean="0"/>
              <a:t> de </a:t>
            </a:r>
            <a:r>
              <a:rPr lang="en-US" dirty="0" err="1" smtClean="0"/>
              <a:t>modelos</a:t>
            </a:r>
            <a:r>
              <a:rPr lang="en-US" dirty="0" smtClean="0"/>
              <a:t> </a:t>
            </a:r>
            <a:r>
              <a:rPr lang="en-US" dirty="0" err="1" smtClean="0"/>
              <a:t>numéricos</a:t>
            </a:r>
            <a:r>
              <a:rPr lang="en-US" dirty="0" smtClean="0"/>
              <a:t> </a:t>
            </a:r>
            <a:r>
              <a:rPr lang="en-US" dirty="0" err="1" smtClean="0"/>
              <a:t>remapeados</a:t>
            </a:r>
            <a:r>
              <a:rPr lang="en-US" dirty="0" smtClean="0"/>
              <a:t> a la </a:t>
            </a:r>
            <a:r>
              <a:rPr lang="en-US" dirty="0" err="1" smtClean="0"/>
              <a:t>proyección</a:t>
            </a:r>
            <a:r>
              <a:rPr lang="en-US" dirty="0" smtClean="0"/>
              <a:t> del </a:t>
            </a:r>
            <a:r>
              <a:rPr lang="en-US" dirty="0" err="1" smtClean="0"/>
              <a:t>satélite</a:t>
            </a:r>
            <a:r>
              <a:rPr lang="en-US" dirty="0" smtClean="0"/>
              <a:t> :</a:t>
            </a:r>
          </a:p>
          <a:p>
            <a:r>
              <a:rPr lang="en-US" dirty="0"/>
              <a:t>	</a:t>
            </a:r>
            <a:r>
              <a:rPr lang="en-US" dirty="0" smtClean="0"/>
              <a:t> </a:t>
            </a:r>
            <a:r>
              <a:rPr lang="en-US" dirty="0" err="1" smtClean="0"/>
              <a:t>Tsuperficie</a:t>
            </a:r>
            <a:r>
              <a:rPr lang="en-US" dirty="0" smtClean="0"/>
              <a:t> T950hPa, </a:t>
            </a:r>
            <a:r>
              <a:rPr lang="en-US" dirty="0" err="1" smtClean="0"/>
              <a:t>contenido</a:t>
            </a:r>
            <a:r>
              <a:rPr lang="en-US" dirty="0" smtClean="0"/>
              <a:t> de vapor </a:t>
            </a:r>
            <a:r>
              <a:rPr lang="en-US" dirty="0" err="1" smtClean="0"/>
              <a:t>en</a:t>
            </a:r>
            <a:r>
              <a:rPr lang="en-US" dirty="0" smtClean="0"/>
              <a:t> la </a:t>
            </a:r>
            <a:r>
              <a:rPr lang="en-US" dirty="0" err="1" smtClean="0"/>
              <a:t>atmósfera</a:t>
            </a:r>
            <a:r>
              <a:rPr lang="en-US" dirty="0" smtClean="0"/>
              <a:t>, altitude del grid del </a:t>
            </a:r>
            <a:r>
              <a:rPr lang="en-US" dirty="0" err="1" smtClean="0"/>
              <a:t>modelo</a:t>
            </a:r>
            <a:r>
              <a:rPr lang="en-US" dirty="0" smtClean="0"/>
              <a:t>.</a:t>
            </a:r>
          </a:p>
          <a:p>
            <a:r>
              <a:rPr lang="en-US" dirty="0" smtClean="0"/>
              <a:t>Los  </a:t>
            </a:r>
            <a:r>
              <a:rPr lang="en-US" dirty="0" err="1" smtClean="0"/>
              <a:t>campos</a:t>
            </a:r>
            <a:r>
              <a:rPr lang="en-US" dirty="0" smtClean="0"/>
              <a:t> de </a:t>
            </a:r>
            <a:r>
              <a:rPr lang="en-US" dirty="0" err="1" smtClean="0"/>
              <a:t>los</a:t>
            </a:r>
            <a:r>
              <a:rPr lang="en-US" dirty="0" smtClean="0"/>
              <a:t> </a:t>
            </a:r>
            <a:r>
              <a:rPr lang="en-US" dirty="0" err="1" smtClean="0"/>
              <a:t>modelos</a:t>
            </a:r>
            <a:r>
              <a:rPr lang="en-US" dirty="0" smtClean="0"/>
              <a:t> no son </a:t>
            </a:r>
            <a:r>
              <a:rPr lang="en-US" dirty="0" err="1" smtClean="0"/>
              <a:t>obligatorios</a:t>
            </a:r>
            <a:r>
              <a:rPr lang="en-US" dirty="0" smtClean="0"/>
              <a:t> , </a:t>
            </a:r>
            <a:r>
              <a:rPr lang="en-US" dirty="0" err="1" smtClean="0"/>
              <a:t>pero</a:t>
            </a:r>
            <a:r>
              <a:rPr lang="en-US" dirty="0" smtClean="0"/>
              <a:t> la </a:t>
            </a:r>
            <a:r>
              <a:rPr lang="en-US" dirty="0" err="1" smtClean="0"/>
              <a:t>calidad</a:t>
            </a:r>
            <a:r>
              <a:rPr lang="en-US" dirty="0" smtClean="0"/>
              <a:t> del product </a:t>
            </a:r>
            <a:r>
              <a:rPr lang="en-US" dirty="0" err="1" smtClean="0"/>
              <a:t>es</a:t>
            </a:r>
            <a:r>
              <a:rPr lang="en-US" dirty="0" smtClean="0"/>
              <a:t> </a:t>
            </a:r>
            <a:r>
              <a:rPr lang="en-US" dirty="0" err="1" smtClean="0"/>
              <a:t>menor</a:t>
            </a:r>
            <a:r>
              <a:rPr lang="en-US" dirty="0" smtClean="0"/>
              <a:t>. Se </a:t>
            </a:r>
            <a:r>
              <a:rPr lang="en-US" dirty="0" err="1" smtClean="0"/>
              <a:t>utilizan</a:t>
            </a:r>
            <a:r>
              <a:rPr lang="en-US" dirty="0" smtClean="0"/>
              <a:t> </a:t>
            </a:r>
            <a:r>
              <a:rPr lang="en-US" dirty="0" err="1" smtClean="0"/>
              <a:t>en</a:t>
            </a:r>
            <a:r>
              <a:rPr lang="en-US" dirty="0" smtClean="0"/>
              <a:t> </a:t>
            </a:r>
            <a:r>
              <a:rPr lang="en-US" dirty="0" err="1" smtClean="0"/>
              <a:t>su</a:t>
            </a:r>
            <a:r>
              <a:rPr lang="en-US" dirty="0" smtClean="0"/>
              <a:t> </a:t>
            </a:r>
            <a:r>
              <a:rPr lang="en-US" dirty="0" err="1" smtClean="0"/>
              <a:t>lugar</a:t>
            </a:r>
            <a:r>
              <a:rPr lang="en-US" dirty="0" smtClean="0"/>
              <a:t> la base </a:t>
            </a:r>
            <a:r>
              <a:rPr lang="en-US" dirty="0" err="1" smtClean="0"/>
              <a:t>datos</a:t>
            </a:r>
            <a:r>
              <a:rPr lang="en-US" dirty="0" smtClean="0"/>
              <a:t> de las </a:t>
            </a:r>
            <a:r>
              <a:rPr lang="en-US" dirty="0" err="1" smtClean="0"/>
              <a:t>climatologías</a:t>
            </a:r>
            <a:endParaRPr lang="en-US" dirty="0"/>
          </a:p>
          <a:p>
            <a:r>
              <a:rPr lang="en-US" dirty="0" smtClean="0"/>
              <a:t>4. </a:t>
            </a:r>
            <a:r>
              <a:rPr lang="en-US" dirty="0" err="1" smtClean="0"/>
              <a:t>Simulaciones</a:t>
            </a:r>
            <a:r>
              <a:rPr lang="en-US" dirty="0" smtClean="0"/>
              <a:t> de RTTOVs (</a:t>
            </a:r>
            <a:r>
              <a:rPr lang="en-US" dirty="0" err="1" smtClean="0"/>
              <a:t>Perfiles</a:t>
            </a:r>
            <a:r>
              <a:rPr lang="en-US" dirty="0" smtClean="0"/>
              <a:t> </a:t>
            </a:r>
            <a:r>
              <a:rPr lang="en-US" dirty="0" err="1" smtClean="0"/>
              <a:t>verticales</a:t>
            </a:r>
            <a:r>
              <a:rPr lang="en-US" dirty="0" smtClean="0"/>
              <a:t>) </a:t>
            </a:r>
            <a:r>
              <a:rPr lang="en-US" dirty="0" err="1" smtClean="0"/>
              <a:t>Opcional</a:t>
            </a:r>
            <a:endParaRPr lang="en-US" dirty="0" smtClean="0"/>
          </a:p>
          <a:p>
            <a:r>
              <a:rPr lang="en-US" dirty="0" smtClean="0"/>
              <a:t>5. Campos OSTIA (</a:t>
            </a:r>
            <a:r>
              <a:rPr lang="en-US" dirty="0" err="1" smtClean="0"/>
              <a:t>Temperatura</a:t>
            </a:r>
            <a:r>
              <a:rPr lang="en-US" dirty="0" smtClean="0"/>
              <a:t> del </a:t>
            </a:r>
            <a:r>
              <a:rPr lang="en-US" dirty="0" err="1" smtClean="0"/>
              <a:t>agua</a:t>
            </a:r>
            <a:r>
              <a:rPr lang="en-US" dirty="0" smtClean="0"/>
              <a:t> del mar) </a:t>
            </a:r>
            <a:r>
              <a:rPr lang="en-US" dirty="0" err="1" smtClean="0"/>
              <a:t>Opcional</a:t>
            </a:r>
            <a:endParaRPr lang="en-US" dirty="0" smtClean="0"/>
          </a:p>
          <a:p>
            <a:r>
              <a:rPr lang="en-US" dirty="0" smtClean="0"/>
              <a:t>6 Datasets </a:t>
            </a:r>
            <a:r>
              <a:rPr lang="en-US" dirty="0" err="1" smtClean="0"/>
              <a:t>climatológicos</a:t>
            </a:r>
            <a:r>
              <a:rPr lang="en-US" dirty="0" smtClean="0"/>
              <a:t> (</a:t>
            </a:r>
            <a:r>
              <a:rPr lang="en-US" dirty="0" err="1" smtClean="0"/>
              <a:t>Obligatorio</a:t>
            </a:r>
            <a:r>
              <a:rPr lang="en-US" dirty="0" smtClean="0"/>
              <a:t>)</a:t>
            </a:r>
            <a:endParaRPr lang="en-US" dirty="0"/>
          </a:p>
          <a:p>
            <a:pPr marL="342900" indent="-342900">
              <a:buAutoNum type="arabicPeriod"/>
            </a:pPr>
            <a:endParaRPr lang="en-US" dirty="0" smtClean="0"/>
          </a:p>
          <a:p>
            <a:pPr marL="342900" indent="-342900">
              <a:buFontTx/>
              <a:buAutoNum type="arabicPeriod"/>
            </a:pPr>
            <a:endParaRPr lang="en-US" dirty="0"/>
          </a:p>
          <a:p>
            <a:pPr marL="342900" indent="-342900">
              <a:buAutoNum type="arabicPeriod"/>
            </a:pPr>
            <a:endParaRPr lang="es-ES" dirty="0"/>
          </a:p>
        </p:txBody>
      </p:sp>
    </p:spTree>
    <p:extLst>
      <p:ext uri="{BB962C8B-B14F-4D97-AF65-F5344CB8AC3E}">
        <p14:creationId xmlns:p14="http://schemas.microsoft.com/office/powerpoint/2010/main" val="258835632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89704" y="1443841"/>
            <a:ext cx="9606578" cy="2862322"/>
          </a:xfrm>
          <a:prstGeom prst="rect">
            <a:avLst/>
          </a:prstGeom>
        </p:spPr>
        <p:txBody>
          <a:bodyPr wrap="square">
            <a:spAutoFit/>
          </a:bodyPr>
          <a:lstStyle/>
          <a:p>
            <a:r>
              <a:rPr lang="es-ES" dirty="0" smtClean="0"/>
              <a:t>El Cloud </a:t>
            </a:r>
            <a:r>
              <a:rPr lang="es-ES" dirty="0" err="1" smtClean="0"/>
              <a:t>Mask</a:t>
            </a:r>
            <a:r>
              <a:rPr lang="es-ES" dirty="0" smtClean="0"/>
              <a:t> determina si un píxel es nuboso o despejado:</a:t>
            </a:r>
          </a:p>
          <a:p>
            <a:endParaRPr lang="es-ES" dirty="0" smtClean="0"/>
          </a:p>
          <a:p>
            <a:r>
              <a:rPr lang="es-ES" dirty="0" smtClean="0"/>
              <a:t>a)Comparando la radiación medida por el satélite con una simulación de píxel despejado hecha con un modelo de transferencia </a:t>
            </a:r>
            <a:r>
              <a:rPr lang="es-ES" dirty="0" err="1" smtClean="0"/>
              <a:t>radiativa</a:t>
            </a:r>
            <a:r>
              <a:rPr lang="es-ES" dirty="0" smtClean="0"/>
              <a:t> y con perfiles verticales de modelos numéricos.</a:t>
            </a:r>
          </a:p>
          <a:p>
            <a:endParaRPr lang="es-ES" dirty="0" smtClean="0"/>
          </a:p>
          <a:p>
            <a:r>
              <a:rPr lang="es-ES" dirty="0" smtClean="0"/>
              <a:t>b)Detectando el movimiento de las nubes al comparar imágenes consecutivas.</a:t>
            </a:r>
          </a:p>
          <a:p>
            <a:endParaRPr lang="es-ES" dirty="0" smtClean="0"/>
          </a:p>
          <a:p>
            <a:r>
              <a:rPr lang="es-ES" dirty="0" smtClean="0"/>
              <a:t>c)Buscando nubes </a:t>
            </a:r>
            <a:r>
              <a:rPr lang="es-ES" dirty="0" err="1" smtClean="0"/>
              <a:t>subpíxel</a:t>
            </a:r>
            <a:r>
              <a:rPr lang="es-ES" dirty="0" smtClean="0"/>
              <a:t> con ayuda del canal HR VIS (visible de alta resolución).</a:t>
            </a:r>
          </a:p>
          <a:p>
            <a:endParaRPr lang="es-ES" dirty="0" smtClean="0"/>
          </a:p>
          <a:p>
            <a:r>
              <a:rPr lang="es-ES" dirty="0" smtClean="0"/>
              <a:t>d)Todas las anteriores opciones son correctas</a:t>
            </a:r>
            <a:endParaRPr lang="es-ES" dirty="0"/>
          </a:p>
        </p:txBody>
      </p:sp>
      <p:sp>
        <p:nvSpPr>
          <p:cNvPr id="3" name="CuadroTexto 2"/>
          <p:cNvSpPr txBox="1"/>
          <p:nvPr/>
        </p:nvSpPr>
        <p:spPr>
          <a:xfrm>
            <a:off x="989704" y="699247"/>
            <a:ext cx="2073260" cy="369332"/>
          </a:xfrm>
          <a:prstGeom prst="rect">
            <a:avLst/>
          </a:prstGeom>
          <a:noFill/>
        </p:spPr>
        <p:txBody>
          <a:bodyPr wrap="none" rtlCol="0">
            <a:spAutoFit/>
          </a:bodyPr>
          <a:lstStyle/>
          <a:p>
            <a:r>
              <a:rPr lang="es-ES" dirty="0" smtClean="0"/>
              <a:t>Pregunta de repaso:</a:t>
            </a:r>
            <a:endParaRPr lang="es-ES" dirty="0"/>
          </a:p>
        </p:txBody>
      </p:sp>
      <p:sp>
        <p:nvSpPr>
          <p:cNvPr id="4" name="Rectángulo 3"/>
          <p:cNvSpPr/>
          <p:nvPr/>
        </p:nvSpPr>
        <p:spPr>
          <a:xfrm>
            <a:off x="989704" y="1169894"/>
            <a:ext cx="9781390" cy="36844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72037723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187" y="645459"/>
            <a:ext cx="9983096" cy="5680221"/>
          </a:xfrm>
          <a:prstGeom prst="rect">
            <a:avLst/>
          </a:prstGeom>
        </p:spPr>
      </p:pic>
      <p:sp>
        <p:nvSpPr>
          <p:cNvPr id="4" name="CuadroTexto 3"/>
          <p:cNvSpPr txBox="1"/>
          <p:nvPr/>
        </p:nvSpPr>
        <p:spPr>
          <a:xfrm>
            <a:off x="4593517" y="215153"/>
            <a:ext cx="2420469" cy="349312"/>
          </a:xfrm>
          <a:prstGeom prst="rect">
            <a:avLst/>
          </a:prstGeom>
          <a:solidFill>
            <a:srgbClr val="FFC000"/>
          </a:solidFill>
        </p:spPr>
        <p:txBody>
          <a:bodyPr wrap="square" rtlCol="0">
            <a:spAutoFit/>
          </a:bodyPr>
          <a:lstStyle/>
          <a:p>
            <a:pPr algn="ctr"/>
            <a:r>
              <a:rPr lang="es-ES" sz="1600" dirty="0" smtClean="0"/>
              <a:t>CLOUD TYPE (CT)</a:t>
            </a:r>
            <a:endParaRPr lang="es-ES" sz="1600" dirty="0"/>
          </a:p>
        </p:txBody>
      </p:sp>
      <p:sp>
        <p:nvSpPr>
          <p:cNvPr id="5" name="Rectángulo 4"/>
          <p:cNvSpPr/>
          <p:nvPr/>
        </p:nvSpPr>
        <p:spPr>
          <a:xfrm>
            <a:off x="5977217" y="3244334"/>
            <a:ext cx="237566" cy="369332"/>
          </a:xfrm>
          <a:prstGeom prst="rect">
            <a:avLst/>
          </a:prstGeom>
        </p:spPr>
        <p:txBody>
          <a:bodyPr wrap="none">
            <a:spAutoFit/>
          </a:bodyPr>
          <a:lstStyle/>
          <a:p>
            <a:r>
              <a:rPr lang="es-ES" b="0" dirty="0" smtClean="0">
                <a:effectLst/>
              </a:rPr>
              <a:t> </a:t>
            </a:r>
            <a:endParaRPr lang="es-ES" dirty="0"/>
          </a:p>
        </p:txBody>
      </p:sp>
    </p:spTree>
    <p:extLst>
      <p:ext uri="{BB962C8B-B14F-4D97-AF65-F5344CB8AC3E}">
        <p14:creationId xmlns:p14="http://schemas.microsoft.com/office/powerpoint/2010/main" val="29614258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977217" y="3244334"/>
            <a:ext cx="237566" cy="369332"/>
          </a:xfrm>
          <a:prstGeom prst="rect">
            <a:avLst/>
          </a:prstGeom>
        </p:spPr>
        <p:txBody>
          <a:bodyPr wrap="none">
            <a:spAutoFit/>
          </a:bodyPr>
          <a:lstStyle/>
          <a:p>
            <a:r>
              <a:rPr lang="es-ES" b="0" dirty="0" smtClean="0">
                <a:effectLst/>
              </a:rPr>
              <a:t> </a:t>
            </a:r>
            <a:endParaRPr lang="es-ES" dirty="0"/>
          </a:p>
        </p:txBody>
      </p:sp>
      <p:sp>
        <p:nvSpPr>
          <p:cNvPr id="3" name="Rectángulo 2"/>
          <p:cNvSpPr/>
          <p:nvPr/>
        </p:nvSpPr>
        <p:spPr>
          <a:xfrm>
            <a:off x="2237591" y="3244333"/>
            <a:ext cx="3977192" cy="369332"/>
          </a:xfrm>
          <a:prstGeom prst="rect">
            <a:avLst/>
          </a:prstGeom>
        </p:spPr>
        <p:txBody>
          <a:bodyPr wrap="square">
            <a:spAutoFit/>
          </a:bodyPr>
          <a:lstStyle/>
          <a:p>
            <a:r>
              <a:rPr lang="es-ES" b="0" dirty="0" smtClean="0">
                <a:effectLst/>
              </a:rPr>
              <a:t> </a:t>
            </a:r>
            <a:endParaRPr lang="es-ES" dirty="0"/>
          </a:p>
        </p:txBody>
      </p:sp>
      <p:sp>
        <p:nvSpPr>
          <p:cNvPr id="4" name="Rectángulo 3"/>
          <p:cNvSpPr/>
          <p:nvPr/>
        </p:nvSpPr>
        <p:spPr>
          <a:xfrm>
            <a:off x="5977217" y="1592132"/>
            <a:ext cx="2779508" cy="369332"/>
          </a:xfrm>
          <a:prstGeom prst="rect">
            <a:avLst/>
          </a:prstGeom>
        </p:spPr>
        <p:txBody>
          <a:bodyPr wrap="square">
            <a:spAutoFit/>
          </a:bodyPr>
          <a:lstStyle/>
          <a:p>
            <a:r>
              <a:rPr lang="es-ES" b="0" smtClean="0">
                <a:effectLst/>
              </a:rPr>
              <a:t> </a:t>
            </a:r>
            <a:endParaRPr lang="es-ES" dirty="0"/>
          </a:p>
        </p:txBody>
      </p:sp>
      <p:sp>
        <p:nvSpPr>
          <p:cNvPr id="5" name="Rectángulo 4"/>
          <p:cNvSpPr/>
          <p:nvPr/>
        </p:nvSpPr>
        <p:spPr>
          <a:xfrm>
            <a:off x="5977217" y="3244334"/>
            <a:ext cx="237566" cy="369332"/>
          </a:xfrm>
          <a:prstGeom prst="rect">
            <a:avLst/>
          </a:prstGeom>
        </p:spPr>
        <p:txBody>
          <a:bodyPr wrap="none">
            <a:spAutoFit/>
          </a:bodyPr>
          <a:lstStyle/>
          <a:p>
            <a:r>
              <a:rPr lang="es-ES" b="0" dirty="0" smtClean="0">
                <a:effectLst/>
              </a:rPr>
              <a:t> </a:t>
            </a:r>
            <a:endParaRPr lang="es-ES" dirty="0"/>
          </a:p>
        </p:txBody>
      </p:sp>
      <p:sp>
        <p:nvSpPr>
          <p:cNvPr id="6" name="Rectángulo 5"/>
          <p:cNvSpPr/>
          <p:nvPr/>
        </p:nvSpPr>
        <p:spPr>
          <a:xfrm>
            <a:off x="5977217" y="3244334"/>
            <a:ext cx="237566" cy="369332"/>
          </a:xfrm>
          <a:prstGeom prst="rect">
            <a:avLst/>
          </a:prstGeom>
        </p:spPr>
        <p:txBody>
          <a:bodyPr wrap="none">
            <a:spAutoFit/>
          </a:bodyPr>
          <a:lstStyle/>
          <a:p>
            <a:r>
              <a:rPr lang="es-ES" b="0" dirty="0" smtClean="0">
                <a:effectLst/>
              </a:rPr>
              <a:t> </a:t>
            </a:r>
            <a:endParaRPr lang="es-ES" dirty="0"/>
          </a:p>
        </p:txBody>
      </p:sp>
      <p:sp>
        <p:nvSpPr>
          <p:cNvPr id="8" name="Rectángulo 7"/>
          <p:cNvSpPr/>
          <p:nvPr/>
        </p:nvSpPr>
        <p:spPr>
          <a:xfrm>
            <a:off x="634701" y="1097279"/>
            <a:ext cx="10069158" cy="369332"/>
          </a:xfrm>
          <a:prstGeom prst="rect">
            <a:avLst/>
          </a:prstGeom>
        </p:spPr>
        <p:txBody>
          <a:bodyPr wrap="square">
            <a:spAutoFit/>
          </a:bodyPr>
          <a:lstStyle/>
          <a:p>
            <a:r>
              <a:rPr lang="es-ES" b="0" dirty="0" smtClean="0">
                <a:effectLst/>
              </a:rPr>
              <a:t> </a:t>
            </a:r>
            <a:endParaRPr lang="es-ES" dirty="0"/>
          </a:p>
        </p:txBody>
      </p:sp>
      <p:pic>
        <p:nvPicPr>
          <p:cNvPr id="1026" name="Picture 2" descr="https://lh4.googleusercontent.com/ByRObIieaJCGAnHOsyYfbTtWPx923xE26LZEQBocsr5tb7XXCczF6Oq4gmyjwCRVTtnFBudo0j7B9ShT5eRnp6EnZxCfCisbOilMgqjUzY4Ed_E6BeKBvwYo7R_AyQs1YEIUHP1S7bblkZ8HN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535" y="1489909"/>
            <a:ext cx="3543218" cy="288845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2.bp.blogspot.com/-AKupibll70k/Vi-ZqUXNKUI/AAAAAAAAFUg/ZW3QK1tXoZw/s1600/pensativ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4765" y="1741288"/>
            <a:ext cx="2972218" cy="1674731"/>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11"/>
          <p:cNvSpPr/>
          <p:nvPr/>
        </p:nvSpPr>
        <p:spPr>
          <a:xfrm>
            <a:off x="2359511" y="5068221"/>
            <a:ext cx="6096000" cy="646331"/>
          </a:xfrm>
          <a:prstGeom prst="rect">
            <a:avLst/>
          </a:prstGeom>
          <a:solidFill>
            <a:schemeClr val="accent2">
              <a:lumMod val="60000"/>
              <a:lumOff val="40000"/>
            </a:schemeClr>
          </a:solidFill>
        </p:spPr>
        <p:txBody>
          <a:bodyPr>
            <a:spAutoFit/>
          </a:bodyPr>
          <a:lstStyle/>
          <a:p>
            <a:r>
              <a:rPr lang="es-ES" dirty="0" smtClean="0"/>
              <a:t>CT y CTTH se refieren al tope nuboso, no a su base, ya que es lo que podemos observar desde el satélite.</a:t>
            </a:r>
            <a:endParaRPr lang="es-ES" dirty="0"/>
          </a:p>
        </p:txBody>
      </p:sp>
      <p:sp>
        <p:nvSpPr>
          <p:cNvPr id="13" name="CuadroTexto 12"/>
          <p:cNvSpPr txBox="1"/>
          <p:nvPr/>
        </p:nvSpPr>
        <p:spPr>
          <a:xfrm>
            <a:off x="5535594" y="904389"/>
            <a:ext cx="2345167" cy="369332"/>
          </a:xfrm>
          <a:prstGeom prst="rect">
            <a:avLst/>
          </a:prstGeom>
          <a:noFill/>
        </p:spPr>
        <p:txBody>
          <a:bodyPr wrap="square" rtlCol="0">
            <a:spAutoFit/>
          </a:bodyPr>
          <a:lstStyle/>
          <a:p>
            <a:r>
              <a:rPr lang="es-ES" dirty="0" smtClean="0"/>
              <a:t>¿Nube alta o baja?</a:t>
            </a:r>
            <a:endParaRPr lang="es-ES" dirty="0"/>
          </a:p>
        </p:txBody>
      </p:sp>
      <p:pic>
        <p:nvPicPr>
          <p:cNvPr id="20" name="Picture 2" descr="http://abweb.aemet.es/bdg/BEUR/EurCT10.gif"/>
          <p:cNvPicPr>
            <a:picLocks noChangeAspect="1" noChangeArrowheads="1"/>
          </p:cNvPicPr>
          <p:nvPr/>
        </p:nvPicPr>
        <p:blipFill>
          <a:blip r:embed="rId4">
            <a:extLst>
              <a:ext uri="{28A0092B-C50C-407E-A947-70E740481C1C}">
                <a14:useLocalDpi xmlns:a14="http://schemas.microsoft.com/office/drawing/2010/main" val="0"/>
              </a:ext>
            </a:extLst>
          </a:blip>
          <a:srcRect l="85002" b="17598"/>
          <a:stretch>
            <a:fillRect/>
          </a:stretch>
        </p:blipFill>
        <p:spPr bwMode="auto">
          <a:xfrm>
            <a:off x="9021602" y="449674"/>
            <a:ext cx="2298700" cy="535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uadroTexto 13"/>
          <p:cNvSpPr txBox="1"/>
          <p:nvPr/>
        </p:nvSpPr>
        <p:spPr>
          <a:xfrm>
            <a:off x="4626461" y="3820954"/>
            <a:ext cx="4017831" cy="646331"/>
          </a:xfrm>
          <a:prstGeom prst="rect">
            <a:avLst/>
          </a:prstGeom>
          <a:solidFill>
            <a:schemeClr val="accent2">
              <a:lumMod val="60000"/>
              <a:lumOff val="40000"/>
            </a:schemeClr>
          </a:solidFill>
        </p:spPr>
        <p:txBody>
          <a:bodyPr wrap="none" rtlCol="0">
            <a:spAutoFit/>
          </a:bodyPr>
          <a:lstStyle/>
          <a:p>
            <a:r>
              <a:rPr lang="es-ES" dirty="0" smtClean="0"/>
              <a:t>Para un </a:t>
            </a:r>
            <a:r>
              <a:rPr lang="es-ES" b="1" dirty="0" smtClean="0"/>
              <a:t>observado</a:t>
            </a:r>
            <a:r>
              <a:rPr lang="es-ES" dirty="0" smtClean="0"/>
              <a:t>r según la clasificación</a:t>
            </a:r>
          </a:p>
          <a:p>
            <a:r>
              <a:rPr lang="es-ES" dirty="0" smtClean="0"/>
              <a:t>de la OMM sería una nube baja</a:t>
            </a:r>
            <a:endParaRPr lang="es-ES" dirty="0"/>
          </a:p>
        </p:txBody>
      </p:sp>
    </p:spTree>
    <p:extLst>
      <p:ext uri="{BB962C8B-B14F-4D97-AF65-F5344CB8AC3E}">
        <p14:creationId xmlns:p14="http://schemas.microsoft.com/office/powerpoint/2010/main" val="267807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90457" y="634699"/>
            <a:ext cx="11499924" cy="4524315"/>
          </a:xfrm>
          <a:prstGeom prst="rect">
            <a:avLst/>
          </a:prstGeom>
          <a:noFill/>
        </p:spPr>
        <p:txBody>
          <a:bodyPr wrap="square" rtlCol="0">
            <a:spAutoFit/>
          </a:bodyPr>
          <a:lstStyle/>
          <a:p>
            <a:r>
              <a:rPr lang="es-ES" dirty="0" smtClean="0"/>
              <a:t>El algoritmo del CT está basado en umbrales, se aplica a la escala del pixel. Se basa en el CMA y aspectos espectrales y de textura computados en un set de imágenes </a:t>
            </a:r>
            <a:r>
              <a:rPr lang="es-ES" dirty="0" err="1" smtClean="0"/>
              <a:t>multiespectrales</a:t>
            </a:r>
            <a:r>
              <a:rPr lang="es-ES" dirty="0" smtClean="0"/>
              <a:t>.</a:t>
            </a:r>
          </a:p>
          <a:p>
            <a:endParaRPr lang="es-ES" dirty="0" smtClean="0"/>
          </a:p>
          <a:p>
            <a:r>
              <a:rPr lang="es-ES" dirty="0" smtClean="0"/>
              <a:t>El conjunto de umbrales depende fundamentalmente de las </a:t>
            </a:r>
            <a:r>
              <a:rPr lang="es-ES" b="1" dirty="0" smtClean="0"/>
              <a:t>condiciones de iluminación </a:t>
            </a:r>
            <a:r>
              <a:rPr lang="es-ES" dirty="0" smtClean="0"/>
              <a:t>y los valores de los umbrales de las condiciones de iluminación, la situación geográfica del contenido de humedad descrito en los modelos numéricos.</a:t>
            </a:r>
          </a:p>
          <a:p>
            <a:r>
              <a:rPr lang="es-ES" dirty="0" smtClean="0"/>
              <a:t>Los principales tipos de nubes se pueden separar en dos tipos: </a:t>
            </a:r>
          </a:p>
          <a:p>
            <a:r>
              <a:rPr lang="es-ES" b="1" dirty="0" smtClean="0"/>
              <a:t>fraccionales y altas semitransparentes </a:t>
            </a:r>
            <a:r>
              <a:rPr lang="es-ES" dirty="0" smtClean="0"/>
              <a:t>del </a:t>
            </a:r>
            <a:r>
              <a:rPr lang="es-ES" b="1" dirty="0" smtClean="0"/>
              <a:t>resto</a:t>
            </a:r>
            <a:r>
              <a:rPr lang="es-ES" dirty="0" smtClean="0"/>
              <a:t>.</a:t>
            </a:r>
          </a:p>
          <a:p>
            <a:r>
              <a:rPr lang="es-ES" dirty="0" smtClean="0"/>
              <a:t>Para ello se aplican aspectos espectrales: T10.8µm-T12.0µm, T3.9µm-T10.8µm (solo durante la noche),R0.6µm (durante el día) y de textura (varianza de T10.8µm acoplada a la varianza R0.6µm durante el día) .</a:t>
            </a:r>
          </a:p>
          <a:p>
            <a:r>
              <a:rPr lang="es-ES" dirty="0" smtClean="0"/>
              <a:t>	</a:t>
            </a:r>
          </a:p>
          <a:p>
            <a:r>
              <a:rPr lang="es-ES" dirty="0" smtClean="0"/>
              <a:t>Dentro del primer conjunto, las nubes fraccionales y altas semitransparentes se distinguen usando las temperaturas de brillo resta de los canales T8.7µm-T10.8µm y la </a:t>
            </a:r>
            <a:r>
              <a:rPr lang="es-ES" dirty="0" err="1" smtClean="0"/>
              <a:t>reflectancia</a:t>
            </a:r>
            <a:r>
              <a:rPr lang="es-ES" dirty="0" smtClean="0"/>
              <a:t> del visible R0,6µm.</a:t>
            </a:r>
          </a:p>
          <a:p>
            <a:r>
              <a:rPr lang="es-ES" dirty="0" smtClean="0"/>
              <a:t>El resto de categorías se distinguen comparando su temperatura de brillo T10.8µm con las temperaturas del modelo numérico a diferentes niveles de presión.</a:t>
            </a:r>
          </a:p>
          <a:p>
            <a:r>
              <a:rPr lang="es-ES" dirty="0" smtClean="0"/>
              <a:t>Además T7.3µm y T8.7µm  se emplean para un ajuste más fino y separar nubes bajas y medias, especialmente útil cuando hay inversiones térmicas. </a:t>
            </a:r>
          </a:p>
        </p:txBody>
      </p:sp>
    </p:spTree>
    <p:extLst>
      <p:ext uri="{BB962C8B-B14F-4D97-AF65-F5344CB8AC3E}">
        <p14:creationId xmlns:p14="http://schemas.microsoft.com/office/powerpoint/2010/main" val="352087097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ítulo 1"/>
          <p:cNvSpPr txBox="1">
            <a:spLocks/>
          </p:cNvSpPr>
          <p:nvPr/>
        </p:nvSpPr>
        <p:spPr bwMode="auto">
          <a:xfrm>
            <a:off x="1387475" y="638175"/>
            <a:ext cx="93964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s-ES" altLang="es-ES" sz="3600">
                <a:latin typeface="Calibri Light" panose="020F0302020204030204" pitchFamily="34" charset="0"/>
              </a:rPr>
              <a:t>Inputs  CT (Cloud Type)</a:t>
            </a:r>
          </a:p>
        </p:txBody>
      </p:sp>
      <p:sp>
        <p:nvSpPr>
          <p:cNvPr id="6" name="Rectángulo 5"/>
          <p:cNvSpPr/>
          <p:nvPr/>
        </p:nvSpPr>
        <p:spPr>
          <a:xfrm>
            <a:off x="3864768" y="1855769"/>
            <a:ext cx="4441825" cy="4233059"/>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346075" eaLnBrk="1" fontAlgn="auto" hangingPunct="1">
              <a:spcBef>
                <a:spcPts val="0"/>
              </a:spcBef>
              <a:spcAft>
                <a:spcPts val="0"/>
              </a:spcAft>
              <a:buFont typeface="Arial" panose="020B0604020202020204" pitchFamily="34" charset="0"/>
              <a:buChar char="•"/>
              <a:defRPr/>
            </a:pPr>
            <a:r>
              <a:rPr lang="es-ES" sz="2000" dirty="0">
                <a:solidFill>
                  <a:schemeClr val="tx1"/>
                </a:solidFill>
              </a:rPr>
              <a:t>Canales SEVIRI</a:t>
            </a:r>
          </a:p>
          <a:p>
            <a:pPr marL="285750" indent="346075" eaLnBrk="1" fontAlgn="auto" hangingPunct="1">
              <a:spcBef>
                <a:spcPts val="0"/>
              </a:spcBef>
              <a:spcAft>
                <a:spcPts val="0"/>
              </a:spcAft>
              <a:buFont typeface="Arial" panose="020B0604020202020204" pitchFamily="34" charset="0"/>
              <a:buChar char="•"/>
              <a:defRPr/>
            </a:pPr>
            <a:endParaRPr lang="es-ES" sz="2000" dirty="0">
              <a:solidFill>
                <a:schemeClr val="tx1"/>
              </a:solidFill>
            </a:endParaRPr>
          </a:p>
          <a:p>
            <a:pPr marL="285750" indent="346075" eaLnBrk="1" fontAlgn="auto" hangingPunct="1">
              <a:spcBef>
                <a:spcPts val="0"/>
              </a:spcBef>
              <a:spcAft>
                <a:spcPts val="0"/>
              </a:spcAft>
              <a:buFont typeface="Arial" panose="020B0604020202020204" pitchFamily="34" charset="0"/>
              <a:buChar char="•"/>
              <a:defRPr/>
            </a:pPr>
            <a:r>
              <a:rPr lang="es-ES" sz="2000" b="1" dirty="0" err="1">
                <a:solidFill>
                  <a:schemeClr val="tx1"/>
                </a:solidFill>
              </a:rPr>
              <a:t>CMa</a:t>
            </a:r>
            <a:endParaRPr lang="es-ES" sz="2000" b="1" dirty="0">
              <a:solidFill>
                <a:schemeClr val="tx1"/>
              </a:solidFill>
            </a:endParaRPr>
          </a:p>
          <a:p>
            <a:pPr marL="285750" indent="346075" eaLnBrk="1" fontAlgn="auto" hangingPunct="1">
              <a:spcBef>
                <a:spcPts val="0"/>
              </a:spcBef>
              <a:spcAft>
                <a:spcPts val="0"/>
              </a:spcAft>
              <a:buFont typeface="Arial" panose="020B0604020202020204" pitchFamily="34" charset="0"/>
              <a:buChar char="•"/>
              <a:defRPr/>
            </a:pPr>
            <a:endParaRPr lang="es-ES" sz="2000" b="1" dirty="0">
              <a:solidFill>
                <a:schemeClr val="tx1"/>
              </a:solidFill>
            </a:endParaRPr>
          </a:p>
          <a:p>
            <a:pPr marL="285750" indent="346075" eaLnBrk="1" fontAlgn="auto" hangingPunct="1">
              <a:spcBef>
                <a:spcPts val="0"/>
              </a:spcBef>
              <a:spcAft>
                <a:spcPts val="0"/>
              </a:spcAft>
              <a:buFont typeface="Arial" panose="020B0604020202020204" pitchFamily="34" charset="0"/>
              <a:buChar char="•"/>
              <a:defRPr/>
            </a:pPr>
            <a:r>
              <a:rPr lang="es-ES" sz="2000" dirty="0">
                <a:solidFill>
                  <a:schemeClr val="tx1"/>
                </a:solidFill>
              </a:rPr>
              <a:t>Ángulo solar y satelital</a:t>
            </a:r>
          </a:p>
          <a:p>
            <a:pPr marL="285750" indent="346075" eaLnBrk="1" fontAlgn="auto" hangingPunct="1">
              <a:spcBef>
                <a:spcPts val="0"/>
              </a:spcBef>
              <a:spcAft>
                <a:spcPts val="0"/>
              </a:spcAft>
              <a:buFont typeface="Arial" panose="020B0604020202020204" pitchFamily="34" charset="0"/>
              <a:buChar char="•"/>
              <a:defRPr/>
            </a:pPr>
            <a:endParaRPr lang="es-ES" sz="2000" dirty="0">
              <a:solidFill>
                <a:schemeClr val="tx1"/>
              </a:solidFill>
            </a:endParaRPr>
          </a:p>
          <a:p>
            <a:pPr marL="285750" indent="346075" eaLnBrk="1" fontAlgn="auto" hangingPunct="1">
              <a:spcBef>
                <a:spcPts val="0"/>
              </a:spcBef>
              <a:spcAft>
                <a:spcPts val="0"/>
              </a:spcAft>
              <a:buFont typeface="Arial" panose="020B0604020202020204" pitchFamily="34" charset="0"/>
              <a:buChar char="•"/>
              <a:defRPr/>
            </a:pPr>
            <a:r>
              <a:rPr lang="es-ES" sz="2000" dirty="0">
                <a:solidFill>
                  <a:schemeClr val="tx1"/>
                </a:solidFill>
              </a:rPr>
              <a:t>NWP data</a:t>
            </a:r>
          </a:p>
          <a:p>
            <a:pPr marL="285750" indent="346075" eaLnBrk="1" fontAlgn="auto" hangingPunct="1">
              <a:spcBef>
                <a:spcPts val="0"/>
              </a:spcBef>
              <a:spcAft>
                <a:spcPts val="0"/>
              </a:spcAft>
              <a:buFont typeface="Arial" panose="020B0604020202020204" pitchFamily="34" charset="0"/>
              <a:buChar char="•"/>
              <a:defRPr/>
            </a:pPr>
            <a:endParaRPr lang="es-ES" sz="2000" dirty="0">
              <a:solidFill>
                <a:schemeClr val="tx1"/>
              </a:solidFill>
            </a:endParaRPr>
          </a:p>
          <a:p>
            <a:pPr marL="285750" indent="346075" eaLnBrk="1" fontAlgn="auto" hangingPunct="1">
              <a:spcBef>
                <a:spcPts val="0"/>
              </a:spcBef>
              <a:spcAft>
                <a:spcPts val="0"/>
              </a:spcAft>
              <a:buFont typeface="Arial" panose="020B0604020202020204" pitchFamily="34" charset="0"/>
              <a:buChar char="•"/>
              <a:defRPr/>
            </a:pPr>
            <a:r>
              <a:rPr lang="es-ES" sz="2000" dirty="0">
                <a:solidFill>
                  <a:schemeClr val="tx1"/>
                </a:solidFill>
              </a:rPr>
              <a:t>Atlas tierra/mar</a:t>
            </a:r>
          </a:p>
          <a:p>
            <a:pPr marL="285750" indent="346075" eaLnBrk="1" fontAlgn="auto" hangingPunct="1">
              <a:spcBef>
                <a:spcPts val="0"/>
              </a:spcBef>
              <a:spcAft>
                <a:spcPts val="0"/>
              </a:spcAft>
              <a:buFont typeface="Arial" panose="020B0604020202020204" pitchFamily="34" charset="0"/>
              <a:buChar char="•"/>
              <a:defRPr/>
            </a:pPr>
            <a:endParaRPr lang="es-ES" sz="2000" dirty="0">
              <a:solidFill>
                <a:schemeClr val="tx1"/>
              </a:solidFill>
            </a:endParaRPr>
          </a:p>
          <a:p>
            <a:pPr marL="285750" indent="346075" eaLnBrk="1" fontAlgn="auto" hangingPunct="1">
              <a:spcBef>
                <a:spcPts val="0"/>
              </a:spcBef>
              <a:spcAft>
                <a:spcPts val="0"/>
              </a:spcAft>
              <a:buFont typeface="Arial" panose="020B0604020202020204" pitchFamily="34" charset="0"/>
              <a:buChar char="•"/>
              <a:defRPr/>
            </a:pPr>
            <a:r>
              <a:rPr lang="es-ES" sz="2000" dirty="0">
                <a:solidFill>
                  <a:schemeClr val="tx1"/>
                </a:solidFill>
              </a:rPr>
              <a:t>Atlas de elevación</a:t>
            </a:r>
          </a:p>
          <a:p>
            <a:pPr marL="285750" indent="346075" eaLnBrk="1" fontAlgn="auto" hangingPunct="1">
              <a:spcBef>
                <a:spcPts val="0"/>
              </a:spcBef>
              <a:spcAft>
                <a:spcPts val="0"/>
              </a:spcAft>
              <a:buFont typeface="Arial" panose="020B0604020202020204" pitchFamily="34" charset="0"/>
              <a:buChar char="•"/>
              <a:defRPr/>
            </a:pPr>
            <a:endParaRPr lang="es-ES" sz="2000" dirty="0">
              <a:solidFill>
                <a:schemeClr val="tx1"/>
              </a:solidFill>
            </a:endParaRPr>
          </a:p>
          <a:p>
            <a:pPr marL="285750" indent="346075" eaLnBrk="1" fontAlgn="auto" hangingPunct="1">
              <a:spcBef>
                <a:spcPts val="0"/>
              </a:spcBef>
              <a:spcAft>
                <a:spcPts val="0"/>
              </a:spcAft>
              <a:buFont typeface="Arial" panose="020B0604020202020204" pitchFamily="34" charset="0"/>
              <a:buChar char="•"/>
              <a:defRPr/>
            </a:pPr>
            <a:r>
              <a:rPr lang="es-ES" sz="2000" dirty="0">
                <a:solidFill>
                  <a:schemeClr val="tx1"/>
                </a:solidFill>
              </a:rPr>
              <a:t>Climatologías de varios niveles</a:t>
            </a:r>
          </a:p>
        </p:txBody>
      </p:sp>
    </p:spTree>
    <p:extLst>
      <p:ext uri="{BB962C8B-B14F-4D97-AF65-F5344CB8AC3E}">
        <p14:creationId xmlns:p14="http://schemas.microsoft.com/office/powerpoint/2010/main" val="108089971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7280" y="286603"/>
            <a:ext cx="10058400" cy="1122649"/>
          </a:xfrm>
        </p:spPr>
        <p:txBody>
          <a:bodyPr/>
          <a:lstStyle/>
          <a:p>
            <a:r>
              <a:rPr lang="es-ES" dirty="0" smtClean="0"/>
              <a:t>Limitaciones del Cloud </a:t>
            </a:r>
            <a:r>
              <a:rPr lang="es-ES" dirty="0" err="1" smtClean="0"/>
              <a:t>Type</a:t>
            </a:r>
            <a:r>
              <a:rPr lang="es-ES" dirty="0" smtClean="0"/>
              <a:t> (CT)</a:t>
            </a:r>
            <a:endParaRPr lang="es-ES" dirty="0"/>
          </a:p>
        </p:txBody>
      </p:sp>
      <p:sp>
        <p:nvSpPr>
          <p:cNvPr id="4" name="Marcador de contenido 3"/>
          <p:cNvSpPr>
            <a:spLocks noGrp="1"/>
          </p:cNvSpPr>
          <p:nvPr>
            <p:ph idx="4294967295"/>
          </p:nvPr>
        </p:nvSpPr>
        <p:spPr>
          <a:xfrm>
            <a:off x="1097280" y="1845734"/>
            <a:ext cx="10058400" cy="402336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s-E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285750" indent="-285750" eaLnBrk="1" fontAlgn="auto" hangingPunct="1">
              <a:spcBef>
                <a:spcPts val="0"/>
              </a:spcBef>
              <a:spcAft>
                <a:spcPts val="0"/>
              </a:spcAft>
              <a:buFont typeface="Arial" panose="020B0604020202020204" pitchFamily="34" charset="0"/>
              <a:buChar char="•"/>
              <a:defRPr/>
            </a:pPr>
            <a:r>
              <a:rPr lang="en-GB" sz="2000" dirty="0">
                <a:solidFill>
                  <a:schemeClr val="tx1"/>
                </a:solidFill>
              </a:rPr>
              <a:t>Los </a:t>
            </a:r>
            <a:r>
              <a:rPr lang="en-GB" sz="2000" b="1" dirty="0" err="1">
                <a:solidFill>
                  <a:schemeClr val="tx1"/>
                </a:solidFill>
              </a:rPr>
              <a:t>cirros</a:t>
            </a:r>
            <a:r>
              <a:rPr lang="en-GB" sz="2000" b="1" dirty="0">
                <a:solidFill>
                  <a:schemeClr val="tx1"/>
                </a:solidFill>
              </a:rPr>
              <a:t> </a:t>
            </a:r>
            <a:r>
              <a:rPr lang="en-GB" sz="2000" b="1" dirty="0" err="1">
                <a:solidFill>
                  <a:schemeClr val="tx1"/>
                </a:solidFill>
              </a:rPr>
              <a:t>muy</a:t>
            </a:r>
            <a:r>
              <a:rPr lang="en-GB" sz="2000" b="1" dirty="0">
                <a:solidFill>
                  <a:schemeClr val="tx1"/>
                </a:solidFill>
              </a:rPr>
              <a:t> </a:t>
            </a:r>
            <a:r>
              <a:rPr lang="en-GB" sz="2000" b="1" dirty="0" err="1">
                <a:solidFill>
                  <a:schemeClr val="tx1"/>
                </a:solidFill>
              </a:rPr>
              <a:t>finos</a:t>
            </a:r>
            <a:r>
              <a:rPr lang="en-GB" sz="2000" b="1" dirty="0">
                <a:solidFill>
                  <a:schemeClr val="tx1"/>
                </a:solidFill>
              </a:rPr>
              <a:t> </a:t>
            </a:r>
            <a:r>
              <a:rPr lang="en-GB" sz="2000" dirty="0">
                <a:solidFill>
                  <a:schemeClr val="tx1">
                    <a:lumMod val="75000"/>
                    <a:lumOff val="25000"/>
                  </a:schemeClr>
                </a:solidFill>
              </a:rPr>
              <a:t>son </a:t>
            </a:r>
            <a:r>
              <a:rPr lang="en-GB" sz="2000" dirty="0" err="1">
                <a:solidFill>
                  <a:schemeClr val="tx1">
                    <a:lumMod val="75000"/>
                    <a:lumOff val="25000"/>
                  </a:schemeClr>
                </a:solidFill>
              </a:rPr>
              <a:t>clasificados</a:t>
            </a:r>
            <a:r>
              <a:rPr lang="en-GB" sz="2000" dirty="0">
                <a:solidFill>
                  <a:schemeClr val="tx1">
                    <a:lumMod val="75000"/>
                    <a:lumOff val="25000"/>
                  </a:schemeClr>
                </a:solidFill>
              </a:rPr>
              <a:t> </a:t>
            </a:r>
            <a:r>
              <a:rPr lang="en-GB" sz="2000" dirty="0" err="1">
                <a:solidFill>
                  <a:schemeClr val="tx1">
                    <a:lumMod val="75000"/>
                    <a:lumOff val="25000"/>
                  </a:schemeClr>
                </a:solidFill>
              </a:rPr>
              <a:t>como</a:t>
            </a:r>
            <a:r>
              <a:rPr lang="en-GB" sz="2000" dirty="0">
                <a:solidFill>
                  <a:schemeClr val="tx1">
                    <a:lumMod val="75000"/>
                    <a:lumOff val="25000"/>
                  </a:schemeClr>
                </a:solidFill>
              </a:rPr>
              <a:t> </a:t>
            </a:r>
            <a:r>
              <a:rPr lang="en-GB" sz="2000" dirty="0" err="1">
                <a:solidFill>
                  <a:schemeClr val="tx1">
                    <a:lumMod val="75000"/>
                    <a:lumOff val="25000"/>
                  </a:schemeClr>
                </a:solidFill>
              </a:rPr>
              <a:t>nubes</a:t>
            </a:r>
            <a:r>
              <a:rPr lang="en-GB" sz="2000" dirty="0">
                <a:solidFill>
                  <a:schemeClr val="tx1">
                    <a:lumMod val="75000"/>
                    <a:lumOff val="25000"/>
                  </a:schemeClr>
                </a:solidFill>
              </a:rPr>
              <a:t> </a:t>
            </a:r>
            <a:r>
              <a:rPr lang="en-GB" sz="2000" dirty="0" err="1">
                <a:solidFill>
                  <a:schemeClr val="tx1">
                    <a:lumMod val="75000"/>
                    <a:lumOff val="25000"/>
                  </a:schemeClr>
                </a:solidFill>
              </a:rPr>
              <a:t>fraccionales</a:t>
            </a:r>
            <a:r>
              <a:rPr lang="en-GB" sz="2000" dirty="0">
                <a:solidFill>
                  <a:schemeClr val="tx1">
                    <a:lumMod val="75000"/>
                    <a:lumOff val="25000"/>
                  </a:schemeClr>
                </a:solidFill>
              </a:rPr>
              <a:t> con </a:t>
            </a:r>
            <a:r>
              <a:rPr lang="en-GB" sz="2000" dirty="0" err="1">
                <a:solidFill>
                  <a:schemeClr val="tx1">
                    <a:lumMod val="75000"/>
                    <a:lumOff val="25000"/>
                  </a:schemeClr>
                </a:solidFill>
              </a:rPr>
              <a:t>frecuencia</a:t>
            </a:r>
            <a:r>
              <a:rPr lang="en-GB" sz="2000" dirty="0">
                <a:solidFill>
                  <a:schemeClr val="tx1">
                    <a:lumMod val="75000"/>
                    <a:lumOff val="25000"/>
                  </a:schemeClr>
                </a:solidFill>
              </a:rPr>
              <a:t>.</a:t>
            </a:r>
          </a:p>
          <a:p>
            <a:pPr marL="285750" indent="-285750" eaLnBrk="1" fontAlgn="auto" hangingPunct="1">
              <a:spcBef>
                <a:spcPts val="0"/>
              </a:spcBef>
              <a:spcAft>
                <a:spcPts val="0"/>
              </a:spcAft>
              <a:buFont typeface="Arial" panose="020B0604020202020204" pitchFamily="34" charset="0"/>
              <a:buChar char="•"/>
              <a:defRPr/>
            </a:pPr>
            <a:endParaRPr lang="en-GB" sz="2000" dirty="0">
              <a:solidFill>
                <a:schemeClr val="tx1">
                  <a:lumMod val="75000"/>
                  <a:lumOff val="25000"/>
                </a:schemeClr>
              </a:solidFill>
            </a:endParaRPr>
          </a:p>
          <a:p>
            <a:pPr marL="285750" indent="-285750" eaLnBrk="1" fontAlgn="auto" hangingPunct="1">
              <a:spcBef>
                <a:spcPts val="0"/>
              </a:spcBef>
              <a:spcAft>
                <a:spcPts val="0"/>
              </a:spcAft>
              <a:buFont typeface="Arial" panose="020B0604020202020204" pitchFamily="34" charset="0"/>
              <a:buChar char="•"/>
              <a:defRPr/>
            </a:pPr>
            <a:r>
              <a:rPr lang="en-GB" sz="2000" dirty="0">
                <a:solidFill>
                  <a:schemeClr val="tx1">
                    <a:lumMod val="75000"/>
                    <a:lumOff val="25000"/>
                  </a:schemeClr>
                </a:solidFill>
              </a:rPr>
              <a:t>Las </a:t>
            </a:r>
            <a:r>
              <a:rPr lang="en-GB" sz="2000" b="1" dirty="0" err="1">
                <a:solidFill>
                  <a:schemeClr val="tx1"/>
                </a:solidFill>
              </a:rPr>
              <a:t>nubes</a:t>
            </a:r>
            <a:r>
              <a:rPr lang="en-GB" sz="2000" b="1" dirty="0">
                <a:solidFill>
                  <a:schemeClr val="tx1"/>
                </a:solidFill>
              </a:rPr>
              <a:t> </a:t>
            </a:r>
            <a:r>
              <a:rPr lang="en-GB" sz="2000" b="1" dirty="0" err="1">
                <a:solidFill>
                  <a:schemeClr val="tx1"/>
                </a:solidFill>
              </a:rPr>
              <a:t>muy</a:t>
            </a:r>
            <a:r>
              <a:rPr lang="en-GB" sz="2000" b="1" dirty="0">
                <a:solidFill>
                  <a:schemeClr val="tx1"/>
                </a:solidFill>
              </a:rPr>
              <a:t> </a:t>
            </a:r>
            <a:r>
              <a:rPr lang="en-GB" sz="2000" b="1" dirty="0" err="1">
                <a:solidFill>
                  <a:schemeClr val="tx1"/>
                </a:solidFill>
              </a:rPr>
              <a:t>bajas</a:t>
            </a:r>
            <a:r>
              <a:rPr lang="en-GB" sz="2000" b="1" dirty="0">
                <a:solidFill>
                  <a:schemeClr val="tx1"/>
                </a:solidFill>
              </a:rPr>
              <a:t> </a:t>
            </a:r>
            <a:r>
              <a:rPr lang="en-GB" sz="2000" dirty="0" err="1">
                <a:solidFill>
                  <a:schemeClr val="tx1">
                    <a:lumMod val="75000"/>
                    <a:lumOff val="25000"/>
                  </a:schemeClr>
                </a:solidFill>
              </a:rPr>
              <a:t>pueden</a:t>
            </a:r>
            <a:r>
              <a:rPr lang="en-GB" sz="2000" dirty="0">
                <a:solidFill>
                  <a:schemeClr val="tx1">
                    <a:lumMod val="75000"/>
                    <a:lumOff val="25000"/>
                  </a:schemeClr>
                </a:solidFill>
              </a:rPr>
              <a:t> </a:t>
            </a:r>
            <a:r>
              <a:rPr lang="en-GB" sz="2000" dirty="0" err="1">
                <a:solidFill>
                  <a:schemeClr val="tx1">
                    <a:lumMod val="75000"/>
                    <a:lumOff val="25000"/>
                  </a:schemeClr>
                </a:solidFill>
              </a:rPr>
              <a:t>ser</a:t>
            </a:r>
            <a:r>
              <a:rPr lang="en-GB" sz="2000" dirty="0">
                <a:solidFill>
                  <a:schemeClr val="tx1">
                    <a:lumMod val="75000"/>
                    <a:lumOff val="25000"/>
                  </a:schemeClr>
                </a:solidFill>
              </a:rPr>
              <a:t> </a:t>
            </a:r>
            <a:r>
              <a:rPr lang="en-GB" sz="2000" dirty="0" err="1">
                <a:solidFill>
                  <a:schemeClr val="tx1">
                    <a:lumMod val="75000"/>
                    <a:lumOff val="25000"/>
                  </a:schemeClr>
                </a:solidFill>
              </a:rPr>
              <a:t>clasificadas</a:t>
            </a:r>
            <a:r>
              <a:rPr lang="en-GB" sz="2000" dirty="0">
                <a:solidFill>
                  <a:schemeClr val="tx1">
                    <a:lumMod val="75000"/>
                    <a:lumOff val="25000"/>
                  </a:schemeClr>
                </a:solidFill>
              </a:rPr>
              <a:t> </a:t>
            </a:r>
            <a:r>
              <a:rPr lang="en-GB" sz="2000" dirty="0" err="1">
                <a:solidFill>
                  <a:schemeClr val="tx1">
                    <a:lumMod val="75000"/>
                    <a:lumOff val="25000"/>
                  </a:schemeClr>
                </a:solidFill>
              </a:rPr>
              <a:t>como</a:t>
            </a:r>
            <a:r>
              <a:rPr lang="en-GB" sz="2000" dirty="0">
                <a:solidFill>
                  <a:schemeClr val="tx1">
                    <a:lumMod val="75000"/>
                    <a:lumOff val="25000"/>
                  </a:schemeClr>
                </a:solidFill>
              </a:rPr>
              <a:t> </a:t>
            </a:r>
            <a:r>
              <a:rPr lang="en-GB" sz="2000" dirty="0" err="1">
                <a:solidFill>
                  <a:schemeClr val="tx1">
                    <a:lumMod val="75000"/>
                    <a:lumOff val="25000"/>
                  </a:schemeClr>
                </a:solidFill>
              </a:rPr>
              <a:t>nubes</a:t>
            </a:r>
            <a:r>
              <a:rPr lang="en-GB" sz="2000" dirty="0">
                <a:solidFill>
                  <a:schemeClr val="tx1">
                    <a:lumMod val="75000"/>
                    <a:lumOff val="25000"/>
                  </a:schemeClr>
                </a:solidFill>
              </a:rPr>
              <a:t> medias </a:t>
            </a:r>
            <a:r>
              <a:rPr lang="en-GB" sz="2000" dirty="0" err="1">
                <a:solidFill>
                  <a:schemeClr val="tx1">
                    <a:lumMod val="75000"/>
                    <a:lumOff val="25000"/>
                  </a:schemeClr>
                </a:solidFill>
              </a:rPr>
              <a:t>en</a:t>
            </a:r>
            <a:r>
              <a:rPr lang="en-GB" sz="2000" dirty="0">
                <a:solidFill>
                  <a:schemeClr val="tx1">
                    <a:lumMod val="75000"/>
                    <a:lumOff val="25000"/>
                  </a:schemeClr>
                </a:solidFill>
              </a:rPr>
              <a:t> </a:t>
            </a:r>
            <a:r>
              <a:rPr lang="en-GB" sz="2000" dirty="0" err="1">
                <a:solidFill>
                  <a:schemeClr val="tx1">
                    <a:lumMod val="75000"/>
                    <a:lumOff val="25000"/>
                  </a:schemeClr>
                </a:solidFill>
              </a:rPr>
              <a:t>caso</a:t>
            </a:r>
            <a:r>
              <a:rPr lang="en-GB" sz="2000" dirty="0">
                <a:solidFill>
                  <a:schemeClr val="tx1">
                    <a:lumMod val="75000"/>
                    <a:lumOff val="25000"/>
                  </a:schemeClr>
                </a:solidFill>
              </a:rPr>
              <a:t> de </a:t>
            </a:r>
            <a:r>
              <a:rPr lang="en-GB" sz="2000" dirty="0" err="1">
                <a:solidFill>
                  <a:schemeClr val="tx1">
                    <a:lumMod val="75000"/>
                    <a:lumOff val="25000"/>
                  </a:schemeClr>
                </a:solidFill>
              </a:rPr>
              <a:t>fuerte</a:t>
            </a:r>
            <a:r>
              <a:rPr lang="en-GB" sz="2000" dirty="0">
                <a:solidFill>
                  <a:schemeClr val="tx1">
                    <a:lumMod val="75000"/>
                    <a:lumOff val="25000"/>
                  </a:schemeClr>
                </a:solidFill>
              </a:rPr>
              <a:t> </a:t>
            </a:r>
            <a:r>
              <a:rPr lang="en-GB" sz="2000" dirty="0" err="1">
                <a:solidFill>
                  <a:schemeClr val="tx1">
                    <a:lumMod val="75000"/>
                    <a:lumOff val="25000"/>
                  </a:schemeClr>
                </a:solidFill>
              </a:rPr>
              <a:t>inversión</a:t>
            </a:r>
            <a:r>
              <a:rPr lang="en-GB" sz="2000" dirty="0">
                <a:solidFill>
                  <a:schemeClr val="tx1">
                    <a:lumMod val="75000"/>
                    <a:lumOff val="25000"/>
                  </a:schemeClr>
                </a:solidFill>
              </a:rPr>
              <a:t> </a:t>
            </a:r>
            <a:r>
              <a:rPr lang="en-GB" sz="2000" dirty="0" err="1">
                <a:solidFill>
                  <a:schemeClr val="tx1">
                    <a:lumMod val="75000"/>
                    <a:lumOff val="25000"/>
                  </a:schemeClr>
                </a:solidFill>
              </a:rPr>
              <a:t>térmica</a:t>
            </a:r>
            <a:r>
              <a:rPr lang="en-GB" sz="2000" dirty="0">
                <a:solidFill>
                  <a:schemeClr val="tx1">
                    <a:lumMod val="75000"/>
                    <a:lumOff val="25000"/>
                  </a:schemeClr>
                </a:solidFill>
              </a:rPr>
              <a:t>.</a:t>
            </a:r>
          </a:p>
          <a:p>
            <a:pPr marL="285750" indent="-285750" eaLnBrk="1" fontAlgn="auto" hangingPunct="1">
              <a:spcBef>
                <a:spcPts val="0"/>
              </a:spcBef>
              <a:spcAft>
                <a:spcPts val="0"/>
              </a:spcAft>
              <a:buFont typeface="Arial" panose="020B0604020202020204" pitchFamily="34" charset="0"/>
              <a:buChar char="•"/>
              <a:defRPr/>
            </a:pPr>
            <a:endParaRPr lang="en-GB" sz="2000" dirty="0">
              <a:solidFill>
                <a:schemeClr val="tx1">
                  <a:lumMod val="75000"/>
                  <a:lumOff val="25000"/>
                </a:schemeClr>
              </a:solidFill>
            </a:endParaRPr>
          </a:p>
          <a:p>
            <a:pPr marL="285750" indent="-285750" eaLnBrk="1" fontAlgn="auto" hangingPunct="1">
              <a:spcBef>
                <a:spcPts val="0"/>
              </a:spcBef>
              <a:spcAft>
                <a:spcPts val="0"/>
              </a:spcAft>
              <a:buFont typeface="Arial" panose="020B0604020202020204" pitchFamily="34" charset="0"/>
              <a:buChar char="•"/>
              <a:defRPr/>
            </a:pPr>
            <a:r>
              <a:rPr lang="en-GB" sz="2000" dirty="0">
                <a:solidFill>
                  <a:schemeClr val="tx1">
                    <a:lumMod val="75000"/>
                    <a:lumOff val="25000"/>
                  </a:schemeClr>
                </a:solidFill>
              </a:rPr>
              <a:t>Las </a:t>
            </a:r>
            <a:r>
              <a:rPr lang="en-GB" sz="2000" b="1" dirty="0" err="1">
                <a:solidFill>
                  <a:schemeClr val="tx1"/>
                </a:solidFill>
              </a:rPr>
              <a:t>nubes</a:t>
            </a:r>
            <a:r>
              <a:rPr lang="en-GB" sz="2000" b="1" dirty="0">
                <a:solidFill>
                  <a:schemeClr val="tx1"/>
                </a:solidFill>
              </a:rPr>
              <a:t> </a:t>
            </a:r>
            <a:r>
              <a:rPr lang="en-GB" sz="2000" b="1" dirty="0" err="1">
                <a:solidFill>
                  <a:schemeClr val="tx1"/>
                </a:solidFill>
              </a:rPr>
              <a:t>bajas</a:t>
            </a:r>
            <a:r>
              <a:rPr lang="en-GB" sz="2000" b="1" dirty="0">
                <a:solidFill>
                  <a:schemeClr val="tx1"/>
                </a:solidFill>
              </a:rPr>
              <a:t> con </a:t>
            </a:r>
            <a:r>
              <a:rPr lang="en-GB" sz="2000" b="1" dirty="0" err="1">
                <a:solidFill>
                  <a:schemeClr val="tx1"/>
                </a:solidFill>
              </a:rPr>
              <a:t>cirros</a:t>
            </a:r>
            <a:r>
              <a:rPr lang="en-GB" sz="2000" b="1" dirty="0">
                <a:solidFill>
                  <a:schemeClr val="tx1"/>
                </a:solidFill>
              </a:rPr>
              <a:t> </a:t>
            </a:r>
            <a:r>
              <a:rPr lang="en-GB" sz="2000" b="1" dirty="0" err="1">
                <a:solidFill>
                  <a:schemeClr val="tx1"/>
                </a:solidFill>
              </a:rPr>
              <a:t>por</a:t>
            </a:r>
            <a:r>
              <a:rPr lang="en-GB" sz="2000" b="1" dirty="0">
                <a:solidFill>
                  <a:schemeClr val="tx1"/>
                </a:solidFill>
              </a:rPr>
              <a:t> </a:t>
            </a:r>
            <a:r>
              <a:rPr lang="en-GB" sz="2000" b="1" dirty="0" err="1">
                <a:solidFill>
                  <a:schemeClr val="tx1"/>
                </a:solidFill>
              </a:rPr>
              <a:t>encima</a:t>
            </a:r>
            <a:r>
              <a:rPr lang="en-GB" sz="2000" b="1" dirty="0">
                <a:solidFill>
                  <a:schemeClr val="tx1"/>
                </a:solidFill>
              </a:rPr>
              <a:t> </a:t>
            </a:r>
            <a:r>
              <a:rPr lang="en-GB" sz="2000" dirty="0" err="1">
                <a:solidFill>
                  <a:schemeClr val="tx1"/>
                </a:solidFill>
              </a:rPr>
              <a:t>pueden</a:t>
            </a:r>
            <a:r>
              <a:rPr lang="en-GB" sz="2000" dirty="0">
                <a:solidFill>
                  <a:schemeClr val="tx1"/>
                </a:solidFill>
              </a:rPr>
              <a:t> </a:t>
            </a:r>
            <a:r>
              <a:rPr lang="en-GB" sz="2000" dirty="0" err="1">
                <a:solidFill>
                  <a:schemeClr val="tx1"/>
                </a:solidFill>
              </a:rPr>
              <a:t>ser</a:t>
            </a:r>
            <a:r>
              <a:rPr lang="en-GB" sz="2000" dirty="0">
                <a:solidFill>
                  <a:schemeClr val="tx1"/>
                </a:solidFill>
              </a:rPr>
              <a:t> </a:t>
            </a:r>
            <a:r>
              <a:rPr lang="en-GB" sz="2000" dirty="0" err="1">
                <a:solidFill>
                  <a:schemeClr val="tx1"/>
                </a:solidFill>
              </a:rPr>
              <a:t>clasificadas</a:t>
            </a:r>
            <a:r>
              <a:rPr lang="en-GB" sz="2000" dirty="0">
                <a:solidFill>
                  <a:schemeClr val="tx1"/>
                </a:solidFill>
              </a:rPr>
              <a:t> </a:t>
            </a:r>
            <a:r>
              <a:rPr lang="en-GB" sz="2000" dirty="0" err="1">
                <a:solidFill>
                  <a:schemeClr val="tx1"/>
                </a:solidFill>
              </a:rPr>
              <a:t>como</a:t>
            </a:r>
            <a:r>
              <a:rPr lang="en-GB" sz="2000" dirty="0">
                <a:solidFill>
                  <a:schemeClr val="tx1"/>
                </a:solidFill>
              </a:rPr>
              <a:t> </a:t>
            </a:r>
            <a:r>
              <a:rPr lang="en-GB" sz="2000" dirty="0" err="1">
                <a:solidFill>
                  <a:schemeClr val="tx1"/>
                </a:solidFill>
              </a:rPr>
              <a:t>nubes</a:t>
            </a:r>
            <a:r>
              <a:rPr lang="en-GB" sz="2000" dirty="0">
                <a:solidFill>
                  <a:schemeClr val="tx1"/>
                </a:solidFill>
              </a:rPr>
              <a:t> medias. </a:t>
            </a:r>
          </a:p>
          <a:p>
            <a:pPr marL="285750" indent="-285750" eaLnBrk="1" fontAlgn="auto" hangingPunct="1">
              <a:spcBef>
                <a:spcPts val="0"/>
              </a:spcBef>
              <a:spcAft>
                <a:spcPts val="0"/>
              </a:spcAft>
              <a:buFont typeface="Arial" panose="020B0604020202020204" pitchFamily="34" charset="0"/>
              <a:buChar char="•"/>
              <a:defRPr/>
            </a:pPr>
            <a:endParaRPr lang="en-GB" sz="2000" dirty="0">
              <a:solidFill>
                <a:schemeClr val="tx1"/>
              </a:solidFill>
            </a:endParaRPr>
          </a:p>
          <a:p>
            <a:pPr marL="285750" indent="-285750" eaLnBrk="1" fontAlgn="auto" hangingPunct="1">
              <a:spcBef>
                <a:spcPts val="0"/>
              </a:spcBef>
              <a:spcAft>
                <a:spcPts val="0"/>
              </a:spcAft>
              <a:buFont typeface="Arial" panose="020B0604020202020204" pitchFamily="34" charset="0"/>
              <a:buChar char="•"/>
              <a:defRPr/>
            </a:pPr>
            <a:r>
              <a:rPr lang="en-GB" sz="2000" dirty="0">
                <a:solidFill>
                  <a:schemeClr val="tx1"/>
                </a:solidFill>
              </a:rPr>
              <a:t> + </a:t>
            </a:r>
            <a:r>
              <a:rPr lang="en-GB" sz="2000" dirty="0" err="1">
                <a:solidFill>
                  <a:schemeClr val="tx1"/>
                </a:solidFill>
              </a:rPr>
              <a:t>todas</a:t>
            </a:r>
            <a:r>
              <a:rPr lang="en-GB" sz="2000" dirty="0">
                <a:solidFill>
                  <a:schemeClr val="tx1"/>
                </a:solidFill>
              </a:rPr>
              <a:t> las </a:t>
            </a:r>
            <a:r>
              <a:rPr lang="en-GB" sz="2000" dirty="0" err="1">
                <a:solidFill>
                  <a:schemeClr val="tx1"/>
                </a:solidFill>
              </a:rPr>
              <a:t>limitaciones</a:t>
            </a:r>
            <a:r>
              <a:rPr lang="en-GB" sz="2000" dirty="0">
                <a:solidFill>
                  <a:schemeClr val="tx1"/>
                </a:solidFill>
              </a:rPr>
              <a:t> del </a:t>
            </a:r>
            <a:r>
              <a:rPr lang="en-GB" sz="2000" b="1" dirty="0" err="1">
                <a:solidFill>
                  <a:schemeClr val="tx1"/>
                </a:solidFill>
              </a:rPr>
              <a:t>CMa</a:t>
            </a:r>
            <a:endParaRPr lang="es-ES" dirty="0">
              <a:solidFill>
                <a:schemeClr val="tx1"/>
              </a:solidFill>
            </a:endParaRPr>
          </a:p>
        </p:txBody>
      </p:sp>
    </p:spTree>
    <p:extLst>
      <p:ext uri="{BB962C8B-B14F-4D97-AF65-F5344CB8AC3E}">
        <p14:creationId xmlns:p14="http://schemas.microsoft.com/office/powerpoint/2010/main" val="2565249813"/>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95" y="258182"/>
            <a:ext cx="5185987" cy="3087445"/>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0188" y="258183"/>
            <a:ext cx="5142156" cy="3087445"/>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0188" y="3397119"/>
            <a:ext cx="5142156" cy="2984462"/>
          </a:xfrm>
          <a:prstGeom prst="rect">
            <a:avLst/>
          </a:prstGeom>
        </p:spPr>
      </p:pic>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711" y="3345628"/>
            <a:ext cx="5142156" cy="3035953"/>
          </a:xfrm>
          <a:prstGeom prst="rect">
            <a:avLst/>
          </a:prstGeom>
        </p:spPr>
      </p:pic>
      <p:sp>
        <p:nvSpPr>
          <p:cNvPr id="6" name="CuadroTexto 5"/>
          <p:cNvSpPr txBox="1"/>
          <p:nvPr/>
        </p:nvSpPr>
        <p:spPr>
          <a:xfrm>
            <a:off x="3950097" y="3212453"/>
            <a:ext cx="3216537" cy="369332"/>
          </a:xfrm>
          <a:prstGeom prst="rect">
            <a:avLst/>
          </a:prstGeom>
          <a:solidFill>
            <a:srgbClr val="FFC000"/>
          </a:solidFill>
        </p:spPr>
        <p:txBody>
          <a:bodyPr wrap="square" rtlCol="0">
            <a:spAutoFit/>
          </a:bodyPr>
          <a:lstStyle/>
          <a:p>
            <a:pPr algn="ctr"/>
            <a:r>
              <a:rPr lang="es-ES" dirty="0" smtClean="0"/>
              <a:t>Ejemplo del Cloud </a:t>
            </a:r>
            <a:r>
              <a:rPr lang="es-ES" dirty="0" err="1" smtClean="0"/>
              <a:t>Type</a:t>
            </a:r>
            <a:endParaRPr lang="es-ES" dirty="0"/>
          </a:p>
        </p:txBody>
      </p:sp>
    </p:spTree>
    <p:extLst>
      <p:ext uri="{BB962C8B-B14F-4D97-AF65-F5344CB8AC3E}">
        <p14:creationId xmlns:p14="http://schemas.microsoft.com/office/powerpoint/2010/main" val="218915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5"/>
          <p:cNvSpPr txBox="1"/>
          <p:nvPr/>
        </p:nvSpPr>
        <p:spPr>
          <a:xfrm>
            <a:off x="1654081" y="1517399"/>
            <a:ext cx="8023225" cy="3694113"/>
          </a:xfrm>
          <a:prstGeom prst="rect">
            <a:avLst/>
          </a:prstGeom>
          <a:noFill/>
          <a:ln>
            <a:solidFill>
              <a:schemeClr val="tx1"/>
            </a:solidFill>
          </a:ln>
        </p:spPr>
        <p:txBody>
          <a:bodyPr>
            <a:spAutoFit/>
          </a:bodyPr>
          <a:lstStyle>
            <a:defPPr>
              <a:defRPr lang="es-E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eaLnBrk="1" fontAlgn="auto" hangingPunct="1">
              <a:spcBef>
                <a:spcPts val="0"/>
              </a:spcBef>
              <a:spcAft>
                <a:spcPts val="0"/>
              </a:spcAft>
              <a:defRPr/>
            </a:pPr>
            <a:endParaRPr lang="es-ES" dirty="0">
              <a:latin typeface="+mn-lt"/>
            </a:endParaRPr>
          </a:p>
          <a:p>
            <a:pPr lvl="1" eaLnBrk="1" fontAlgn="auto" hangingPunct="1">
              <a:spcBef>
                <a:spcPts val="0"/>
              </a:spcBef>
              <a:spcAft>
                <a:spcPts val="0"/>
              </a:spcAft>
              <a:defRPr/>
            </a:pPr>
            <a:r>
              <a:rPr lang="es-ES" dirty="0">
                <a:latin typeface="+mn-lt"/>
              </a:rPr>
              <a:t>El Cloud </a:t>
            </a:r>
            <a:r>
              <a:rPr lang="es-ES" dirty="0" err="1">
                <a:latin typeface="+mn-lt"/>
              </a:rPr>
              <a:t>Type</a:t>
            </a:r>
            <a:r>
              <a:rPr lang="es-ES" dirty="0">
                <a:latin typeface="+mn-lt"/>
              </a:rPr>
              <a:t> se calcula:</a:t>
            </a:r>
          </a:p>
          <a:p>
            <a:pPr lvl="1" eaLnBrk="1" fontAlgn="auto" hangingPunct="1">
              <a:spcBef>
                <a:spcPts val="0"/>
              </a:spcBef>
              <a:spcAft>
                <a:spcPts val="0"/>
              </a:spcAft>
              <a:defRPr/>
            </a:pPr>
            <a:endParaRPr lang="es-ES" dirty="0">
              <a:latin typeface="+mn-lt"/>
            </a:endParaRPr>
          </a:p>
          <a:p>
            <a:pPr lvl="1" eaLnBrk="1" fontAlgn="auto" hangingPunct="1">
              <a:spcBef>
                <a:spcPts val="0"/>
              </a:spcBef>
              <a:spcAft>
                <a:spcPts val="0"/>
              </a:spcAft>
              <a:defRPr/>
            </a:pPr>
            <a:endParaRPr lang="es-ES" dirty="0">
              <a:latin typeface="+mn-lt"/>
            </a:endParaRPr>
          </a:p>
          <a:p>
            <a:pPr marL="1257300" lvl="2" indent="-342900" eaLnBrk="1" fontAlgn="auto" hangingPunct="1">
              <a:spcBef>
                <a:spcPts val="0"/>
              </a:spcBef>
              <a:spcAft>
                <a:spcPts val="0"/>
              </a:spcAft>
              <a:buFontTx/>
              <a:buAutoNum type="alphaLcParenR"/>
              <a:defRPr/>
            </a:pPr>
            <a:r>
              <a:rPr lang="es-ES" dirty="0">
                <a:latin typeface="+mn-lt"/>
              </a:rPr>
              <a:t>Sobre todos los píxeles.</a:t>
            </a:r>
          </a:p>
          <a:p>
            <a:pPr marL="1257300" lvl="2" indent="-342900" eaLnBrk="1" fontAlgn="auto" hangingPunct="1">
              <a:spcBef>
                <a:spcPts val="0"/>
              </a:spcBef>
              <a:spcAft>
                <a:spcPts val="0"/>
              </a:spcAft>
              <a:buFontTx/>
              <a:buAutoNum type="alphaLcParenR"/>
              <a:defRPr/>
            </a:pPr>
            <a:endParaRPr lang="es-ES" dirty="0">
              <a:latin typeface="+mn-lt"/>
            </a:endParaRPr>
          </a:p>
          <a:p>
            <a:pPr marL="1257300" lvl="2" indent="-342900" eaLnBrk="1" fontAlgn="auto" hangingPunct="1">
              <a:spcBef>
                <a:spcPts val="0"/>
              </a:spcBef>
              <a:spcAft>
                <a:spcPts val="0"/>
              </a:spcAft>
              <a:buFontTx/>
              <a:buAutoNum type="alphaLcParenR"/>
              <a:defRPr/>
            </a:pPr>
            <a:r>
              <a:rPr lang="es-ES" dirty="0">
                <a:latin typeface="+mn-lt"/>
              </a:rPr>
              <a:t>Sólo sobre los píxeles clasificados como nubosos por el Cloud </a:t>
            </a:r>
            <a:r>
              <a:rPr lang="es-ES" dirty="0" err="1">
                <a:latin typeface="+mn-lt"/>
              </a:rPr>
              <a:t>Mask</a:t>
            </a:r>
            <a:r>
              <a:rPr lang="es-ES" dirty="0">
                <a:latin typeface="+mn-lt"/>
              </a:rPr>
              <a:t>.</a:t>
            </a:r>
          </a:p>
          <a:p>
            <a:pPr marL="1257300" lvl="2" indent="-342900" eaLnBrk="1" fontAlgn="auto" hangingPunct="1">
              <a:spcBef>
                <a:spcPts val="0"/>
              </a:spcBef>
              <a:spcAft>
                <a:spcPts val="0"/>
              </a:spcAft>
              <a:buFontTx/>
              <a:buAutoNum type="alphaLcParenR"/>
              <a:defRPr/>
            </a:pPr>
            <a:endParaRPr lang="es-ES" dirty="0">
              <a:latin typeface="+mn-lt"/>
            </a:endParaRPr>
          </a:p>
          <a:p>
            <a:pPr marL="1257300" lvl="2" indent="-342900" eaLnBrk="1" fontAlgn="auto" hangingPunct="1">
              <a:spcBef>
                <a:spcPts val="0"/>
              </a:spcBef>
              <a:spcAft>
                <a:spcPts val="0"/>
              </a:spcAft>
              <a:buFontTx/>
              <a:buAutoNum type="alphaLcParenR"/>
              <a:defRPr/>
            </a:pPr>
            <a:r>
              <a:rPr lang="es-ES" dirty="0">
                <a:latin typeface="+mn-lt"/>
              </a:rPr>
              <a:t>Sólo sobre una preselección de píxeles </a:t>
            </a:r>
            <a:r>
              <a:rPr lang="es-ES" dirty="0" err="1">
                <a:latin typeface="+mn-lt"/>
              </a:rPr>
              <a:t>reprentativos</a:t>
            </a:r>
            <a:r>
              <a:rPr lang="es-ES" dirty="0">
                <a:latin typeface="+mn-lt"/>
              </a:rPr>
              <a:t>.</a:t>
            </a:r>
          </a:p>
          <a:p>
            <a:pPr marL="1257300" lvl="2" indent="-342900" eaLnBrk="1" fontAlgn="auto" hangingPunct="1">
              <a:spcBef>
                <a:spcPts val="0"/>
              </a:spcBef>
              <a:spcAft>
                <a:spcPts val="0"/>
              </a:spcAft>
              <a:buFontTx/>
              <a:buAutoNum type="alphaLcParenR"/>
              <a:defRPr/>
            </a:pPr>
            <a:endParaRPr lang="es-ES" dirty="0">
              <a:latin typeface="+mn-lt"/>
            </a:endParaRPr>
          </a:p>
          <a:p>
            <a:pPr marL="1257300" lvl="2" indent="-342900" eaLnBrk="1" fontAlgn="auto" hangingPunct="1">
              <a:spcBef>
                <a:spcPts val="0"/>
              </a:spcBef>
              <a:spcAft>
                <a:spcPts val="0"/>
              </a:spcAft>
              <a:buFontTx/>
              <a:buAutoNum type="alphaLcParenR"/>
              <a:defRPr/>
            </a:pPr>
            <a:r>
              <a:rPr lang="es-ES" dirty="0">
                <a:latin typeface="+mn-lt"/>
              </a:rPr>
              <a:t>Sólo sobre los píxeles más brillantes.</a:t>
            </a:r>
          </a:p>
          <a:p>
            <a:pPr marL="1257300" lvl="2" indent="-342900" eaLnBrk="1" fontAlgn="auto" hangingPunct="1">
              <a:spcBef>
                <a:spcPts val="0"/>
              </a:spcBef>
              <a:spcAft>
                <a:spcPts val="0"/>
              </a:spcAft>
              <a:buFontTx/>
              <a:buAutoNum type="alphaLcParenR"/>
              <a:defRPr/>
            </a:pPr>
            <a:endParaRPr lang="es-ES" dirty="0">
              <a:latin typeface="+mn-lt"/>
            </a:endParaRPr>
          </a:p>
          <a:p>
            <a:pPr marL="800100" lvl="1" indent="-342900" eaLnBrk="1" fontAlgn="auto" hangingPunct="1">
              <a:spcBef>
                <a:spcPts val="0"/>
              </a:spcBef>
              <a:spcAft>
                <a:spcPts val="0"/>
              </a:spcAft>
              <a:buFontTx/>
              <a:buAutoNum type="alphaLcParenR"/>
              <a:defRPr/>
            </a:pPr>
            <a:endParaRPr lang="es-ES" dirty="0">
              <a:latin typeface="+mn-lt"/>
            </a:endParaRPr>
          </a:p>
        </p:txBody>
      </p:sp>
      <p:sp>
        <p:nvSpPr>
          <p:cNvPr id="3" name="CuadroTexto 2"/>
          <p:cNvSpPr txBox="1"/>
          <p:nvPr/>
        </p:nvSpPr>
        <p:spPr>
          <a:xfrm>
            <a:off x="1516829" y="796065"/>
            <a:ext cx="2010743" cy="369332"/>
          </a:xfrm>
          <a:prstGeom prst="rect">
            <a:avLst/>
          </a:prstGeom>
          <a:noFill/>
        </p:spPr>
        <p:txBody>
          <a:bodyPr wrap="none" rtlCol="0">
            <a:spAutoFit/>
          </a:bodyPr>
          <a:lstStyle/>
          <a:p>
            <a:r>
              <a:rPr lang="es-ES" dirty="0" smtClean="0"/>
              <a:t>Pregunta de repaso</a:t>
            </a:r>
            <a:endParaRPr lang="es-ES" dirty="0"/>
          </a:p>
        </p:txBody>
      </p:sp>
    </p:spTree>
    <p:extLst>
      <p:ext uri="{BB962C8B-B14F-4D97-AF65-F5344CB8AC3E}">
        <p14:creationId xmlns:p14="http://schemas.microsoft.com/office/powerpoint/2010/main" val="3118708624"/>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453869" y="69005"/>
            <a:ext cx="5284261" cy="338554"/>
          </a:xfrm>
          <a:prstGeom prst="rect">
            <a:avLst/>
          </a:prstGeom>
          <a:solidFill>
            <a:srgbClr val="FFC000"/>
          </a:solidFill>
        </p:spPr>
        <p:txBody>
          <a:bodyPr wrap="square" rtlCol="0">
            <a:spAutoFit/>
          </a:bodyPr>
          <a:lstStyle/>
          <a:p>
            <a:pPr algn="ctr"/>
            <a:r>
              <a:rPr lang="es-ES" sz="1600" dirty="0" smtClean="0"/>
              <a:t>CLOUD TOP PRESSURE, TEMPERATURE AND HEIGHT  (CTTH)</a:t>
            </a:r>
            <a:endParaRPr lang="es-ES" sz="1600"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7205" y="452715"/>
            <a:ext cx="10058400" cy="5701722"/>
          </a:xfrm>
          <a:prstGeom prst="rect">
            <a:avLst/>
          </a:prstGeom>
        </p:spPr>
      </p:pic>
    </p:spTree>
    <p:extLst>
      <p:ext uri="{BB962C8B-B14F-4D97-AF65-F5344CB8AC3E}">
        <p14:creationId xmlns:p14="http://schemas.microsoft.com/office/powerpoint/2010/main" val="196126296"/>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7205" y="553707"/>
            <a:ext cx="10058400" cy="5701722"/>
          </a:xfrm>
          <a:prstGeom prst="rect">
            <a:avLst/>
          </a:prstGeom>
        </p:spPr>
      </p:pic>
      <p:sp>
        <p:nvSpPr>
          <p:cNvPr id="4" name="CuadroTexto 3"/>
          <p:cNvSpPr txBox="1"/>
          <p:nvPr/>
        </p:nvSpPr>
        <p:spPr>
          <a:xfrm>
            <a:off x="3453869" y="69005"/>
            <a:ext cx="5284261" cy="338554"/>
          </a:xfrm>
          <a:prstGeom prst="rect">
            <a:avLst/>
          </a:prstGeom>
          <a:solidFill>
            <a:srgbClr val="FFC000"/>
          </a:solidFill>
        </p:spPr>
        <p:txBody>
          <a:bodyPr wrap="square" rtlCol="0">
            <a:spAutoFit/>
          </a:bodyPr>
          <a:lstStyle/>
          <a:p>
            <a:pPr algn="ctr"/>
            <a:r>
              <a:rPr lang="es-ES" sz="1600" dirty="0" smtClean="0"/>
              <a:t>CLOUD TOP PRESSURE, TEMPERATURE AND HEIGHT (CTTH)</a:t>
            </a:r>
            <a:endParaRPr lang="es-ES" sz="1600" dirty="0"/>
          </a:p>
        </p:txBody>
      </p:sp>
    </p:spTree>
    <p:extLst>
      <p:ext uri="{BB962C8B-B14F-4D97-AF65-F5344CB8AC3E}">
        <p14:creationId xmlns:p14="http://schemas.microsoft.com/office/powerpoint/2010/main" val="29581141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7205" y="735516"/>
            <a:ext cx="10058400" cy="5615754"/>
          </a:xfrm>
          <a:prstGeom prst="rect">
            <a:avLst/>
          </a:prstGeom>
        </p:spPr>
      </p:pic>
      <p:sp>
        <p:nvSpPr>
          <p:cNvPr id="4" name="CuadroTexto 3"/>
          <p:cNvSpPr txBox="1"/>
          <p:nvPr/>
        </p:nvSpPr>
        <p:spPr>
          <a:xfrm>
            <a:off x="3453869" y="125449"/>
            <a:ext cx="5284261" cy="338554"/>
          </a:xfrm>
          <a:prstGeom prst="rect">
            <a:avLst/>
          </a:prstGeom>
          <a:solidFill>
            <a:srgbClr val="FFC000"/>
          </a:solidFill>
        </p:spPr>
        <p:txBody>
          <a:bodyPr wrap="square" rtlCol="0">
            <a:spAutoFit/>
          </a:bodyPr>
          <a:lstStyle/>
          <a:p>
            <a:pPr algn="ctr"/>
            <a:r>
              <a:rPr lang="es-ES" sz="1600" dirty="0" smtClean="0"/>
              <a:t>CLOUD TOP PRESSURE, TEMPERATURE AND HEIGHT  (CTTH)</a:t>
            </a:r>
            <a:endParaRPr lang="es-ES" sz="1600" dirty="0"/>
          </a:p>
        </p:txBody>
      </p:sp>
    </p:spTree>
    <p:extLst>
      <p:ext uri="{BB962C8B-B14F-4D97-AF65-F5344CB8AC3E}">
        <p14:creationId xmlns:p14="http://schemas.microsoft.com/office/powerpoint/2010/main" val="145493531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10004" y="677732"/>
            <a:ext cx="6160661" cy="369332"/>
          </a:xfrm>
          <a:prstGeom prst="rect">
            <a:avLst/>
          </a:prstGeom>
          <a:noFill/>
        </p:spPr>
        <p:txBody>
          <a:bodyPr wrap="none" rtlCol="0">
            <a:spAutoFit/>
          </a:bodyPr>
          <a:lstStyle/>
          <a:p>
            <a:r>
              <a:rPr lang="es-ES" dirty="0" smtClean="0"/>
              <a:t>¿Cómo podemos conocer la temperatura de cada pixel nuboso?</a:t>
            </a:r>
            <a:endParaRPr lang="es-ES"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662" y="1276633"/>
            <a:ext cx="5506218" cy="3982006"/>
          </a:xfrm>
          <a:prstGeom prst="rect">
            <a:avLst/>
          </a:prstGeom>
        </p:spPr>
      </p:pic>
      <p:sp>
        <p:nvSpPr>
          <p:cNvPr id="5" name="Rectángulo 4"/>
          <p:cNvSpPr/>
          <p:nvPr/>
        </p:nvSpPr>
        <p:spPr>
          <a:xfrm>
            <a:off x="7596878" y="817563"/>
            <a:ext cx="3771900" cy="7112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s-ES" b="1" dirty="0" err="1">
                <a:solidFill>
                  <a:schemeClr val="tx1"/>
                </a:solidFill>
              </a:rPr>
              <a:t>T</a:t>
            </a:r>
            <a:r>
              <a:rPr lang="es-ES" sz="1050" b="1" dirty="0" err="1">
                <a:solidFill>
                  <a:schemeClr val="tx1"/>
                </a:solidFill>
              </a:rPr>
              <a:t>nube</a:t>
            </a:r>
            <a:r>
              <a:rPr lang="es-ES" b="1" dirty="0">
                <a:solidFill>
                  <a:schemeClr val="tx1"/>
                </a:solidFill>
              </a:rPr>
              <a:t> = (BT</a:t>
            </a:r>
            <a:r>
              <a:rPr lang="es-ES" dirty="0">
                <a:solidFill>
                  <a:schemeClr val="tx1"/>
                </a:solidFill>
              </a:rPr>
              <a:t> </a:t>
            </a:r>
            <a:r>
              <a:rPr lang="es-ES" b="1" dirty="0">
                <a:solidFill>
                  <a:schemeClr val="tx1"/>
                </a:solidFill>
              </a:rPr>
              <a:t>IR10,8 µm)</a:t>
            </a:r>
            <a:r>
              <a:rPr lang="es-ES" dirty="0">
                <a:solidFill>
                  <a:schemeClr val="tx1"/>
                </a:solidFill>
              </a:rPr>
              <a:t> + (</a:t>
            </a:r>
            <a:r>
              <a:rPr lang="es-ES" b="1" dirty="0">
                <a:solidFill>
                  <a:schemeClr val="tx1"/>
                </a:solidFill>
              </a:rPr>
              <a:t>offset </a:t>
            </a:r>
            <a:r>
              <a:rPr lang="es-ES" sz="1000" b="1" dirty="0">
                <a:solidFill>
                  <a:schemeClr val="tx1"/>
                </a:solidFill>
              </a:rPr>
              <a:t>absorción</a:t>
            </a:r>
            <a:r>
              <a:rPr lang="es-ES" b="1" dirty="0">
                <a:solidFill>
                  <a:schemeClr val="tx1"/>
                </a:solidFill>
              </a:rPr>
              <a:t>)</a:t>
            </a:r>
            <a:endParaRPr lang="es-ES" dirty="0">
              <a:solidFill>
                <a:schemeClr val="tx1"/>
              </a:solidFill>
            </a:endParaRPr>
          </a:p>
        </p:txBody>
      </p:sp>
      <p:sp>
        <p:nvSpPr>
          <p:cNvPr id="6" name="Rectángulo 5"/>
          <p:cNvSpPr/>
          <p:nvPr/>
        </p:nvSpPr>
        <p:spPr>
          <a:xfrm>
            <a:off x="7468291" y="1868488"/>
            <a:ext cx="4297362" cy="1235075"/>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52000" rIns="252000" anchor="ctr"/>
          <a:lstStyle/>
          <a:p>
            <a:pPr algn="just" eaLnBrk="1" fontAlgn="auto" hangingPunct="1">
              <a:spcBef>
                <a:spcPts val="0"/>
              </a:spcBef>
              <a:spcAft>
                <a:spcPts val="0"/>
              </a:spcAft>
              <a:defRPr/>
            </a:pPr>
            <a:r>
              <a:rPr lang="es-ES" sz="1400" dirty="0">
                <a:solidFill>
                  <a:schemeClr val="tx1"/>
                </a:solidFill>
              </a:rPr>
              <a:t>El offset es mayor para nubes bajas y menor para nubes altas. </a:t>
            </a:r>
            <a:r>
              <a:rPr lang="es-ES" sz="1400" b="1" dirty="0">
                <a:solidFill>
                  <a:schemeClr val="tx1"/>
                </a:solidFill>
              </a:rPr>
              <a:t>Previamente</a:t>
            </a:r>
            <a:r>
              <a:rPr lang="es-ES" sz="1400" dirty="0">
                <a:solidFill>
                  <a:schemeClr val="tx1"/>
                </a:solidFill>
              </a:rPr>
              <a:t> ha sido </a:t>
            </a:r>
            <a:r>
              <a:rPr lang="es-ES" sz="1400" b="1" dirty="0">
                <a:solidFill>
                  <a:schemeClr val="tx1"/>
                </a:solidFill>
              </a:rPr>
              <a:t>calculado</a:t>
            </a:r>
            <a:r>
              <a:rPr lang="es-ES" sz="1400" dirty="0">
                <a:solidFill>
                  <a:schemeClr val="tx1"/>
                </a:solidFill>
              </a:rPr>
              <a:t> en tablas con el ángulo satelital como input a partir de simulaciones del RTTOV y </a:t>
            </a:r>
            <a:r>
              <a:rPr lang="es-ES" sz="1400" dirty="0" err="1">
                <a:solidFill>
                  <a:schemeClr val="tx1"/>
                </a:solidFill>
              </a:rPr>
              <a:t>radiosondeos</a:t>
            </a:r>
            <a:r>
              <a:rPr lang="es-ES" sz="1200" dirty="0">
                <a:solidFill>
                  <a:schemeClr val="tx1"/>
                </a:solidFill>
              </a:rPr>
              <a:t>.</a:t>
            </a: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2177" t="-2126" r="-2177" b="-2126"/>
          <a:stretch>
            <a:fillRect/>
          </a:stretch>
        </p:blipFill>
        <p:spPr bwMode="auto">
          <a:xfrm>
            <a:off x="8192191" y="3222625"/>
            <a:ext cx="2582862"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Conector recto de flecha 8"/>
          <p:cNvCxnSpPr/>
          <p:nvPr/>
        </p:nvCxnSpPr>
        <p:spPr>
          <a:xfrm>
            <a:off x="6572922" y="3222625"/>
            <a:ext cx="7745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0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10004" y="677732"/>
            <a:ext cx="6505179" cy="369332"/>
          </a:xfrm>
          <a:prstGeom prst="rect">
            <a:avLst/>
          </a:prstGeom>
          <a:noFill/>
        </p:spPr>
        <p:txBody>
          <a:bodyPr wrap="none" rtlCol="0">
            <a:spAutoFit/>
          </a:bodyPr>
          <a:lstStyle/>
          <a:p>
            <a:r>
              <a:rPr lang="es-ES" dirty="0" smtClean="0"/>
              <a:t>¿Cómo podemos conocer la presión y altitud de cada pixel nuboso?</a:t>
            </a:r>
            <a:endParaRPr lang="es-ES" dirty="0"/>
          </a:p>
        </p:txBody>
      </p:sp>
      <p:sp>
        <p:nvSpPr>
          <p:cNvPr id="4" name="CuadroTexto 3"/>
          <p:cNvSpPr txBox="1"/>
          <p:nvPr/>
        </p:nvSpPr>
        <p:spPr>
          <a:xfrm>
            <a:off x="946673" y="1352348"/>
            <a:ext cx="4410635" cy="1200329"/>
          </a:xfrm>
          <a:prstGeom prst="rect">
            <a:avLst/>
          </a:prstGeom>
          <a:noFill/>
        </p:spPr>
        <p:txBody>
          <a:bodyPr wrap="square" rtlCol="0">
            <a:spAutoFit/>
          </a:bodyPr>
          <a:lstStyle/>
          <a:p>
            <a:r>
              <a:rPr lang="es-ES" dirty="0" smtClean="0"/>
              <a:t>Depende del tipo de nube: </a:t>
            </a:r>
          </a:p>
          <a:p>
            <a:r>
              <a:rPr lang="es-ES" dirty="0" smtClean="0"/>
              <a:t>1.Bajas o medias espesas</a:t>
            </a:r>
          </a:p>
          <a:p>
            <a:r>
              <a:rPr lang="es-ES" dirty="0" smtClean="0"/>
              <a:t>2. Altas espesas</a:t>
            </a:r>
          </a:p>
          <a:p>
            <a:r>
              <a:rPr lang="es-ES" dirty="0" smtClean="0"/>
              <a:t>3. Altas semitransparentes</a:t>
            </a:r>
            <a:endParaRPr lang="es-ES" dirty="0"/>
          </a:p>
        </p:txBody>
      </p:sp>
      <p:sp>
        <p:nvSpPr>
          <p:cNvPr id="5" name="CuadroTexto 4"/>
          <p:cNvSpPr txBox="1"/>
          <p:nvPr/>
        </p:nvSpPr>
        <p:spPr>
          <a:xfrm>
            <a:off x="301214" y="2947595"/>
            <a:ext cx="11521439" cy="1200329"/>
          </a:xfrm>
          <a:prstGeom prst="rect">
            <a:avLst/>
          </a:prstGeom>
          <a:noFill/>
        </p:spPr>
        <p:txBody>
          <a:bodyPr wrap="square" rtlCol="0">
            <a:spAutoFit/>
          </a:bodyPr>
          <a:lstStyle/>
          <a:p>
            <a:pPr algn="just"/>
            <a:r>
              <a:rPr lang="es-ES" dirty="0" smtClean="0"/>
              <a:t>1.  Nubes bajas o medias espesas: La presión del tope nuboso corresponde a la que </a:t>
            </a:r>
            <a:r>
              <a:rPr lang="es-ES" b="1" dirty="0" smtClean="0"/>
              <a:t>mejor ajuste</a:t>
            </a:r>
            <a:r>
              <a:rPr lang="es-ES" dirty="0" smtClean="0"/>
              <a:t> entre la temperatura de IR10,8 medida y la simulada. La </a:t>
            </a:r>
            <a:r>
              <a:rPr lang="es-ES" b="1" dirty="0" smtClean="0"/>
              <a:t>ecuación de transferencia </a:t>
            </a:r>
            <a:r>
              <a:rPr lang="es-ES" b="1" dirty="0" err="1" smtClean="0"/>
              <a:t>radiativa</a:t>
            </a:r>
            <a:r>
              <a:rPr lang="es-ES" b="1" dirty="0" smtClean="0"/>
              <a:t> RTTOV </a:t>
            </a:r>
            <a:r>
              <a:rPr lang="es-ES" dirty="0" smtClean="0"/>
              <a:t>se aplica a los </a:t>
            </a:r>
            <a:r>
              <a:rPr lang="es-ES" b="1" dirty="0" smtClean="0"/>
              <a:t>perfiles verticales </a:t>
            </a:r>
            <a:r>
              <a:rPr lang="es-ES" dirty="0" smtClean="0"/>
              <a:t>de  temperatura y humedad calculadas por el modelo numérico para simular las </a:t>
            </a:r>
            <a:r>
              <a:rPr lang="es-ES" dirty="0" err="1" smtClean="0"/>
              <a:t>radiancias</a:t>
            </a:r>
            <a:r>
              <a:rPr lang="es-ES" dirty="0" smtClean="0"/>
              <a:t> y temperaturas de brillo de diferentes bandas</a:t>
            </a:r>
          </a:p>
        </p:txBody>
      </p:sp>
      <p:sp>
        <p:nvSpPr>
          <p:cNvPr id="6" name="CuadroTexto 5"/>
          <p:cNvSpPr txBox="1"/>
          <p:nvPr/>
        </p:nvSpPr>
        <p:spPr>
          <a:xfrm>
            <a:off x="301213" y="4219676"/>
            <a:ext cx="11424621" cy="646331"/>
          </a:xfrm>
          <a:prstGeom prst="rect">
            <a:avLst/>
          </a:prstGeom>
          <a:noFill/>
        </p:spPr>
        <p:txBody>
          <a:bodyPr wrap="square" rtlCol="0">
            <a:spAutoFit/>
          </a:bodyPr>
          <a:lstStyle/>
          <a:p>
            <a:pPr algn="just"/>
            <a:r>
              <a:rPr lang="es-ES" dirty="0" smtClean="0"/>
              <a:t>2.   Nubes altas espesas: Se aplica el método llamado “</a:t>
            </a:r>
            <a:r>
              <a:rPr lang="en-GB" dirty="0" smtClean="0"/>
              <a:t>radiance </a:t>
            </a:r>
            <a:r>
              <a:rPr lang="en-GB" dirty="0" err="1"/>
              <a:t>ratioing</a:t>
            </a:r>
            <a:r>
              <a:rPr lang="en-GB" dirty="0"/>
              <a:t> </a:t>
            </a:r>
            <a:r>
              <a:rPr lang="en-GB" dirty="0" smtClean="0"/>
              <a:t>method” para </a:t>
            </a:r>
            <a:r>
              <a:rPr lang="en-GB" dirty="0" err="1" smtClean="0"/>
              <a:t>eliminar</a:t>
            </a:r>
            <a:r>
              <a:rPr lang="en-GB" dirty="0" smtClean="0"/>
              <a:t> la </a:t>
            </a:r>
            <a:r>
              <a:rPr lang="en-GB" dirty="0" err="1" smtClean="0"/>
              <a:t>señal</a:t>
            </a:r>
            <a:r>
              <a:rPr lang="en-GB" dirty="0" smtClean="0"/>
              <a:t> de las    </a:t>
            </a:r>
            <a:r>
              <a:rPr lang="en-GB" dirty="0" err="1" smtClean="0"/>
              <a:t>capas</a:t>
            </a:r>
            <a:r>
              <a:rPr lang="en-GB" dirty="0" smtClean="0"/>
              <a:t>    </a:t>
            </a:r>
            <a:r>
              <a:rPr lang="en-GB" dirty="0" err="1" smtClean="0"/>
              <a:t>bajas</a:t>
            </a:r>
            <a:r>
              <a:rPr lang="en-GB" dirty="0" smtClean="0"/>
              <a:t> y de la </a:t>
            </a:r>
            <a:r>
              <a:rPr lang="en-GB" dirty="0" err="1" smtClean="0"/>
              <a:t>superficie</a:t>
            </a:r>
            <a:r>
              <a:rPr lang="en-GB" dirty="0" smtClean="0"/>
              <a:t>. </a:t>
            </a:r>
            <a:r>
              <a:rPr lang="en-GB" dirty="0" err="1" smtClean="0"/>
              <a:t>Después</a:t>
            </a:r>
            <a:r>
              <a:rPr lang="en-GB" dirty="0" smtClean="0"/>
              <a:t> se </a:t>
            </a:r>
            <a:r>
              <a:rPr lang="en-GB" dirty="0" err="1" smtClean="0"/>
              <a:t>aplica</a:t>
            </a:r>
            <a:r>
              <a:rPr lang="en-GB" dirty="0" smtClean="0"/>
              <a:t> el </a:t>
            </a:r>
            <a:r>
              <a:rPr lang="en-GB" b="1" dirty="0" smtClean="0"/>
              <a:t>best fit </a:t>
            </a:r>
            <a:r>
              <a:rPr lang="en-GB" dirty="0" err="1" smtClean="0"/>
              <a:t>como</a:t>
            </a:r>
            <a:r>
              <a:rPr lang="en-GB" dirty="0" smtClean="0"/>
              <a:t> </a:t>
            </a:r>
            <a:r>
              <a:rPr lang="en-GB" dirty="0" err="1" smtClean="0"/>
              <a:t>en</a:t>
            </a:r>
            <a:r>
              <a:rPr lang="en-GB" dirty="0" smtClean="0"/>
              <a:t> el anterior </a:t>
            </a:r>
            <a:r>
              <a:rPr lang="en-GB" dirty="0" err="1" smtClean="0"/>
              <a:t>caso</a:t>
            </a:r>
            <a:r>
              <a:rPr lang="en-GB" dirty="0"/>
              <a:t>.</a:t>
            </a:r>
            <a:endParaRPr lang="es-ES" dirty="0"/>
          </a:p>
        </p:txBody>
      </p:sp>
      <p:sp>
        <p:nvSpPr>
          <p:cNvPr id="7" name="CuadroTexto 6"/>
          <p:cNvSpPr txBox="1"/>
          <p:nvPr/>
        </p:nvSpPr>
        <p:spPr>
          <a:xfrm>
            <a:off x="301215" y="4937760"/>
            <a:ext cx="11521440" cy="646331"/>
          </a:xfrm>
          <a:prstGeom prst="rect">
            <a:avLst/>
          </a:prstGeom>
          <a:noFill/>
        </p:spPr>
        <p:txBody>
          <a:bodyPr wrap="square" rtlCol="0">
            <a:spAutoFit/>
          </a:bodyPr>
          <a:lstStyle/>
          <a:p>
            <a:pPr algn="just"/>
            <a:r>
              <a:rPr lang="es-ES" dirty="0" smtClean="0"/>
              <a:t>3.  Nubes altas semitransparentes: La temperatura de brillo IR10,8 está contaminada por las capas inferiores y no puede ser calculada como en las nubes opacas. Se aplica una corrección de </a:t>
            </a:r>
            <a:r>
              <a:rPr lang="es-ES" dirty="0" err="1" smtClean="0"/>
              <a:t>semitransparencia</a:t>
            </a:r>
            <a:r>
              <a:rPr lang="es-ES" dirty="0" smtClean="0"/>
              <a:t>. Después se aplica el </a:t>
            </a:r>
            <a:r>
              <a:rPr lang="es-ES" b="1" dirty="0" err="1" smtClean="0"/>
              <a:t>best</a:t>
            </a:r>
            <a:r>
              <a:rPr lang="es-ES" b="1" dirty="0" smtClean="0"/>
              <a:t> </a:t>
            </a:r>
            <a:r>
              <a:rPr lang="es-ES" b="1" dirty="0" err="1" smtClean="0"/>
              <a:t>fit</a:t>
            </a:r>
            <a:r>
              <a:rPr lang="es-ES" dirty="0" smtClean="0"/>
              <a:t>.</a:t>
            </a:r>
            <a:endParaRPr lang="es-ES" dirty="0"/>
          </a:p>
        </p:txBody>
      </p:sp>
    </p:spTree>
    <p:extLst>
      <p:ext uri="{BB962C8B-B14F-4D97-AF65-F5344CB8AC3E}">
        <p14:creationId xmlns:p14="http://schemas.microsoft.com/office/powerpoint/2010/main" val="1906273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8454" y="1418964"/>
            <a:ext cx="10223500" cy="425291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eaLnBrk="1" fontAlgn="auto" hangingPunct="1">
              <a:spcBef>
                <a:spcPts val="0"/>
              </a:spcBef>
              <a:spcAft>
                <a:spcPts val="0"/>
              </a:spcAft>
              <a:buFont typeface="Arial" panose="020B0604020202020204" pitchFamily="34" charset="0"/>
              <a:buChar char="•"/>
              <a:defRPr/>
            </a:pPr>
            <a:r>
              <a:rPr lang="es-ES" dirty="0">
                <a:solidFill>
                  <a:schemeClr val="tx1"/>
                </a:solidFill>
              </a:rPr>
              <a:t>CTTH será erróneo si el CT es erróneo</a:t>
            </a:r>
            <a:r>
              <a:rPr lang="es-ES" dirty="0" smtClean="0">
                <a:solidFill>
                  <a:schemeClr val="tx1"/>
                </a:solidFill>
              </a:rPr>
              <a:t>:</a:t>
            </a:r>
          </a:p>
          <a:p>
            <a:pPr eaLnBrk="1" fontAlgn="auto" hangingPunct="1">
              <a:spcBef>
                <a:spcPts val="0"/>
              </a:spcBef>
              <a:spcAft>
                <a:spcPts val="0"/>
              </a:spcAft>
              <a:defRPr/>
            </a:pPr>
            <a:endParaRPr lang="es-ES" dirty="0">
              <a:solidFill>
                <a:schemeClr val="tx1"/>
              </a:solidFill>
            </a:endParaRPr>
          </a:p>
          <a:p>
            <a:pPr marL="742950" lvl="1" indent="-285750" eaLnBrk="1" fontAlgn="auto" hangingPunct="1">
              <a:spcBef>
                <a:spcPts val="0"/>
              </a:spcBef>
              <a:spcAft>
                <a:spcPts val="0"/>
              </a:spcAft>
              <a:buFont typeface="Wingdings" panose="05000000000000000000" pitchFamily="2" charset="2"/>
              <a:buChar char="§"/>
              <a:defRPr/>
            </a:pPr>
            <a:r>
              <a:rPr lang="es-ES" dirty="0">
                <a:solidFill>
                  <a:schemeClr val="tx1"/>
                </a:solidFill>
              </a:rPr>
              <a:t>Se </a:t>
            </a:r>
            <a:r>
              <a:rPr lang="es-ES" b="1" dirty="0" err="1" smtClean="0">
                <a:solidFill>
                  <a:schemeClr val="tx1"/>
                </a:solidFill>
              </a:rPr>
              <a:t>infraestima</a:t>
            </a:r>
            <a:r>
              <a:rPr lang="es-ES" dirty="0" smtClean="0">
                <a:solidFill>
                  <a:schemeClr val="tx1"/>
                </a:solidFill>
              </a:rPr>
              <a:t> </a:t>
            </a:r>
            <a:r>
              <a:rPr lang="es-ES" dirty="0">
                <a:solidFill>
                  <a:schemeClr val="tx1"/>
                </a:solidFill>
              </a:rPr>
              <a:t>la </a:t>
            </a:r>
            <a:r>
              <a:rPr lang="es-ES" b="1" dirty="0">
                <a:solidFill>
                  <a:schemeClr val="tx1"/>
                </a:solidFill>
              </a:rPr>
              <a:t>altura</a:t>
            </a:r>
            <a:r>
              <a:rPr lang="es-ES" dirty="0">
                <a:solidFill>
                  <a:schemeClr val="tx1"/>
                </a:solidFill>
              </a:rPr>
              <a:t> para nubes </a:t>
            </a:r>
            <a:r>
              <a:rPr lang="es-ES" b="1" dirty="0">
                <a:solidFill>
                  <a:schemeClr val="tx1"/>
                </a:solidFill>
              </a:rPr>
              <a:t>semitransparentes</a:t>
            </a:r>
            <a:r>
              <a:rPr lang="es-ES" dirty="0">
                <a:solidFill>
                  <a:schemeClr val="tx1"/>
                </a:solidFill>
              </a:rPr>
              <a:t> </a:t>
            </a:r>
            <a:r>
              <a:rPr lang="es-ES" b="1" dirty="0">
                <a:solidFill>
                  <a:schemeClr val="tx1"/>
                </a:solidFill>
              </a:rPr>
              <a:t>clasificadas erróneamente </a:t>
            </a:r>
            <a:r>
              <a:rPr lang="es-ES" dirty="0">
                <a:solidFill>
                  <a:schemeClr val="tx1"/>
                </a:solidFill>
              </a:rPr>
              <a:t>como medias/bajas</a:t>
            </a:r>
          </a:p>
          <a:p>
            <a:pPr marL="742950" lvl="1" indent="-285750" eaLnBrk="1" fontAlgn="auto" hangingPunct="1">
              <a:spcBef>
                <a:spcPts val="0"/>
              </a:spcBef>
              <a:spcAft>
                <a:spcPts val="0"/>
              </a:spcAft>
              <a:buFont typeface="Wingdings" panose="05000000000000000000" pitchFamily="2" charset="2"/>
              <a:buChar char="§"/>
              <a:defRPr/>
            </a:pPr>
            <a:r>
              <a:rPr lang="es-ES" dirty="0">
                <a:solidFill>
                  <a:schemeClr val="tx1"/>
                </a:solidFill>
              </a:rPr>
              <a:t>Se </a:t>
            </a:r>
            <a:r>
              <a:rPr lang="es-ES" b="1" dirty="0" smtClean="0">
                <a:solidFill>
                  <a:schemeClr val="tx1"/>
                </a:solidFill>
              </a:rPr>
              <a:t>sobrestima</a:t>
            </a:r>
            <a:r>
              <a:rPr lang="es-ES" dirty="0" smtClean="0">
                <a:solidFill>
                  <a:schemeClr val="tx1"/>
                </a:solidFill>
              </a:rPr>
              <a:t> </a:t>
            </a:r>
            <a:r>
              <a:rPr lang="es-ES" dirty="0">
                <a:solidFill>
                  <a:schemeClr val="tx1"/>
                </a:solidFill>
              </a:rPr>
              <a:t>la </a:t>
            </a:r>
            <a:r>
              <a:rPr lang="es-ES" b="1" dirty="0">
                <a:solidFill>
                  <a:schemeClr val="tx1"/>
                </a:solidFill>
              </a:rPr>
              <a:t>altura</a:t>
            </a:r>
            <a:r>
              <a:rPr lang="es-ES" dirty="0">
                <a:solidFill>
                  <a:schemeClr val="tx1"/>
                </a:solidFill>
              </a:rPr>
              <a:t> para nubes </a:t>
            </a:r>
            <a:r>
              <a:rPr lang="es-ES" b="1" dirty="0">
                <a:solidFill>
                  <a:schemeClr val="tx1"/>
                </a:solidFill>
              </a:rPr>
              <a:t>medias/bajas clasificadas erróneamente </a:t>
            </a:r>
            <a:r>
              <a:rPr lang="es-ES" dirty="0">
                <a:solidFill>
                  <a:schemeClr val="tx1"/>
                </a:solidFill>
              </a:rPr>
              <a:t>como semitransparentes.</a:t>
            </a:r>
          </a:p>
          <a:p>
            <a:pPr marL="742950" lvl="1" indent="-285750" eaLnBrk="1" fontAlgn="auto" hangingPunct="1">
              <a:spcBef>
                <a:spcPts val="0"/>
              </a:spcBef>
              <a:spcAft>
                <a:spcPts val="0"/>
              </a:spcAft>
              <a:buFont typeface="Arial" panose="020B0604020202020204" pitchFamily="34" charset="0"/>
              <a:buChar char="•"/>
              <a:defRPr/>
            </a:pPr>
            <a:endParaRPr lang="es-ES" dirty="0">
              <a:solidFill>
                <a:schemeClr val="tx1"/>
              </a:solidFill>
            </a:endParaRPr>
          </a:p>
          <a:p>
            <a:pPr marL="285750" indent="-285750" eaLnBrk="1" fontAlgn="auto" hangingPunct="1">
              <a:spcBef>
                <a:spcPts val="0"/>
              </a:spcBef>
              <a:spcAft>
                <a:spcPts val="0"/>
              </a:spcAft>
              <a:buFont typeface="Arial" panose="020B0604020202020204" pitchFamily="34" charset="0"/>
              <a:buChar char="•"/>
              <a:defRPr/>
            </a:pPr>
            <a:r>
              <a:rPr lang="en-GB" b="1" dirty="0">
                <a:solidFill>
                  <a:schemeClr val="tx1"/>
                </a:solidFill>
              </a:rPr>
              <a:t>No</a:t>
            </a:r>
            <a:r>
              <a:rPr lang="en-GB" dirty="0">
                <a:solidFill>
                  <a:schemeClr val="tx1"/>
                </a:solidFill>
              </a:rPr>
              <a:t> se </a:t>
            </a:r>
            <a:r>
              <a:rPr lang="en-GB" b="1" dirty="0" err="1">
                <a:solidFill>
                  <a:schemeClr val="tx1"/>
                </a:solidFill>
              </a:rPr>
              <a:t>calcula</a:t>
            </a:r>
            <a:r>
              <a:rPr lang="en-GB" dirty="0">
                <a:solidFill>
                  <a:schemeClr val="tx1"/>
                </a:solidFill>
              </a:rPr>
              <a:t> el CTTH para </a:t>
            </a:r>
            <a:r>
              <a:rPr lang="en-GB" dirty="0" err="1">
                <a:solidFill>
                  <a:schemeClr val="tx1"/>
                </a:solidFill>
              </a:rPr>
              <a:t>nubes</a:t>
            </a:r>
            <a:r>
              <a:rPr lang="en-GB" dirty="0">
                <a:solidFill>
                  <a:schemeClr val="tx1"/>
                </a:solidFill>
              </a:rPr>
              <a:t> </a:t>
            </a:r>
            <a:r>
              <a:rPr lang="en-GB" b="1" dirty="0" err="1">
                <a:solidFill>
                  <a:schemeClr val="tx1"/>
                </a:solidFill>
              </a:rPr>
              <a:t>fraccionales</a:t>
            </a:r>
            <a:r>
              <a:rPr lang="en-GB" dirty="0">
                <a:solidFill>
                  <a:schemeClr val="tx1"/>
                </a:solidFill>
              </a:rPr>
              <a:t>.</a:t>
            </a:r>
          </a:p>
          <a:p>
            <a:pPr marL="285750" indent="-285750" eaLnBrk="1" fontAlgn="auto" hangingPunct="1">
              <a:spcBef>
                <a:spcPts val="0"/>
              </a:spcBef>
              <a:spcAft>
                <a:spcPts val="0"/>
              </a:spcAft>
              <a:buFont typeface="Arial" panose="020B0604020202020204" pitchFamily="34" charset="0"/>
              <a:buChar char="•"/>
              <a:defRPr/>
            </a:pPr>
            <a:endParaRPr lang="es-ES" dirty="0">
              <a:solidFill>
                <a:schemeClr val="tx1"/>
              </a:solidFill>
            </a:endParaRPr>
          </a:p>
          <a:p>
            <a:pPr marL="285750" indent="-285750" eaLnBrk="1" fontAlgn="auto" hangingPunct="1">
              <a:spcBef>
                <a:spcPts val="0"/>
              </a:spcBef>
              <a:spcAft>
                <a:spcPts val="0"/>
              </a:spcAft>
              <a:buFont typeface="Arial" panose="020B0604020202020204" pitchFamily="34" charset="0"/>
              <a:buChar char="•"/>
              <a:defRPr/>
            </a:pPr>
            <a:r>
              <a:rPr lang="en-GB" dirty="0" err="1">
                <a:solidFill>
                  <a:schemeClr val="tx1"/>
                </a:solidFill>
              </a:rPr>
              <a:t>Puede</a:t>
            </a:r>
            <a:r>
              <a:rPr lang="en-GB" dirty="0">
                <a:solidFill>
                  <a:schemeClr val="tx1"/>
                </a:solidFill>
              </a:rPr>
              <a:t> no </a:t>
            </a:r>
            <a:r>
              <a:rPr lang="en-GB" dirty="0" err="1">
                <a:solidFill>
                  <a:schemeClr val="tx1"/>
                </a:solidFill>
              </a:rPr>
              <a:t>calcularse</a:t>
            </a:r>
            <a:r>
              <a:rPr lang="en-GB" dirty="0">
                <a:solidFill>
                  <a:schemeClr val="tx1"/>
                </a:solidFill>
              </a:rPr>
              <a:t> </a:t>
            </a:r>
            <a:r>
              <a:rPr lang="en-GB" dirty="0" err="1">
                <a:solidFill>
                  <a:schemeClr val="tx1"/>
                </a:solidFill>
              </a:rPr>
              <a:t>bien</a:t>
            </a:r>
            <a:r>
              <a:rPr lang="en-GB" dirty="0">
                <a:solidFill>
                  <a:schemeClr val="tx1"/>
                </a:solidFill>
              </a:rPr>
              <a:t> para </a:t>
            </a:r>
            <a:r>
              <a:rPr lang="en-GB" b="1" dirty="0" err="1">
                <a:solidFill>
                  <a:schemeClr val="tx1"/>
                </a:solidFill>
              </a:rPr>
              <a:t>cirros</a:t>
            </a:r>
            <a:r>
              <a:rPr lang="en-GB" dirty="0">
                <a:solidFill>
                  <a:schemeClr val="tx1"/>
                </a:solidFill>
              </a:rPr>
              <a:t>.</a:t>
            </a:r>
          </a:p>
          <a:p>
            <a:pPr marL="285750" indent="-285750" eaLnBrk="1" fontAlgn="auto" hangingPunct="1">
              <a:spcBef>
                <a:spcPts val="0"/>
              </a:spcBef>
              <a:spcAft>
                <a:spcPts val="0"/>
              </a:spcAft>
              <a:buFont typeface="Arial" panose="020B0604020202020204" pitchFamily="34" charset="0"/>
              <a:buChar char="•"/>
              <a:defRPr/>
            </a:pPr>
            <a:endParaRPr lang="es-ES" dirty="0">
              <a:solidFill>
                <a:schemeClr val="tx1"/>
              </a:solidFill>
            </a:endParaRPr>
          </a:p>
          <a:p>
            <a:pPr marL="285750" indent="-285750" eaLnBrk="1" fontAlgn="auto" hangingPunct="1">
              <a:spcBef>
                <a:spcPts val="0"/>
              </a:spcBef>
              <a:spcAft>
                <a:spcPts val="0"/>
              </a:spcAft>
              <a:buFont typeface="Arial" panose="020B0604020202020204" pitchFamily="34" charset="0"/>
              <a:buChar char="•"/>
              <a:defRPr/>
            </a:pPr>
            <a:r>
              <a:rPr lang="en-GB" dirty="0">
                <a:solidFill>
                  <a:schemeClr val="tx1"/>
                </a:solidFill>
              </a:rPr>
              <a:t>La </a:t>
            </a:r>
            <a:r>
              <a:rPr lang="en-GB" b="1" dirty="0" err="1">
                <a:solidFill>
                  <a:schemeClr val="tx1"/>
                </a:solidFill>
              </a:rPr>
              <a:t>altura</a:t>
            </a:r>
            <a:r>
              <a:rPr lang="en-GB" dirty="0">
                <a:solidFill>
                  <a:schemeClr val="tx1"/>
                </a:solidFill>
              </a:rPr>
              <a:t> para </a:t>
            </a:r>
            <a:r>
              <a:rPr lang="en-GB" b="1" dirty="0" err="1">
                <a:solidFill>
                  <a:schemeClr val="tx1"/>
                </a:solidFill>
              </a:rPr>
              <a:t>nubes</a:t>
            </a:r>
            <a:r>
              <a:rPr lang="en-GB" dirty="0">
                <a:solidFill>
                  <a:schemeClr val="tx1"/>
                </a:solidFill>
              </a:rPr>
              <a:t> </a:t>
            </a:r>
            <a:r>
              <a:rPr lang="en-GB" b="1" dirty="0" err="1">
                <a:solidFill>
                  <a:schemeClr val="tx1"/>
                </a:solidFill>
              </a:rPr>
              <a:t>bajas</a:t>
            </a:r>
            <a:r>
              <a:rPr lang="en-GB" dirty="0">
                <a:solidFill>
                  <a:schemeClr val="tx1"/>
                </a:solidFill>
              </a:rPr>
              <a:t> </a:t>
            </a:r>
            <a:r>
              <a:rPr lang="en-GB" dirty="0" err="1">
                <a:solidFill>
                  <a:schemeClr val="tx1"/>
                </a:solidFill>
              </a:rPr>
              <a:t>puede</a:t>
            </a:r>
            <a:r>
              <a:rPr lang="en-GB" dirty="0">
                <a:solidFill>
                  <a:schemeClr val="tx1"/>
                </a:solidFill>
              </a:rPr>
              <a:t> </a:t>
            </a:r>
            <a:r>
              <a:rPr lang="en-GB" dirty="0" err="1">
                <a:solidFill>
                  <a:schemeClr val="tx1"/>
                </a:solidFill>
              </a:rPr>
              <a:t>ser</a:t>
            </a:r>
            <a:r>
              <a:rPr lang="en-GB" dirty="0">
                <a:solidFill>
                  <a:schemeClr val="tx1"/>
                </a:solidFill>
              </a:rPr>
              <a:t> </a:t>
            </a:r>
            <a:r>
              <a:rPr lang="en-GB" b="1" dirty="0" err="1">
                <a:solidFill>
                  <a:schemeClr val="tx1"/>
                </a:solidFill>
              </a:rPr>
              <a:t>sobreestimada</a:t>
            </a:r>
            <a:r>
              <a:rPr lang="en-GB" dirty="0">
                <a:solidFill>
                  <a:schemeClr val="tx1"/>
                </a:solidFill>
              </a:rPr>
              <a:t>.</a:t>
            </a:r>
          </a:p>
          <a:p>
            <a:pPr marL="285750" indent="-285750" eaLnBrk="1" fontAlgn="auto" hangingPunct="1">
              <a:spcBef>
                <a:spcPts val="0"/>
              </a:spcBef>
              <a:spcAft>
                <a:spcPts val="0"/>
              </a:spcAft>
              <a:buFont typeface="Arial" panose="020B0604020202020204" pitchFamily="34" charset="0"/>
              <a:buChar char="•"/>
              <a:defRPr/>
            </a:pPr>
            <a:endParaRPr lang="en-GB" dirty="0">
              <a:solidFill>
                <a:schemeClr val="tx1"/>
              </a:solidFill>
            </a:endParaRPr>
          </a:p>
          <a:p>
            <a:pPr marL="285750" indent="-285750" eaLnBrk="1" fontAlgn="auto" hangingPunct="1">
              <a:spcBef>
                <a:spcPts val="0"/>
              </a:spcBef>
              <a:spcAft>
                <a:spcPts val="0"/>
              </a:spcAft>
              <a:buFont typeface="Arial" panose="020B0604020202020204" pitchFamily="34" charset="0"/>
              <a:buChar char="•"/>
              <a:defRPr/>
            </a:pPr>
            <a:r>
              <a:rPr lang="en-GB" dirty="0">
                <a:solidFill>
                  <a:schemeClr val="tx1"/>
                </a:solidFill>
              </a:rPr>
              <a:t> + </a:t>
            </a:r>
            <a:r>
              <a:rPr lang="en-GB" dirty="0" err="1">
                <a:solidFill>
                  <a:schemeClr val="tx1"/>
                </a:solidFill>
              </a:rPr>
              <a:t>todas</a:t>
            </a:r>
            <a:r>
              <a:rPr lang="en-GB" dirty="0">
                <a:solidFill>
                  <a:schemeClr val="tx1"/>
                </a:solidFill>
              </a:rPr>
              <a:t> las </a:t>
            </a:r>
            <a:r>
              <a:rPr lang="en-GB" dirty="0" err="1">
                <a:solidFill>
                  <a:schemeClr val="tx1"/>
                </a:solidFill>
              </a:rPr>
              <a:t>limitaciones</a:t>
            </a:r>
            <a:r>
              <a:rPr lang="en-GB" dirty="0">
                <a:solidFill>
                  <a:schemeClr val="tx1"/>
                </a:solidFill>
              </a:rPr>
              <a:t> de </a:t>
            </a:r>
            <a:r>
              <a:rPr lang="en-GB" b="1" dirty="0" err="1">
                <a:solidFill>
                  <a:schemeClr val="tx1"/>
                </a:solidFill>
              </a:rPr>
              <a:t>CMa</a:t>
            </a:r>
            <a:r>
              <a:rPr lang="en-GB" b="1" dirty="0">
                <a:solidFill>
                  <a:schemeClr val="tx1"/>
                </a:solidFill>
              </a:rPr>
              <a:t>  y  CT</a:t>
            </a:r>
            <a:endParaRPr lang="es-ES" b="1" dirty="0">
              <a:solidFill>
                <a:schemeClr val="tx1"/>
              </a:solidFill>
            </a:endParaRPr>
          </a:p>
          <a:p>
            <a:pPr eaLnBrk="1" fontAlgn="auto" hangingPunct="1">
              <a:spcBef>
                <a:spcPts val="0"/>
              </a:spcBef>
              <a:spcAft>
                <a:spcPts val="0"/>
              </a:spcAft>
              <a:defRPr/>
            </a:pPr>
            <a:endParaRPr lang="es-ES" dirty="0"/>
          </a:p>
        </p:txBody>
      </p:sp>
      <p:sp>
        <p:nvSpPr>
          <p:cNvPr id="3" name="CuadroTexto 2"/>
          <p:cNvSpPr txBox="1"/>
          <p:nvPr/>
        </p:nvSpPr>
        <p:spPr>
          <a:xfrm>
            <a:off x="4087906" y="527125"/>
            <a:ext cx="2249205" cy="369332"/>
          </a:xfrm>
          <a:prstGeom prst="rect">
            <a:avLst/>
          </a:prstGeom>
          <a:solidFill>
            <a:schemeClr val="accent2">
              <a:lumMod val="20000"/>
              <a:lumOff val="80000"/>
            </a:schemeClr>
          </a:solidFill>
        </p:spPr>
        <p:txBody>
          <a:bodyPr wrap="none" rtlCol="0">
            <a:spAutoFit/>
          </a:bodyPr>
          <a:lstStyle/>
          <a:p>
            <a:r>
              <a:rPr lang="es-ES" dirty="0" smtClean="0"/>
              <a:t>Limitaciones del CTTH</a:t>
            </a:r>
            <a:endParaRPr lang="es-ES" dirty="0"/>
          </a:p>
        </p:txBody>
      </p:sp>
    </p:spTree>
    <p:extLst>
      <p:ext uri="{BB962C8B-B14F-4D97-AF65-F5344CB8AC3E}">
        <p14:creationId xmlns:p14="http://schemas.microsoft.com/office/powerpoint/2010/main" val="2387643977"/>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ipse 3"/>
          <p:cNvSpPr/>
          <p:nvPr/>
        </p:nvSpPr>
        <p:spPr>
          <a:xfrm rot="19457940">
            <a:off x="2173045" y="1819145"/>
            <a:ext cx="2710927" cy="9789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Elipse 5"/>
          <p:cNvSpPr/>
          <p:nvPr/>
        </p:nvSpPr>
        <p:spPr>
          <a:xfrm rot="19930195">
            <a:off x="2329030" y="1632837"/>
            <a:ext cx="2398955" cy="817581"/>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pic>
        <p:nvPicPr>
          <p:cNvPr id="2" name="Picture 2" descr="http://172.24.9.206/products/HRIT/MSGP/HRIT_MSGP_IR108_20160812_0600_EU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776" y="0"/>
            <a:ext cx="11639550"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Elipse 6"/>
          <p:cNvSpPr/>
          <p:nvPr/>
        </p:nvSpPr>
        <p:spPr>
          <a:xfrm rot="19898257">
            <a:off x="2411508" y="1331764"/>
            <a:ext cx="2312894" cy="115106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Elipse 7"/>
          <p:cNvSpPr/>
          <p:nvPr/>
        </p:nvSpPr>
        <p:spPr>
          <a:xfrm>
            <a:off x="9217396" y="987936"/>
            <a:ext cx="1538344" cy="237695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Elipse 8"/>
          <p:cNvSpPr/>
          <p:nvPr/>
        </p:nvSpPr>
        <p:spPr>
          <a:xfrm>
            <a:off x="256110" y="4548635"/>
            <a:ext cx="1792827" cy="1753496"/>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Elipse 11"/>
          <p:cNvSpPr/>
          <p:nvPr/>
        </p:nvSpPr>
        <p:spPr>
          <a:xfrm>
            <a:off x="6529892" y="3937299"/>
            <a:ext cx="2054710" cy="163516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p:cNvSpPr txBox="1"/>
          <p:nvPr/>
        </p:nvSpPr>
        <p:spPr>
          <a:xfrm>
            <a:off x="2276921" y="1463040"/>
            <a:ext cx="455521" cy="369332"/>
          </a:xfrm>
          <a:prstGeom prst="rect">
            <a:avLst/>
          </a:prstGeom>
          <a:noFill/>
        </p:spPr>
        <p:txBody>
          <a:bodyPr wrap="square" rtlCol="0">
            <a:spAutoFit/>
          </a:bodyPr>
          <a:lstStyle/>
          <a:p>
            <a:r>
              <a:rPr lang="es-ES" dirty="0" smtClean="0"/>
              <a:t>1</a:t>
            </a:r>
            <a:endParaRPr lang="es-ES" dirty="0"/>
          </a:p>
        </p:txBody>
      </p:sp>
      <p:sp>
        <p:nvSpPr>
          <p:cNvPr id="14" name="CuadroTexto 13"/>
          <p:cNvSpPr txBox="1"/>
          <p:nvPr/>
        </p:nvSpPr>
        <p:spPr>
          <a:xfrm>
            <a:off x="8761875" y="1670628"/>
            <a:ext cx="455521" cy="369332"/>
          </a:xfrm>
          <a:prstGeom prst="rect">
            <a:avLst/>
          </a:prstGeom>
          <a:noFill/>
        </p:spPr>
        <p:txBody>
          <a:bodyPr wrap="square" rtlCol="0">
            <a:spAutoFit/>
          </a:bodyPr>
          <a:lstStyle/>
          <a:p>
            <a:r>
              <a:rPr lang="es-ES" dirty="0"/>
              <a:t>2</a:t>
            </a:r>
          </a:p>
        </p:txBody>
      </p:sp>
      <p:sp>
        <p:nvSpPr>
          <p:cNvPr id="15" name="CuadroTexto 14"/>
          <p:cNvSpPr txBox="1"/>
          <p:nvPr/>
        </p:nvSpPr>
        <p:spPr>
          <a:xfrm>
            <a:off x="505609" y="4335332"/>
            <a:ext cx="301686" cy="369332"/>
          </a:xfrm>
          <a:prstGeom prst="rect">
            <a:avLst/>
          </a:prstGeom>
          <a:noFill/>
        </p:spPr>
        <p:txBody>
          <a:bodyPr wrap="none" rtlCol="0">
            <a:spAutoFit/>
          </a:bodyPr>
          <a:lstStyle/>
          <a:p>
            <a:r>
              <a:rPr lang="es-ES" dirty="0"/>
              <a:t>4</a:t>
            </a:r>
          </a:p>
        </p:txBody>
      </p:sp>
      <p:sp>
        <p:nvSpPr>
          <p:cNvPr id="16" name="CuadroTexto 15"/>
          <p:cNvSpPr txBox="1"/>
          <p:nvPr/>
        </p:nvSpPr>
        <p:spPr>
          <a:xfrm>
            <a:off x="6239435" y="4335332"/>
            <a:ext cx="301686" cy="369332"/>
          </a:xfrm>
          <a:prstGeom prst="rect">
            <a:avLst/>
          </a:prstGeom>
          <a:noFill/>
        </p:spPr>
        <p:txBody>
          <a:bodyPr wrap="none" rtlCol="0">
            <a:spAutoFit/>
          </a:bodyPr>
          <a:lstStyle/>
          <a:p>
            <a:r>
              <a:rPr lang="es-ES" dirty="0" smtClean="0"/>
              <a:t>3</a:t>
            </a:r>
            <a:endParaRPr lang="es-ES" dirty="0"/>
          </a:p>
        </p:txBody>
      </p:sp>
      <p:sp>
        <p:nvSpPr>
          <p:cNvPr id="17" name="CuadroTexto 16"/>
          <p:cNvSpPr txBox="1"/>
          <p:nvPr/>
        </p:nvSpPr>
        <p:spPr>
          <a:xfrm>
            <a:off x="137776" y="117066"/>
            <a:ext cx="2357440" cy="369332"/>
          </a:xfrm>
          <a:prstGeom prst="rect">
            <a:avLst/>
          </a:prstGeom>
          <a:noFill/>
        </p:spPr>
        <p:txBody>
          <a:bodyPr wrap="none" rtlCol="0">
            <a:spAutoFit/>
          </a:bodyPr>
          <a:lstStyle/>
          <a:p>
            <a:r>
              <a:rPr lang="es-ES" dirty="0" smtClean="0"/>
              <a:t>ORDENAR POR ALTURA</a:t>
            </a:r>
            <a:endParaRPr lang="es-ES" dirty="0"/>
          </a:p>
        </p:txBody>
      </p:sp>
      <p:sp>
        <p:nvSpPr>
          <p:cNvPr id="18" name="CuadroTexto 17"/>
          <p:cNvSpPr txBox="1"/>
          <p:nvPr/>
        </p:nvSpPr>
        <p:spPr>
          <a:xfrm>
            <a:off x="431173" y="618604"/>
            <a:ext cx="776175" cy="369332"/>
          </a:xfrm>
          <a:prstGeom prst="rect">
            <a:avLst/>
          </a:prstGeom>
          <a:noFill/>
        </p:spPr>
        <p:txBody>
          <a:bodyPr wrap="none" rtlCol="0">
            <a:spAutoFit/>
          </a:bodyPr>
          <a:lstStyle/>
          <a:p>
            <a:r>
              <a:rPr lang="es-ES" dirty="0" smtClean="0"/>
              <a:t>IR10.8</a:t>
            </a:r>
            <a:endParaRPr lang="es-ES" dirty="0"/>
          </a:p>
        </p:txBody>
      </p:sp>
    </p:spTree>
    <p:extLst>
      <p:ext uri="{BB962C8B-B14F-4D97-AF65-F5344CB8AC3E}">
        <p14:creationId xmlns:p14="http://schemas.microsoft.com/office/powerpoint/2010/main" val="2168773573"/>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172.24.9.206/products/HRIT/MSGP/HRIT_MSGP_VIS08_20160812_0600_EU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627" y="181950"/>
            <a:ext cx="11644312" cy="636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lipse 2"/>
          <p:cNvSpPr/>
          <p:nvPr/>
        </p:nvSpPr>
        <p:spPr>
          <a:xfrm rot="19898257">
            <a:off x="2411508" y="1331764"/>
            <a:ext cx="2312894" cy="115106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Elipse 3"/>
          <p:cNvSpPr/>
          <p:nvPr/>
        </p:nvSpPr>
        <p:spPr>
          <a:xfrm>
            <a:off x="9217396" y="987936"/>
            <a:ext cx="1538344" cy="237695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Elipse 4"/>
          <p:cNvSpPr/>
          <p:nvPr/>
        </p:nvSpPr>
        <p:spPr>
          <a:xfrm>
            <a:off x="6529892" y="3937299"/>
            <a:ext cx="2054710" cy="163516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Elipse 6"/>
          <p:cNvSpPr/>
          <p:nvPr/>
        </p:nvSpPr>
        <p:spPr>
          <a:xfrm>
            <a:off x="593464" y="4487731"/>
            <a:ext cx="2054710" cy="1635162"/>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p:cNvSpPr txBox="1"/>
          <p:nvPr/>
        </p:nvSpPr>
        <p:spPr>
          <a:xfrm>
            <a:off x="2409713" y="1463040"/>
            <a:ext cx="301686" cy="369332"/>
          </a:xfrm>
          <a:prstGeom prst="rect">
            <a:avLst/>
          </a:prstGeom>
          <a:noFill/>
        </p:spPr>
        <p:txBody>
          <a:bodyPr wrap="none" rtlCol="0">
            <a:spAutoFit/>
          </a:bodyPr>
          <a:lstStyle/>
          <a:p>
            <a:r>
              <a:rPr lang="es-ES" dirty="0" smtClean="0">
                <a:solidFill>
                  <a:schemeClr val="bg1"/>
                </a:solidFill>
              </a:rPr>
              <a:t>1</a:t>
            </a:r>
            <a:endParaRPr lang="es-ES" dirty="0">
              <a:solidFill>
                <a:schemeClr val="bg1"/>
              </a:solidFill>
            </a:endParaRPr>
          </a:p>
        </p:txBody>
      </p:sp>
      <p:sp>
        <p:nvSpPr>
          <p:cNvPr id="9" name="CuadroTexto 8"/>
          <p:cNvSpPr txBox="1"/>
          <p:nvPr/>
        </p:nvSpPr>
        <p:spPr>
          <a:xfrm>
            <a:off x="8915710" y="1647706"/>
            <a:ext cx="301686" cy="369332"/>
          </a:xfrm>
          <a:prstGeom prst="rect">
            <a:avLst/>
          </a:prstGeom>
          <a:noFill/>
        </p:spPr>
        <p:txBody>
          <a:bodyPr wrap="none" rtlCol="0">
            <a:spAutoFit/>
          </a:bodyPr>
          <a:lstStyle/>
          <a:p>
            <a:r>
              <a:rPr lang="es-ES" dirty="0" smtClean="0">
                <a:solidFill>
                  <a:schemeClr val="bg1"/>
                </a:solidFill>
              </a:rPr>
              <a:t>2</a:t>
            </a:r>
            <a:endParaRPr lang="es-ES" dirty="0">
              <a:solidFill>
                <a:schemeClr val="bg1"/>
              </a:solidFill>
            </a:endParaRPr>
          </a:p>
        </p:txBody>
      </p:sp>
      <p:sp>
        <p:nvSpPr>
          <p:cNvPr id="10" name="CuadroTexto 9"/>
          <p:cNvSpPr txBox="1"/>
          <p:nvPr/>
        </p:nvSpPr>
        <p:spPr>
          <a:xfrm>
            <a:off x="6099783" y="4385548"/>
            <a:ext cx="301686" cy="369332"/>
          </a:xfrm>
          <a:prstGeom prst="rect">
            <a:avLst/>
          </a:prstGeom>
          <a:noFill/>
        </p:spPr>
        <p:txBody>
          <a:bodyPr wrap="none" rtlCol="0">
            <a:spAutoFit/>
          </a:bodyPr>
          <a:lstStyle/>
          <a:p>
            <a:r>
              <a:rPr lang="es-ES" dirty="0" smtClean="0">
                <a:solidFill>
                  <a:schemeClr val="bg1"/>
                </a:solidFill>
              </a:rPr>
              <a:t>3</a:t>
            </a:r>
            <a:endParaRPr lang="es-ES" dirty="0">
              <a:solidFill>
                <a:schemeClr val="bg1"/>
              </a:solidFill>
            </a:endParaRPr>
          </a:p>
        </p:txBody>
      </p:sp>
      <p:sp>
        <p:nvSpPr>
          <p:cNvPr id="11" name="CuadroTexto 10"/>
          <p:cNvSpPr txBox="1"/>
          <p:nvPr/>
        </p:nvSpPr>
        <p:spPr>
          <a:xfrm>
            <a:off x="593464" y="4130949"/>
            <a:ext cx="225910" cy="369332"/>
          </a:xfrm>
          <a:prstGeom prst="rect">
            <a:avLst/>
          </a:prstGeom>
          <a:noFill/>
        </p:spPr>
        <p:txBody>
          <a:bodyPr wrap="square" rtlCol="0">
            <a:spAutoFit/>
          </a:bodyPr>
          <a:lstStyle/>
          <a:p>
            <a:r>
              <a:rPr lang="es-ES" dirty="0" smtClean="0">
                <a:solidFill>
                  <a:schemeClr val="bg1"/>
                </a:solidFill>
              </a:rPr>
              <a:t>4</a:t>
            </a:r>
            <a:endParaRPr lang="es-ES" dirty="0">
              <a:solidFill>
                <a:schemeClr val="bg1"/>
              </a:solidFill>
            </a:endParaRPr>
          </a:p>
        </p:txBody>
      </p:sp>
    </p:spTree>
    <p:extLst>
      <p:ext uri="{BB962C8B-B14F-4D97-AF65-F5344CB8AC3E}">
        <p14:creationId xmlns:p14="http://schemas.microsoft.com/office/powerpoint/2010/main" val="123201425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nwcsaf.org/NRT_images/SAFN-EU-CTTH1-MAG2-060000.GIF"/>
          <p:cNvPicPr>
            <a:picLocks noChangeAspect="1" noChangeArrowheads="1"/>
          </p:cNvPicPr>
          <p:nvPr/>
        </p:nvPicPr>
        <p:blipFill>
          <a:blip r:embed="rId2">
            <a:extLst>
              <a:ext uri="{28A0092B-C50C-407E-A947-70E740481C1C}">
                <a14:useLocalDpi xmlns:a14="http://schemas.microsoft.com/office/drawing/2010/main" val="0"/>
              </a:ext>
            </a:extLst>
          </a:blip>
          <a:srcRect l="9558"/>
          <a:stretch>
            <a:fillRect/>
          </a:stretch>
        </p:blipFill>
        <p:spPr bwMode="auto">
          <a:xfrm>
            <a:off x="200062" y="373685"/>
            <a:ext cx="11798300" cy="5561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lipse 2"/>
          <p:cNvSpPr/>
          <p:nvPr/>
        </p:nvSpPr>
        <p:spPr>
          <a:xfrm rot="19700784">
            <a:off x="2043953" y="1355464"/>
            <a:ext cx="2280621" cy="1065007"/>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p:cNvSpPr txBox="1"/>
          <p:nvPr/>
        </p:nvSpPr>
        <p:spPr>
          <a:xfrm>
            <a:off x="2269864" y="1355463"/>
            <a:ext cx="301686" cy="369332"/>
          </a:xfrm>
          <a:prstGeom prst="rect">
            <a:avLst/>
          </a:prstGeom>
          <a:noFill/>
        </p:spPr>
        <p:txBody>
          <a:bodyPr wrap="none" rtlCol="0">
            <a:spAutoFit/>
          </a:bodyPr>
          <a:lstStyle/>
          <a:p>
            <a:r>
              <a:rPr lang="es-ES" dirty="0" smtClean="0">
                <a:solidFill>
                  <a:srgbClr val="FF0000"/>
                </a:solidFill>
              </a:rPr>
              <a:t>1</a:t>
            </a:r>
            <a:endParaRPr lang="es-ES" dirty="0">
              <a:solidFill>
                <a:srgbClr val="FF0000"/>
              </a:solidFill>
            </a:endParaRPr>
          </a:p>
        </p:txBody>
      </p:sp>
      <p:sp>
        <p:nvSpPr>
          <p:cNvPr id="6" name="Elipse 5"/>
          <p:cNvSpPr/>
          <p:nvPr/>
        </p:nvSpPr>
        <p:spPr>
          <a:xfrm>
            <a:off x="7100046" y="1118795"/>
            <a:ext cx="1387737" cy="2312895"/>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p:cNvSpPr txBox="1"/>
          <p:nvPr/>
        </p:nvSpPr>
        <p:spPr>
          <a:xfrm>
            <a:off x="7100046" y="986131"/>
            <a:ext cx="301686" cy="369332"/>
          </a:xfrm>
          <a:prstGeom prst="rect">
            <a:avLst/>
          </a:prstGeom>
          <a:noFill/>
        </p:spPr>
        <p:txBody>
          <a:bodyPr wrap="none" rtlCol="0">
            <a:spAutoFit/>
          </a:bodyPr>
          <a:lstStyle/>
          <a:p>
            <a:r>
              <a:rPr lang="es-ES" dirty="0" smtClean="0">
                <a:solidFill>
                  <a:srgbClr val="FF0000"/>
                </a:solidFill>
              </a:rPr>
              <a:t>2</a:t>
            </a:r>
            <a:endParaRPr lang="es-ES" dirty="0">
              <a:solidFill>
                <a:srgbClr val="FF0000"/>
              </a:solidFill>
            </a:endParaRPr>
          </a:p>
        </p:txBody>
      </p:sp>
      <p:sp>
        <p:nvSpPr>
          <p:cNvPr id="8" name="Elipse 7"/>
          <p:cNvSpPr/>
          <p:nvPr/>
        </p:nvSpPr>
        <p:spPr>
          <a:xfrm>
            <a:off x="5287010" y="3840480"/>
            <a:ext cx="1624404" cy="1484556"/>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Elipse 8"/>
          <p:cNvSpPr/>
          <p:nvPr/>
        </p:nvSpPr>
        <p:spPr>
          <a:xfrm>
            <a:off x="200062" y="4369397"/>
            <a:ext cx="1624404" cy="1484556"/>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5948369" y="4225976"/>
            <a:ext cx="301686" cy="369332"/>
          </a:xfrm>
          <a:prstGeom prst="rect">
            <a:avLst/>
          </a:prstGeom>
          <a:noFill/>
        </p:spPr>
        <p:txBody>
          <a:bodyPr wrap="none" rtlCol="0">
            <a:spAutoFit/>
          </a:bodyPr>
          <a:lstStyle/>
          <a:p>
            <a:r>
              <a:rPr lang="es-ES" dirty="0" smtClean="0">
                <a:solidFill>
                  <a:srgbClr val="FF0000"/>
                </a:solidFill>
              </a:rPr>
              <a:t>3</a:t>
            </a:r>
            <a:endParaRPr lang="es-ES" dirty="0">
              <a:solidFill>
                <a:srgbClr val="FF0000"/>
              </a:solidFill>
            </a:endParaRPr>
          </a:p>
        </p:txBody>
      </p:sp>
      <p:sp>
        <p:nvSpPr>
          <p:cNvPr id="11" name="CuadroTexto 10"/>
          <p:cNvSpPr txBox="1"/>
          <p:nvPr/>
        </p:nvSpPr>
        <p:spPr>
          <a:xfrm>
            <a:off x="959521" y="5048922"/>
            <a:ext cx="301686" cy="369332"/>
          </a:xfrm>
          <a:prstGeom prst="rect">
            <a:avLst/>
          </a:prstGeom>
          <a:noFill/>
        </p:spPr>
        <p:txBody>
          <a:bodyPr wrap="none" rtlCol="0">
            <a:spAutoFit/>
          </a:bodyPr>
          <a:lstStyle/>
          <a:p>
            <a:r>
              <a:rPr lang="es-ES" dirty="0" smtClean="0">
                <a:solidFill>
                  <a:srgbClr val="FF0000"/>
                </a:solidFill>
              </a:rPr>
              <a:t>4</a:t>
            </a:r>
            <a:endParaRPr lang="es-ES" dirty="0">
              <a:solidFill>
                <a:srgbClr val="FF0000"/>
              </a:solidFill>
            </a:endParaRPr>
          </a:p>
        </p:txBody>
      </p:sp>
      <p:sp>
        <p:nvSpPr>
          <p:cNvPr id="12" name="CuadroTexto 11"/>
          <p:cNvSpPr txBox="1"/>
          <p:nvPr/>
        </p:nvSpPr>
        <p:spPr>
          <a:xfrm>
            <a:off x="3313355" y="5956905"/>
            <a:ext cx="5060744" cy="369332"/>
          </a:xfrm>
          <a:prstGeom prst="rect">
            <a:avLst/>
          </a:prstGeom>
          <a:noFill/>
        </p:spPr>
        <p:txBody>
          <a:bodyPr wrap="none" rtlCol="0">
            <a:spAutoFit/>
          </a:bodyPr>
          <a:lstStyle/>
          <a:p>
            <a:r>
              <a:rPr lang="es-ES" dirty="0" smtClean="0"/>
              <a:t>SOLUCIÓN DE LA MÁS ALTA A LA MÁS BAJA: 2-1-3-4 </a:t>
            </a:r>
            <a:endParaRPr lang="es-ES" dirty="0"/>
          </a:p>
        </p:txBody>
      </p:sp>
    </p:spTree>
    <p:extLst>
      <p:ext uri="{BB962C8B-B14F-4D97-AF65-F5344CB8AC3E}">
        <p14:creationId xmlns:p14="http://schemas.microsoft.com/office/powerpoint/2010/main" val="3802231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184264" y="1075765"/>
            <a:ext cx="3315138" cy="369332"/>
          </a:xfrm>
          <a:prstGeom prst="rect">
            <a:avLst/>
          </a:prstGeom>
          <a:noFill/>
        </p:spPr>
        <p:txBody>
          <a:bodyPr wrap="none" rtlCol="0">
            <a:spAutoFit/>
          </a:bodyPr>
          <a:lstStyle/>
          <a:p>
            <a:r>
              <a:rPr lang="es-ES" dirty="0" smtClean="0"/>
              <a:t>Pregunta de repaso para el CTTH:</a:t>
            </a:r>
          </a:p>
        </p:txBody>
      </p:sp>
      <p:sp>
        <p:nvSpPr>
          <p:cNvPr id="4" name="CuadroTexto 3"/>
          <p:cNvSpPr txBox="1"/>
          <p:nvPr/>
        </p:nvSpPr>
        <p:spPr>
          <a:xfrm>
            <a:off x="849854" y="1893346"/>
            <a:ext cx="10079915" cy="2031325"/>
          </a:xfrm>
          <a:prstGeom prst="rect">
            <a:avLst/>
          </a:prstGeom>
          <a:noFill/>
        </p:spPr>
        <p:txBody>
          <a:bodyPr wrap="square" rtlCol="0">
            <a:spAutoFit/>
          </a:bodyPr>
          <a:lstStyle/>
          <a:p>
            <a:r>
              <a:rPr lang="es-ES" dirty="0" smtClean="0"/>
              <a:t>El CTTH calcula la presión del tope nuboso:</a:t>
            </a:r>
          </a:p>
          <a:p>
            <a:pPr marL="342900" indent="-342900">
              <a:buAutoNum type="alphaLcParenR"/>
            </a:pPr>
            <a:r>
              <a:rPr lang="es-ES" dirty="0" smtClean="0"/>
              <a:t>De la misma forma para las nubes medias, altas y bajas</a:t>
            </a:r>
          </a:p>
          <a:p>
            <a:pPr marL="342900" indent="-342900">
              <a:buAutoNum type="alphaLcParenR"/>
            </a:pPr>
            <a:r>
              <a:rPr lang="es-ES" dirty="0" smtClean="0"/>
              <a:t>Aplicando el método “</a:t>
            </a:r>
            <a:r>
              <a:rPr lang="es-ES" dirty="0" err="1" smtClean="0"/>
              <a:t>Radiance</a:t>
            </a:r>
            <a:r>
              <a:rPr lang="es-ES" dirty="0" smtClean="0"/>
              <a:t> </a:t>
            </a:r>
            <a:r>
              <a:rPr lang="es-ES" dirty="0" err="1" smtClean="0"/>
              <a:t>rationing</a:t>
            </a:r>
            <a:r>
              <a:rPr lang="es-ES" dirty="0" smtClean="0"/>
              <a:t>” a las nubes bajas espesas</a:t>
            </a:r>
          </a:p>
          <a:p>
            <a:pPr marL="342900" indent="-342900">
              <a:buAutoNum type="alphaLcParenR"/>
            </a:pPr>
            <a:r>
              <a:rPr lang="es-ES" dirty="0" smtClean="0"/>
              <a:t>Simulando la temperatura de brillo aplicando la ecuación de transferencia </a:t>
            </a:r>
            <a:r>
              <a:rPr lang="es-ES" dirty="0" err="1" smtClean="0"/>
              <a:t>radiativa</a:t>
            </a:r>
            <a:r>
              <a:rPr lang="es-ES" dirty="0" smtClean="0"/>
              <a:t> a los perfiles</a:t>
            </a:r>
          </a:p>
          <a:p>
            <a:r>
              <a:rPr lang="es-ES" dirty="0"/>
              <a:t>v</a:t>
            </a:r>
            <a:r>
              <a:rPr lang="es-ES" dirty="0" smtClean="0"/>
              <a:t>erticales de temperatura y humedad calculados por el modelo numérico y posteriormente comprobando </a:t>
            </a:r>
          </a:p>
          <a:p>
            <a:r>
              <a:rPr lang="es-ES" dirty="0"/>
              <a:t>e</a:t>
            </a:r>
            <a:r>
              <a:rPr lang="es-ES" dirty="0" smtClean="0"/>
              <a:t>l </a:t>
            </a:r>
            <a:r>
              <a:rPr lang="es-ES" dirty="0" err="1" smtClean="0"/>
              <a:t>best</a:t>
            </a:r>
            <a:r>
              <a:rPr lang="es-ES" dirty="0" smtClean="0"/>
              <a:t> </a:t>
            </a:r>
            <a:r>
              <a:rPr lang="es-ES" dirty="0" err="1" smtClean="0"/>
              <a:t>fit</a:t>
            </a:r>
            <a:r>
              <a:rPr lang="es-ES" dirty="0" smtClean="0"/>
              <a:t> con la </a:t>
            </a:r>
            <a:r>
              <a:rPr lang="es-ES" dirty="0" err="1" smtClean="0"/>
              <a:t>radiancia</a:t>
            </a:r>
            <a:r>
              <a:rPr lang="es-ES" dirty="0" smtClean="0"/>
              <a:t> medida por el satélite.</a:t>
            </a:r>
          </a:p>
          <a:p>
            <a:r>
              <a:rPr lang="es-ES" dirty="0" smtClean="0"/>
              <a:t>d) El </a:t>
            </a:r>
            <a:r>
              <a:rPr lang="es-ES" dirty="0" err="1" smtClean="0"/>
              <a:t>CTTh</a:t>
            </a:r>
            <a:r>
              <a:rPr lang="es-ES" dirty="0" smtClean="0"/>
              <a:t> no calcula presiones de tope nubosos .</a:t>
            </a:r>
            <a:endParaRPr lang="es-ES" dirty="0"/>
          </a:p>
        </p:txBody>
      </p:sp>
      <p:sp>
        <p:nvSpPr>
          <p:cNvPr id="6" name="Rectángulo 5"/>
          <p:cNvSpPr/>
          <p:nvPr/>
        </p:nvSpPr>
        <p:spPr>
          <a:xfrm>
            <a:off x="591671" y="1707776"/>
            <a:ext cx="10582835" cy="2622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269081323"/>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pPr algn="ctr"/>
            <a:r>
              <a:rPr lang="en-GB" sz="7300" dirty="0" smtClean="0"/>
              <a:t>CLOUD MICROPHYSICS</a:t>
            </a:r>
            <a:r>
              <a:rPr lang="en-GB" dirty="0" smtClean="0"/>
              <a:t>:</a:t>
            </a:r>
            <a:br>
              <a:rPr lang="en-GB" dirty="0" smtClean="0"/>
            </a:br>
            <a:r>
              <a:rPr lang="en-GB" sz="6600" dirty="0" smtClean="0">
                <a:solidFill>
                  <a:schemeClr val="accent6">
                    <a:lumMod val="60000"/>
                    <a:lumOff val="40000"/>
                  </a:schemeClr>
                </a:solidFill>
              </a:rPr>
              <a:t>PHASE,COT,REFF,LWP,IWP</a:t>
            </a:r>
            <a:r>
              <a:rPr lang="en-GB" sz="6600" dirty="0" smtClean="0"/>
              <a:t> </a:t>
            </a:r>
            <a:endParaRPr lang="es-ES" sz="6600" dirty="0"/>
          </a:p>
        </p:txBody>
      </p:sp>
    </p:spTree>
    <p:extLst>
      <p:ext uri="{BB962C8B-B14F-4D97-AF65-F5344CB8AC3E}">
        <p14:creationId xmlns:p14="http://schemas.microsoft.com/office/powerpoint/2010/main" val="3763119615"/>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286" y="564465"/>
            <a:ext cx="10058400" cy="5696486"/>
          </a:xfrm>
          <a:prstGeom prst="rect">
            <a:avLst/>
          </a:prstGeom>
        </p:spPr>
      </p:pic>
      <p:sp>
        <p:nvSpPr>
          <p:cNvPr id="3" name="CuadroTexto 2"/>
          <p:cNvSpPr txBox="1"/>
          <p:nvPr/>
        </p:nvSpPr>
        <p:spPr>
          <a:xfrm>
            <a:off x="4593517" y="215153"/>
            <a:ext cx="2420469" cy="349312"/>
          </a:xfrm>
          <a:prstGeom prst="rect">
            <a:avLst/>
          </a:prstGeom>
          <a:solidFill>
            <a:srgbClr val="FFC000"/>
          </a:solidFill>
        </p:spPr>
        <p:txBody>
          <a:bodyPr wrap="square" rtlCol="0">
            <a:spAutoFit/>
          </a:bodyPr>
          <a:lstStyle/>
          <a:p>
            <a:pPr algn="ctr"/>
            <a:r>
              <a:rPr lang="es-ES" sz="1600" dirty="0" smtClean="0"/>
              <a:t>CMIC  PHASE</a:t>
            </a:r>
            <a:endParaRPr lang="es-ES" sz="1600" dirty="0"/>
          </a:p>
        </p:txBody>
      </p:sp>
    </p:spTree>
    <p:extLst>
      <p:ext uri="{BB962C8B-B14F-4D97-AF65-F5344CB8AC3E}">
        <p14:creationId xmlns:p14="http://schemas.microsoft.com/office/powerpoint/2010/main" val="341754776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3417" y="645459"/>
            <a:ext cx="10058400" cy="5482609"/>
          </a:xfrm>
          <a:prstGeom prst="rect">
            <a:avLst/>
          </a:prstGeom>
        </p:spPr>
      </p:pic>
      <p:sp>
        <p:nvSpPr>
          <p:cNvPr id="3" name="CuadroTexto 2"/>
          <p:cNvSpPr txBox="1"/>
          <p:nvPr/>
        </p:nvSpPr>
        <p:spPr>
          <a:xfrm>
            <a:off x="4593517" y="215153"/>
            <a:ext cx="2420469" cy="349312"/>
          </a:xfrm>
          <a:prstGeom prst="rect">
            <a:avLst/>
          </a:prstGeom>
          <a:solidFill>
            <a:srgbClr val="FFC000"/>
          </a:solidFill>
        </p:spPr>
        <p:txBody>
          <a:bodyPr wrap="square" rtlCol="0">
            <a:spAutoFit/>
          </a:bodyPr>
          <a:lstStyle/>
          <a:p>
            <a:pPr algn="ctr"/>
            <a:r>
              <a:rPr lang="es-ES" sz="1600" dirty="0" smtClean="0"/>
              <a:t>CMIC  COT</a:t>
            </a:r>
            <a:endParaRPr lang="es-ES" sz="1600" dirty="0"/>
          </a:p>
        </p:txBody>
      </p:sp>
    </p:spTree>
    <p:extLst>
      <p:ext uri="{BB962C8B-B14F-4D97-AF65-F5344CB8AC3E}">
        <p14:creationId xmlns:p14="http://schemas.microsoft.com/office/powerpoint/2010/main" val="643094326"/>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128" y="601199"/>
            <a:ext cx="10058400" cy="5517876"/>
          </a:xfrm>
          <a:prstGeom prst="rect">
            <a:avLst/>
          </a:prstGeom>
        </p:spPr>
      </p:pic>
      <p:sp>
        <p:nvSpPr>
          <p:cNvPr id="3" name="CuadroTexto 2"/>
          <p:cNvSpPr txBox="1"/>
          <p:nvPr/>
        </p:nvSpPr>
        <p:spPr>
          <a:xfrm>
            <a:off x="4593517" y="215153"/>
            <a:ext cx="2420469" cy="349312"/>
          </a:xfrm>
          <a:prstGeom prst="rect">
            <a:avLst/>
          </a:prstGeom>
          <a:solidFill>
            <a:srgbClr val="FFC000"/>
          </a:solidFill>
        </p:spPr>
        <p:txBody>
          <a:bodyPr wrap="square" rtlCol="0">
            <a:spAutoFit/>
          </a:bodyPr>
          <a:lstStyle/>
          <a:p>
            <a:pPr algn="ctr"/>
            <a:r>
              <a:rPr lang="es-ES" sz="1600" dirty="0" smtClean="0"/>
              <a:t>CMIC  REFF</a:t>
            </a:r>
            <a:endParaRPr lang="es-ES" sz="1600" dirty="0"/>
          </a:p>
        </p:txBody>
      </p:sp>
    </p:spTree>
    <p:extLst>
      <p:ext uri="{BB962C8B-B14F-4D97-AF65-F5344CB8AC3E}">
        <p14:creationId xmlns:p14="http://schemas.microsoft.com/office/powerpoint/2010/main" val="22181243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097" y="608514"/>
            <a:ext cx="10058400" cy="5559054"/>
          </a:xfrm>
          <a:prstGeom prst="rect">
            <a:avLst/>
          </a:prstGeom>
        </p:spPr>
      </p:pic>
      <p:sp>
        <p:nvSpPr>
          <p:cNvPr id="3" name="CuadroTexto 2"/>
          <p:cNvSpPr txBox="1"/>
          <p:nvPr/>
        </p:nvSpPr>
        <p:spPr>
          <a:xfrm>
            <a:off x="4593517" y="215153"/>
            <a:ext cx="2420469" cy="349312"/>
          </a:xfrm>
          <a:prstGeom prst="rect">
            <a:avLst/>
          </a:prstGeom>
          <a:solidFill>
            <a:srgbClr val="FFC000"/>
          </a:solidFill>
        </p:spPr>
        <p:txBody>
          <a:bodyPr wrap="square" rtlCol="0">
            <a:spAutoFit/>
          </a:bodyPr>
          <a:lstStyle/>
          <a:p>
            <a:pPr algn="ctr"/>
            <a:r>
              <a:rPr lang="es-ES" sz="1600" dirty="0" smtClean="0"/>
              <a:t>CMIC  LWP</a:t>
            </a:r>
            <a:endParaRPr lang="es-ES" sz="1600" dirty="0"/>
          </a:p>
        </p:txBody>
      </p:sp>
    </p:spTree>
    <p:extLst>
      <p:ext uri="{BB962C8B-B14F-4D97-AF65-F5344CB8AC3E}">
        <p14:creationId xmlns:p14="http://schemas.microsoft.com/office/powerpoint/2010/main" val="2574932473"/>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945" y="630031"/>
            <a:ext cx="10058400" cy="5559054"/>
          </a:xfrm>
          <a:prstGeom prst="rect">
            <a:avLst/>
          </a:prstGeom>
        </p:spPr>
      </p:pic>
      <p:sp>
        <p:nvSpPr>
          <p:cNvPr id="3" name="CuadroTexto 2"/>
          <p:cNvSpPr txBox="1"/>
          <p:nvPr/>
        </p:nvSpPr>
        <p:spPr>
          <a:xfrm>
            <a:off x="4593517" y="215153"/>
            <a:ext cx="2420469" cy="349312"/>
          </a:xfrm>
          <a:prstGeom prst="rect">
            <a:avLst/>
          </a:prstGeom>
          <a:solidFill>
            <a:srgbClr val="FFC000"/>
          </a:solidFill>
        </p:spPr>
        <p:txBody>
          <a:bodyPr wrap="square" rtlCol="0">
            <a:spAutoFit/>
          </a:bodyPr>
          <a:lstStyle/>
          <a:p>
            <a:pPr algn="ctr"/>
            <a:r>
              <a:rPr lang="es-ES" sz="1600" dirty="0" smtClean="0"/>
              <a:t>CMIC  IWP</a:t>
            </a:r>
            <a:endParaRPr lang="es-ES" sz="1600" dirty="0"/>
          </a:p>
        </p:txBody>
      </p:sp>
    </p:spTree>
    <p:extLst>
      <p:ext uri="{BB962C8B-B14F-4D97-AF65-F5344CB8AC3E}">
        <p14:creationId xmlns:p14="http://schemas.microsoft.com/office/powerpoint/2010/main" val="3699221039"/>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62580" y="228479"/>
            <a:ext cx="11046564" cy="1200329"/>
          </a:xfrm>
          <a:prstGeom prst="rect">
            <a:avLst/>
          </a:prstGeom>
          <a:noFill/>
        </p:spPr>
        <p:txBody>
          <a:bodyPr wrap="square" rtlCol="0">
            <a:spAutoFit/>
          </a:bodyPr>
          <a:lstStyle/>
          <a:p>
            <a:r>
              <a:rPr lang="es-ES" b="1" dirty="0" smtClean="0"/>
              <a:t>FASE</a:t>
            </a:r>
            <a:r>
              <a:rPr lang="es-ES" dirty="0" smtClean="0"/>
              <a:t>:</a:t>
            </a:r>
          </a:p>
          <a:p>
            <a:r>
              <a:rPr lang="en-GB" dirty="0" smtClean="0"/>
              <a:t>Se </a:t>
            </a:r>
            <a:r>
              <a:rPr lang="en-GB" dirty="0" err="1" smtClean="0"/>
              <a:t>analiza</a:t>
            </a:r>
            <a:r>
              <a:rPr lang="en-GB" dirty="0" smtClean="0"/>
              <a:t> la </a:t>
            </a:r>
            <a:r>
              <a:rPr lang="en-GB" dirty="0" err="1" smtClean="0"/>
              <a:t>resta</a:t>
            </a:r>
            <a:r>
              <a:rPr lang="en-GB" dirty="0" smtClean="0"/>
              <a:t> de las </a:t>
            </a:r>
            <a:r>
              <a:rPr lang="en-GB" dirty="0" err="1" smtClean="0"/>
              <a:t>temperaturas</a:t>
            </a:r>
            <a:r>
              <a:rPr lang="en-GB" dirty="0" smtClean="0"/>
              <a:t> de </a:t>
            </a:r>
            <a:r>
              <a:rPr lang="en-GB" dirty="0" err="1" smtClean="0"/>
              <a:t>brillo</a:t>
            </a:r>
            <a:endParaRPr lang="en-GB" dirty="0" smtClean="0"/>
          </a:p>
          <a:p>
            <a:r>
              <a:rPr lang="en-GB" dirty="0" smtClean="0"/>
              <a:t>T8.7</a:t>
            </a:r>
            <a:r>
              <a:rPr lang="es-ES" dirty="0" smtClean="0"/>
              <a:t>µm</a:t>
            </a:r>
            <a:r>
              <a:rPr lang="en-GB" dirty="0" smtClean="0"/>
              <a:t> </a:t>
            </a:r>
            <a:r>
              <a:rPr lang="en-GB" dirty="0"/>
              <a:t>–</a:t>
            </a:r>
            <a:r>
              <a:rPr lang="en-GB" dirty="0" smtClean="0"/>
              <a:t>T10.8</a:t>
            </a:r>
            <a:r>
              <a:rPr lang="es-ES" dirty="0" smtClean="0"/>
              <a:t>µm</a:t>
            </a:r>
            <a:r>
              <a:rPr lang="en-GB" dirty="0" smtClean="0"/>
              <a:t>    HIELO&gt; AGUA</a:t>
            </a:r>
          </a:p>
          <a:p>
            <a:r>
              <a:rPr lang="es-ES" dirty="0" smtClean="0"/>
              <a:t>También se puede analizar la resta de canales </a:t>
            </a:r>
            <a:r>
              <a:rPr lang="en-GB" dirty="0" smtClean="0"/>
              <a:t>T10.8</a:t>
            </a:r>
            <a:r>
              <a:rPr lang="es-ES" dirty="0" smtClean="0"/>
              <a:t>µm</a:t>
            </a:r>
            <a:r>
              <a:rPr lang="en-GB" dirty="0" smtClean="0"/>
              <a:t> </a:t>
            </a:r>
            <a:r>
              <a:rPr lang="en-GB" dirty="0"/>
              <a:t>–</a:t>
            </a:r>
            <a:r>
              <a:rPr lang="en-GB" dirty="0" smtClean="0"/>
              <a:t>T12.1</a:t>
            </a:r>
            <a:r>
              <a:rPr lang="es-ES" dirty="0" smtClean="0"/>
              <a:t>µm, aporta información parecida </a:t>
            </a:r>
            <a:endParaRPr lang="es-ES" dirty="0"/>
          </a:p>
        </p:txBody>
      </p:sp>
      <p:sp>
        <p:nvSpPr>
          <p:cNvPr id="3" name="CuadroTexto 2"/>
          <p:cNvSpPr txBox="1"/>
          <p:nvPr/>
        </p:nvSpPr>
        <p:spPr>
          <a:xfrm>
            <a:off x="494852" y="1380204"/>
            <a:ext cx="11584214" cy="1477328"/>
          </a:xfrm>
          <a:prstGeom prst="rect">
            <a:avLst/>
          </a:prstGeom>
          <a:noFill/>
        </p:spPr>
        <p:txBody>
          <a:bodyPr wrap="square" rtlCol="0">
            <a:spAutoFit/>
          </a:bodyPr>
          <a:lstStyle/>
          <a:p>
            <a:r>
              <a:rPr lang="es-ES" b="1" dirty="0" smtClean="0"/>
              <a:t>COT:</a:t>
            </a:r>
          </a:p>
          <a:p>
            <a:r>
              <a:rPr lang="es-ES" dirty="0" smtClean="0"/>
              <a:t>Es una medida de la </a:t>
            </a:r>
            <a:r>
              <a:rPr lang="es-ES" b="1" dirty="0" smtClean="0"/>
              <a:t>atenuación de un haz </a:t>
            </a:r>
            <a:r>
              <a:rPr lang="es-ES" dirty="0" smtClean="0"/>
              <a:t>por absorción y </a:t>
            </a:r>
            <a:r>
              <a:rPr lang="es-ES" dirty="0" err="1" smtClean="0"/>
              <a:t>scattering</a:t>
            </a:r>
            <a:r>
              <a:rPr lang="es-ES" dirty="0" smtClean="0"/>
              <a:t> integrada a toda la columna</a:t>
            </a:r>
          </a:p>
          <a:p>
            <a:r>
              <a:rPr lang="es-ES" dirty="0" smtClean="0"/>
              <a:t>El espesor óptico de la nube está altamente relacionado con la </a:t>
            </a:r>
            <a:r>
              <a:rPr lang="es-ES" dirty="0" err="1" smtClean="0"/>
              <a:t>reflectancia</a:t>
            </a:r>
            <a:r>
              <a:rPr lang="es-ES" dirty="0" smtClean="0"/>
              <a:t> de las nubes a longitudes de onda no absorbentes en el </a:t>
            </a:r>
            <a:r>
              <a:rPr lang="es-ES" b="1" dirty="0" smtClean="0"/>
              <a:t>visible 0,6µm </a:t>
            </a:r>
            <a:r>
              <a:rPr lang="es-ES" dirty="0" smtClean="0"/>
              <a:t>y tiene poca dependencia con el tamaño de las partículas</a:t>
            </a:r>
            <a:endParaRPr lang="es-ES" b="1" dirty="0" smtClean="0"/>
          </a:p>
          <a:p>
            <a:endParaRPr lang="es-ES" dirty="0" smtClean="0"/>
          </a:p>
        </p:txBody>
      </p:sp>
      <p:sp>
        <p:nvSpPr>
          <p:cNvPr id="4" name="CuadroTexto 3"/>
          <p:cNvSpPr txBox="1"/>
          <p:nvPr/>
        </p:nvSpPr>
        <p:spPr>
          <a:xfrm>
            <a:off x="462580" y="2580533"/>
            <a:ext cx="11349316" cy="1200329"/>
          </a:xfrm>
          <a:prstGeom prst="rect">
            <a:avLst/>
          </a:prstGeom>
          <a:noFill/>
        </p:spPr>
        <p:txBody>
          <a:bodyPr wrap="square" rtlCol="0">
            <a:spAutoFit/>
          </a:bodyPr>
          <a:lstStyle/>
          <a:p>
            <a:r>
              <a:rPr lang="es-ES" b="1" dirty="0" smtClean="0"/>
              <a:t>REFF:</a:t>
            </a:r>
          </a:p>
          <a:p>
            <a:r>
              <a:rPr lang="es-ES" dirty="0" smtClean="0"/>
              <a:t>El radio efectivo de las partículas nubosas está muy relacionado con la </a:t>
            </a:r>
            <a:r>
              <a:rPr lang="es-ES" b="1" dirty="0" err="1" smtClean="0"/>
              <a:t>reflectancia</a:t>
            </a:r>
            <a:r>
              <a:rPr lang="es-ES" b="1" dirty="0" smtClean="0"/>
              <a:t> </a:t>
            </a:r>
            <a:r>
              <a:rPr lang="es-ES" dirty="0" smtClean="0"/>
              <a:t>de las nubes a longitudes de onda  absorbentes en el infrarrojo cercano 1,6</a:t>
            </a:r>
            <a:r>
              <a:rPr lang="es-ES" b="1" dirty="0" smtClean="0"/>
              <a:t>µm </a:t>
            </a:r>
            <a:r>
              <a:rPr lang="es-ES" dirty="0" smtClean="0"/>
              <a:t>y 2,25</a:t>
            </a:r>
            <a:r>
              <a:rPr lang="es-ES" b="1" dirty="0" smtClean="0"/>
              <a:t>µm, </a:t>
            </a:r>
            <a:r>
              <a:rPr lang="es-ES" dirty="0" smtClean="0"/>
              <a:t>siendo mayor esa </a:t>
            </a:r>
            <a:r>
              <a:rPr lang="es-ES" dirty="0" err="1" smtClean="0"/>
              <a:t>refectancia</a:t>
            </a:r>
            <a:r>
              <a:rPr lang="es-ES" dirty="0" smtClean="0"/>
              <a:t> para las nubes con hielo que para las de agua.</a:t>
            </a:r>
            <a:endParaRPr lang="es-ES" dirty="0"/>
          </a:p>
        </p:txBody>
      </p:sp>
      <p:sp>
        <p:nvSpPr>
          <p:cNvPr id="5" name="CuadroTexto 4"/>
          <p:cNvSpPr txBox="1"/>
          <p:nvPr/>
        </p:nvSpPr>
        <p:spPr>
          <a:xfrm>
            <a:off x="603227" y="4596027"/>
            <a:ext cx="8093562" cy="369332"/>
          </a:xfrm>
          <a:prstGeom prst="rect">
            <a:avLst/>
          </a:prstGeom>
          <a:noFill/>
        </p:spPr>
        <p:txBody>
          <a:bodyPr wrap="none" rtlCol="0">
            <a:spAutoFit/>
          </a:bodyPr>
          <a:lstStyle/>
          <a:p>
            <a:r>
              <a:rPr lang="es-ES" b="1" dirty="0" smtClean="0"/>
              <a:t>LWP e IWP </a:t>
            </a:r>
            <a:r>
              <a:rPr lang="es-ES" dirty="0" smtClean="0"/>
              <a:t>(Caminos ópticos): Contenido en agua o hielo en toda la columna vertical</a:t>
            </a:r>
            <a:endParaRPr lang="es-ES" dirty="0"/>
          </a:p>
        </p:txBody>
      </p:sp>
      <mc:AlternateContent xmlns:mc="http://schemas.openxmlformats.org/markup-compatibility/2006" xmlns:a14="http://schemas.microsoft.com/office/drawing/2010/main">
        <mc:Choice Requires="a14">
          <p:sp>
            <p:nvSpPr>
              <p:cNvPr id="6" name="CuadroTexto 5"/>
              <p:cNvSpPr txBox="1"/>
              <p:nvPr/>
            </p:nvSpPr>
            <p:spPr>
              <a:xfrm>
                <a:off x="3191348" y="4965359"/>
                <a:ext cx="2422651"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𝐿𝑊𝑃</m:t>
                      </m:r>
                      <m:r>
                        <a:rPr lang="es-ES" b="0" i="1" smtClean="0">
                          <a:latin typeface="Cambria Math" panose="02040503050406030204" pitchFamily="18" charset="0"/>
                        </a:rPr>
                        <m:t>=</m:t>
                      </m:r>
                      <m:f>
                        <m:fPr>
                          <m:ctrlPr>
                            <a:rPr lang="es-ES" b="0" i="1" smtClean="0">
                              <a:latin typeface="Cambria Math" panose="02040503050406030204" pitchFamily="18" charset="0"/>
                            </a:rPr>
                          </m:ctrlPr>
                        </m:fPr>
                        <m:num>
                          <m:r>
                            <a:rPr lang="es-ES" b="0" i="1" smtClean="0">
                              <a:latin typeface="Cambria Math" panose="02040503050406030204" pitchFamily="18" charset="0"/>
                            </a:rPr>
                            <m:t>2</m:t>
                          </m:r>
                        </m:num>
                        <m:den>
                          <m:r>
                            <a:rPr lang="es-ES" b="0" i="1" smtClean="0">
                              <a:latin typeface="Cambria Math" panose="02040503050406030204" pitchFamily="18" charset="0"/>
                            </a:rPr>
                            <m:t>3</m:t>
                          </m:r>
                        </m:den>
                      </m:f>
                      <m:r>
                        <a:rPr lang="es-ES" b="0" i="1" smtClean="0">
                          <a:latin typeface="Cambria Math" panose="02040503050406030204" pitchFamily="18" charset="0"/>
                        </a:rPr>
                        <m:t>∗</m:t>
                      </m:r>
                      <m:r>
                        <a:rPr lang="es-ES" b="0" i="1" smtClean="0">
                          <a:latin typeface="Cambria Math" panose="02040503050406030204" pitchFamily="18" charset="0"/>
                        </a:rPr>
                        <m:t>𝐶𝑂𝑇</m:t>
                      </m:r>
                      <m:r>
                        <a:rPr lang="es-ES" b="0" i="1" smtClean="0">
                          <a:latin typeface="Cambria Math" panose="02040503050406030204" pitchFamily="18" charset="0"/>
                        </a:rPr>
                        <m:t>∗</m:t>
                      </m:r>
                      <m:r>
                        <a:rPr lang="es-ES" b="0" i="1" smtClean="0">
                          <a:latin typeface="Cambria Math" panose="02040503050406030204" pitchFamily="18" charset="0"/>
                        </a:rPr>
                        <m:t>𝑅𝐸𝐹𝐹</m:t>
                      </m:r>
                    </m:oMath>
                  </m:oMathPara>
                </a14:m>
                <a:endParaRPr lang="es-ES" dirty="0"/>
              </a:p>
            </p:txBody>
          </p:sp>
        </mc:Choice>
        <mc:Fallback xmlns="">
          <p:sp>
            <p:nvSpPr>
              <p:cNvPr id="6" name="CuadroTexto 5"/>
              <p:cNvSpPr txBox="1">
                <a:spLocks noRot="1" noChangeAspect="1" noMove="1" noResize="1" noEditPoints="1" noAdjustHandles="1" noChangeArrowheads="1" noChangeShapeType="1" noTextEdit="1"/>
              </p:cNvSpPr>
              <p:nvPr/>
            </p:nvSpPr>
            <p:spPr>
              <a:xfrm>
                <a:off x="3191348" y="4965359"/>
                <a:ext cx="2422651" cy="520399"/>
              </a:xfrm>
              <a:prstGeom prst="rect">
                <a:avLst/>
              </a:prstGeom>
              <a:blipFill rotWithShape="0">
                <a:blip r:embed="rId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 name="CuadroTexto 6"/>
              <p:cNvSpPr txBox="1"/>
              <p:nvPr/>
            </p:nvSpPr>
            <p:spPr>
              <a:xfrm>
                <a:off x="3191348" y="5516919"/>
                <a:ext cx="2150589" cy="6882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𝐼𝑊𝑃</m:t>
                      </m:r>
                      <m:r>
                        <a:rPr lang="es-ES" b="0" i="1" smtClean="0">
                          <a:latin typeface="Cambria Math" panose="02040503050406030204" pitchFamily="18" charset="0"/>
                        </a:rPr>
                        <m:t>=</m:t>
                      </m:r>
                      <m:sSup>
                        <m:sSupPr>
                          <m:ctrlPr>
                            <a:rPr lang="es-ES" b="0" i="1" smtClean="0">
                              <a:latin typeface="Cambria Math" panose="02040503050406030204" pitchFamily="18" charset="0"/>
                            </a:rPr>
                          </m:ctrlPr>
                        </m:sSupPr>
                        <m:e>
                          <m:d>
                            <m:dPr>
                              <m:ctrlPr>
                                <a:rPr lang="es-ES" b="0" i="1" smtClean="0">
                                  <a:latin typeface="Cambria Math" panose="02040503050406030204" pitchFamily="18" charset="0"/>
                                </a:rPr>
                              </m:ctrlPr>
                            </m:dPr>
                            <m:e>
                              <m:f>
                                <m:fPr>
                                  <m:ctrlPr>
                                    <a:rPr lang="es-ES" b="0" i="1" smtClean="0">
                                      <a:latin typeface="Cambria Math" panose="02040503050406030204" pitchFamily="18" charset="0"/>
                                    </a:rPr>
                                  </m:ctrlPr>
                                </m:fPr>
                                <m:num>
                                  <m:r>
                                    <a:rPr lang="es-ES" b="0" i="1" smtClean="0">
                                      <a:latin typeface="Cambria Math" panose="02040503050406030204" pitchFamily="18" charset="0"/>
                                    </a:rPr>
                                    <m:t>𝐶𝑂𝑇</m:t>
                                  </m:r>
                                </m:num>
                                <m:den>
                                  <m:r>
                                    <a:rPr lang="es-ES" b="0" i="1" smtClean="0">
                                      <a:latin typeface="Cambria Math" panose="02040503050406030204" pitchFamily="18" charset="0"/>
                                    </a:rPr>
                                    <m:t>0,065</m:t>
                                  </m:r>
                                </m:den>
                              </m:f>
                            </m:e>
                          </m:d>
                        </m:e>
                        <m:sup>
                          <m:r>
                            <a:rPr lang="es-ES" b="0" i="1" smtClean="0">
                              <a:latin typeface="Cambria Math" panose="02040503050406030204" pitchFamily="18" charset="0"/>
                            </a:rPr>
                            <m:t>1/0,84</m:t>
                          </m:r>
                        </m:sup>
                      </m:sSup>
                    </m:oMath>
                  </m:oMathPara>
                </a14:m>
                <a:endParaRPr lang="es-ES" dirty="0"/>
              </a:p>
            </p:txBody>
          </p:sp>
        </mc:Choice>
        <mc:Fallback xmlns="">
          <p:sp>
            <p:nvSpPr>
              <p:cNvPr id="7" name="CuadroTexto 6"/>
              <p:cNvSpPr txBox="1">
                <a:spLocks noRot="1" noChangeAspect="1" noMove="1" noResize="1" noEditPoints="1" noAdjustHandles="1" noChangeArrowheads="1" noChangeShapeType="1" noTextEdit="1"/>
              </p:cNvSpPr>
              <p:nvPr/>
            </p:nvSpPr>
            <p:spPr>
              <a:xfrm>
                <a:off x="3191348" y="5516919"/>
                <a:ext cx="2150589" cy="688202"/>
              </a:xfrm>
              <a:prstGeom prst="rect">
                <a:avLst/>
              </a:prstGeom>
              <a:blipFill rotWithShape="0">
                <a:blip r:embed="rId3"/>
                <a:stretch>
                  <a:fillRect/>
                </a:stretch>
              </a:blipFill>
            </p:spPr>
            <p:txBody>
              <a:bodyPr/>
              <a:lstStyle/>
              <a:p>
                <a:r>
                  <a:rPr lang="es-ES">
                    <a:noFill/>
                  </a:rPr>
                  <a:t> </a:t>
                </a:r>
              </a:p>
            </p:txBody>
          </p:sp>
        </mc:Fallback>
      </mc:AlternateContent>
      <p:pic>
        <p:nvPicPr>
          <p:cNvPr id="9" name="Imagen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87750" y="3726562"/>
            <a:ext cx="2527002" cy="797886"/>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 name="CuadroTexto 9"/>
              <p:cNvSpPr txBox="1"/>
              <p:nvPr/>
            </p:nvSpPr>
            <p:spPr>
              <a:xfrm>
                <a:off x="5946333" y="5072304"/>
                <a:ext cx="2450222"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s-ES" sz="1200" b="0" i="1" smtClean="0">
                          <a:latin typeface="Cambria Math" panose="02040503050406030204" pitchFamily="18" charset="0"/>
                        </a:rPr>
                        <m:t>(</m:t>
                      </m:r>
                      <m:r>
                        <a:rPr lang="es-ES" sz="1200" b="0" i="1" smtClean="0">
                          <a:latin typeface="Cambria Math" panose="02040503050406030204" pitchFamily="18" charset="0"/>
                        </a:rPr>
                        <m:t>𝑅𝑜𝑒𝑏𝑒𝑙𝑖𝑛𝑔</m:t>
                      </m:r>
                      <m:r>
                        <a:rPr lang="es-ES" sz="1200" b="0" i="1" smtClean="0">
                          <a:latin typeface="Cambria Math" panose="02040503050406030204" pitchFamily="18" charset="0"/>
                        </a:rPr>
                        <m:t> </m:t>
                      </m:r>
                      <m:r>
                        <a:rPr lang="es-ES" sz="1200" b="0" i="1" smtClean="0">
                          <a:latin typeface="Cambria Math" panose="02040503050406030204" pitchFamily="18" charset="0"/>
                        </a:rPr>
                        <m:t>𝑎𝑛𝑑</m:t>
                      </m:r>
                      <m:r>
                        <a:rPr lang="es-ES" sz="1200" b="0" i="1" smtClean="0">
                          <a:latin typeface="Cambria Math" panose="02040503050406030204" pitchFamily="18" charset="0"/>
                        </a:rPr>
                        <m:t> </m:t>
                      </m:r>
                      <m:r>
                        <a:rPr lang="es-ES" sz="1200" b="0" i="1" smtClean="0">
                          <a:latin typeface="Cambria Math" panose="02040503050406030204" pitchFamily="18" charset="0"/>
                        </a:rPr>
                        <m:t>𝐻𝑜𝑙𝑙𝑒𝑚𝑎𝑛</m:t>
                      </m:r>
                      <m:r>
                        <a:rPr lang="es-ES" sz="1200" b="0" i="1" smtClean="0">
                          <a:latin typeface="Cambria Math" panose="02040503050406030204" pitchFamily="18" charset="0"/>
                        </a:rPr>
                        <m:t>,2009)</m:t>
                      </m:r>
                    </m:oMath>
                  </m:oMathPara>
                </a14:m>
                <a:endParaRPr lang="es-ES" sz="1200"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5946333" y="5072304"/>
                <a:ext cx="2450222" cy="276999"/>
              </a:xfrm>
              <a:prstGeom prst="rect">
                <a:avLst/>
              </a:prstGeom>
              <a:blipFill rotWithShape="0">
                <a:blip r:embed="rId5"/>
                <a:stretch>
                  <a:fillRect b="-6522"/>
                </a:stretch>
              </a:blipFill>
            </p:spPr>
            <p:txBody>
              <a:bodyPr/>
              <a:lstStyle/>
              <a:p>
                <a:r>
                  <a:rPr lang="es-ES">
                    <a:noFill/>
                  </a:rPr>
                  <a:t> </a:t>
                </a:r>
              </a:p>
            </p:txBody>
          </p:sp>
        </mc:Fallback>
      </mc:AlternateContent>
      <p:sp>
        <p:nvSpPr>
          <p:cNvPr id="11" name="CuadroTexto 10"/>
          <p:cNvSpPr txBox="1"/>
          <p:nvPr/>
        </p:nvSpPr>
        <p:spPr>
          <a:xfrm>
            <a:off x="5862918" y="3829489"/>
            <a:ext cx="5646226" cy="646331"/>
          </a:xfrm>
          <a:prstGeom prst="rect">
            <a:avLst/>
          </a:prstGeom>
          <a:noFill/>
        </p:spPr>
        <p:txBody>
          <a:bodyPr wrap="none" rtlCol="0">
            <a:spAutoFit/>
          </a:bodyPr>
          <a:lstStyle/>
          <a:p>
            <a:r>
              <a:rPr lang="es-ES" dirty="0" smtClean="0"/>
              <a:t>El radio efectivo está muy relacionado con la </a:t>
            </a:r>
            <a:r>
              <a:rPr lang="es-ES" b="1" dirty="0" smtClean="0"/>
              <a:t>probabilidad </a:t>
            </a:r>
          </a:p>
          <a:p>
            <a:r>
              <a:rPr lang="es-ES" b="1" dirty="0" smtClean="0"/>
              <a:t>de ocurrencia de la precipitación</a:t>
            </a:r>
            <a:endParaRPr lang="es-ES" b="1" dirty="0"/>
          </a:p>
        </p:txBody>
      </p:sp>
    </p:spTree>
    <p:extLst>
      <p:ext uri="{BB962C8B-B14F-4D97-AF65-F5344CB8AC3E}">
        <p14:creationId xmlns:p14="http://schemas.microsoft.com/office/powerpoint/2010/main" val="304893213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nvPr>
        </p:nvGraphicFramePr>
        <p:xfrm>
          <a:off x="2032000" y="719665"/>
          <a:ext cx="8128000" cy="3892675"/>
        </p:xfrm>
        <a:graphic>
          <a:graphicData uri="http://schemas.openxmlformats.org/drawingml/2006/table">
            <a:tbl>
              <a:tblPr firstRow="1" bandRow="1">
                <a:tableStyleId>{5C22544A-7EE6-4342-B048-85BDC9FD1C3A}</a:tableStyleId>
              </a:tblPr>
              <a:tblGrid>
                <a:gridCol w="4064000"/>
                <a:gridCol w="4064000"/>
              </a:tblGrid>
              <a:tr h="778535">
                <a:tc>
                  <a:txBody>
                    <a:bodyPr/>
                    <a:lstStyle/>
                    <a:p>
                      <a:r>
                        <a:rPr lang="es-ES" i="1" dirty="0" smtClean="0">
                          <a:solidFill>
                            <a:schemeClr val="tx1"/>
                          </a:solidFill>
                        </a:rPr>
                        <a:t>CMIC</a:t>
                      </a:r>
                      <a:r>
                        <a:rPr lang="es-ES" i="1" baseline="0" dirty="0" smtClean="0">
                          <a:solidFill>
                            <a:schemeClr val="tx1"/>
                          </a:solidFill>
                        </a:rPr>
                        <a:t> PHASE </a:t>
                      </a:r>
                      <a:endParaRPr lang="es-ES" i="1" dirty="0">
                        <a:solidFill>
                          <a:schemeClr val="tx1"/>
                        </a:solidFill>
                      </a:endParaRPr>
                    </a:p>
                  </a:txBody>
                  <a:tcPr/>
                </a:tc>
                <a:tc>
                  <a:txBody>
                    <a:bodyPr/>
                    <a:lstStyle/>
                    <a:p>
                      <a:endParaRPr lang="es-ES" dirty="0"/>
                    </a:p>
                  </a:txBody>
                  <a:tcPr/>
                </a:tc>
              </a:tr>
              <a:tr h="778535">
                <a:tc>
                  <a:txBody>
                    <a:bodyPr/>
                    <a:lstStyle/>
                    <a:p>
                      <a:r>
                        <a:rPr lang="es-ES" b="1" dirty="0" smtClean="0">
                          <a:solidFill>
                            <a:schemeClr val="tx1"/>
                          </a:solidFill>
                        </a:rPr>
                        <a:t>CMIC</a:t>
                      </a:r>
                      <a:r>
                        <a:rPr lang="es-ES" b="1" baseline="0" dirty="0" smtClean="0">
                          <a:solidFill>
                            <a:schemeClr val="tx1"/>
                          </a:solidFill>
                        </a:rPr>
                        <a:t> CLOUD OPTICAL THICKNESS</a:t>
                      </a:r>
                      <a:endParaRPr lang="es-ES" b="1" dirty="0">
                        <a:solidFill>
                          <a:schemeClr val="tx1"/>
                        </a:solidFill>
                      </a:endParaRPr>
                    </a:p>
                  </a:txBody>
                  <a:tcPr/>
                </a:tc>
                <a:tc>
                  <a:txBody>
                    <a:bodyPr/>
                    <a:lstStyle/>
                    <a:p>
                      <a:endParaRPr lang="es-ES" dirty="0"/>
                    </a:p>
                  </a:txBody>
                  <a:tcPr/>
                </a:tc>
              </a:tr>
              <a:tr h="778535">
                <a:tc>
                  <a:txBody>
                    <a:bodyPr/>
                    <a:lstStyle/>
                    <a:p>
                      <a:r>
                        <a:rPr lang="es-ES" b="1" dirty="0" smtClean="0">
                          <a:solidFill>
                            <a:schemeClr val="tx1"/>
                          </a:solidFill>
                        </a:rPr>
                        <a:t>CMIC</a:t>
                      </a:r>
                      <a:r>
                        <a:rPr lang="es-ES" b="1" baseline="0" dirty="0" smtClean="0">
                          <a:solidFill>
                            <a:schemeClr val="tx1"/>
                          </a:solidFill>
                        </a:rPr>
                        <a:t> RADIUS EFFECTIVE</a:t>
                      </a:r>
                      <a:endParaRPr lang="es-ES" b="1" dirty="0">
                        <a:solidFill>
                          <a:schemeClr val="tx1"/>
                        </a:solidFill>
                      </a:endParaRPr>
                    </a:p>
                  </a:txBody>
                  <a:tcPr/>
                </a:tc>
                <a:tc>
                  <a:txBody>
                    <a:bodyPr/>
                    <a:lstStyle/>
                    <a:p>
                      <a:endParaRPr lang="es-ES" dirty="0"/>
                    </a:p>
                  </a:txBody>
                  <a:tcPr/>
                </a:tc>
              </a:tr>
              <a:tr h="778535">
                <a:tc>
                  <a:txBody>
                    <a:bodyPr/>
                    <a:lstStyle/>
                    <a:p>
                      <a:r>
                        <a:rPr lang="es-ES" b="1" dirty="0" smtClean="0">
                          <a:solidFill>
                            <a:schemeClr val="tx1"/>
                          </a:solidFill>
                        </a:rPr>
                        <a:t>CMIC LIQUID WATER PATH</a:t>
                      </a:r>
                      <a:endParaRPr lang="es-ES" b="1" dirty="0">
                        <a:solidFill>
                          <a:schemeClr val="tx1"/>
                        </a:solidFill>
                      </a:endParaRPr>
                    </a:p>
                  </a:txBody>
                  <a:tcPr/>
                </a:tc>
                <a:tc>
                  <a:txBody>
                    <a:bodyPr/>
                    <a:lstStyle/>
                    <a:p>
                      <a:endParaRPr lang="es-ES"/>
                    </a:p>
                  </a:txBody>
                  <a:tcPr/>
                </a:tc>
              </a:tr>
              <a:tr h="778535">
                <a:tc>
                  <a:txBody>
                    <a:bodyPr/>
                    <a:lstStyle/>
                    <a:p>
                      <a:r>
                        <a:rPr lang="es-ES" b="1" dirty="0" smtClean="0">
                          <a:solidFill>
                            <a:schemeClr val="tx1"/>
                          </a:solidFill>
                        </a:rPr>
                        <a:t>CMIC ICE WATER</a:t>
                      </a:r>
                      <a:r>
                        <a:rPr lang="es-ES" b="1" baseline="0" dirty="0" smtClean="0">
                          <a:solidFill>
                            <a:schemeClr val="tx1"/>
                          </a:solidFill>
                        </a:rPr>
                        <a:t> PATH</a:t>
                      </a:r>
                      <a:endParaRPr lang="es-ES" b="1" dirty="0">
                        <a:solidFill>
                          <a:schemeClr val="tx1"/>
                        </a:solidFill>
                      </a:endParaRPr>
                    </a:p>
                  </a:txBody>
                  <a:tcPr/>
                </a:tc>
                <a:tc>
                  <a:txBody>
                    <a:bodyPr/>
                    <a:lstStyle/>
                    <a:p>
                      <a:endParaRPr lang="es-ES" dirty="0"/>
                    </a:p>
                  </a:txBody>
                  <a:tcPr/>
                </a:tc>
              </a:tr>
            </a:tbl>
          </a:graphicData>
        </a:graphic>
      </p:graphicFrame>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49364" y="767990"/>
            <a:ext cx="652879" cy="652879"/>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392245" y="772677"/>
            <a:ext cx="699247" cy="731031"/>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382290" y="3832821"/>
            <a:ext cx="699247" cy="731031"/>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392245" y="3060286"/>
            <a:ext cx="699247" cy="731031"/>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392245" y="2239265"/>
            <a:ext cx="699247" cy="731031"/>
          </a:xfrm>
          <a:prstGeom prst="rect">
            <a:avLst/>
          </a:prstGeom>
        </p:spPr>
      </p:pic>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382291" y="1479465"/>
            <a:ext cx="699247" cy="731031"/>
          </a:xfrm>
          <a:prstGeom prst="rect">
            <a:avLst/>
          </a:prstGeom>
        </p:spPr>
      </p:pic>
    </p:spTree>
    <p:extLst>
      <p:ext uri="{BB962C8B-B14F-4D97-AF65-F5344CB8AC3E}">
        <p14:creationId xmlns:p14="http://schemas.microsoft.com/office/powerpoint/2010/main" val="1046064396"/>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50117" y="712694"/>
            <a:ext cx="11596742" cy="424731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s-ES" dirty="0" smtClean="0"/>
              <a:t>Lista de </a:t>
            </a:r>
            <a:r>
              <a:rPr lang="es-ES" b="1" dirty="0" smtClean="0"/>
              <a:t>inputs</a:t>
            </a:r>
            <a:r>
              <a:rPr lang="es-ES" dirty="0" smtClean="0"/>
              <a:t> del  </a:t>
            </a:r>
            <a:r>
              <a:rPr lang="es-ES" b="1" dirty="0" smtClean="0"/>
              <a:t>CEMIC</a:t>
            </a:r>
            <a:r>
              <a:rPr lang="es-ES" dirty="0" smtClean="0"/>
              <a:t>:</a:t>
            </a:r>
          </a:p>
          <a:p>
            <a:endParaRPr lang="es-ES" dirty="0" smtClean="0"/>
          </a:p>
          <a:p>
            <a:pPr marL="342900" indent="-342900">
              <a:buAutoNum type="arabicPeriod"/>
            </a:pPr>
            <a:r>
              <a:rPr lang="es-ES" dirty="0" smtClean="0"/>
              <a:t>Imágenes de satélite:</a:t>
            </a:r>
          </a:p>
          <a:p>
            <a:pPr marL="342900" indent="-342900">
              <a:buAutoNum type="arabicPeriod"/>
            </a:pPr>
            <a:endParaRPr lang="es-ES" dirty="0" smtClean="0"/>
          </a:p>
          <a:p>
            <a:pPr marL="342900" indent="-342900">
              <a:buAutoNum type="arabicPeriod"/>
            </a:pPr>
            <a:r>
              <a:rPr lang="en-US" dirty="0" smtClean="0"/>
              <a:t> </a:t>
            </a:r>
            <a:r>
              <a:rPr lang="en-US" dirty="0" err="1" smtClean="0"/>
              <a:t>Ángulos</a:t>
            </a:r>
            <a:r>
              <a:rPr lang="en-US" dirty="0" smtClean="0"/>
              <a:t> del sol y del </a:t>
            </a:r>
            <a:r>
              <a:rPr lang="en-US" dirty="0" err="1" smtClean="0"/>
              <a:t>satélite</a:t>
            </a:r>
            <a:r>
              <a:rPr lang="en-US" dirty="0" smtClean="0"/>
              <a:t> </a:t>
            </a:r>
            <a:r>
              <a:rPr lang="en-US" dirty="0" err="1" smtClean="0"/>
              <a:t>asociados</a:t>
            </a:r>
            <a:r>
              <a:rPr lang="en-US" dirty="0" smtClean="0"/>
              <a:t> a la imagen (</a:t>
            </a:r>
            <a:r>
              <a:rPr lang="en-US" b="1" dirty="0" err="1" smtClean="0"/>
              <a:t>Obligatorio</a:t>
            </a:r>
            <a:r>
              <a:rPr lang="en-US" dirty="0" smtClean="0"/>
              <a:t>)</a:t>
            </a:r>
          </a:p>
          <a:p>
            <a:pPr marL="342900" indent="-342900">
              <a:buAutoNum type="arabicPeriod"/>
            </a:pPr>
            <a:r>
              <a:rPr lang="en-US" dirty="0" smtClean="0"/>
              <a:t>CT y CTTH son </a:t>
            </a:r>
            <a:r>
              <a:rPr lang="en-US" b="1" dirty="0" err="1" smtClean="0"/>
              <a:t>obligatorios</a:t>
            </a:r>
            <a:endParaRPr lang="en-US" b="1" dirty="0" smtClean="0"/>
          </a:p>
          <a:p>
            <a:pPr marL="342900" indent="-342900">
              <a:buAutoNum type="arabicPeriod"/>
            </a:pPr>
            <a:r>
              <a:rPr lang="en-US" dirty="0" err="1" smtClean="0"/>
              <a:t>Datos</a:t>
            </a:r>
            <a:r>
              <a:rPr lang="en-US" dirty="0" smtClean="0"/>
              <a:t> de </a:t>
            </a:r>
            <a:r>
              <a:rPr lang="en-US" dirty="0" err="1" smtClean="0"/>
              <a:t>modelos</a:t>
            </a:r>
            <a:r>
              <a:rPr lang="en-US" dirty="0" smtClean="0"/>
              <a:t> </a:t>
            </a:r>
            <a:r>
              <a:rPr lang="en-US" dirty="0" err="1" smtClean="0"/>
              <a:t>numéricos</a:t>
            </a:r>
            <a:r>
              <a:rPr lang="en-US" dirty="0" smtClean="0"/>
              <a:t> </a:t>
            </a:r>
            <a:r>
              <a:rPr lang="en-US" dirty="0" err="1" smtClean="0"/>
              <a:t>remapeados</a:t>
            </a:r>
            <a:r>
              <a:rPr lang="en-US" dirty="0" smtClean="0"/>
              <a:t> a la </a:t>
            </a:r>
            <a:r>
              <a:rPr lang="en-US" dirty="0" err="1" smtClean="0"/>
              <a:t>proyección</a:t>
            </a:r>
            <a:r>
              <a:rPr lang="en-US" dirty="0" smtClean="0"/>
              <a:t> del </a:t>
            </a:r>
            <a:r>
              <a:rPr lang="en-US" dirty="0" err="1" smtClean="0"/>
              <a:t>satélite</a:t>
            </a:r>
            <a:r>
              <a:rPr lang="en-US" dirty="0" smtClean="0"/>
              <a:t> :</a:t>
            </a:r>
          </a:p>
          <a:p>
            <a:r>
              <a:rPr lang="en-US" dirty="0"/>
              <a:t>	</a:t>
            </a:r>
            <a:r>
              <a:rPr lang="en-US" dirty="0" smtClean="0"/>
              <a:t>a)</a:t>
            </a:r>
            <a:r>
              <a:rPr lang="en-US" dirty="0" err="1" smtClean="0"/>
              <a:t>Contenido</a:t>
            </a:r>
            <a:r>
              <a:rPr lang="en-US" dirty="0" smtClean="0"/>
              <a:t> total de </a:t>
            </a:r>
            <a:r>
              <a:rPr lang="en-US" dirty="0" err="1" smtClean="0"/>
              <a:t>Ozono</a:t>
            </a:r>
            <a:endParaRPr lang="en-US" dirty="0" smtClean="0"/>
          </a:p>
          <a:p>
            <a:r>
              <a:rPr lang="en-US" dirty="0"/>
              <a:t>	</a:t>
            </a:r>
            <a:r>
              <a:rPr lang="en-US" dirty="0" smtClean="0"/>
              <a:t>b)</a:t>
            </a:r>
            <a:r>
              <a:rPr lang="en-US" dirty="0" err="1" smtClean="0"/>
              <a:t>Contenido</a:t>
            </a:r>
            <a:r>
              <a:rPr lang="en-US" dirty="0" smtClean="0"/>
              <a:t> de vapor de </a:t>
            </a:r>
            <a:r>
              <a:rPr lang="en-US" dirty="0" err="1" smtClean="0"/>
              <a:t>agua</a:t>
            </a:r>
            <a:r>
              <a:rPr lang="en-US" dirty="0" smtClean="0"/>
              <a:t> </a:t>
            </a:r>
            <a:r>
              <a:rPr lang="en-US" dirty="0" err="1" smtClean="0"/>
              <a:t>integrado</a:t>
            </a:r>
            <a:r>
              <a:rPr lang="en-US" dirty="0" smtClean="0"/>
              <a:t>.</a:t>
            </a:r>
          </a:p>
          <a:p>
            <a:r>
              <a:rPr lang="en-US" dirty="0" smtClean="0"/>
              <a:t>Los  </a:t>
            </a:r>
            <a:r>
              <a:rPr lang="en-US" dirty="0" err="1" smtClean="0"/>
              <a:t>campos</a:t>
            </a:r>
            <a:r>
              <a:rPr lang="en-US" dirty="0" smtClean="0"/>
              <a:t> de </a:t>
            </a:r>
            <a:r>
              <a:rPr lang="en-US" dirty="0" err="1" smtClean="0"/>
              <a:t>los</a:t>
            </a:r>
            <a:r>
              <a:rPr lang="en-US" dirty="0" smtClean="0"/>
              <a:t> </a:t>
            </a:r>
            <a:r>
              <a:rPr lang="en-US" b="1" dirty="0" err="1" smtClean="0"/>
              <a:t>modelos</a:t>
            </a:r>
            <a:r>
              <a:rPr lang="en-US" b="1" dirty="0" smtClean="0"/>
              <a:t> no son </a:t>
            </a:r>
            <a:r>
              <a:rPr lang="en-US" b="1" dirty="0" err="1" smtClean="0"/>
              <a:t>obligatorios</a:t>
            </a:r>
            <a:r>
              <a:rPr lang="en-US" b="1" dirty="0" smtClean="0"/>
              <a:t> </a:t>
            </a:r>
            <a:r>
              <a:rPr lang="en-US" dirty="0" smtClean="0"/>
              <a:t>, </a:t>
            </a:r>
            <a:r>
              <a:rPr lang="en-US" dirty="0" err="1" smtClean="0"/>
              <a:t>pero</a:t>
            </a:r>
            <a:r>
              <a:rPr lang="en-US" dirty="0" smtClean="0"/>
              <a:t> la </a:t>
            </a:r>
            <a:r>
              <a:rPr lang="en-US" dirty="0" err="1" smtClean="0"/>
              <a:t>calidad</a:t>
            </a:r>
            <a:r>
              <a:rPr lang="en-US" dirty="0" smtClean="0"/>
              <a:t> del product </a:t>
            </a:r>
            <a:r>
              <a:rPr lang="en-US" dirty="0" err="1" smtClean="0"/>
              <a:t>es</a:t>
            </a:r>
            <a:r>
              <a:rPr lang="en-US" dirty="0" smtClean="0"/>
              <a:t> </a:t>
            </a:r>
            <a:r>
              <a:rPr lang="en-US" dirty="0" err="1" smtClean="0"/>
              <a:t>menor</a:t>
            </a:r>
            <a:r>
              <a:rPr lang="en-US" dirty="0" smtClean="0"/>
              <a:t>. Se </a:t>
            </a:r>
            <a:r>
              <a:rPr lang="en-US" dirty="0" err="1" smtClean="0"/>
              <a:t>utilizan</a:t>
            </a:r>
            <a:r>
              <a:rPr lang="en-US" dirty="0" smtClean="0"/>
              <a:t> </a:t>
            </a:r>
            <a:r>
              <a:rPr lang="en-US" dirty="0" err="1" smtClean="0"/>
              <a:t>en</a:t>
            </a:r>
            <a:r>
              <a:rPr lang="en-US" dirty="0" smtClean="0"/>
              <a:t> </a:t>
            </a:r>
            <a:r>
              <a:rPr lang="en-US" dirty="0" err="1" smtClean="0"/>
              <a:t>su</a:t>
            </a:r>
            <a:r>
              <a:rPr lang="en-US" dirty="0" smtClean="0"/>
              <a:t> </a:t>
            </a:r>
            <a:r>
              <a:rPr lang="en-US" dirty="0" err="1" smtClean="0"/>
              <a:t>lugar</a:t>
            </a:r>
            <a:r>
              <a:rPr lang="en-US" dirty="0" smtClean="0"/>
              <a:t> la base </a:t>
            </a:r>
            <a:r>
              <a:rPr lang="en-US" dirty="0" err="1" smtClean="0"/>
              <a:t>datos</a:t>
            </a:r>
            <a:r>
              <a:rPr lang="en-US" dirty="0" smtClean="0"/>
              <a:t> de las </a:t>
            </a:r>
            <a:r>
              <a:rPr lang="en-US" dirty="0" err="1" smtClean="0"/>
              <a:t>climatologías</a:t>
            </a:r>
            <a:endParaRPr lang="en-US" dirty="0"/>
          </a:p>
          <a:p>
            <a:r>
              <a:rPr lang="en-US" dirty="0" smtClean="0"/>
              <a:t>6 Datasets </a:t>
            </a:r>
            <a:r>
              <a:rPr lang="en-US" dirty="0" err="1" smtClean="0"/>
              <a:t>climatológicos</a:t>
            </a:r>
            <a:r>
              <a:rPr lang="en-US" dirty="0" smtClean="0"/>
              <a:t> (</a:t>
            </a:r>
            <a:r>
              <a:rPr lang="en-US" b="1" dirty="0" err="1" smtClean="0"/>
              <a:t>Obligatorio</a:t>
            </a:r>
            <a:r>
              <a:rPr lang="en-US" b="1" dirty="0" smtClean="0"/>
              <a:t>)</a:t>
            </a:r>
            <a:endParaRPr lang="en-US" b="1" dirty="0"/>
          </a:p>
          <a:p>
            <a:pPr marL="342900" indent="-342900">
              <a:buAutoNum type="arabicPeriod"/>
            </a:pPr>
            <a:endParaRPr lang="en-US" dirty="0" smtClean="0"/>
          </a:p>
          <a:p>
            <a:pPr marL="342900" indent="-342900">
              <a:buFontTx/>
              <a:buAutoNum type="arabicPeriod"/>
            </a:pPr>
            <a:endParaRPr lang="en-US" dirty="0"/>
          </a:p>
          <a:p>
            <a:pPr marL="342900" indent="-342900">
              <a:buAutoNum type="arabicPeriod"/>
            </a:pPr>
            <a:endParaRPr lang="es-ES"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6537" y="1102660"/>
            <a:ext cx="7024642" cy="590858"/>
          </a:xfrm>
          <a:prstGeom prst="rect">
            <a:avLst/>
          </a:prstGeom>
        </p:spPr>
      </p:pic>
    </p:spTree>
    <p:extLst>
      <p:ext uri="{BB962C8B-B14F-4D97-AF65-F5344CB8AC3E}">
        <p14:creationId xmlns:p14="http://schemas.microsoft.com/office/powerpoint/2010/main" val="2534926268"/>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120650" y="98425"/>
            <a:ext cx="11309350" cy="4302125"/>
          </a:xfrm>
          <a:prstGeom prst="rect">
            <a:avLst/>
          </a:prstGeom>
        </p:spPr>
        <p:txBody>
          <a:bodyPr rtlCol="0">
            <a:normAutofit lnSpcReduction="10000"/>
          </a:bodyPr>
          <a:lstStyle/>
          <a:p>
            <a:pPr marL="0" indent="0" eaLnBrk="1" fontAlgn="auto" hangingPunct="1">
              <a:spcAft>
                <a:spcPts val="0"/>
              </a:spcAft>
              <a:buFont typeface="Arial" panose="020B0604020202020204" pitchFamily="34" charset="0"/>
              <a:buNone/>
              <a:defRPr/>
            </a:pPr>
            <a:endParaRPr lang="es-ES" dirty="0" smtClean="0"/>
          </a:p>
          <a:p>
            <a:pPr marL="0" indent="0" eaLnBrk="1" fontAlgn="auto" hangingPunct="1">
              <a:spcAft>
                <a:spcPts val="0"/>
              </a:spcAft>
              <a:buFont typeface="Arial" panose="020B0604020202020204" pitchFamily="34" charset="0"/>
              <a:buNone/>
              <a:defRPr/>
            </a:pPr>
            <a:r>
              <a:rPr lang="es-ES" dirty="0" smtClean="0"/>
              <a:t>	</a:t>
            </a:r>
            <a:r>
              <a:rPr lang="es-ES" sz="1800" dirty="0" smtClean="0"/>
              <a:t>Cloud </a:t>
            </a:r>
            <a:r>
              <a:rPr lang="es-ES" sz="1800" dirty="0" err="1" smtClean="0"/>
              <a:t>Mask</a:t>
            </a:r>
            <a:r>
              <a:rPr lang="es-ES" sz="1800" dirty="0" smtClean="0"/>
              <a:t> (</a:t>
            </a:r>
            <a:r>
              <a:rPr lang="es-ES" sz="1800" dirty="0" err="1" smtClean="0"/>
              <a:t>CMa</a:t>
            </a:r>
            <a:r>
              <a:rPr lang="es-ES" sz="1800" dirty="0" smtClean="0"/>
              <a:t>)							Cloud </a:t>
            </a:r>
            <a:r>
              <a:rPr lang="es-ES" sz="1800" dirty="0" err="1" smtClean="0"/>
              <a:t>Type</a:t>
            </a:r>
            <a:r>
              <a:rPr lang="es-ES" sz="1800" dirty="0" smtClean="0"/>
              <a:t> (CT)</a:t>
            </a:r>
          </a:p>
          <a:p>
            <a:pPr eaLnBrk="1" fontAlgn="auto" hangingPunct="1">
              <a:spcAft>
                <a:spcPts val="0"/>
              </a:spcAft>
              <a:defRPr/>
            </a:pPr>
            <a:endParaRPr lang="es-ES" sz="1800" dirty="0"/>
          </a:p>
          <a:p>
            <a:pPr eaLnBrk="1" fontAlgn="auto" hangingPunct="1">
              <a:spcAft>
                <a:spcPts val="0"/>
              </a:spcAft>
              <a:defRPr/>
            </a:pPr>
            <a:endParaRPr lang="es-ES" sz="1800" dirty="0" smtClean="0"/>
          </a:p>
          <a:p>
            <a:pPr eaLnBrk="1" fontAlgn="auto" hangingPunct="1">
              <a:spcAft>
                <a:spcPts val="0"/>
              </a:spcAft>
              <a:defRPr/>
            </a:pPr>
            <a:endParaRPr lang="es-ES" sz="1800" dirty="0"/>
          </a:p>
          <a:p>
            <a:pPr eaLnBrk="1" fontAlgn="auto" hangingPunct="1">
              <a:spcAft>
                <a:spcPts val="0"/>
              </a:spcAft>
              <a:defRPr/>
            </a:pPr>
            <a:endParaRPr lang="es-ES" sz="1800" dirty="0" smtClean="0"/>
          </a:p>
          <a:p>
            <a:pPr eaLnBrk="1" fontAlgn="auto" hangingPunct="1">
              <a:spcAft>
                <a:spcPts val="0"/>
              </a:spcAft>
              <a:defRPr/>
            </a:pPr>
            <a:endParaRPr lang="es-ES" sz="1800" dirty="0" smtClean="0"/>
          </a:p>
          <a:p>
            <a:pPr eaLnBrk="1" fontAlgn="auto" hangingPunct="1">
              <a:spcAft>
                <a:spcPts val="0"/>
              </a:spcAft>
              <a:defRPr/>
            </a:pPr>
            <a:endParaRPr lang="es-ES" sz="1800" dirty="0" smtClean="0"/>
          </a:p>
          <a:p>
            <a:pPr marL="0" indent="0" eaLnBrk="1" fontAlgn="auto" hangingPunct="1">
              <a:spcAft>
                <a:spcPts val="0"/>
              </a:spcAft>
              <a:buFont typeface="Arial" panose="020B0604020202020204" pitchFamily="34" charset="0"/>
              <a:buNone/>
              <a:defRPr/>
            </a:pPr>
            <a:r>
              <a:rPr lang="es-ES" sz="1800" dirty="0" smtClean="0"/>
              <a:t>   Cloud Top </a:t>
            </a:r>
            <a:r>
              <a:rPr lang="es-ES" sz="1800" dirty="0" err="1" smtClean="0"/>
              <a:t>Temperature</a:t>
            </a:r>
            <a:r>
              <a:rPr lang="es-ES" sz="1800" dirty="0" smtClean="0"/>
              <a:t> and </a:t>
            </a:r>
            <a:r>
              <a:rPr lang="es-ES" sz="1800" dirty="0" err="1" smtClean="0"/>
              <a:t>Height</a:t>
            </a:r>
            <a:r>
              <a:rPr lang="es-ES" sz="1800" dirty="0" smtClean="0"/>
              <a:t> (CTTH)					   Cloud </a:t>
            </a:r>
            <a:r>
              <a:rPr lang="es-ES" sz="1800" dirty="0" err="1" smtClean="0"/>
              <a:t>Microphysics</a:t>
            </a:r>
            <a:r>
              <a:rPr lang="es-ES" sz="1800" dirty="0" smtClean="0"/>
              <a:t> (CMIC)</a:t>
            </a:r>
            <a:endParaRPr lang="es-ES" sz="1800" dirty="0"/>
          </a:p>
        </p:txBody>
      </p:sp>
      <p:pic>
        <p:nvPicPr>
          <p:cNvPr id="71683" name="Imagen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913" y="1116013"/>
            <a:ext cx="3503612"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Imagen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4300" y="1116013"/>
            <a:ext cx="3503613"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Imagen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913" y="3776663"/>
            <a:ext cx="3503612"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6" name="Imagen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34300" y="3776663"/>
            <a:ext cx="3503613"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de flecha 3"/>
          <p:cNvCxnSpPr/>
          <p:nvPr/>
        </p:nvCxnSpPr>
        <p:spPr>
          <a:xfrm>
            <a:off x="4206875" y="1531938"/>
            <a:ext cx="335915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8" name="Conector recto de flecha 7"/>
          <p:cNvCxnSpPr/>
          <p:nvPr/>
        </p:nvCxnSpPr>
        <p:spPr>
          <a:xfrm flipH="1">
            <a:off x="1978025" y="2563813"/>
            <a:ext cx="0" cy="7969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p:nvPr/>
        </p:nvCxnSpPr>
        <p:spPr>
          <a:xfrm>
            <a:off x="4206875" y="4451350"/>
            <a:ext cx="335915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flipH="1">
            <a:off x="4325938" y="2355850"/>
            <a:ext cx="3157537" cy="148907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Rectángulo 13"/>
          <p:cNvSpPr/>
          <p:nvPr/>
        </p:nvSpPr>
        <p:spPr>
          <a:xfrm>
            <a:off x="5462588" y="1430338"/>
            <a:ext cx="617537" cy="20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400" dirty="0"/>
              <a:t>input</a:t>
            </a:r>
          </a:p>
        </p:txBody>
      </p:sp>
      <p:sp>
        <p:nvSpPr>
          <p:cNvPr id="22" name="Rectángulo 21"/>
          <p:cNvSpPr/>
          <p:nvPr/>
        </p:nvSpPr>
        <p:spPr>
          <a:xfrm>
            <a:off x="1668463" y="2843213"/>
            <a:ext cx="617537" cy="20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400" dirty="0"/>
              <a:t>input</a:t>
            </a:r>
          </a:p>
        </p:txBody>
      </p:sp>
      <p:sp>
        <p:nvSpPr>
          <p:cNvPr id="23" name="Rectángulo 22"/>
          <p:cNvSpPr/>
          <p:nvPr/>
        </p:nvSpPr>
        <p:spPr>
          <a:xfrm>
            <a:off x="5578475" y="3071813"/>
            <a:ext cx="615950" cy="20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400" dirty="0"/>
              <a:t>input</a:t>
            </a:r>
          </a:p>
        </p:txBody>
      </p:sp>
      <p:sp>
        <p:nvSpPr>
          <p:cNvPr id="25" name="Rectángulo 24"/>
          <p:cNvSpPr/>
          <p:nvPr/>
        </p:nvSpPr>
        <p:spPr>
          <a:xfrm>
            <a:off x="5578475" y="4349750"/>
            <a:ext cx="615950" cy="201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400" dirty="0"/>
              <a:t>input</a:t>
            </a:r>
          </a:p>
        </p:txBody>
      </p:sp>
      <p:cxnSp>
        <p:nvCxnSpPr>
          <p:cNvPr id="31" name="Conector recto de flecha 30"/>
          <p:cNvCxnSpPr/>
          <p:nvPr/>
        </p:nvCxnSpPr>
        <p:spPr>
          <a:xfrm>
            <a:off x="9388475" y="2546350"/>
            <a:ext cx="0" cy="81438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2" name="Rectángulo 31"/>
          <p:cNvSpPr/>
          <p:nvPr/>
        </p:nvSpPr>
        <p:spPr>
          <a:xfrm>
            <a:off x="9078913" y="2843213"/>
            <a:ext cx="619125" cy="20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400" dirty="0"/>
              <a:t>input</a:t>
            </a:r>
          </a:p>
        </p:txBody>
      </p:sp>
      <p:sp>
        <p:nvSpPr>
          <p:cNvPr id="35" name="Rectángulo 34"/>
          <p:cNvSpPr/>
          <p:nvPr/>
        </p:nvSpPr>
        <p:spPr>
          <a:xfrm>
            <a:off x="1276350" y="5691188"/>
            <a:ext cx="9607550" cy="65881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b="1" dirty="0">
                <a:solidFill>
                  <a:schemeClr val="tx1"/>
                </a:solidFill>
              </a:rPr>
              <a:t>Cada producto tiene, además de sus propias limitaciones, las limitaciones heredadas de sus inputs</a:t>
            </a:r>
          </a:p>
        </p:txBody>
      </p:sp>
    </p:spTree>
    <p:extLst>
      <p:ext uri="{BB962C8B-B14F-4D97-AF65-F5344CB8AC3E}">
        <p14:creationId xmlns:p14="http://schemas.microsoft.com/office/powerpoint/2010/main" val="1432093439"/>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p:cNvPicPr>
            <a:picLocks noGrp="1" noChangeAspect="1"/>
          </p:cNvPicPr>
          <p:nvPr>
            <p:ph type="pic" idx="1"/>
          </p:nvPr>
        </p:nvPicPr>
        <p:blipFill>
          <a:blip r:embed="rId2">
            <a:extLst>
              <a:ext uri="{28A0092B-C50C-407E-A947-70E740481C1C}">
                <a14:useLocalDpi xmlns:a14="http://schemas.microsoft.com/office/drawing/2010/main" val="0"/>
              </a:ext>
            </a:extLst>
          </a:blip>
          <a:srcRect t="18313" b="18313"/>
          <a:stretch>
            <a:fillRect/>
          </a:stretch>
        </p:blipFill>
        <p:spPr>
          <a:xfrm>
            <a:off x="0" y="0"/>
            <a:ext cx="12191985" cy="4915076"/>
          </a:xfrm>
        </p:spPr>
      </p:pic>
      <p:sp>
        <p:nvSpPr>
          <p:cNvPr id="2" name="Título 1"/>
          <p:cNvSpPr>
            <a:spLocks noGrp="1"/>
          </p:cNvSpPr>
          <p:nvPr>
            <p:ph type="title"/>
          </p:nvPr>
        </p:nvSpPr>
        <p:spPr>
          <a:xfrm>
            <a:off x="978747" y="214489"/>
            <a:ext cx="10231798" cy="4532489"/>
          </a:xfrm>
        </p:spPr>
        <p:txBody>
          <a:bodyPr/>
          <a:lstStyle/>
          <a:p>
            <a:r>
              <a:rPr lang="es-ES" sz="9600" dirty="0"/>
              <a:t>PRECIPITACIÓN:</a:t>
            </a:r>
            <a:r>
              <a:rPr lang="es-ES" sz="8800" dirty="0"/>
              <a:t/>
            </a:r>
            <a:br>
              <a:rPr lang="es-ES" sz="8800" dirty="0"/>
            </a:br>
            <a:r>
              <a:rPr lang="es-ES" sz="8800" dirty="0" err="1"/>
              <a:t>CRR,PC,CRRPh</a:t>
            </a:r>
            <a:r>
              <a:rPr lang="es-ES" sz="8800" dirty="0"/>
              <a:t>, </a:t>
            </a:r>
            <a:r>
              <a:rPr lang="es-ES" sz="8800" dirty="0" err="1"/>
              <a:t>PCPh</a:t>
            </a:r>
            <a:r>
              <a:rPr lang="es-ES" sz="8800" dirty="0"/>
              <a:t> v2021</a:t>
            </a:r>
          </a:p>
        </p:txBody>
      </p:sp>
      <p:sp>
        <p:nvSpPr>
          <p:cNvPr id="3" name="Subtítulo 2"/>
          <p:cNvSpPr>
            <a:spLocks noGrp="1"/>
          </p:cNvSpPr>
          <p:nvPr>
            <p:ph type="body" sz="half" idx="2"/>
          </p:nvPr>
        </p:nvSpPr>
        <p:spPr>
          <a:xfrm>
            <a:off x="1057769" y="5472401"/>
            <a:ext cx="10113264" cy="594360"/>
          </a:xfrm>
        </p:spPr>
        <p:txBody>
          <a:bodyPr/>
          <a:lstStyle/>
          <a:p>
            <a:r>
              <a:rPr lang="es-ES" dirty="0" smtClean="0"/>
              <a:t>Desarrollado por AEMET</a:t>
            </a:r>
            <a:endParaRPr lang="es-ES" dirty="0"/>
          </a:p>
        </p:txBody>
      </p:sp>
    </p:spTree>
    <p:extLst>
      <p:ext uri="{BB962C8B-B14F-4D97-AF65-F5344CB8AC3E}">
        <p14:creationId xmlns:p14="http://schemas.microsoft.com/office/powerpoint/2010/main" val="2804454341"/>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576668" y="577925"/>
            <a:ext cx="11455444" cy="369332"/>
          </a:xfrm>
          <a:prstGeom prst="rect">
            <a:avLst/>
          </a:prstGeom>
          <a:noFill/>
        </p:spPr>
        <p:txBody>
          <a:bodyPr wrap="none" rtlCol="0">
            <a:spAutoFit/>
          </a:bodyPr>
          <a:lstStyle/>
          <a:p>
            <a:r>
              <a:rPr lang="es-ES" dirty="0" smtClean="0"/>
              <a:t>Si tuvierais que desarrollar un producto de precipitación en base a una imagen o conjunto de imágenes , ¿Cuáles serían?</a:t>
            </a:r>
            <a:endParaRPr lang="es-ES" dirty="0"/>
          </a:p>
        </p:txBody>
      </p:sp>
      <p:sp>
        <p:nvSpPr>
          <p:cNvPr id="3" name="CuadroTexto 2"/>
          <p:cNvSpPr txBox="1"/>
          <p:nvPr/>
        </p:nvSpPr>
        <p:spPr>
          <a:xfrm>
            <a:off x="620889" y="1378340"/>
            <a:ext cx="4696178" cy="923330"/>
          </a:xfrm>
          <a:prstGeom prst="rect">
            <a:avLst/>
          </a:prstGeom>
          <a:noFill/>
        </p:spPr>
        <p:txBody>
          <a:bodyPr wrap="square" rtlCol="0">
            <a:spAutoFit/>
          </a:bodyPr>
          <a:lstStyle/>
          <a:p>
            <a:r>
              <a:rPr lang="es-ES" dirty="0" smtClean="0"/>
              <a:t>¿Podría ser útil un producto que viendo una imagen de satélite te diga la probabilidad de que una cierta nube de precipitación?</a:t>
            </a:r>
            <a:endParaRPr lang="es-ES" dirty="0"/>
          </a:p>
        </p:txBody>
      </p:sp>
      <p:sp>
        <p:nvSpPr>
          <p:cNvPr id="4" name="CuadroTexto 3"/>
          <p:cNvSpPr txBox="1"/>
          <p:nvPr/>
        </p:nvSpPr>
        <p:spPr>
          <a:xfrm>
            <a:off x="620889" y="2732754"/>
            <a:ext cx="10560904" cy="646331"/>
          </a:xfrm>
          <a:prstGeom prst="rect">
            <a:avLst/>
          </a:prstGeom>
          <a:noFill/>
        </p:spPr>
        <p:txBody>
          <a:bodyPr wrap="none" rtlCol="0">
            <a:spAutoFit/>
          </a:bodyPr>
          <a:lstStyle/>
          <a:p>
            <a:r>
              <a:rPr lang="es-ES" dirty="0" smtClean="0"/>
              <a:t>¿Podría ser útil calcular un producto que estime la intensidad de precipitación para una nube </a:t>
            </a:r>
            <a:r>
              <a:rPr lang="es-ES" dirty="0" err="1" smtClean="0"/>
              <a:t>convectiva</a:t>
            </a:r>
            <a:r>
              <a:rPr lang="es-ES" dirty="0" smtClean="0"/>
              <a:t> y que </a:t>
            </a:r>
          </a:p>
          <a:p>
            <a:r>
              <a:rPr lang="es-ES" dirty="0"/>
              <a:t>t</a:t>
            </a:r>
            <a:r>
              <a:rPr lang="es-ES" dirty="0" smtClean="0"/>
              <a:t>ambién calcule el acumulado en la hora precedente?</a:t>
            </a:r>
            <a:endParaRPr lang="es-ES" dirty="0"/>
          </a:p>
        </p:txBody>
      </p:sp>
      <p:sp>
        <p:nvSpPr>
          <p:cNvPr id="5" name="CuadroTexto 4"/>
          <p:cNvSpPr txBox="1"/>
          <p:nvPr/>
        </p:nvSpPr>
        <p:spPr>
          <a:xfrm>
            <a:off x="620889" y="3960041"/>
            <a:ext cx="5973687" cy="646331"/>
          </a:xfrm>
          <a:prstGeom prst="rect">
            <a:avLst/>
          </a:prstGeom>
          <a:noFill/>
        </p:spPr>
        <p:txBody>
          <a:bodyPr wrap="none" rtlCol="0">
            <a:spAutoFit/>
          </a:bodyPr>
          <a:lstStyle/>
          <a:p>
            <a:r>
              <a:rPr lang="es-ES" dirty="0" smtClean="0"/>
              <a:t>¿En base a qué campos calcularíais los hipotéticos productos?</a:t>
            </a:r>
          </a:p>
          <a:p>
            <a:r>
              <a:rPr lang="es-ES" dirty="0" smtClean="0"/>
              <a:t>¿Usaríais el CMIC?</a:t>
            </a:r>
            <a:endParaRPr lang="es-ES" dirty="0"/>
          </a:p>
        </p:txBody>
      </p:sp>
    </p:spTree>
    <p:extLst>
      <p:ext uri="{BB962C8B-B14F-4D97-AF65-F5344CB8AC3E}">
        <p14:creationId xmlns:p14="http://schemas.microsoft.com/office/powerpoint/2010/main" val="2752555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536" y="384430"/>
            <a:ext cx="10058400" cy="5801355"/>
          </a:xfrm>
          <a:prstGeom prst="rect">
            <a:avLst/>
          </a:prstGeom>
        </p:spPr>
      </p:pic>
      <p:sp>
        <p:nvSpPr>
          <p:cNvPr id="4" name="CuadroTexto 3"/>
          <p:cNvSpPr txBox="1"/>
          <p:nvPr/>
        </p:nvSpPr>
        <p:spPr>
          <a:xfrm>
            <a:off x="1105536" y="215153"/>
            <a:ext cx="2552064" cy="338554"/>
          </a:xfrm>
          <a:prstGeom prst="rect">
            <a:avLst/>
          </a:prstGeom>
          <a:solidFill>
            <a:srgbClr val="FFC000"/>
          </a:solidFill>
        </p:spPr>
        <p:txBody>
          <a:bodyPr wrap="square" rtlCol="0">
            <a:spAutoFit/>
          </a:bodyPr>
          <a:lstStyle/>
          <a:p>
            <a:pPr algn="ctr"/>
            <a:r>
              <a:rPr lang="es-ES" sz="1600" dirty="0" smtClean="0"/>
              <a:t>PRECIPITATING CLOUDS (PC)</a:t>
            </a:r>
            <a:endParaRPr lang="es-ES" sz="1600" dirty="0"/>
          </a:p>
        </p:txBody>
      </p:sp>
    </p:spTree>
    <p:extLst>
      <p:ext uri="{BB962C8B-B14F-4D97-AF65-F5344CB8AC3E}">
        <p14:creationId xmlns:p14="http://schemas.microsoft.com/office/powerpoint/2010/main" val="2513793448"/>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6788" y="603736"/>
            <a:ext cx="10058400" cy="5615754"/>
          </a:xfrm>
          <a:prstGeom prst="rect">
            <a:avLst/>
          </a:prstGeom>
        </p:spPr>
      </p:pic>
      <p:sp>
        <p:nvSpPr>
          <p:cNvPr id="3" name="CuadroTexto 2"/>
          <p:cNvSpPr txBox="1"/>
          <p:nvPr/>
        </p:nvSpPr>
        <p:spPr>
          <a:xfrm>
            <a:off x="1250576" y="265182"/>
            <a:ext cx="3980330" cy="338554"/>
          </a:xfrm>
          <a:prstGeom prst="rect">
            <a:avLst/>
          </a:prstGeom>
          <a:solidFill>
            <a:srgbClr val="FFC000"/>
          </a:solidFill>
        </p:spPr>
        <p:txBody>
          <a:bodyPr wrap="square" rtlCol="0">
            <a:spAutoFit/>
          </a:bodyPr>
          <a:lstStyle/>
          <a:p>
            <a:pPr algn="ctr"/>
            <a:r>
              <a:rPr lang="es-ES" sz="1600" dirty="0" smtClean="0"/>
              <a:t>CONVECTIVE RAINFALL RATE (CRR)</a:t>
            </a:r>
            <a:endParaRPr lang="es-ES" sz="1600" dirty="0"/>
          </a:p>
        </p:txBody>
      </p:sp>
    </p:spTree>
    <p:extLst>
      <p:ext uri="{BB962C8B-B14F-4D97-AF65-F5344CB8AC3E}">
        <p14:creationId xmlns:p14="http://schemas.microsoft.com/office/powerpoint/2010/main" val="679634914"/>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529" y="644076"/>
            <a:ext cx="10058400" cy="5615754"/>
          </a:xfrm>
          <a:prstGeom prst="rect">
            <a:avLst/>
          </a:prstGeom>
        </p:spPr>
      </p:pic>
      <p:sp>
        <p:nvSpPr>
          <p:cNvPr id="4" name="CuadroTexto 3"/>
          <p:cNvSpPr txBox="1"/>
          <p:nvPr/>
        </p:nvSpPr>
        <p:spPr>
          <a:xfrm>
            <a:off x="1105535" y="215153"/>
            <a:ext cx="3829535" cy="338554"/>
          </a:xfrm>
          <a:prstGeom prst="rect">
            <a:avLst/>
          </a:prstGeom>
          <a:solidFill>
            <a:srgbClr val="FFC000"/>
          </a:solidFill>
        </p:spPr>
        <p:txBody>
          <a:bodyPr wrap="square" rtlCol="0">
            <a:spAutoFit/>
          </a:bodyPr>
          <a:lstStyle/>
          <a:p>
            <a:pPr algn="ctr"/>
            <a:r>
              <a:rPr lang="es-ES" sz="1600" dirty="0" smtClean="0"/>
              <a:t>ACUMULACIÓN HORARIA (CRR-ACCUM)</a:t>
            </a:r>
            <a:endParaRPr lang="es-ES" sz="1600" dirty="0"/>
          </a:p>
        </p:txBody>
      </p:sp>
    </p:spTree>
    <p:extLst>
      <p:ext uri="{BB962C8B-B14F-4D97-AF65-F5344CB8AC3E}">
        <p14:creationId xmlns:p14="http://schemas.microsoft.com/office/powerpoint/2010/main" val="2943499731"/>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082" y="517101"/>
            <a:ext cx="10058400" cy="5647764"/>
          </a:xfrm>
          <a:prstGeom prst="rect">
            <a:avLst/>
          </a:prstGeom>
        </p:spPr>
      </p:pic>
      <p:sp>
        <p:nvSpPr>
          <p:cNvPr id="3" name="CuadroTexto 2"/>
          <p:cNvSpPr txBox="1"/>
          <p:nvPr/>
        </p:nvSpPr>
        <p:spPr>
          <a:xfrm>
            <a:off x="3127879" y="178547"/>
            <a:ext cx="5921992" cy="338554"/>
          </a:xfrm>
          <a:prstGeom prst="rect">
            <a:avLst/>
          </a:prstGeom>
          <a:solidFill>
            <a:srgbClr val="FFC000"/>
          </a:solidFill>
        </p:spPr>
        <p:txBody>
          <a:bodyPr wrap="square" rtlCol="0">
            <a:spAutoFit/>
          </a:bodyPr>
          <a:lstStyle/>
          <a:p>
            <a:pPr algn="ctr"/>
            <a:r>
              <a:rPr lang="es-ES" sz="1600" dirty="0" smtClean="0"/>
              <a:t>PRECIPITATING CLOUDS FROM CLOUD PHYSICAL PROPERTIES (</a:t>
            </a:r>
            <a:r>
              <a:rPr lang="es-ES" sz="1600" dirty="0" err="1" smtClean="0"/>
              <a:t>PCPh</a:t>
            </a:r>
            <a:r>
              <a:rPr lang="es-ES" sz="1600" dirty="0" smtClean="0"/>
              <a:t>)</a:t>
            </a:r>
            <a:endParaRPr lang="es-ES" sz="1600" dirty="0"/>
          </a:p>
        </p:txBody>
      </p:sp>
    </p:spTree>
    <p:extLst>
      <p:ext uri="{BB962C8B-B14F-4D97-AF65-F5344CB8AC3E}">
        <p14:creationId xmlns:p14="http://schemas.microsoft.com/office/powerpoint/2010/main" val="2874540809"/>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082" y="547244"/>
            <a:ext cx="10058400" cy="5620214"/>
          </a:xfrm>
          <a:prstGeom prst="rect">
            <a:avLst/>
          </a:prstGeom>
        </p:spPr>
      </p:pic>
      <p:sp>
        <p:nvSpPr>
          <p:cNvPr id="3" name="CuadroTexto 2"/>
          <p:cNvSpPr txBox="1"/>
          <p:nvPr/>
        </p:nvSpPr>
        <p:spPr>
          <a:xfrm>
            <a:off x="2786419" y="208690"/>
            <a:ext cx="6868570" cy="338554"/>
          </a:xfrm>
          <a:prstGeom prst="rect">
            <a:avLst/>
          </a:prstGeom>
          <a:solidFill>
            <a:srgbClr val="FFC000"/>
          </a:solidFill>
        </p:spPr>
        <p:txBody>
          <a:bodyPr wrap="square" rtlCol="0">
            <a:spAutoFit/>
          </a:bodyPr>
          <a:lstStyle/>
          <a:p>
            <a:pPr algn="ctr"/>
            <a:r>
              <a:rPr lang="es-ES" sz="1600" dirty="0" smtClean="0"/>
              <a:t>CONVECTIVE RAINFALL RATE FROM CLOUD PHYSICAL PROPERTIES (</a:t>
            </a:r>
            <a:r>
              <a:rPr lang="es-ES" sz="1600" dirty="0" err="1" smtClean="0"/>
              <a:t>CRRPh</a:t>
            </a:r>
            <a:r>
              <a:rPr lang="es-ES" sz="1600" dirty="0" smtClean="0"/>
              <a:t>)</a:t>
            </a:r>
            <a:endParaRPr lang="es-ES" sz="1600" dirty="0"/>
          </a:p>
        </p:txBody>
      </p:sp>
    </p:spTree>
    <p:extLst>
      <p:ext uri="{BB962C8B-B14F-4D97-AF65-F5344CB8AC3E}">
        <p14:creationId xmlns:p14="http://schemas.microsoft.com/office/powerpoint/2010/main" val="2041664571"/>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536" y="681715"/>
            <a:ext cx="10058400" cy="5620214"/>
          </a:xfrm>
          <a:prstGeom prst="rect">
            <a:avLst/>
          </a:prstGeom>
        </p:spPr>
      </p:pic>
      <p:sp>
        <p:nvSpPr>
          <p:cNvPr id="3" name="CuadroTexto 2"/>
          <p:cNvSpPr txBox="1"/>
          <p:nvPr/>
        </p:nvSpPr>
        <p:spPr>
          <a:xfrm>
            <a:off x="2611607" y="242047"/>
            <a:ext cx="6518946" cy="338554"/>
          </a:xfrm>
          <a:prstGeom prst="rect">
            <a:avLst/>
          </a:prstGeom>
          <a:solidFill>
            <a:srgbClr val="FFC000"/>
          </a:solidFill>
        </p:spPr>
        <p:txBody>
          <a:bodyPr wrap="square" rtlCol="0">
            <a:spAutoFit/>
          </a:bodyPr>
          <a:lstStyle/>
          <a:p>
            <a:pPr algn="ctr"/>
            <a:r>
              <a:rPr lang="es-ES" sz="1600" dirty="0" smtClean="0"/>
              <a:t>ACUMULACIÓN HORARIA (</a:t>
            </a:r>
            <a:r>
              <a:rPr lang="es-ES" sz="1600" dirty="0" err="1" smtClean="0"/>
              <a:t>CRRPh</a:t>
            </a:r>
            <a:r>
              <a:rPr lang="es-ES" sz="1600" dirty="0" smtClean="0"/>
              <a:t> ACUM)</a:t>
            </a:r>
            <a:endParaRPr lang="es-ES" sz="1600" dirty="0"/>
          </a:p>
        </p:txBody>
      </p:sp>
    </p:spTree>
    <p:extLst>
      <p:ext uri="{BB962C8B-B14F-4D97-AF65-F5344CB8AC3E}">
        <p14:creationId xmlns:p14="http://schemas.microsoft.com/office/powerpoint/2010/main" val="2769888162"/>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6788" y="672353"/>
            <a:ext cx="10058400" cy="5657850"/>
          </a:xfrm>
          <a:prstGeom prst="rect">
            <a:avLst/>
          </a:prstGeom>
        </p:spPr>
      </p:pic>
      <p:sp>
        <p:nvSpPr>
          <p:cNvPr id="3" name="CuadroTexto 2"/>
          <p:cNvSpPr txBox="1"/>
          <p:nvPr/>
        </p:nvSpPr>
        <p:spPr>
          <a:xfrm>
            <a:off x="4580162" y="333799"/>
            <a:ext cx="3291652" cy="338554"/>
          </a:xfrm>
          <a:prstGeom prst="rect">
            <a:avLst/>
          </a:prstGeom>
          <a:solidFill>
            <a:srgbClr val="FFC000"/>
          </a:solidFill>
        </p:spPr>
        <p:txBody>
          <a:bodyPr wrap="square" rtlCol="0">
            <a:spAutoFit/>
          </a:bodyPr>
          <a:lstStyle/>
          <a:p>
            <a:pPr algn="ctr"/>
            <a:r>
              <a:rPr lang="es-ES" sz="1600" dirty="0" smtClean="0"/>
              <a:t>ILUMINATION QUALITY FLAG (IQF)</a:t>
            </a:r>
            <a:endParaRPr lang="es-ES" sz="1600" dirty="0"/>
          </a:p>
        </p:txBody>
      </p:sp>
    </p:spTree>
    <p:extLst>
      <p:ext uri="{BB962C8B-B14F-4D97-AF65-F5344CB8AC3E}">
        <p14:creationId xmlns:p14="http://schemas.microsoft.com/office/powerpoint/2010/main" val="1400467654"/>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965325" y="1692275"/>
            <a:ext cx="7818438" cy="3416300"/>
          </a:xfrm>
          <a:prstGeom prst="rect">
            <a:avLst/>
          </a:prstGeom>
          <a:solidFill>
            <a:schemeClr val="accent4">
              <a:lumMod val="20000"/>
              <a:lumOff val="80000"/>
            </a:schemeClr>
          </a:solidFill>
        </p:spPr>
        <p:txBody>
          <a:bodyPr>
            <a:spAutoFit/>
          </a:bodyPr>
          <a:lstStyle/>
          <a:p>
            <a:pPr marL="285750" indent="-285750">
              <a:buFont typeface="Arial" panose="020B0604020202020204" pitchFamily="34" charset="0"/>
              <a:buChar char="•"/>
              <a:defRPr/>
            </a:pPr>
            <a:endParaRPr lang="es-ES" dirty="0">
              <a:solidFill>
                <a:prstClr val="white"/>
              </a:solidFill>
            </a:endParaRPr>
          </a:p>
          <a:p>
            <a:pPr marL="285750" indent="-285750">
              <a:buFont typeface="Arial" panose="020B0604020202020204" pitchFamily="34" charset="0"/>
              <a:buChar char="•"/>
              <a:defRPr/>
            </a:pPr>
            <a:r>
              <a:rPr lang="es-ES" dirty="0"/>
              <a:t>Se busca una </a:t>
            </a:r>
            <a:r>
              <a:rPr lang="es-ES" b="1" dirty="0"/>
              <a:t>relación</a:t>
            </a:r>
            <a:r>
              <a:rPr lang="es-ES" dirty="0"/>
              <a:t> </a:t>
            </a:r>
            <a:r>
              <a:rPr lang="es-ES" b="1" dirty="0"/>
              <a:t>empírica</a:t>
            </a:r>
            <a:r>
              <a:rPr lang="es-ES" dirty="0"/>
              <a:t> entre una combinación de </a:t>
            </a:r>
            <a:r>
              <a:rPr lang="es-ES" b="1" dirty="0"/>
              <a:t>ciertos</a:t>
            </a:r>
            <a:r>
              <a:rPr lang="es-ES" dirty="0"/>
              <a:t> </a:t>
            </a:r>
            <a:r>
              <a:rPr lang="es-ES" b="1" dirty="0"/>
              <a:t>canales</a:t>
            </a:r>
            <a:r>
              <a:rPr lang="es-ES" dirty="0"/>
              <a:t> de satélite con la </a:t>
            </a:r>
            <a:r>
              <a:rPr lang="es-ES" b="1" dirty="0"/>
              <a:t>precipitación</a:t>
            </a:r>
            <a:r>
              <a:rPr lang="es-ES" dirty="0"/>
              <a:t>.</a:t>
            </a:r>
          </a:p>
          <a:p>
            <a:pPr marL="285750" indent="-285750">
              <a:buFont typeface="Arial" panose="020B0604020202020204" pitchFamily="34" charset="0"/>
              <a:buChar char="•"/>
              <a:defRPr/>
            </a:pPr>
            <a:endParaRPr lang="es-ES" dirty="0"/>
          </a:p>
          <a:p>
            <a:pPr marL="285750" indent="-285750">
              <a:buFont typeface="Arial" panose="020B0604020202020204" pitchFamily="34" charset="0"/>
              <a:buChar char="•"/>
              <a:defRPr/>
            </a:pPr>
            <a:r>
              <a:rPr lang="es-ES" dirty="0"/>
              <a:t>El dato de precipitación que tomamos como fiable puede ser: </a:t>
            </a:r>
            <a:r>
              <a:rPr lang="es-ES" b="1" dirty="0"/>
              <a:t>radar/</a:t>
            </a:r>
            <a:r>
              <a:rPr lang="es-ES" b="1" dirty="0" err="1"/>
              <a:t>synops</a:t>
            </a:r>
            <a:r>
              <a:rPr lang="es-ES" b="1" dirty="0"/>
              <a:t>/pluviómetros</a:t>
            </a:r>
            <a:r>
              <a:rPr lang="es-ES" dirty="0"/>
              <a:t>.</a:t>
            </a:r>
          </a:p>
          <a:p>
            <a:pPr marL="285750" indent="-285750">
              <a:buFont typeface="Arial" panose="020B0604020202020204" pitchFamily="34" charset="0"/>
              <a:buChar char="•"/>
              <a:defRPr/>
            </a:pPr>
            <a:endParaRPr lang="es-ES" dirty="0"/>
          </a:p>
          <a:p>
            <a:pPr marL="285750" indent="-285750">
              <a:buFont typeface="Arial" panose="020B0604020202020204" pitchFamily="34" charset="0"/>
              <a:buChar char="•"/>
              <a:defRPr/>
            </a:pPr>
            <a:r>
              <a:rPr lang="es-ES" dirty="0"/>
              <a:t>Para determinar las zonas </a:t>
            </a:r>
            <a:r>
              <a:rPr lang="es-ES" b="1" dirty="0" err="1"/>
              <a:t>convectivas</a:t>
            </a:r>
            <a:r>
              <a:rPr lang="es-ES" dirty="0"/>
              <a:t> se utiliza el </a:t>
            </a:r>
            <a:r>
              <a:rPr lang="es-ES" b="1" dirty="0" err="1"/>
              <a:t>echotop</a:t>
            </a:r>
            <a:r>
              <a:rPr lang="es-ES" dirty="0"/>
              <a:t>.</a:t>
            </a:r>
          </a:p>
          <a:p>
            <a:pPr marL="285750" indent="-285750">
              <a:buFont typeface="Arial" panose="020B0604020202020204" pitchFamily="34" charset="0"/>
              <a:buChar char="•"/>
              <a:defRPr/>
            </a:pPr>
            <a:endParaRPr lang="es-ES" dirty="0"/>
          </a:p>
          <a:p>
            <a:pPr marL="285750" indent="-285750">
              <a:buFont typeface="Arial" panose="020B0604020202020204" pitchFamily="34" charset="0"/>
              <a:buChar char="•"/>
              <a:defRPr/>
            </a:pPr>
            <a:r>
              <a:rPr lang="es-ES" dirty="0"/>
              <a:t>En algunos casos se efectúan </a:t>
            </a:r>
            <a:r>
              <a:rPr lang="es-ES" b="1" dirty="0"/>
              <a:t>correcciones</a:t>
            </a:r>
            <a:r>
              <a:rPr lang="es-ES" dirty="0"/>
              <a:t> </a:t>
            </a:r>
            <a:r>
              <a:rPr lang="es-ES" b="1" dirty="0"/>
              <a:t>adicionales</a:t>
            </a:r>
            <a:r>
              <a:rPr lang="es-ES" dirty="0"/>
              <a:t> por humedad, por rayos, etc.</a:t>
            </a:r>
          </a:p>
          <a:p>
            <a:pPr marL="285750" indent="-285750">
              <a:buFont typeface="Arial" panose="020B0604020202020204" pitchFamily="34" charset="0"/>
              <a:buChar char="•"/>
              <a:defRPr/>
            </a:pPr>
            <a:endParaRPr lang="es-ES" dirty="0">
              <a:solidFill>
                <a:prstClr val="white"/>
              </a:solidFill>
            </a:endParaRPr>
          </a:p>
        </p:txBody>
      </p:sp>
      <p:sp>
        <p:nvSpPr>
          <p:cNvPr id="104451" name="CuadroTexto 4"/>
          <p:cNvSpPr txBox="1">
            <a:spLocks noChangeArrowheads="1"/>
          </p:cNvSpPr>
          <p:nvPr/>
        </p:nvSpPr>
        <p:spPr bwMode="auto">
          <a:xfrm>
            <a:off x="3314700" y="960438"/>
            <a:ext cx="61610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dirty="0">
                <a:solidFill>
                  <a:prstClr val="black"/>
                </a:solidFill>
              </a:rPr>
              <a:t>Ideas principales de los productos de precipitación</a:t>
            </a:r>
          </a:p>
        </p:txBody>
      </p:sp>
    </p:spTree>
    <p:extLst>
      <p:ext uri="{BB962C8B-B14F-4D97-AF65-F5344CB8AC3E}">
        <p14:creationId xmlns:p14="http://schemas.microsoft.com/office/powerpoint/2010/main" val="319803602"/>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134619" y="568469"/>
            <a:ext cx="6083300" cy="3508648"/>
          </a:xfrm>
          <a:prstGeom prst="rect">
            <a:avLst/>
          </a:prstGeom>
        </p:spPr>
      </p:pic>
      <p:pic>
        <p:nvPicPr>
          <p:cNvPr id="7" name="Marcador de contenido 6"/>
          <p:cNvPicPr>
            <a:picLocks noGrp="1" noChangeAspect="1"/>
          </p:cNvPicPr>
          <p:nvPr>
            <p:ph sz="half" idx="4294967295"/>
          </p:nvPr>
        </p:nvPicPr>
        <p:blipFill>
          <a:blip r:embed="rId4" cstate="print">
            <a:extLst>
              <a:ext uri="{28A0092B-C50C-407E-A947-70E740481C1C}">
                <a14:useLocalDpi xmlns:a14="http://schemas.microsoft.com/office/drawing/2010/main" val="0"/>
              </a:ext>
            </a:extLst>
          </a:blip>
          <a:stretch>
            <a:fillRect/>
          </a:stretch>
        </p:blipFill>
        <p:spPr>
          <a:xfrm>
            <a:off x="6217919" y="568469"/>
            <a:ext cx="6009995" cy="3355469"/>
          </a:xfrm>
          <a:prstGeom prst="rect">
            <a:avLst/>
          </a:prstGeom>
        </p:spPr>
      </p:pic>
      <p:sp>
        <p:nvSpPr>
          <p:cNvPr id="6" name="Rectángulo 5"/>
          <p:cNvSpPr/>
          <p:nvPr/>
        </p:nvSpPr>
        <p:spPr>
          <a:xfrm>
            <a:off x="134619" y="4558553"/>
            <a:ext cx="5970346" cy="915615"/>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pt-BR" sz="1200" i="1" dirty="0">
                <a:solidFill>
                  <a:schemeClr val="tx1"/>
                </a:solidFill>
              </a:rPr>
              <a:t>PoP (%) = f [a0 +a1*</a:t>
            </a:r>
            <a:r>
              <a:rPr lang="pt-BR" sz="1200" b="1" i="1" dirty="0" err="1">
                <a:solidFill>
                  <a:schemeClr val="tx1"/>
                </a:solidFill>
              </a:rPr>
              <a:t>Tsurf</a:t>
            </a:r>
            <a:r>
              <a:rPr lang="pt-BR" sz="1200" i="1" dirty="0">
                <a:solidFill>
                  <a:schemeClr val="tx1"/>
                </a:solidFill>
              </a:rPr>
              <a:t> +a2*</a:t>
            </a:r>
            <a:r>
              <a:rPr lang="pt-BR" sz="1200" b="1" i="1" dirty="0">
                <a:solidFill>
                  <a:schemeClr val="tx1"/>
                </a:solidFill>
              </a:rPr>
              <a:t>T108</a:t>
            </a:r>
            <a:r>
              <a:rPr lang="pt-BR" sz="1200" i="1" dirty="0">
                <a:solidFill>
                  <a:schemeClr val="tx1"/>
                </a:solidFill>
              </a:rPr>
              <a:t>+a3*(</a:t>
            </a:r>
            <a:r>
              <a:rPr lang="pt-BR" sz="1200" b="1" i="1" dirty="0">
                <a:solidFill>
                  <a:schemeClr val="tx1"/>
                </a:solidFill>
              </a:rPr>
              <a:t>T108-T120</a:t>
            </a:r>
            <a:r>
              <a:rPr lang="pt-BR" sz="1200" i="1" dirty="0">
                <a:solidFill>
                  <a:schemeClr val="tx1"/>
                </a:solidFill>
              </a:rPr>
              <a:t>) +a4*</a:t>
            </a:r>
            <a:r>
              <a:rPr lang="pt-BR" sz="1200" i="1" dirty="0" err="1">
                <a:solidFill>
                  <a:schemeClr val="tx1"/>
                </a:solidFill>
              </a:rPr>
              <a:t>abs</a:t>
            </a:r>
            <a:r>
              <a:rPr lang="pt-BR" sz="1200" i="1" dirty="0">
                <a:solidFill>
                  <a:schemeClr val="tx1"/>
                </a:solidFill>
              </a:rPr>
              <a:t>(a5-</a:t>
            </a:r>
            <a:r>
              <a:rPr lang="pt-BR" sz="1200" b="1" i="1" dirty="0">
                <a:solidFill>
                  <a:schemeClr val="tx1"/>
                </a:solidFill>
              </a:rPr>
              <a:t>R06/R16</a:t>
            </a:r>
            <a:r>
              <a:rPr lang="pt-BR" sz="1200" i="1" dirty="0">
                <a:solidFill>
                  <a:schemeClr val="tx1"/>
                </a:solidFill>
              </a:rPr>
              <a:t>)</a:t>
            </a:r>
            <a:r>
              <a:rPr lang="es-ES" sz="1200" i="1" dirty="0">
                <a:solidFill>
                  <a:schemeClr val="tx1"/>
                </a:solidFill>
              </a:rPr>
              <a:t>+</a:t>
            </a:r>
            <a:r>
              <a:rPr lang="es-ES" sz="1200" i="1" dirty="0" smtClean="0">
                <a:solidFill>
                  <a:schemeClr val="tx1"/>
                </a:solidFill>
              </a:rPr>
              <a:t>a6*</a:t>
            </a:r>
            <a:r>
              <a:rPr lang="es-ES" sz="1200" b="1" i="1" dirty="0" smtClean="0">
                <a:solidFill>
                  <a:schemeClr val="tx1"/>
                </a:solidFill>
              </a:rPr>
              <a:t>R06</a:t>
            </a:r>
            <a:r>
              <a:rPr lang="es-ES" sz="1200" i="1" dirty="0" smtClean="0">
                <a:solidFill>
                  <a:schemeClr val="tx1"/>
                </a:solidFill>
              </a:rPr>
              <a:t>+ +a7*</a:t>
            </a:r>
            <a:r>
              <a:rPr lang="es-ES" sz="1200" b="1" i="1" dirty="0" smtClean="0">
                <a:solidFill>
                  <a:schemeClr val="tx1"/>
                </a:solidFill>
              </a:rPr>
              <a:t>R16</a:t>
            </a:r>
            <a:r>
              <a:rPr lang="es-ES" sz="1200" i="1" dirty="0" smtClean="0">
                <a:solidFill>
                  <a:schemeClr val="tx1"/>
                </a:solidFill>
              </a:rPr>
              <a:t>+a8*</a:t>
            </a:r>
            <a:r>
              <a:rPr lang="es-ES" sz="1200" b="1" i="1" dirty="0" smtClean="0">
                <a:solidFill>
                  <a:schemeClr val="tx1"/>
                </a:solidFill>
              </a:rPr>
              <a:t>T062</a:t>
            </a:r>
            <a:r>
              <a:rPr lang="es-ES" sz="1200" i="1" dirty="0" smtClean="0">
                <a:solidFill>
                  <a:schemeClr val="tx1"/>
                </a:solidFill>
              </a:rPr>
              <a:t>+a9*</a:t>
            </a:r>
            <a:r>
              <a:rPr lang="es-ES" sz="1200" b="1" i="1" dirty="0" smtClean="0">
                <a:solidFill>
                  <a:schemeClr val="tx1"/>
                </a:solidFill>
              </a:rPr>
              <a:t>T073</a:t>
            </a:r>
            <a:r>
              <a:rPr lang="es-ES" sz="1200" i="1" dirty="0" smtClean="0">
                <a:solidFill>
                  <a:schemeClr val="tx1"/>
                </a:solidFill>
              </a:rPr>
              <a:t>+a10*</a:t>
            </a:r>
            <a:r>
              <a:rPr lang="es-ES" sz="1200" b="1" i="1" dirty="0" smtClean="0">
                <a:solidFill>
                  <a:schemeClr val="tx1"/>
                </a:solidFill>
              </a:rPr>
              <a:t>T039</a:t>
            </a:r>
            <a:r>
              <a:rPr lang="es-ES" sz="1200" i="1" dirty="0">
                <a:solidFill>
                  <a:schemeClr val="tx1"/>
                </a:solidFill>
              </a:rPr>
              <a:t>)]</a:t>
            </a:r>
          </a:p>
        </p:txBody>
      </p:sp>
      <p:sp>
        <p:nvSpPr>
          <p:cNvPr id="11" name="CuadroTexto 10"/>
          <p:cNvSpPr txBox="1"/>
          <p:nvPr/>
        </p:nvSpPr>
        <p:spPr>
          <a:xfrm>
            <a:off x="6316992" y="3829038"/>
            <a:ext cx="2851358" cy="646331"/>
          </a:xfrm>
          <a:prstGeom prst="rect">
            <a:avLst/>
          </a:prstGeom>
          <a:noFill/>
        </p:spPr>
        <p:txBody>
          <a:bodyPr wrap="none" rtlCol="0">
            <a:spAutoFit/>
          </a:bodyPr>
          <a:lstStyle/>
          <a:p>
            <a:r>
              <a:rPr lang="es-ES" dirty="0" smtClean="0"/>
              <a:t>RR(mm/h)=f(IR,IR-WV)</a:t>
            </a:r>
          </a:p>
          <a:p>
            <a:r>
              <a:rPr lang="es-ES" dirty="0" smtClean="0"/>
              <a:t>RR(mm/h)=f(IR,IR-WV,VIS-N)</a:t>
            </a:r>
            <a:endParaRPr lang="es-ES" dirty="0"/>
          </a:p>
        </p:txBody>
      </p:sp>
      <p:graphicFrame>
        <p:nvGraphicFramePr>
          <p:cNvPr id="12" name="Objeto 2"/>
          <p:cNvGraphicFramePr>
            <a:graphicFrameLocks noChangeAspect="1"/>
          </p:cNvGraphicFramePr>
          <p:nvPr>
            <p:extLst/>
          </p:nvPr>
        </p:nvGraphicFramePr>
        <p:xfrm>
          <a:off x="7405249" y="4556175"/>
          <a:ext cx="3013075" cy="561975"/>
        </p:xfrm>
        <a:graphic>
          <a:graphicData uri="http://schemas.openxmlformats.org/presentationml/2006/ole">
            <mc:AlternateContent xmlns:mc="http://schemas.openxmlformats.org/markup-compatibility/2006">
              <mc:Choice xmlns:v="urn:schemas-microsoft-com:vml" Requires="v">
                <p:oleObj spid="_x0000_s20495" name="Ecuación" r:id="rId5" imgW="3009900" imgH="558800" progId="Equation.3">
                  <p:embed/>
                </p:oleObj>
              </mc:Choice>
              <mc:Fallback>
                <p:oleObj name="Ecuación" r:id="rId5" imgW="3009900" imgH="558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5249" y="4556175"/>
                        <a:ext cx="3013075" cy="561975"/>
                      </a:xfrm>
                      <a:prstGeom prst="rect">
                        <a:avLst/>
                      </a:prstGeom>
                      <a:solidFill>
                        <a:srgbClr val="CAE4F6"/>
                      </a:solidFill>
                      <a:ln w="9525">
                        <a:solidFill>
                          <a:srgbClr val="CAE4F6"/>
                        </a:solidFill>
                        <a:miter lim="800000"/>
                        <a:headEnd/>
                        <a:tailEnd/>
                      </a:ln>
                    </p:spPr>
                  </p:pic>
                </p:oleObj>
              </mc:Fallback>
            </mc:AlternateContent>
          </a:graphicData>
        </a:graphic>
      </p:graphicFrame>
      <p:sp>
        <p:nvSpPr>
          <p:cNvPr id="14" name="CuadroTexto 13"/>
          <p:cNvSpPr txBox="1"/>
          <p:nvPr/>
        </p:nvSpPr>
        <p:spPr>
          <a:xfrm>
            <a:off x="7469258" y="5617415"/>
            <a:ext cx="1631857" cy="276999"/>
          </a:xfrm>
          <a:prstGeom prst="rect">
            <a:avLst/>
          </a:prstGeom>
          <a:noFill/>
        </p:spPr>
        <p:txBody>
          <a:bodyPr wrap="none" lIns="0" tIns="0" rIns="0" bIns="0" rtlCol="0">
            <a:spAutoFit/>
          </a:bodyPr>
          <a:lstStyle/>
          <a:p>
            <a:r>
              <a:rPr lang="es-ES" dirty="0" smtClean="0"/>
              <a:t>C(IR)=0,2*IR-45,0</a:t>
            </a:r>
          </a:p>
        </p:txBody>
      </p:sp>
      <mc:AlternateContent xmlns:mc="http://schemas.openxmlformats.org/markup-compatibility/2006" xmlns:a14="http://schemas.microsoft.com/office/drawing/2010/main">
        <mc:Choice Requires="a14">
          <p:sp>
            <p:nvSpPr>
              <p:cNvPr id="17" name="CuadroTexto 16"/>
              <p:cNvSpPr txBox="1"/>
              <p:nvPr/>
            </p:nvSpPr>
            <p:spPr>
              <a:xfrm>
                <a:off x="7469258" y="5815267"/>
                <a:ext cx="4765646" cy="6163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𝑊</m:t>
                      </m:r>
                      <m:d>
                        <m:dPr>
                          <m:ctrlPr>
                            <a:rPr lang="es-ES" b="0" i="1" smtClean="0">
                              <a:latin typeface="Cambria Math" panose="02040503050406030204" pitchFamily="18" charset="0"/>
                            </a:rPr>
                          </m:ctrlPr>
                        </m:dPr>
                        <m:e>
                          <m:r>
                            <a:rPr lang="es-ES" b="0" i="1" smtClean="0">
                              <a:latin typeface="Cambria Math" panose="02040503050406030204" pitchFamily="18" charset="0"/>
                            </a:rPr>
                            <m:t>𝐼𝑅</m:t>
                          </m:r>
                        </m:e>
                      </m:d>
                      <m:r>
                        <a:rPr lang="es-ES" b="0" i="1" smtClean="0">
                          <a:latin typeface="Cambria Math" panose="02040503050406030204" pitchFamily="18" charset="0"/>
                        </a:rPr>
                        <m:t>=1,5∗</m:t>
                      </m:r>
                      <m:r>
                        <a:rPr lang="es-ES" b="0" i="1" smtClean="0">
                          <a:latin typeface="Cambria Math" panose="02040503050406030204" pitchFamily="18" charset="0"/>
                        </a:rPr>
                        <m:t>𝑒𝑥𝑝</m:t>
                      </m:r>
                      <m:d>
                        <m:dPr>
                          <m:begChr m:val="["/>
                          <m:endChr m:val="]"/>
                          <m:ctrlPr>
                            <a:rPr lang="es-ES" b="0" i="1" smtClean="0">
                              <a:latin typeface="Cambria Math" panose="02040503050406030204" pitchFamily="18" charset="0"/>
                            </a:rPr>
                          </m:ctrlPr>
                        </m:dPr>
                        <m:e>
                          <m:sSup>
                            <m:sSupPr>
                              <m:ctrlPr>
                                <a:rPr lang="es-ES" b="0" i="1" smtClean="0">
                                  <a:latin typeface="Cambria Math" panose="02040503050406030204" pitchFamily="18" charset="0"/>
                                </a:rPr>
                              </m:ctrlPr>
                            </m:sSupPr>
                            <m:e>
                              <m:r>
                                <a:rPr lang="es-ES" i="1">
                                  <a:latin typeface="Cambria Math" panose="02040503050406030204" pitchFamily="18" charset="0"/>
                                </a:rPr>
                                <m:t>−0,5∗(</m:t>
                              </m:r>
                              <m:f>
                                <m:fPr>
                                  <m:ctrlPr>
                                    <a:rPr lang="es-ES" i="1">
                                      <a:latin typeface="Cambria Math" panose="02040503050406030204" pitchFamily="18" charset="0"/>
                                    </a:rPr>
                                  </m:ctrlPr>
                                </m:fPr>
                                <m:num>
                                  <m:r>
                                    <a:rPr lang="es-ES" i="1">
                                      <a:latin typeface="Cambria Math" panose="02040503050406030204" pitchFamily="18" charset="0"/>
                                    </a:rPr>
                                    <m:t>𝐼𝑅</m:t>
                                  </m:r>
                                  <m:r>
                                    <a:rPr lang="es-ES" b="0" i="1" smtClean="0">
                                      <a:latin typeface="Cambria Math" panose="02040503050406030204" pitchFamily="18" charset="0"/>
                                    </a:rPr>
                                    <m:t>−215,0</m:t>
                                  </m:r>
                                </m:num>
                                <m:den>
                                  <m:r>
                                    <a:rPr lang="es-ES" b="0" i="1" smtClean="0">
                                      <a:latin typeface="Cambria Math" panose="02040503050406030204" pitchFamily="18" charset="0"/>
                                    </a:rPr>
                                    <m:t>3,0</m:t>
                                  </m:r>
                                </m:den>
                              </m:f>
                              <m:r>
                                <a:rPr lang="es-ES" i="1">
                                  <a:latin typeface="Cambria Math" panose="02040503050406030204" pitchFamily="18" charset="0"/>
                                </a:rPr>
                                <m:t>)</m:t>
                              </m:r>
                            </m:e>
                            <m:sup>
                              <m:r>
                                <a:rPr lang="es-ES" b="0" i="1" smtClean="0">
                                  <a:latin typeface="Cambria Math" panose="02040503050406030204" pitchFamily="18" charset="0"/>
                                </a:rPr>
                                <m:t>2</m:t>
                              </m:r>
                            </m:sup>
                          </m:sSup>
                          <m:r>
                            <a:rPr lang="es-ES" b="0" i="1" smtClean="0">
                              <a:latin typeface="Cambria Math" panose="02040503050406030204" pitchFamily="18" charset="0"/>
                            </a:rPr>
                            <m:t>+2,0</m:t>
                          </m:r>
                        </m:e>
                      </m:d>
                    </m:oMath>
                  </m:oMathPara>
                </a14:m>
                <a:endParaRPr lang="es-ES" dirty="0"/>
              </a:p>
            </p:txBody>
          </p:sp>
        </mc:Choice>
        <mc:Fallback xmlns="">
          <p:sp>
            <p:nvSpPr>
              <p:cNvPr id="17" name="CuadroTexto 16"/>
              <p:cNvSpPr txBox="1">
                <a:spLocks noRot="1" noChangeAspect="1" noMove="1" noResize="1" noEditPoints="1" noAdjustHandles="1" noChangeArrowheads="1" noChangeShapeType="1" noTextEdit="1"/>
              </p:cNvSpPr>
              <p:nvPr/>
            </p:nvSpPr>
            <p:spPr>
              <a:xfrm>
                <a:off x="7469258" y="5815267"/>
                <a:ext cx="4765646" cy="616387"/>
              </a:xfrm>
              <a:prstGeom prst="rect">
                <a:avLst/>
              </a:prstGeom>
              <a:blipFill rotWithShape="0">
                <a:blip r:embed="rId7"/>
                <a:stretch>
                  <a:fillRect b="-99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 name="CuadroTexto 17"/>
              <p:cNvSpPr txBox="1"/>
              <p:nvPr/>
            </p:nvSpPr>
            <p:spPr>
              <a:xfrm>
                <a:off x="5654488" y="2971800"/>
                <a:ext cx="246221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a:fld id="{D3B28930-F15A-49BD-8D55-DF1BCC34B53D}" type="mathplaceholder">
                        <a:rPr lang="es-ES" i="1" smtClean="0">
                          <a:latin typeface="Cambria Math" panose="02040503050406030204" pitchFamily="18" charset="0"/>
                        </a:rPr>
                        <a:t>Escriba aquí la ecuación.</a:t>
                      </a:fld>
                    </m:oMath>
                  </m:oMathPara>
                </a14:m>
                <a:endParaRPr lang="es-ES"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5654488" y="2971800"/>
                <a:ext cx="2462213" cy="276999"/>
              </a:xfrm>
              <a:prstGeom prst="rect">
                <a:avLst/>
              </a:prstGeom>
              <a:blipFill rotWithShape="0">
                <a:blip r:embed="rId8"/>
                <a:stretch>
                  <a:fillRect l="-1985" t="-6667" r="-2481" b="-3555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CuadroTexto 18"/>
              <p:cNvSpPr txBox="1"/>
              <p:nvPr/>
            </p:nvSpPr>
            <p:spPr>
              <a:xfrm>
                <a:off x="7405249" y="5229283"/>
                <a:ext cx="337284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𝐻</m:t>
                      </m:r>
                      <m:d>
                        <m:dPr>
                          <m:ctrlPr>
                            <a:rPr lang="es-ES" b="0" i="1" smtClean="0">
                              <a:latin typeface="Cambria Math" panose="02040503050406030204" pitchFamily="18" charset="0"/>
                            </a:rPr>
                          </m:ctrlPr>
                        </m:dPr>
                        <m:e>
                          <m:r>
                            <a:rPr lang="es-ES" b="0" i="1" smtClean="0">
                              <a:latin typeface="Cambria Math" panose="02040503050406030204" pitchFamily="18" charset="0"/>
                            </a:rPr>
                            <m:t>𝐼𝑅</m:t>
                          </m:r>
                        </m:e>
                      </m:d>
                      <m:r>
                        <a:rPr lang="es-ES" b="0" i="1" smtClean="0">
                          <a:latin typeface="Cambria Math" panose="02040503050406030204" pitchFamily="18" charset="0"/>
                        </a:rPr>
                        <m:t>=8∗</m:t>
                      </m:r>
                      <m:sSup>
                        <m:sSupPr>
                          <m:ctrlPr>
                            <a:rPr lang="es-ES" b="0" i="1" smtClean="0">
                              <a:latin typeface="Cambria Math" panose="02040503050406030204" pitchFamily="18" charset="0"/>
                            </a:rPr>
                          </m:ctrlPr>
                        </m:sSupPr>
                        <m:e>
                          <m:r>
                            <a:rPr lang="es-ES" b="0" i="1" smtClean="0">
                              <a:latin typeface="Cambria Math" panose="02040503050406030204" pitchFamily="18" charset="0"/>
                            </a:rPr>
                            <m:t>10</m:t>
                          </m:r>
                        </m:e>
                        <m:sup>
                          <m:r>
                            <a:rPr lang="es-ES" b="0" i="1" smtClean="0">
                              <a:latin typeface="Cambria Math" panose="02040503050406030204" pitchFamily="18" charset="0"/>
                            </a:rPr>
                            <m:t>8</m:t>
                          </m:r>
                        </m:sup>
                      </m:sSup>
                      <m:r>
                        <m:rPr>
                          <m:sty m:val="p"/>
                        </m:rPr>
                        <a:rPr lang="es-ES" b="0" i="0" smtClean="0">
                          <a:latin typeface="Cambria Math" panose="02040503050406030204" pitchFamily="18" charset="0"/>
                        </a:rPr>
                        <m:t>exp</m:t>
                      </m:r>
                      <m:r>
                        <a:rPr lang="es-ES" b="0" i="1" smtClean="0">
                          <a:latin typeface="Cambria Math" panose="02040503050406030204" pitchFamily="18" charset="0"/>
                        </a:rPr>
                        <m:t>⁡[−0,082∗</m:t>
                      </m:r>
                      <m:r>
                        <a:rPr lang="es-ES" b="0" i="1" smtClean="0">
                          <a:latin typeface="Cambria Math" panose="02040503050406030204" pitchFamily="18" charset="0"/>
                        </a:rPr>
                        <m:t>𝐼𝑅</m:t>
                      </m:r>
                      <m:r>
                        <a:rPr lang="es-ES" b="0" i="1" smtClean="0">
                          <a:latin typeface="Cambria Math" panose="02040503050406030204" pitchFamily="18" charset="0"/>
                        </a:rPr>
                        <m:t>]</m:t>
                      </m:r>
                    </m:oMath>
                  </m:oMathPara>
                </a14:m>
                <a:endParaRPr lang="es-ES" dirty="0"/>
              </a:p>
            </p:txBody>
          </p:sp>
        </mc:Choice>
        <mc:Fallback xmlns="">
          <p:sp>
            <p:nvSpPr>
              <p:cNvPr id="19" name="CuadroTexto 18"/>
              <p:cNvSpPr txBox="1">
                <a:spLocks noRot="1" noChangeAspect="1" noMove="1" noResize="1" noEditPoints="1" noAdjustHandles="1" noChangeArrowheads="1" noChangeShapeType="1" noTextEdit="1"/>
              </p:cNvSpPr>
              <p:nvPr/>
            </p:nvSpPr>
            <p:spPr>
              <a:xfrm>
                <a:off x="7405249" y="5229283"/>
                <a:ext cx="3372846" cy="276999"/>
              </a:xfrm>
              <a:prstGeom prst="rect">
                <a:avLst/>
              </a:prstGeom>
              <a:blipFill rotWithShape="0">
                <a:blip r:embed="rId9"/>
                <a:stretch>
                  <a:fillRect l="-1266" t="-4444" r="-1989" b="-37778"/>
                </a:stretch>
              </a:blipFill>
            </p:spPr>
            <p:txBody>
              <a:bodyPr/>
              <a:lstStyle/>
              <a:p>
                <a:r>
                  <a:rPr lang="es-ES">
                    <a:noFill/>
                  </a:rPr>
                  <a:t> </a:t>
                </a:r>
              </a:p>
            </p:txBody>
          </p:sp>
        </mc:Fallback>
      </mc:AlternateContent>
      <p:pic>
        <p:nvPicPr>
          <p:cNvPr id="20" name="Imagen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9275267" y="4120606"/>
            <a:ext cx="417137" cy="436098"/>
          </a:xfrm>
          <a:prstGeom prst="rect">
            <a:avLst/>
          </a:prstGeom>
        </p:spPr>
      </p:pic>
      <p:pic>
        <p:nvPicPr>
          <p:cNvPr id="21" name="Imagen 20"/>
          <p:cNvPicPr>
            <a:picLocks noChangeAspect="1"/>
          </p:cNvPicPr>
          <p:nvPr/>
        </p:nvPicPr>
        <p:blipFill>
          <a:blip r:embed="rId11"/>
          <a:stretch>
            <a:fillRect/>
          </a:stretch>
        </p:blipFill>
        <p:spPr>
          <a:xfrm>
            <a:off x="9214847" y="3684770"/>
            <a:ext cx="477557" cy="477557"/>
          </a:xfrm>
          <a:prstGeom prst="rect">
            <a:avLst/>
          </a:prstGeom>
        </p:spPr>
      </p:pic>
      <p:pic>
        <p:nvPicPr>
          <p:cNvPr id="22" name="Imagen 21"/>
          <p:cNvPicPr>
            <a:picLocks noChangeAspect="1"/>
          </p:cNvPicPr>
          <p:nvPr/>
        </p:nvPicPr>
        <p:blipFill>
          <a:blip r:embed="rId12"/>
          <a:stretch>
            <a:fillRect/>
          </a:stretch>
        </p:blipFill>
        <p:spPr>
          <a:xfrm>
            <a:off x="6482643" y="5137975"/>
            <a:ext cx="475529" cy="481626"/>
          </a:xfrm>
          <a:prstGeom prst="rect">
            <a:avLst/>
          </a:prstGeom>
        </p:spPr>
      </p:pic>
      <p:sp>
        <p:nvSpPr>
          <p:cNvPr id="24" name="Abrir llave 23"/>
          <p:cNvSpPr/>
          <p:nvPr/>
        </p:nvSpPr>
        <p:spPr>
          <a:xfrm>
            <a:off x="6999790" y="4542178"/>
            <a:ext cx="204634" cy="176258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547498382"/>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7280" y="403411"/>
            <a:ext cx="10058400" cy="769172"/>
          </a:xfrm>
        </p:spPr>
        <p:txBody>
          <a:bodyPr/>
          <a:lstStyle/>
          <a:p>
            <a:r>
              <a:rPr lang="es-ES" dirty="0" smtClean="0"/>
              <a:t>Correcciones CRR </a:t>
            </a:r>
            <a:endParaRPr lang="es-ES" dirty="0"/>
          </a:p>
        </p:txBody>
      </p:sp>
      <p:sp>
        <p:nvSpPr>
          <p:cNvPr id="5" name="Rectángulo 4"/>
          <p:cNvSpPr/>
          <p:nvPr/>
        </p:nvSpPr>
        <p:spPr>
          <a:xfrm>
            <a:off x="188259" y="1934685"/>
            <a:ext cx="5694549" cy="1155270"/>
          </a:xfrm>
          <a:prstGeom prst="rect">
            <a:avLst/>
          </a:prstGeom>
          <a:solidFill>
            <a:srgbClr val="1D6FA9">
              <a:lumMod val="20000"/>
              <a:lumOff val="80000"/>
            </a:srgbClr>
          </a:solidFill>
          <a:ln w="12700" cap="flat" cmpd="sng" algn="ctr">
            <a:solidFill>
              <a:srgbClr val="1D6FA9"/>
            </a:solidFill>
            <a:prstDash val="solid"/>
            <a:miter lim="800000"/>
          </a:ln>
          <a:effectLst/>
        </p:spPr>
        <p:txBody>
          <a:bodyPr anchor="ctr"/>
          <a:lstStyle/>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endParaRPr>
          </a:p>
          <a:p>
            <a:pPr lvl="0" algn="just">
              <a:defRPr/>
            </a:pPr>
            <a:endParaRPr lang="es-ES" sz="1400" kern="0" dirty="0">
              <a:solidFill>
                <a:prstClr val="black"/>
              </a:solidFill>
            </a:endParaRPr>
          </a:p>
          <a:p>
            <a:pPr algn="just">
              <a:defRPr/>
            </a:pPr>
            <a:r>
              <a:rPr lang="es-ES" sz="1400" kern="0" dirty="0">
                <a:solidFill>
                  <a:prstClr val="black"/>
                </a:solidFill>
              </a:rPr>
              <a:t>Corrección por </a:t>
            </a:r>
            <a:r>
              <a:rPr lang="es-ES" sz="1400" b="1" kern="0" dirty="0">
                <a:solidFill>
                  <a:prstClr val="black"/>
                </a:solidFill>
              </a:rPr>
              <a:t>humedad</a:t>
            </a:r>
            <a:r>
              <a:rPr lang="es-ES" sz="1400" kern="0" dirty="0">
                <a:solidFill>
                  <a:prstClr val="black"/>
                </a:solidFill>
              </a:rPr>
              <a:t>: </a:t>
            </a:r>
          </a:p>
          <a:p>
            <a:pPr lvl="0" algn="just">
              <a:defRPr/>
            </a:pPr>
            <a:r>
              <a:rPr lang="es-ES" sz="1400" kern="0" dirty="0" smtClean="0">
                <a:solidFill>
                  <a:prstClr val="black"/>
                </a:solidFill>
              </a:rPr>
              <a:t>Cuanta </a:t>
            </a:r>
            <a:r>
              <a:rPr lang="es-ES" sz="1400" kern="0" dirty="0">
                <a:solidFill>
                  <a:prstClr val="black"/>
                </a:solidFill>
              </a:rPr>
              <a:t>más humedad haya, ¿habrá más o menos precipitación?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4" descr="http://2.bp.blogspot.com/-AKupibll70k/Vi-ZqUXNKUI/AAAAAAAAFUg/ZW3QK1tXoZw/s1600/pensativo.jpg"/>
          <p:cNvPicPr>
            <a:picLocks noChangeAspect="1" noChangeArrowheads="1"/>
          </p:cNvPicPr>
          <p:nvPr/>
        </p:nvPicPr>
        <p:blipFill>
          <a:blip r:embed="rId2">
            <a:extLst>
              <a:ext uri="{28A0092B-C50C-407E-A947-70E740481C1C}">
                <a14:useLocalDpi xmlns:a14="http://schemas.microsoft.com/office/drawing/2010/main" val="0"/>
              </a:ext>
            </a:extLst>
          </a:blip>
          <a:srcRect r="27353"/>
          <a:stretch>
            <a:fillRect/>
          </a:stretch>
        </p:blipFill>
        <p:spPr bwMode="auto">
          <a:xfrm>
            <a:off x="5044550" y="2441197"/>
            <a:ext cx="723900"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ángulo 6"/>
          <p:cNvSpPr/>
          <p:nvPr/>
        </p:nvSpPr>
        <p:spPr>
          <a:xfrm>
            <a:off x="188259" y="3253875"/>
            <a:ext cx="5694549" cy="1090960"/>
          </a:xfrm>
          <a:prstGeom prst="rect">
            <a:avLst/>
          </a:prstGeom>
          <a:solidFill>
            <a:srgbClr val="1D6FA9">
              <a:lumMod val="20000"/>
              <a:lumOff val="80000"/>
            </a:srgbClr>
          </a:solidFill>
          <a:ln w="12700" cap="flat" cmpd="sng" algn="ctr">
            <a:solidFill>
              <a:srgbClr val="1D6FA9"/>
            </a:solidFill>
            <a:prstDash val="solid"/>
            <a:miter lim="800000"/>
          </a:ln>
          <a:effectLst/>
        </p:spPr>
        <p:txBody>
          <a:bodyPr anchor="ctr"/>
          <a:lstStyle/>
          <a:p>
            <a:pPr lvl="0" algn="just">
              <a:defRPr/>
            </a:pPr>
            <a:r>
              <a:rPr lang="es-ES" sz="1400" kern="0" dirty="0">
                <a:solidFill>
                  <a:prstClr val="black"/>
                </a:solidFill>
              </a:rPr>
              <a:t>Cuanta más humedad haya en el ambiente más agua disponible habrá para condensar y acabar precipitando. </a:t>
            </a:r>
          </a:p>
          <a:p>
            <a:pPr lvl="0" algn="just">
              <a:defRPr/>
            </a:pPr>
            <a:r>
              <a:rPr lang="es-ES" sz="1400" kern="0" dirty="0" smtClean="0">
                <a:solidFill>
                  <a:prstClr val="black"/>
                </a:solidFill>
              </a:rPr>
              <a:t>Se </a:t>
            </a:r>
            <a:r>
              <a:rPr lang="es-ES" sz="1400" kern="0" dirty="0">
                <a:solidFill>
                  <a:prstClr val="black"/>
                </a:solidFill>
              </a:rPr>
              <a:t>aplica un factor que es el producto del agua </a:t>
            </a:r>
            <a:r>
              <a:rPr lang="es-ES" sz="1400" kern="0" dirty="0" err="1">
                <a:solidFill>
                  <a:prstClr val="black"/>
                </a:solidFill>
              </a:rPr>
              <a:t>precipitable</a:t>
            </a:r>
            <a:r>
              <a:rPr lang="es-ES" sz="1400" kern="0" dirty="0">
                <a:solidFill>
                  <a:prstClr val="black"/>
                </a:solidFill>
              </a:rPr>
              <a:t> entre superficie y 500 </a:t>
            </a:r>
            <a:r>
              <a:rPr lang="es-ES" sz="1400" kern="0" dirty="0" err="1">
                <a:solidFill>
                  <a:prstClr val="black"/>
                </a:solidFill>
              </a:rPr>
              <a:t>hPa</a:t>
            </a:r>
            <a:r>
              <a:rPr lang="es-ES" sz="1400" kern="0" dirty="0">
                <a:solidFill>
                  <a:prstClr val="black"/>
                </a:solidFill>
              </a:rPr>
              <a:t> y la humedad relativa media de la misma capa.</a:t>
            </a:r>
          </a:p>
        </p:txBody>
      </p:sp>
      <p:sp>
        <p:nvSpPr>
          <p:cNvPr id="8" name="Rectángulo 7"/>
          <p:cNvSpPr/>
          <p:nvPr/>
        </p:nvSpPr>
        <p:spPr>
          <a:xfrm>
            <a:off x="6126480" y="1939914"/>
            <a:ext cx="5760720" cy="1252503"/>
          </a:xfrm>
          <a:prstGeom prst="rect">
            <a:avLst/>
          </a:prstGeom>
          <a:solidFill>
            <a:srgbClr val="B74919">
              <a:lumMod val="20000"/>
              <a:lumOff val="80000"/>
            </a:srgbClr>
          </a:solidFill>
          <a:ln w="12700" cap="flat" cmpd="sng" algn="ctr">
            <a:solidFill>
              <a:srgbClr val="B74919"/>
            </a:solidFill>
            <a:prstDash val="solid"/>
            <a:miter lim="800000"/>
          </a:ln>
          <a:effectLst/>
        </p:spPr>
        <p:txBody>
          <a:bodyPr anchor="ctr"/>
          <a:lstStyle/>
          <a:p>
            <a:pPr algn="just">
              <a:defRPr/>
            </a:pPr>
            <a:r>
              <a:rPr lang="es-ES" sz="1400" kern="0" dirty="0">
                <a:solidFill>
                  <a:prstClr val="black"/>
                </a:solidFill>
              </a:rPr>
              <a:t>Corrección por </a:t>
            </a:r>
            <a:r>
              <a:rPr lang="es-ES" sz="1400" b="1" kern="0" dirty="0">
                <a:solidFill>
                  <a:prstClr val="black"/>
                </a:solidFill>
              </a:rPr>
              <a:t>evolución</a:t>
            </a:r>
            <a:r>
              <a:rPr lang="es-ES" sz="1400" kern="0" dirty="0">
                <a:solidFill>
                  <a:prstClr val="black"/>
                </a:solidFill>
              </a:rPr>
              <a:t>: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smtClean="0">
                <a:ln>
                  <a:noFill/>
                </a:ln>
                <a:solidFill>
                  <a:prstClr val="black"/>
                </a:solidFill>
                <a:effectLst/>
                <a:uLnTx/>
                <a:uFillTx/>
                <a:latin typeface="Calibri" panose="020F0502020204030204"/>
                <a:ea typeface="+mn-ea"/>
                <a:cs typeface="+mn-cs"/>
              </a:rPr>
              <a:t>La </a:t>
            </a:r>
            <a:r>
              <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rPr>
              <a:t>intensidad de precipitación, ¿es mayor en la etapa de crecimiento o en la de disipación?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pic>
        <p:nvPicPr>
          <p:cNvPr id="9" name="Imagen 8"/>
          <p:cNvPicPr>
            <a:picLocks noChangeAspect="1"/>
          </p:cNvPicPr>
          <p:nvPr/>
        </p:nvPicPr>
        <p:blipFill>
          <a:blip r:embed="rId3"/>
          <a:stretch>
            <a:fillRect/>
          </a:stretch>
        </p:blipFill>
        <p:spPr>
          <a:xfrm>
            <a:off x="10265046" y="2558836"/>
            <a:ext cx="719390" cy="560881"/>
          </a:xfrm>
          <a:prstGeom prst="rect">
            <a:avLst/>
          </a:prstGeom>
        </p:spPr>
      </p:pic>
      <p:sp>
        <p:nvSpPr>
          <p:cNvPr id="10" name="Rectángulo 9"/>
          <p:cNvSpPr/>
          <p:nvPr/>
        </p:nvSpPr>
        <p:spPr>
          <a:xfrm>
            <a:off x="6126480" y="3330488"/>
            <a:ext cx="5760720" cy="830960"/>
          </a:xfrm>
          <a:prstGeom prst="rect">
            <a:avLst/>
          </a:prstGeom>
          <a:solidFill>
            <a:srgbClr val="B74919">
              <a:lumMod val="20000"/>
              <a:lumOff val="80000"/>
            </a:srgbClr>
          </a:solidFill>
          <a:ln w="12700" cap="flat" cmpd="sng" algn="ctr">
            <a:solidFill>
              <a:srgbClr val="B74919"/>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s-ES" sz="1400" kern="0" dirty="0">
                <a:solidFill>
                  <a:prstClr val="black"/>
                </a:solidFill>
                <a:latin typeface="Calibri" panose="020F0502020204030204"/>
              </a:rPr>
              <a:t>L</a:t>
            </a:r>
            <a:r>
              <a:rPr kumimoji="0" lang="es-ES" sz="1400" b="0" i="0" u="none" strike="noStrike" kern="0" cap="none" spc="0" normalizeH="0" baseline="0" noProof="0" dirty="0" smtClean="0">
                <a:ln>
                  <a:noFill/>
                </a:ln>
                <a:solidFill>
                  <a:prstClr val="black"/>
                </a:solidFill>
                <a:effectLst/>
                <a:uLnTx/>
                <a:uFillTx/>
                <a:latin typeface="Calibri" panose="020F0502020204030204"/>
                <a:ea typeface="+mn-ea"/>
                <a:cs typeface="+mn-cs"/>
              </a:rPr>
              <a:t>a </a:t>
            </a:r>
            <a:r>
              <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rPr>
              <a:t>intensidad de precipitación es mayor en la </a:t>
            </a:r>
            <a:r>
              <a:rPr kumimoji="0" lang="es-ES" sz="1400" b="1" i="0" u="none" strike="noStrike" kern="0" cap="none" spc="0" normalizeH="0" baseline="0" noProof="0" dirty="0">
                <a:ln>
                  <a:noFill/>
                </a:ln>
                <a:solidFill>
                  <a:prstClr val="black"/>
                </a:solidFill>
                <a:effectLst/>
                <a:uLnTx/>
                <a:uFillTx/>
                <a:latin typeface="Calibri" panose="020F0502020204030204"/>
                <a:ea typeface="+mn-ea"/>
                <a:cs typeface="+mn-cs"/>
              </a:rPr>
              <a:t>etapa de crecimiento </a:t>
            </a:r>
            <a:r>
              <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rPr>
              <a:t>que en la de disipación. La caracterización de la etapa se hace con varias imágenes consecutivas.</a:t>
            </a:r>
          </a:p>
        </p:txBody>
      </p:sp>
      <p:sp>
        <p:nvSpPr>
          <p:cNvPr id="13" name="Rectángulo 12"/>
          <p:cNvSpPr/>
          <p:nvPr/>
        </p:nvSpPr>
        <p:spPr>
          <a:xfrm>
            <a:off x="188259" y="4576225"/>
            <a:ext cx="5694549" cy="1654560"/>
          </a:xfrm>
          <a:prstGeom prst="rect">
            <a:avLst/>
          </a:prstGeom>
          <a:solidFill>
            <a:srgbClr val="8BC145">
              <a:lumMod val="40000"/>
              <a:lumOff val="60000"/>
            </a:srgbClr>
          </a:solidFill>
          <a:ln w="12700" cap="flat" cmpd="sng" algn="ctr">
            <a:solidFill>
              <a:srgbClr val="8BC145">
                <a:lumMod val="75000"/>
              </a:srgb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a:ln>
                  <a:noFill/>
                </a:ln>
                <a:solidFill>
                  <a:prstClr val="black"/>
                </a:solidFill>
                <a:effectLst/>
                <a:uLnTx/>
                <a:uFillTx/>
                <a:latin typeface="Calibri" panose="020F0502020204030204"/>
                <a:ea typeface="+mn-ea"/>
                <a:cs typeface="+mn-cs"/>
              </a:rPr>
              <a:t>Corrección por </a:t>
            </a:r>
            <a:r>
              <a:rPr kumimoji="0" lang="es-ES" sz="1600" b="1" i="0" u="none" strike="noStrike" kern="0" cap="none" spc="0" normalizeH="0" baseline="0" noProof="0" dirty="0">
                <a:ln>
                  <a:noFill/>
                </a:ln>
                <a:solidFill>
                  <a:prstClr val="black"/>
                </a:solidFill>
                <a:effectLst/>
                <a:uLnTx/>
                <a:uFillTx/>
                <a:latin typeface="Calibri" panose="020F0502020204030204"/>
                <a:ea typeface="+mn-ea"/>
                <a:cs typeface="+mn-cs"/>
              </a:rPr>
              <a:t>gradiente</a:t>
            </a:r>
            <a:r>
              <a:rPr kumimoji="0" lang="es-ES" sz="1600" b="0" i="0" u="none" strike="noStrike" kern="0" cap="none" spc="0" normalizeH="0" baseline="0" noProof="0" dirty="0">
                <a:ln>
                  <a:noFill/>
                </a:ln>
                <a:solidFill>
                  <a:prstClr val="black"/>
                </a:solidFill>
                <a:effectLst/>
                <a:uLnTx/>
                <a:uFillTx/>
                <a:latin typeface="Calibri" panose="020F0502020204030204"/>
                <a:ea typeface="+mn-ea"/>
                <a:cs typeface="+mn-cs"/>
              </a:rPr>
              <a:t> de </a:t>
            </a:r>
            <a:r>
              <a:rPr kumimoji="0" lang="es-ES" sz="1600" b="1" i="0" u="none" strike="noStrike" kern="0" cap="none" spc="0" normalizeH="0" baseline="0" noProof="0" dirty="0">
                <a:ln>
                  <a:noFill/>
                </a:ln>
                <a:solidFill>
                  <a:prstClr val="black"/>
                </a:solidFill>
                <a:effectLst/>
                <a:uLnTx/>
                <a:uFillTx/>
                <a:latin typeface="Calibri" panose="020F0502020204030204"/>
                <a:ea typeface="+mn-ea"/>
                <a:cs typeface="+mn-cs"/>
              </a:rPr>
              <a:t>temperatura</a:t>
            </a:r>
            <a:r>
              <a:rPr kumimoji="0" lang="es-ES" sz="1600" b="0" i="0" u="none" strike="noStrike" kern="0" cap="none" spc="0" normalizeH="0" baseline="0" noProof="0" dirty="0">
                <a:ln>
                  <a:noFill/>
                </a:ln>
                <a:solidFill>
                  <a:prstClr val="black"/>
                </a:solidFill>
                <a:effectLst/>
                <a:uLnTx/>
                <a:uFillTx/>
                <a:latin typeface="Calibri" panose="020F0502020204030204"/>
                <a:ea typeface="+mn-ea"/>
                <a:cs typeface="+mn-cs"/>
              </a:rPr>
              <a:t> del </a:t>
            </a:r>
            <a:r>
              <a:rPr kumimoji="0" lang="es-ES" sz="1600" b="1" i="0" u="none" strike="noStrike" kern="0" cap="none" spc="0" normalizeH="0" baseline="0" noProof="0" dirty="0">
                <a:ln>
                  <a:noFill/>
                </a:ln>
                <a:solidFill>
                  <a:prstClr val="black"/>
                </a:solidFill>
                <a:effectLst/>
                <a:uLnTx/>
                <a:uFillTx/>
                <a:latin typeface="Calibri" panose="020F0502020204030204"/>
                <a:ea typeface="+mn-ea"/>
                <a:cs typeface="+mn-cs"/>
              </a:rPr>
              <a:t>tope</a:t>
            </a:r>
            <a:r>
              <a:rPr kumimoji="0" lang="es-ES" sz="1600" b="0" i="0" u="none" strike="noStrike" kern="0" cap="none" spc="0" normalizeH="0" baseline="0" noProof="0" dirty="0">
                <a:ln>
                  <a:noFill/>
                </a:ln>
                <a:solidFill>
                  <a:prstClr val="black"/>
                </a:solidFill>
                <a:effectLst/>
                <a:uLnTx/>
                <a:uFillTx/>
                <a:latin typeface="Calibri" panose="020F0502020204030204"/>
                <a:ea typeface="+mn-ea"/>
                <a:cs typeface="+mn-cs"/>
              </a:rPr>
              <a:t>: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rPr>
              <a:t>es una alternativa la corrección por evolución cuando no se dispone de imágenes consecutivas. Está relacionado con la búsqueda de mínimos de IR locales.</a:t>
            </a:r>
          </a:p>
        </p:txBody>
      </p:sp>
      <p:sp>
        <p:nvSpPr>
          <p:cNvPr id="14" name="Rectángulo 13"/>
          <p:cNvSpPr/>
          <p:nvPr/>
        </p:nvSpPr>
        <p:spPr>
          <a:xfrm>
            <a:off x="6126480" y="4372219"/>
            <a:ext cx="5760720" cy="1885950"/>
          </a:xfrm>
          <a:prstGeom prst="rect">
            <a:avLst/>
          </a:prstGeom>
          <a:solidFill>
            <a:srgbClr val="E7E6E6">
              <a:lumMod val="75000"/>
            </a:srgbClr>
          </a:solidFill>
          <a:ln w="12700" cap="flat" cmpd="sng" algn="ctr">
            <a:solidFill>
              <a:sysClr val="windowText" lastClr="0000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a:ln>
                  <a:noFill/>
                </a:ln>
                <a:solidFill>
                  <a:prstClr val="black"/>
                </a:solidFill>
                <a:effectLst/>
                <a:uLnTx/>
                <a:uFillTx/>
                <a:latin typeface="Calibri" panose="020F0502020204030204"/>
                <a:ea typeface="+mn-ea"/>
                <a:cs typeface="+mn-cs"/>
              </a:rPr>
              <a:t>Corrección por </a:t>
            </a:r>
            <a:r>
              <a:rPr kumimoji="0" lang="es-ES" sz="1600" b="1" i="0" u="none" strike="noStrike" kern="0" cap="none" spc="0" normalizeH="0" baseline="0" noProof="0" dirty="0">
                <a:ln>
                  <a:noFill/>
                </a:ln>
                <a:solidFill>
                  <a:prstClr val="black"/>
                </a:solidFill>
                <a:effectLst/>
                <a:uLnTx/>
                <a:uFillTx/>
                <a:latin typeface="Calibri" panose="020F0502020204030204"/>
                <a:ea typeface="+mn-ea"/>
                <a:cs typeface="+mn-cs"/>
              </a:rPr>
              <a:t>orografía</a:t>
            </a:r>
            <a:r>
              <a:rPr kumimoji="0" lang="es-ES" sz="1600" b="0" i="0" u="none" strike="noStrike" kern="0" cap="none" spc="0" normalizeH="0" baseline="0" noProof="0" dirty="0">
                <a:ln>
                  <a:noFill/>
                </a:ln>
                <a:solidFill>
                  <a:prstClr val="black"/>
                </a:solidFill>
                <a:effectLst/>
                <a:uLnTx/>
                <a:uFillTx/>
                <a:latin typeface="Calibri" panose="020F0502020204030204"/>
                <a:ea typeface="+mn-ea"/>
                <a:cs typeface="+mn-cs"/>
              </a:rPr>
              <a:t>: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rPr>
              <a:t>la topografía y el flujo atmosférico pueden generar precipitación o favorecer su aparición (</a:t>
            </a:r>
            <a:r>
              <a:rPr kumimoji="0" lang="es-ES" sz="1400" b="1" i="0" u="none" strike="noStrike" kern="0" cap="none" spc="0" normalizeH="0" baseline="0" noProof="0" dirty="0">
                <a:ln>
                  <a:noFill/>
                </a:ln>
                <a:solidFill>
                  <a:prstClr val="black"/>
                </a:solidFill>
                <a:effectLst/>
                <a:uLnTx/>
                <a:uFillTx/>
                <a:latin typeface="Calibri" panose="020F0502020204030204"/>
                <a:ea typeface="+mn-ea"/>
                <a:cs typeface="+mn-cs"/>
              </a:rPr>
              <a:t>forzamiento</a:t>
            </a:r>
            <a:r>
              <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rPr>
              <a:t> </a:t>
            </a:r>
            <a:r>
              <a:rPr kumimoji="0" lang="es-ES" sz="1400" b="1" i="0" u="none" strike="noStrike" kern="0" cap="none" spc="0" normalizeH="0" baseline="0" noProof="0" dirty="0">
                <a:ln>
                  <a:noFill/>
                </a:ln>
                <a:solidFill>
                  <a:prstClr val="black"/>
                </a:solidFill>
                <a:effectLst/>
                <a:uLnTx/>
                <a:uFillTx/>
                <a:latin typeface="Calibri" panose="020F0502020204030204"/>
                <a:ea typeface="+mn-ea"/>
                <a:cs typeface="+mn-cs"/>
              </a:rPr>
              <a:t>dinámico</a:t>
            </a:r>
            <a:r>
              <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rPr>
              <a:t>). </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rPr>
              <a:t>Se aplica un factor de corrección que tiene en cuenta el viento en 850 </a:t>
            </a:r>
            <a:r>
              <a:rPr kumimoji="0" lang="es-ES" sz="1400" b="0" i="0" u="none" strike="noStrike" kern="0" cap="none" spc="0" normalizeH="0" baseline="0" noProof="0" dirty="0" err="1">
                <a:ln>
                  <a:noFill/>
                </a:ln>
                <a:solidFill>
                  <a:prstClr val="black"/>
                </a:solidFill>
                <a:effectLst/>
                <a:uLnTx/>
                <a:uFillTx/>
                <a:latin typeface="Calibri" panose="020F0502020204030204"/>
                <a:ea typeface="+mn-ea"/>
                <a:cs typeface="+mn-cs"/>
              </a:rPr>
              <a:t>hPa</a:t>
            </a:r>
            <a:r>
              <a:rPr kumimoji="0" lang="es-ES" sz="1400" b="0" i="0" u="none" strike="noStrike" kern="0" cap="none" spc="0" normalizeH="0" baseline="0" noProof="0" dirty="0">
                <a:ln>
                  <a:noFill/>
                </a:ln>
                <a:solidFill>
                  <a:prstClr val="black"/>
                </a:solidFill>
                <a:effectLst/>
                <a:uLnTx/>
                <a:uFillTx/>
                <a:latin typeface="Calibri" panose="020F0502020204030204"/>
                <a:ea typeface="+mn-ea"/>
                <a:cs typeface="+mn-cs"/>
              </a:rPr>
              <a:t> de NWP y el gradiente de altura del terreno en la dirección del vector viento.</a:t>
            </a:r>
          </a:p>
        </p:txBody>
      </p:sp>
    </p:spTree>
    <p:extLst>
      <p:ext uri="{BB962C8B-B14F-4D97-AF65-F5344CB8AC3E}">
        <p14:creationId xmlns:p14="http://schemas.microsoft.com/office/powerpoint/2010/main" val="139238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0" grpId="0" animBg="1"/>
      <p:bldP spid="13" grpId="0" animBg="1"/>
      <p:bldP spid="14"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605776" y="446048"/>
            <a:ext cx="2376228" cy="369332"/>
          </a:xfrm>
          <a:prstGeom prst="rect">
            <a:avLst/>
          </a:prstGeom>
          <a:solidFill>
            <a:schemeClr val="accent2">
              <a:lumMod val="20000"/>
              <a:lumOff val="80000"/>
            </a:schemeClr>
          </a:solidFill>
        </p:spPr>
        <p:txBody>
          <a:bodyPr wrap="none" rtlCol="0">
            <a:spAutoFit/>
          </a:bodyPr>
          <a:lstStyle/>
          <a:p>
            <a:r>
              <a:rPr lang="es-ES" dirty="0" smtClean="0"/>
              <a:t>Corrección por paralaje</a:t>
            </a:r>
            <a:endParaRPr lang="es-E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t="7249" b="25731"/>
          <a:stretch>
            <a:fillRect/>
          </a:stretch>
        </p:blipFill>
        <p:spPr bwMode="auto">
          <a:xfrm>
            <a:off x="648494" y="1156124"/>
            <a:ext cx="4799012"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uadroTexto 3"/>
          <p:cNvSpPr txBox="1"/>
          <p:nvPr/>
        </p:nvSpPr>
        <p:spPr>
          <a:xfrm>
            <a:off x="1093681" y="3691053"/>
            <a:ext cx="3400418" cy="369332"/>
          </a:xfrm>
          <a:prstGeom prst="rect">
            <a:avLst/>
          </a:prstGeom>
          <a:solidFill>
            <a:schemeClr val="accent2">
              <a:lumMod val="20000"/>
              <a:lumOff val="80000"/>
            </a:schemeClr>
          </a:solidFill>
        </p:spPr>
        <p:txBody>
          <a:bodyPr wrap="none" rtlCol="0">
            <a:spAutoFit/>
          </a:bodyPr>
          <a:lstStyle/>
          <a:p>
            <a:r>
              <a:rPr lang="es-ES" dirty="0" err="1" smtClean="0"/>
              <a:t>Corección</a:t>
            </a:r>
            <a:r>
              <a:rPr lang="es-ES" dirty="0" smtClean="0"/>
              <a:t> por descargas eléctricas</a:t>
            </a:r>
            <a:endParaRPr lang="es-ES" dirty="0"/>
          </a:p>
        </p:txBody>
      </p:sp>
      <p:sp>
        <p:nvSpPr>
          <p:cNvPr id="5" name="CuadroTexto 4"/>
          <p:cNvSpPr txBox="1"/>
          <p:nvPr/>
        </p:nvSpPr>
        <p:spPr>
          <a:xfrm>
            <a:off x="0" y="4245012"/>
            <a:ext cx="6434253" cy="369332"/>
          </a:xfrm>
          <a:prstGeom prst="rect">
            <a:avLst/>
          </a:prstGeom>
          <a:noFill/>
        </p:spPr>
        <p:txBody>
          <a:bodyPr wrap="square" rtlCol="0">
            <a:spAutoFit/>
          </a:bodyPr>
          <a:lstStyle/>
          <a:p>
            <a:r>
              <a:rPr lang="es-ES" dirty="0" smtClean="0"/>
              <a:t>¿Qué relación hay entre las descargas eléctricas y la precipitación?</a:t>
            </a:r>
            <a:endParaRPr lang="es-ES" dirty="0"/>
          </a:p>
        </p:txBody>
      </p:sp>
      <p:sp>
        <p:nvSpPr>
          <p:cNvPr id="6" name="Rectángulo 5"/>
          <p:cNvSpPr/>
          <p:nvPr/>
        </p:nvSpPr>
        <p:spPr>
          <a:xfrm>
            <a:off x="0" y="4955088"/>
            <a:ext cx="6096000" cy="923330"/>
          </a:xfrm>
          <a:prstGeom prst="rect">
            <a:avLst/>
          </a:prstGeom>
        </p:spPr>
        <p:txBody>
          <a:bodyPr>
            <a:spAutoFit/>
          </a:bodyPr>
          <a:lstStyle/>
          <a:p>
            <a:pPr algn="just">
              <a:defRPr/>
            </a:pPr>
            <a:r>
              <a:rPr lang="es-ES" dirty="0" smtClean="0"/>
              <a:t>Cuanto </a:t>
            </a:r>
            <a:r>
              <a:rPr lang="es-ES" dirty="0"/>
              <a:t>mayor sea la densidad espacial y temporal de las descargas eléctricas, más severa es la convección, y se espera mayor precipitación.</a:t>
            </a:r>
          </a:p>
        </p:txBody>
      </p:sp>
      <p:pic>
        <p:nvPicPr>
          <p:cNvPr id="7" name="Picture 2" descr="integrac-trapezoidal-mi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4950" y="2457450"/>
            <a:ext cx="4765675" cy="307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Objeto 11"/>
          <p:cNvGraphicFramePr>
            <a:graphicFrameLocks noChangeAspect="1"/>
          </p:cNvGraphicFramePr>
          <p:nvPr>
            <p:extLst/>
          </p:nvPr>
        </p:nvGraphicFramePr>
        <p:xfrm>
          <a:off x="6815137" y="5626799"/>
          <a:ext cx="4305300" cy="503237"/>
        </p:xfrm>
        <a:graphic>
          <a:graphicData uri="http://schemas.openxmlformats.org/presentationml/2006/ole">
            <mc:AlternateContent xmlns:mc="http://schemas.openxmlformats.org/markup-compatibility/2006">
              <mc:Choice xmlns:v="urn:schemas-microsoft-com:vml" Requires="v">
                <p:oleObj spid="_x0000_s21519" name="Ecuación" r:id="rId5" imgW="3505200" imgH="406400" progId="Equation.3">
                  <p:embed/>
                </p:oleObj>
              </mc:Choice>
              <mc:Fallback>
                <p:oleObj name="Ecuación" r:id="rId5" imgW="3505200" imgH="406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5137" y="5626799"/>
                        <a:ext cx="43053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ángulo 8"/>
          <p:cNvSpPr/>
          <p:nvPr/>
        </p:nvSpPr>
        <p:spPr>
          <a:xfrm>
            <a:off x="6584950" y="1318671"/>
            <a:ext cx="5222875" cy="960437"/>
          </a:xfrm>
          <a:prstGeom prst="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s-ES" dirty="0">
                <a:solidFill>
                  <a:schemeClr val="tx1"/>
                </a:solidFill>
              </a:rPr>
              <a:t>Cálculo de las </a:t>
            </a:r>
            <a:r>
              <a:rPr lang="es-ES" b="1" dirty="0">
                <a:solidFill>
                  <a:schemeClr val="tx1"/>
                </a:solidFill>
              </a:rPr>
              <a:t>acumulaciones</a:t>
            </a:r>
            <a:r>
              <a:rPr lang="es-ES" dirty="0">
                <a:solidFill>
                  <a:schemeClr val="tx1"/>
                </a:solidFill>
              </a:rPr>
              <a:t> </a:t>
            </a:r>
            <a:r>
              <a:rPr lang="es-ES" b="1" dirty="0">
                <a:solidFill>
                  <a:schemeClr val="tx1"/>
                </a:solidFill>
              </a:rPr>
              <a:t>horarias</a:t>
            </a:r>
            <a:r>
              <a:rPr lang="es-ES" dirty="0">
                <a:solidFill>
                  <a:schemeClr val="tx1"/>
                </a:solidFill>
              </a:rPr>
              <a:t> mediante integración trapezoidal.</a:t>
            </a:r>
          </a:p>
        </p:txBody>
      </p:sp>
    </p:spTree>
    <p:extLst>
      <p:ext uri="{BB962C8B-B14F-4D97-AF65-F5344CB8AC3E}">
        <p14:creationId xmlns:p14="http://schemas.microsoft.com/office/powerpoint/2010/main" val="3528371204"/>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599" y="369332"/>
            <a:ext cx="12063401" cy="6696685"/>
          </a:xfrm>
          <a:prstGeom prst="rect">
            <a:avLst/>
          </a:prstGeom>
        </p:spPr>
      </p:pic>
      <p:sp>
        <p:nvSpPr>
          <p:cNvPr id="3" name="CuadroTexto 2"/>
          <p:cNvSpPr txBox="1"/>
          <p:nvPr/>
        </p:nvSpPr>
        <p:spPr>
          <a:xfrm>
            <a:off x="4719172" y="0"/>
            <a:ext cx="1885068" cy="369332"/>
          </a:xfrm>
          <a:prstGeom prst="rect">
            <a:avLst/>
          </a:prstGeom>
          <a:noFill/>
        </p:spPr>
        <p:txBody>
          <a:bodyPr wrap="none" rtlCol="0">
            <a:spAutoFit/>
          </a:bodyPr>
          <a:lstStyle/>
          <a:p>
            <a:r>
              <a:rPr lang="en-GB" dirty="0" smtClean="0"/>
              <a:t>www.nwcsaf.org</a:t>
            </a:r>
            <a:endParaRPr lang="en-GB" dirty="0"/>
          </a:p>
        </p:txBody>
      </p:sp>
    </p:spTree>
    <p:extLst>
      <p:ext uri="{BB962C8B-B14F-4D97-AF65-F5344CB8AC3E}">
        <p14:creationId xmlns:p14="http://schemas.microsoft.com/office/powerpoint/2010/main" val="3998532082"/>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391FC4F3-EF8F-4304-987F-5326496239D1}" type="slidenum">
              <a:rPr lang="es-ES" smtClean="0"/>
              <a:pPr/>
              <a:t>157</a:t>
            </a:fld>
            <a:endParaRPr lang="es-ES"/>
          </a:p>
        </p:txBody>
      </p:sp>
      <p:sp>
        <p:nvSpPr>
          <p:cNvPr id="3" name="CuadroTexto 2"/>
          <p:cNvSpPr txBox="1"/>
          <p:nvPr/>
        </p:nvSpPr>
        <p:spPr>
          <a:xfrm>
            <a:off x="1961689" y="119271"/>
            <a:ext cx="6970643" cy="584775"/>
          </a:xfrm>
          <a:prstGeom prst="rect">
            <a:avLst/>
          </a:prstGeom>
          <a:noFill/>
        </p:spPr>
        <p:txBody>
          <a:bodyPr wrap="square" rtlCol="0">
            <a:spAutoFit/>
          </a:bodyPr>
          <a:lstStyle/>
          <a:p>
            <a:pPr algn="ctr"/>
            <a:r>
              <a:rPr lang="es-ES" sz="3200" dirty="0" smtClean="0"/>
              <a:t>2. PRECIPITATING</a:t>
            </a:r>
            <a:r>
              <a:rPr lang="es-ES" dirty="0" smtClean="0"/>
              <a:t> </a:t>
            </a:r>
            <a:r>
              <a:rPr lang="es-ES" sz="3200" dirty="0" smtClean="0"/>
              <a:t>PRODUCTS</a:t>
            </a:r>
            <a:endParaRPr lang="es-ES" sz="3200" dirty="0"/>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9732" y="704046"/>
            <a:ext cx="5979512" cy="5956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371564"/>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2879" y="289684"/>
            <a:ext cx="11993217" cy="613575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Ins="360000" anchor="ctr"/>
          <a:lstStyle/>
          <a:p>
            <a:pPr marL="285750" indent="-285750" algn="just" eaLnBrk="1" fontAlgn="auto" hangingPunct="1">
              <a:spcBef>
                <a:spcPts val="0"/>
              </a:spcBef>
              <a:spcAft>
                <a:spcPts val="0"/>
              </a:spcAft>
              <a:buFont typeface="Arial" panose="020B0604020202020204" pitchFamily="34" charset="0"/>
              <a:buChar char="•"/>
              <a:defRPr/>
            </a:pPr>
            <a:r>
              <a:rPr lang="en-GB" sz="2800" dirty="0" smtClean="0">
                <a:solidFill>
                  <a:schemeClr val="tx1"/>
                </a:solidFill>
              </a:rPr>
              <a:t>Rain drops are not visible from space. Visible and Infrared channels provide information of the upper part of the clouds . There is an indirect estimation of the precipitation.</a:t>
            </a:r>
          </a:p>
          <a:p>
            <a:pPr marL="285750" indent="-285750" algn="just" eaLnBrk="1" fontAlgn="auto" hangingPunct="1">
              <a:spcBef>
                <a:spcPts val="0"/>
              </a:spcBef>
              <a:spcAft>
                <a:spcPts val="0"/>
              </a:spcAft>
              <a:buFont typeface="Arial" panose="020B0604020202020204" pitchFamily="34" charset="0"/>
              <a:buChar char="•"/>
              <a:defRPr/>
            </a:pPr>
            <a:endParaRPr lang="en-GB" sz="2800" dirty="0" smtClean="0">
              <a:solidFill>
                <a:schemeClr val="tx1"/>
              </a:solidFill>
            </a:endParaRPr>
          </a:p>
          <a:p>
            <a:pPr marL="285750" indent="-285750" algn="just" eaLnBrk="1" fontAlgn="auto" hangingPunct="1">
              <a:spcBef>
                <a:spcPts val="0"/>
              </a:spcBef>
              <a:spcAft>
                <a:spcPts val="0"/>
              </a:spcAft>
              <a:buFont typeface="Arial" panose="020B0604020202020204" pitchFamily="34" charset="0"/>
              <a:buChar char="•"/>
              <a:defRPr/>
            </a:pPr>
            <a:r>
              <a:rPr lang="en-GB" sz="2800" dirty="0" smtClean="0">
                <a:solidFill>
                  <a:schemeClr val="tx1"/>
                </a:solidFill>
              </a:rPr>
              <a:t>Despite this problem, it exits a kind of relation between the high of the cloud (IR channels), the density of the cloud (VIS channels) and the probability of rain and the rain rate.</a:t>
            </a:r>
          </a:p>
          <a:p>
            <a:pPr marL="285750" indent="-285750" algn="just" eaLnBrk="1" fontAlgn="auto" hangingPunct="1">
              <a:spcBef>
                <a:spcPts val="0"/>
              </a:spcBef>
              <a:spcAft>
                <a:spcPts val="0"/>
              </a:spcAft>
              <a:buFont typeface="Arial" panose="020B0604020202020204" pitchFamily="34" charset="0"/>
              <a:buChar char="•"/>
              <a:defRPr/>
            </a:pPr>
            <a:endParaRPr lang="en-GB" sz="2800" dirty="0" smtClean="0">
              <a:solidFill>
                <a:schemeClr val="tx1"/>
              </a:solidFill>
            </a:endParaRPr>
          </a:p>
          <a:p>
            <a:pPr marL="285750" indent="-285750" algn="just" eaLnBrk="1" fontAlgn="auto" hangingPunct="1">
              <a:spcBef>
                <a:spcPts val="0"/>
              </a:spcBef>
              <a:spcAft>
                <a:spcPts val="0"/>
              </a:spcAft>
              <a:buFont typeface="Arial" panose="020B0604020202020204" pitchFamily="34" charset="0"/>
              <a:buChar char="•"/>
              <a:defRPr/>
            </a:pPr>
            <a:r>
              <a:rPr lang="en-GB" sz="2800" dirty="0" smtClean="0">
                <a:solidFill>
                  <a:schemeClr val="tx1"/>
                </a:solidFill>
              </a:rPr>
              <a:t>It also exits a connection between some microphysical properties such as the water content in the cloud, effective radius …. and precipitation.</a:t>
            </a:r>
            <a:endParaRPr lang="en-GB" sz="2800" dirty="0">
              <a:solidFill>
                <a:schemeClr val="tx1"/>
              </a:solidFill>
            </a:endParaRPr>
          </a:p>
        </p:txBody>
      </p:sp>
    </p:spTree>
    <p:extLst>
      <p:ext uri="{BB962C8B-B14F-4D97-AF65-F5344CB8AC3E}">
        <p14:creationId xmlns:p14="http://schemas.microsoft.com/office/powerpoint/2010/main" val="3987267244"/>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03086" y="602343"/>
            <a:ext cx="9173028" cy="1661993"/>
          </a:xfrm>
          <a:prstGeom prst="rect">
            <a:avLst/>
          </a:prstGeom>
          <a:noFill/>
        </p:spPr>
        <p:txBody>
          <a:bodyPr wrap="square" rtlCol="0">
            <a:spAutoFit/>
          </a:bodyPr>
          <a:lstStyle/>
          <a:p>
            <a:r>
              <a:rPr lang="es-ES" sz="3600" b="1" dirty="0" err="1" smtClean="0"/>
              <a:t>CRRPh</a:t>
            </a:r>
            <a:r>
              <a:rPr lang="es-ES" sz="3600" dirty="0" smtClean="0"/>
              <a:t> and </a:t>
            </a:r>
            <a:r>
              <a:rPr lang="es-ES" sz="3600" dirty="0" err="1" smtClean="0"/>
              <a:t>PCPh</a:t>
            </a:r>
            <a:r>
              <a:rPr lang="es-ES" sz="3600" dirty="0" smtClean="0"/>
              <a:t> new </a:t>
            </a:r>
            <a:r>
              <a:rPr lang="es-ES" sz="3600" dirty="0" err="1" smtClean="0"/>
              <a:t>algorithms</a:t>
            </a:r>
            <a:r>
              <a:rPr lang="es-ES" sz="3600" dirty="0" smtClean="0"/>
              <a:t> v2021</a:t>
            </a:r>
          </a:p>
          <a:p>
            <a:endParaRPr lang="es-ES" dirty="0" smtClean="0"/>
          </a:p>
          <a:p>
            <a:r>
              <a:rPr lang="es-ES" sz="2400" b="1" dirty="0" err="1" smtClean="0"/>
              <a:t>CRRPh</a:t>
            </a:r>
            <a:r>
              <a:rPr lang="es-ES" sz="2400" dirty="0" smtClean="0"/>
              <a:t> has </a:t>
            </a:r>
            <a:r>
              <a:rPr lang="es-ES" sz="2400" dirty="0" err="1" smtClean="0"/>
              <a:t>got</a:t>
            </a:r>
            <a:r>
              <a:rPr lang="es-ES" sz="2400" dirty="0" smtClean="0"/>
              <a:t> </a:t>
            </a:r>
            <a:r>
              <a:rPr lang="es-ES" sz="2400" dirty="0" err="1" smtClean="0"/>
              <a:t>the</a:t>
            </a:r>
            <a:r>
              <a:rPr lang="es-ES" sz="2400" dirty="0" smtClean="0"/>
              <a:t> </a:t>
            </a:r>
            <a:r>
              <a:rPr lang="es-ES" sz="2400" b="1" dirty="0" err="1" smtClean="0"/>
              <a:t>operational</a:t>
            </a:r>
            <a:r>
              <a:rPr lang="es-ES" sz="2400" b="1" dirty="0" smtClean="0"/>
              <a:t> status</a:t>
            </a:r>
            <a:endParaRPr lang="es-ES" sz="2400" dirty="0" smtClean="0"/>
          </a:p>
          <a:p>
            <a:r>
              <a:rPr lang="es-ES" sz="2400" b="1" dirty="0" err="1" smtClean="0"/>
              <a:t>PCPh</a:t>
            </a:r>
            <a:r>
              <a:rPr lang="es-ES" sz="2400" b="1" dirty="0" smtClean="0"/>
              <a:t> </a:t>
            </a:r>
            <a:r>
              <a:rPr lang="es-ES" sz="2400" dirty="0" err="1" smtClean="0"/>
              <a:t>is</a:t>
            </a:r>
            <a:r>
              <a:rPr lang="es-ES" sz="2400" b="1" dirty="0" smtClean="0"/>
              <a:t> </a:t>
            </a:r>
            <a:r>
              <a:rPr lang="es-ES" sz="2400" b="1" dirty="0" err="1" smtClean="0"/>
              <a:t>preoperational</a:t>
            </a:r>
            <a:r>
              <a:rPr lang="es-ES" sz="2400" b="1" dirty="0" smtClean="0"/>
              <a:t> </a:t>
            </a:r>
            <a:endParaRPr lang="en-GB" sz="2400" b="1" dirty="0"/>
          </a:p>
        </p:txBody>
      </p:sp>
      <p:sp>
        <p:nvSpPr>
          <p:cNvPr id="3" name="Rectángulo 2"/>
          <p:cNvSpPr/>
          <p:nvPr/>
        </p:nvSpPr>
        <p:spPr>
          <a:xfrm>
            <a:off x="914400" y="2460172"/>
            <a:ext cx="9209314" cy="3477875"/>
          </a:xfrm>
          <a:prstGeom prst="rect">
            <a:avLst/>
          </a:prstGeom>
        </p:spPr>
        <p:txBody>
          <a:bodyPr wrap="square">
            <a:spAutoFit/>
          </a:bodyPr>
          <a:lstStyle/>
          <a:p>
            <a:pPr algn="just"/>
            <a:r>
              <a:rPr lang="en-GB" sz="2000" b="0" i="0" u="none" strike="noStrike" baseline="0" dirty="0" smtClean="0">
                <a:solidFill>
                  <a:srgbClr val="000099"/>
                </a:solidFill>
                <a:latin typeface="Times New Roman" panose="02020603050405020304" pitchFamily="18" charset="0"/>
              </a:rPr>
              <a:t>Both </a:t>
            </a:r>
            <a:r>
              <a:rPr lang="en-GB" sz="2000" b="0" i="0" u="none" strike="noStrike" baseline="0" dirty="0" err="1" smtClean="0">
                <a:solidFill>
                  <a:srgbClr val="000099"/>
                </a:solidFill>
                <a:latin typeface="Times New Roman" panose="02020603050405020304" pitchFamily="18" charset="0"/>
              </a:rPr>
              <a:t>CRRPh</a:t>
            </a:r>
            <a:r>
              <a:rPr lang="en-GB" sz="2000" b="0" i="0" u="none" strike="noStrike" baseline="0" dirty="0" smtClean="0">
                <a:solidFill>
                  <a:srgbClr val="000099"/>
                </a:solidFill>
                <a:latin typeface="Times New Roman" panose="02020603050405020304" pitchFamily="18" charset="0"/>
              </a:rPr>
              <a:t> and </a:t>
            </a:r>
            <a:r>
              <a:rPr lang="en-GB" sz="2000" b="0" i="0" u="none" strike="noStrike" baseline="0" dirty="0" err="1" smtClean="0">
                <a:solidFill>
                  <a:srgbClr val="000099"/>
                </a:solidFill>
                <a:latin typeface="Times New Roman" panose="02020603050405020304" pitchFamily="18" charset="0"/>
              </a:rPr>
              <a:t>PCPh</a:t>
            </a:r>
            <a:r>
              <a:rPr lang="en-GB" sz="2000" b="0" i="0" u="none" strike="noStrike" baseline="0" dirty="0" smtClean="0">
                <a:solidFill>
                  <a:srgbClr val="000099"/>
                </a:solidFill>
                <a:latin typeface="Times New Roman" panose="02020603050405020304" pitchFamily="18" charset="0"/>
              </a:rPr>
              <a:t> use algorithms based on a Principal Component Analysis (PCA) which is a statistical procedure that uses an orthogonal transformation which converts a set of correlated variables into a set of uncorrelated ones. This way a </a:t>
            </a:r>
            <a:r>
              <a:rPr lang="en-GB" sz="2000" b="1" i="0" u="none" strike="noStrike" baseline="0" dirty="0" smtClean="0">
                <a:solidFill>
                  <a:srgbClr val="000099"/>
                </a:solidFill>
                <a:latin typeface="Times New Roman" panose="02020603050405020304" pitchFamily="18" charset="0"/>
              </a:rPr>
              <a:t>complex problem with many dimensions</a:t>
            </a:r>
            <a:r>
              <a:rPr lang="en-GB" sz="2000" b="0" i="0" u="none" strike="noStrike" baseline="0" dirty="0" smtClean="0">
                <a:solidFill>
                  <a:srgbClr val="000099"/>
                </a:solidFill>
                <a:latin typeface="Times New Roman" panose="02020603050405020304" pitchFamily="18" charset="0"/>
              </a:rPr>
              <a:t> to deal with is compressed and </a:t>
            </a:r>
            <a:r>
              <a:rPr lang="en-GB" sz="2000" b="1" i="0" u="none" strike="noStrike" baseline="0" dirty="0" smtClean="0">
                <a:solidFill>
                  <a:srgbClr val="000099"/>
                </a:solidFill>
                <a:latin typeface="Times New Roman" panose="02020603050405020304" pitchFamily="18" charset="0"/>
              </a:rPr>
              <a:t>reduced into a lower number of variables </a:t>
            </a:r>
            <a:r>
              <a:rPr lang="en-GB" sz="2000" b="0" i="0" u="none" strike="noStrike" baseline="0" dirty="0" smtClean="0">
                <a:solidFill>
                  <a:srgbClr val="000099"/>
                </a:solidFill>
                <a:latin typeface="Times New Roman" panose="02020603050405020304" pitchFamily="18" charset="0"/>
              </a:rPr>
              <a:t>keeping the maximal amount of information </a:t>
            </a:r>
          </a:p>
          <a:p>
            <a:pPr algn="just"/>
            <a:endParaRPr lang="es-ES" sz="2000" dirty="0">
              <a:solidFill>
                <a:srgbClr val="000099"/>
              </a:solidFill>
              <a:latin typeface="Times New Roman" panose="02020603050405020304" pitchFamily="18" charset="0"/>
            </a:endParaRPr>
          </a:p>
          <a:p>
            <a:pPr algn="just"/>
            <a:r>
              <a:rPr lang="en-GB" sz="2000" b="0" i="0" u="none" strike="noStrike" baseline="0" dirty="0" smtClean="0">
                <a:solidFill>
                  <a:srgbClr val="000099"/>
                </a:solidFill>
                <a:latin typeface="Times New Roman" panose="02020603050405020304" pitchFamily="18" charset="0"/>
              </a:rPr>
              <a:t>One positive aspect of the </a:t>
            </a:r>
            <a:r>
              <a:rPr lang="en-GB" sz="2000" b="0" i="0" u="none" strike="noStrike" baseline="0" dirty="0" err="1" smtClean="0">
                <a:solidFill>
                  <a:srgbClr val="000099"/>
                </a:solidFill>
                <a:latin typeface="Times New Roman" panose="02020603050405020304" pitchFamily="18" charset="0"/>
              </a:rPr>
              <a:t>CRRPh</a:t>
            </a:r>
            <a:r>
              <a:rPr lang="en-GB" sz="2000" b="0" i="0" u="none" strike="noStrike" baseline="0" dirty="0" smtClean="0">
                <a:solidFill>
                  <a:srgbClr val="000099"/>
                </a:solidFill>
                <a:latin typeface="Times New Roman" panose="02020603050405020304" pitchFamily="18" charset="0"/>
              </a:rPr>
              <a:t> and </a:t>
            </a:r>
            <a:r>
              <a:rPr lang="en-GB" sz="2000" b="0" i="0" u="none" strike="noStrike" baseline="0" dirty="0" err="1" smtClean="0">
                <a:solidFill>
                  <a:srgbClr val="000099"/>
                </a:solidFill>
                <a:latin typeface="Times New Roman" panose="02020603050405020304" pitchFamily="18" charset="0"/>
              </a:rPr>
              <a:t>PCPh</a:t>
            </a:r>
            <a:r>
              <a:rPr lang="en-GB" sz="2000" b="0" i="0" u="none" strike="noStrike" baseline="0" dirty="0" smtClean="0">
                <a:solidFill>
                  <a:srgbClr val="000099"/>
                </a:solidFill>
                <a:latin typeface="Times New Roman" panose="02020603050405020304" pitchFamily="18" charset="0"/>
              </a:rPr>
              <a:t> algorithms relies on the fact that make use of the same inputs for the whole day including the microphysics. Although the input information is different between day and night, the fact of using the same mathematical relationship in day and night cases effectively provides a more continuous product. </a:t>
            </a:r>
            <a:endParaRPr lang="en-GB" sz="2000" dirty="0" smtClean="0"/>
          </a:p>
          <a:p>
            <a:pPr algn="just"/>
            <a:endParaRPr lang="en-GB" sz="2000" dirty="0"/>
          </a:p>
        </p:txBody>
      </p:sp>
    </p:spTree>
    <p:extLst>
      <p:ext uri="{BB962C8B-B14F-4D97-AF65-F5344CB8AC3E}">
        <p14:creationId xmlns:p14="http://schemas.microsoft.com/office/powerpoint/2010/main" val="2254594799"/>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391FC4F3-EF8F-4304-987F-5326496239D1}" type="slidenum">
              <a:rPr lang="es-ES" smtClean="0"/>
              <a:pPr/>
              <a:t>160</a:t>
            </a:fld>
            <a:endParaRPr lang="es-ES"/>
          </a:p>
        </p:txBody>
      </p:sp>
      <p:graphicFrame>
        <p:nvGraphicFramePr>
          <p:cNvPr id="4" name="Tabla 3"/>
          <p:cNvGraphicFramePr>
            <a:graphicFrameLocks noGrp="1"/>
          </p:cNvGraphicFramePr>
          <p:nvPr>
            <p:extLst/>
          </p:nvPr>
        </p:nvGraphicFramePr>
        <p:xfrm>
          <a:off x="245731" y="406951"/>
          <a:ext cx="3764544" cy="2961640"/>
        </p:xfrm>
        <a:graphic>
          <a:graphicData uri="http://schemas.openxmlformats.org/drawingml/2006/table">
            <a:tbl>
              <a:tblPr firstRow="1" bandRow="1">
                <a:tableStyleId>{5C22544A-7EE6-4342-B048-85BDC9FD1C3A}</a:tableStyleId>
              </a:tblPr>
              <a:tblGrid>
                <a:gridCol w="627424"/>
                <a:gridCol w="627424"/>
                <a:gridCol w="627424"/>
                <a:gridCol w="627424"/>
                <a:gridCol w="627424"/>
                <a:gridCol w="627424"/>
              </a:tblGrid>
              <a:tr h="370840">
                <a:tc>
                  <a:txBody>
                    <a:bodyPr/>
                    <a:lstStyle/>
                    <a:p>
                      <a:r>
                        <a:rPr lang="en-GB" sz="1100" dirty="0" smtClean="0"/>
                        <a:t>IR10.8</a:t>
                      </a:r>
                      <a:endParaRPr lang="en-GB" sz="1100" dirty="0"/>
                    </a:p>
                  </a:txBody>
                  <a:tcPr/>
                </a:tc>
                <a:tc>
                  <a:txBody>
                    <a:bodyPr/>
                    <a:lstStyle/>
                    <a:p>
                      <a:r>
                        <a:rPr lang="en-GB" sz="1100" dirty="0" smtClean="0"/>
                        <a:t>VIS0.6</a:t>
                      </a:r>
                      <a:endParaRPr lang="en-GB" sz="1100" dirty="0"/>
                    </a:p>
                  </a:txBody>
                  <a:tcPr/>
                </a:tc>
                <a:tc>
                  <a:txBody>
                    <a:bodyPr/>
                    <a:lstStyle/>
                    <a:p>
                      <a:r>
                        <a:rPr lang="en-GB" sz="1100" dirty="0" smtClean="0"/>
                        <a:t>….</a:t>
                      </a:r>
                      <a:endParaRPr lang="en-GB" sz="1100" dirty="0"/>
                    </a:p>
                  </a:txBody>
                  <a:tcPr/>
                </a:tc>
                <a:tc>
                  <a:txBody>
                    <a:bodyPr/>
                    <a:lstStyle/>
                    <a:p>
                      <a:r>
                        <a:rPr lang="en-GB" sz="1100" dirty="0" smtClean="0"/>
                        <a:t>….</a:t>
                      </a:r>
                      <a:endParaRPr lang="en-GB" sz="1100" dirty="0"/>
                    </a:p>
                  </a:txBody>
                  <a:tcPr/>
                </a:tc>
                <a:tc>
                  <a:txBody>
                    <a:bodyPr/>
                    <a:lstStyle/>
                    <a:p>
                      <a:r>
                        <a:rPr lang="en-GB" sz="1100" dirty="0" smtClean="0"/>
                        <a:t>…</a:t>
                      </a:r>
                      <a:endParaRPr lang="en-GB" sz="1100" dirty="0"/>
                    </a:p>
                  </a:txBody>
                  <a:tcPr/>
                </a:tc>
                <a:tc>
                  <a:txBody>
                    <a:bodyPr/>
                    <a:lstStyle/>
                    <a:p>
                      <a:r>
                        <a:rPr lang="en-GB" sz="1100" dirty="0" smtClean="0"/>
                        <a:t>WV6.2</a:t>
                      </a:r>
                      <a:endParaRPr lang="en-GB" sz="1100" dirty="0"/>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dirty="0"/>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r>
            </a:tbl>
          </a:graphicData>
        </a:graphic>
      </p:graphicFrame>
      <p:sp>
        <p:nvSpPr>
          <p:cNvPr id="5" name="CuadroTexto 4"/>
          <p:cNvSpPr txBox="1"/>
          <p:nvPr/>
        </p:nvSpPr>
        <p:spPr>
          <a:xfrm>
            <a:off x="1244010" y="-20860"/>
            <a:ext cx="1598515" cy="369332"/>
          </a:xfrm>
          <a:prstGeom prst="rect">
            <a:avLst/>
          </a:prstGeom>
          <a:noFill/>
        </p:spPr>
        <p:txBody>
          <a:bodyPr wrap="none" rtlCol="0">
            <a:spAutoFit/>
          </a:bodyPr>
          <a:lstStyle/>
          <a:p>
            <a:r>
              <a:rPr lang="en-GB" dirty="0" smtClean="0"/>
              <a:t>Large dataset</a:t>
            </a:r>
            <a:endParaRPr lang="en-GB" dirty="0"/>
          </a:p>
        </p:txBody>
      </p:sp>
      <mc:AlternateContent xmlns:mc="http://schemas.openxmlformats.org/markup-compatibility/2006" xmlns:a14="http://schemas.microsoft.com/office/drawing/2010/main">
        <mc:Choice Requires="a14">
          <p:sp>
            <p:nvSpPr>
              <p:cNvPr id="6" name="CuadroTexto 5"/>
              <p:cNvSpPr txBox="1"/>
              <p:nvPr/>
            </p:nvSpPr>
            <p:spPr>
              <a:xfrm>
                <a:off x="4010276" y="4646256"/>
                <a:ext cx="2764465" cy="147809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GB" i="1" smtClean="0">
                              <a:latin typeface="Cambria Math" panose="02040503050406030204" pitchFamily="18" charset="0"/>
                            </a:rPr>
                          </m:ctrlPr>
                        </m:dPr>
                        <m:e>
                          <m:r>
                            <a:rPr lang="es-ES" b="0" i="1" smtClean="0">
                              <a:latin typeface="Cambria Math" panose="02040503050406030204" pitchFamily="18" charset="0"/>
                            </a:rPr>
                            <m:t> </m:t>
                          </m:r>
                          <m:m>
                            <m:mPr>
                              <m:mcs>
                                <m:mc>
                                  <m:mcPr>
                                    <m:count m:val="2"/>
                                    <m:mcJc m:val="center"/>
                                  </m:mcPr>
                                </m:mc>
                              </m:mcs>
                              <m:ctrlPr>
                                <a:rPr lang="es-ES" b="0" i="1" smtClean="0">
                                  <a:latin typeface="Cambria Math" panose="02040503050406030204" pitchFamily="18" charset="0"/>
                                </a:rPr>
                              </m:ctrlPr>
                            </m:mPr>
                            <m:mr>
                              <m:e>
                                <m:m>
                                  <m:mPr>
                                    <m:mcs>
                                      <m:mc>
                                        <m:mcPr>
                                          <m:count m:val="3"/>
                                          <m:mcJc m:val="center"/>
                                        </m:mcPr>
                                      </m:mc>
                                    </m:mcs>
                                    <m:ctrlPr>
                                      <a:rPr lang="es-ES" b="0" i="1" smtClean="0">
                                        <a:latin typeface="Cambria Math" panose="02040503050406030204" pitchFamily="18" charset="0"/>
                                      </a:rPr>
                                    </m:ctrlPr>
                                  </m:mPr>
                                  <m:mr>
                                    <m:e>
                                      <m:r>
                                        <m:rPr>
                                          <m:brk m:alnAt="7"/>
                                        </m:rPr>
                                        <a:rPr lang="es-ES" b="0" i="1" smtClean="0">
                                          <a:latin typeface="Cambria Math" panose="02040503050406030204" pitchFamily="18" charset="0"/>
                                        </a:rPr>
                                        <m:t>∗</m:t>
                                      </m:r>
                                    </m:e>
                                    <m:e>
                                      <m:r>
                                        <a:rPr lang="es-ES" b="0" i="1" smtClean="0">
                                          <a:latin typeface="Cambria Math" panose="02040503050406030204" pitchFamily="18" charset="0"/>
                                        </a:rPr>
                                        <m:t>∗</m:t>
                                      </m:r>
                                    </m:e>
                                    <m:e>
                                      <m:r>
                                        <a:rPr lang="es-ES" b="0" i="1" smtClean="0">
                                          <a:latin typeface="Cambria Math" panose="02040503050406030204" pitchFamily="18" charset="0"/>
                                        </a:rPr>
                                        <m:t>…</m:t>
                                      </m:r>
                                    </m:e>
                                  </m:mr>
                                  <m:mr>
                                    <m:e>
                                      <m:r>
                                        <a:rPr lang="es-ES" b="0" i="1" smtClean="0">
                                          <a:latin typeface="Cambria Math" panose="02040503050406030204" pitchFamily="18" charset="0"/>
                                        </a:rPr>
                                        <m:t>∗</m:t>
                                      </m:r>
                                    </m:e>
                                    <m:e/>
                                    <m:e/>
                                  </m:mr>
                                  <m:mr>
                                    <m:e>
                                      <m:r>
                                        <a:rPr lang="es-ES" b="0" i="1" smtClean="0">
                                          <a:latin typeface="Cambria Math" panose="02040503050406030204" pitchFamily="18" charset="0"/>
                                        </a:rPr>
                                        <m:t>∗</m:t>
                                      </m:r>
                                    </m:e>
                                    <m:e/>
                                    <m:e/>
                                  </m:mr>
                                </m:m>
                              </m:e>
                              <m:e>
                                <m:m>
                                  <m:mPr>
                                    <m:mcs>
                                      <m:mc>
                                        <m:mcPr>
                                          <m:count m:val="3"/>
                                          <m:mcJc m:val="center"/>
                                        </m:mcPr>
                                      </m:mc>
                                    </m:mcs>
                                    <m:ctrlPr>
                                      <a:rPr lang="es-ES" b="0" i="1" smtClean="0">
                                        <a:latin typeface="Cambria Math" panose="02040503050406030204" pitchFamily="18" charset="0"/>
                                      </a:rPr>
                                    </m:ctrlPr>
                                  </m:mPr>
                                  <m:mr>
                                    <m:e>
                                      <m:r>
                                        <m:rPr>
                                          <m:brk m:alnAt="7"/>
                                        </m:rPr>
                                        <a:rPr lang="es-ES" b="0" i="1" smtClean="0">
                                          <a:latin typeface="Cambria Math" panose="02040503050406030204" pitchFamily="18" charset="0"/>
                                        </a:rPr>
                                        <m:t>…</m:t>
                                      </m:r>
                                    </m:e>
                                    <m:e>
                                      <m:r>
                                        <a:rPr lang="es-ES" b="0" i="1" smtClean="0">
                                          <a:latin typeface="Cambria Math" panose="02040503050406030204" pitchFamily="18" charset="0"/>
                                        </a:rPr>
                                        <m:t>∗</m:t>
                                      </m:r>
                                    </m:e>
                                    <m:e>
                                      <m:r>
                                        <a:rPr lang="es-ES" b="0" i="1" smtClean="0">
                                          <a:latin typeface="Cambria Math" panose="02040503050406030204" pitchFamily="18" charset="0"/>
                                        </a:rPr>
                                        <m:t>∗</m:t>
                                      </m:r>
                                    </m:e>
                                  </m:mr>
                                  <m:mr>
                                    <m:e/>
                                    <m:e/>
                                    <m:e>
                                      <m:r>
                                        <a:rPr lang="es-ES" b="0" i="1" smtClean="0">
                                          <a:latin typeface="Cambria Math" panose="02040503050406030204" pitchFamily="18" charset="0"/>
                                        </a:rPr>
                                        <m:t>∗</m:t>
                                      </m:r>
                                    </m:e>
                                  </m:mr>
                                  <m:mr>
                                    <m:e/>
                                    <m:e/>
                                    <m:e>
                                      <m:r>
                                        <a:rPr lang="es-ES" b="0" i="1" smtClean="0">
                                          <a:latin typeface="Cambria Math" panose="02040503050406030204" pitchFamily="18" charset="0"/>
                                        </a:rPr>
                                        <m:t>∗</m:t>
                                      </m:r>
                                    </m:e>
                                  </m:mr>
                                </m:m>
                              </m:e>
                            </m:mr>
                            <m:mr>
                              <m:e>
                                <m:m>
                                  <m:mPr>
                                    <m:mcs>
                                      <m:mc>
                                        <m:mcPr>
                                          <m:count m:val="3"/>
                                          <m:mcJc m:val="center"/>
                                        </m:mcPr>
                                      </m:mc>
                                    </m:mcs>
                                    <m:ctrlPr>
                                      <a:rPr lang="es-ES" b="0" i="1" smtClean="0">
                                        <a:latin typeface="Cambria Math" panose="02040503050406030204" pitchFamily="18" charset="0"/>
                                      </a:rPr>
                                    </m:ctrlPr>
                                  </m:mPr>
                                  <m:mr>
                                    <m:e>
                                      <m:r>
                                        <m:rPr>
                                          <m:brk m:alnAt="7"/>
                                        </m:rPr>
                                        <a:rPr lang="es-ES" b="0" i="1" smtClean="0">
                                          <a:latin typeface="Cambria Math" panose="02040503050406030204" pitchFamily="18" charset="0"/>
                                        </a:rPr>
                                        <m:t>∗</m:t>
                                      </m:r>
                                    </m:e>
                                    <m:e/>
                                    <m:e/>
                                  </m:mr>
                                  <m:mr>
                                    <m:e>
                                      <m:r>
                                        <a:rPr lang="es-ES" b="0" i="1" smtClean="0">
                                          <a:latin typeface="Cambria Math" panose="02040503050406030204" pitchFamily="18" charset="0"/>
                                        </a:rPr>
                                        <m:t>∗</m:t>
                                      </m:r>
                                    </m:e>
                                    <m:e/>
                                    <m:e/>
                                  </m:mr>
                                  <m:mr>
                                    <m:e>
                                      <m:r>
                                        <a:rPr lang="es-ES" b="0" i="1" smtClean="0">
                                          <a:latin typeface="Cambria Math" panose="02040503050406030204" pitchFamily="18" charset="0"/>
                                        </a:rPr>
                                        <m:t>∗</m:t>
                                      </m:r>
                                    </m:e>
                                    <m:e>
                                      <m:r>
                                        <a:rPr lang="es-ES" b="0" i="1" smtClean="0">
                                          <a:latin typeface="Cambria Math" panose="02040503050406030204" pitchFamily="18" charset="0"/>
                                        </a:rPr>
                                        <m:t>∗</m:t>
                                      </m:r>
                                    </m:e>
                                    <m:e>
                                      <m:r>
                                        <a:rPr lang="es-ES" b="0" i="1" smtClean="0">
                                          <a:latin typeface="Cambria Math" panose="02040503050406030204" pitchFamily="18" charset="0"/>
                                        </a:rPr>
                                        <m:t>…</m:t>
                                      </m:r>
                                    </m:e>
                                  </m:mr>
                                </m:m>
                              </m:e>
                              <m:e>
                                <m:m>
                                  <m:mPr>
                                    <m:mcs>
                                      <m:mc>
                                        <m:mcPr>
                                          <m:count m:val="3"/>
                                          <m:mcJc m:val="center"/>
                                        </m:mcPr>
                                      </m:mc>
                                    </m:mcs>
                                    <m:ctrlPr>
                                      <a:rPr lang="es-ES" b="0" i="1" smtClean="0">
                                        <a:latin typeface="Cambria Math" panose="02040503050406030204" pitchFamily="18" charset="0"/>
                                      </a:rPr>
                                    </m:ctrlPr>
                                  </m:mPr>
                                  <m:mr>
                                    <m:e/>
                                    <m:e/>
                                    <m:e>
                                      <m:r>
                                        <a:rPr lang="es-ES" b="0" i="1" smtClean="0">
                                          <a:latin typeface="Cambria Math" panose="02040503050406030204" pitchFamily="18" charset="0"/>
                                        </a:rPr>
                                        <m:t>∗</m:t>
                                      </m:r>
                                    </m:e>
                                  </m:mr>
                                  <m:mr>
                                    <m:e/>
                                    <m:e/>
                                    <m:e>
                                      <m:r>
                                        <a:rPr lang="es-ES" b="0" i="1" smtClean="0">
                                          <a:latin typeface="Cambria Math" panose="02040503050406030204" pitchFamily="18" charset="0"/>
                                        </a:rPr>
                                        <m:t>∗</m:t>
                                      </m:r>
                                    </m:e>
                                  </m:mr>
                                  <m:mr>
                                    <m:e>
                                      <m:r>
                                        <a:rPr lang="es-ES" b="0" i="1" smtClean="0">
                                          <a:latin typeface="Cambria Math" panose="02040503050406030204" pitchFamily="18" charset="0"/>
                                        </a:rPr>
                                        <m:t>…</m:t>
                                      </m:r>
                                    </m:e>
                                    <m:e>
                                      <m:r>
                                        <a:rPr lang="es-ES" b="0" i="1" smtClean="0">
                                          <a:latin typeface="Cambria Math" panose="02040503050406030204" pitchFamily="18" charset="0"/>
                                        </a:rPr>
                                        <m:t>∗</m:t>
                                      </m:r>
                                    </m:e>
                                    <m:e>
                                      <m:r>
                                        <a:rPr lang="es-ES" b="0" i="1" smtClean="0">
                                          <a:latin typeface="Cambria Math" panose="02040503050406030204" pitchFamily="18" charset="0"/>
                                        </a:rPr>
                                        <m:t>∗</m:t>
                                      </m:r>
                                    </m:e>
                                  </m:mr>
                                </m:m>
                              </m:e>
                            </m:mr>
                          </m:m>
                        </m:e>
                      </m:d>
                    </m:oMath>
                  </m:oMathPara>
                </a14:m>
                <a:endParaRPr lang="en-GB" dirty="0"/>
              </a:p>
            </p:txBody>
          </p:sp>
        </mc:Choice>
        <mc:Fallback xmlns="">
          <p:sp>
            <p:nvSpPr>
              <p:cNvPr id="6" name="CuadroTexto 5"/>
              <p:cNvSpPr txBox="1">
                <a:spLocks noRot="1" noChangeAspect="1" noMove="1" noResize="1" noEditPoints="1" noAdjustHandles="1" noChangeArrowheads="1" noChangeShapeType="1" noTextEdit="1"/>
              </p:cNvSpPr>
              <p:nvPr/>
            </p:nvSpPr>
            <p:spPr>
              <a:xfrm>
                <a:off x="4010276" y="4646256"/>
                <a:ext cx="2764465" cy="1478097"/>
              </a:xfrm>
              <a:prstGeom prst="rect">
                <a:avLst/>
              </a:prstGeom>
              <a:blipFill rotWithShape="0">
                <a:blip r:embed="rId2" cstate="print"/>
                <a:stretch>
                  <a:fillRect/>
                </a:stretch>
              </a:blipFill>
            </p:spPr>
            <p:txBody>
              <a:bodyPr/>
              <a:lstStyle/>
              <a:p>
                <a:r>
                  <a:rPr lang="en-GB">
                    <a:noFill/>
                  </a:rPr>
                  <a:t> </a:t>
                </a:r>
              </a:p>
            </p:txBody>
          </p:sp>
        </mc:Fallback>
      </mc:AlternateContent>
      <p:sp>
        <p:nvSpPr>
          <p:cNvPr id="7" name="CuadroTexto 6"/>
          <p:cNvSpPr txBox="1"/>
          <p:nvPr/>
        </p:nvSpPr>
        <p:spPr>
          <a:xfrm>
            <a:off x="4356807" y="4068205"/>
            <a:ext cx="2071401" cy="369332"/>
          </a:xfrm>
          <a:prstGeom prst="rect">
            <a:avLst/>
          </a:prstGeom>
          <a:noFill/>
        </p:spPr>
        <p:txBody>
          <a:bodyPr wrap="none" rtlCol="0">
            <a:spAutoFit/>
          </a:bodyPr>
          <a:lstStyle/>
          <a:p>
            <a:r>
              <a:rPr lang="en-GB" dirty="0" smtClean="0"/>
              <a:t>Covariance matrix</a:t>
            </a:r>
            <a:endParaRPr lang="en-GB" dirty="0"/>
          </a:p>
        </p:txBody>
      </p:sp>
      <p:sp>
        <p:nvSpPr>
          <p:cNvPr id="8" name="CuadroTexto 7"/>
          <p:cNvSpPr txBox="1"/>
          <p:nvPr/>
        </p:nvSpPr>
        <p:spPr>
          <a:xfrm>
            <a:off x="5645888" y="2971800"/>
            <a:ext cx="65" cy="276999"/>
          </a:xfrm>
          <a:prstGeom prst="rect">
            <a:avLst/>
          </a:prstGeom>
          <a:noFill/>
        </p:spPr>
        <p:txBody>
          <a:bodyPr wrap="none" lIns="0" tIns="0" rIns="0" bIns="0" rtlCol="0">
            <a:spAutoFit/>
          </a:bodyPr>
          <a:lstStyle/>
          <a:p>
            <a:endParaRPr lang="en-GB" dirty="0"/>
          </a:p>
        </p:txBody>
      </p:sp>
      <p:sp>
        <p:nvSpPr>
          <p:cNvPr id="9" name="Flecha derecha 8"/>
          <p:cNvSpPr/>
          <p:nvPr/>
        </p:nvSpPr>
        <p:spPr>
          <a:xfrm rot="5400000">
            <a:off x="1951688" y="3937321"/>
            <a:ext cx="519017" cy="2617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Conector recto de flecha 12"/>
          <p:cNvCxnSpPr/>
          <p:nvPr/>
        </p:nvCxnSpPr>
        <p:spPr>
          <a:xfrm flipV="1">
            <a:off x="2194354" y="4710224"/>
            <a:ext cx="0" cy="98882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a:off x="2194354" y="5699051"/>
            <a:ext cx="89972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flipH="1">
            <a:off x="1520456" y="5699051"/>
            <a:ext cx="67389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p:nvPr/>
        </p:nvCxnSpPr>
        <p:spPr>
          <a:xfrm>
            <a:off x="2194354" y="5699051"/>
            <a:ext cx="772130" cy="42530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p:nvPr/>
        </p:nvCxnSpPr>
        <p:spPr>
          <a:xfrm flipH="1" flipV="1">
            <a:off x="1435395" y="5252484"/>
            <a:ext cx="758959" cy="44656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p:cNvCxnSpPr/>
          <p:nvPr/>
        </p:nvCxnSpPr>
        <p:spPr>
          <a:xfrm flipH="1">
            <a:off x="1520455" y="5699051"/>
            <a:ext cx="673899" cy="48909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p:nvPr/>
        </p:nvCxnSpPr>
        <p:spPr>
          <a:xfrm flipV="1">
            <a:off x="2194354" y="5252484"/>
            <a:ext cx="835925" cy="4465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CuadroTexto 29"/>
          <p:cNvSpPr txBox="1"/>
          <p:nvPr/>
        </p:nvSpPr>
        <p:spPr>
          <a:xfrm>
            <a:off x="1517161" y="6241311"/>
            <a:ext cx="1542410" cy="369332"/>
          </a:xfrm>
          <a:prstGeom prst="rect">
            <a:avLst/>
          </a:prstGeom>
          <a:noFill/>
        </p:spPr>
        <p:txBody>
          <a:bodyPr wrap="none" rtlCol="0">
            <a:spAutoFit/>
          </a:bodyPr>
          <a:lstStyle/>
          <a:p>
            <a:r>
              <a:rPr lang="en-GB" dirty="0" smtClean="0"/>
              <a:t>N dimensions</a:t>
            </a:r>
            <a:endParaRPr lang="en-GB" dirty="0"/>
          </a:p>
        </p:txBody>
      </p:sp>
      <p:sp>
        <p:nvSpPr>
          <p:cNvPr id="31" name="Flecha derecha 30"/>
          <p:cNvSpPr/>
          <p:nvPr/>
        </p:nvSpPr>
        <p:spPr>
          <a:xfrm>
            <a:off x="3427464" y="5375140"/>
            <a:ext cx="519017" cy="2617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2" name="Tabla 31"/>
          <p:cNvGraphicFramePr>
            <a:graphicFrameLocks noGrp="1"/>
          </p:cNvGraphicFramePr>
          <p:nvPr>
            <p:extLst/>
          </p:nvPr>
        </p:nvGraphicFramePr>
        <p:xfrm>
          <a:off x="7257704" y="3846167"/>
          <a:ext cx="3349256" cy="2560320"/>
        </p:xfrm>
        <a:graphic>
          <a:graphicData uri="http://schemas.openxmlformats.org/drawingml/2006/table">
            <a:tbl>
              <a:tblPr firstRow="1" bandRow="1">
                <a:tableStyleId>{5C22544A-7EE6-4342-B048-85BDC9FD1C3A}</a:tableStyleId>
              </a:tblPr>
              <a:tblGrid>
                <a:gridCol w="1674628"/>
                <a:gridCol w="1674628"/>
              </a:tblGrid>
              <a:tr h="300774">
                <a:tc>
                  <a:txBody>
                    <a:bodyPr/>
                    <a:lstStyle/>
                    <a:p>
                      <a:r>
                        <a:rPr lang="en-GB" dirty="0" smtClean="0"/>
                        <a:t>Eigenvectors</a:t>
                      </a:r>
                      <a:endParaRPr lang="en-GB" dirty="0"/>
                    </a:p>
                  </a:txBody>
                  <a:tcPr/>
                </a:tc>
                <a:tc>
                  <a:txBody>
                    <a:bodyPr/>
                    <a:lstStyle/>
                    <a:p>
                      <a:r>
                        <a:rPr lang="en-GB" dirty="0" smtClean="0"/>
                        <a:t>Eigenvalues</a:t>
                      </a:r>
                      <a:endParaRPr lang="en-GB" dirty="0"/>
                    </a:p>
                  </a:txBody>
                  <a:tcPr/>
                </a:tc>
              </a:tr>
              <a:tr h="300774">
                <a:tc>
                  <a:txBody>
                    <a:bodyPr/>
                    <a:lstStyle/>
                    <a:p>
                      <a:r>
                        <a:rPr lang="en-GB" dirty="0" smtClean="0">
                          <a:solidFill>
                            <a:schemeClr val="accent5"/>
                          </a:solidFill>
                        </a:rPr>
                        <a:t>V1</a:t>
                      </a:r>
                      <a:endParaRPr lang="en-GB" dirty="0">
                        <a:solidFill>
                          <a:schemeClr val="accent5"/>
                        </a:solidFill>
                      </a:endParaRPr>
                    </a:p>
                  </a:txBody>
                  <a:tcPr/>
                </a:tc>
                <a:tc>
                  <a:txBody>
                    <a:bodyPr/>
                    <a:lstStyle/>
                    <a:p>
                      <a:r>
                        <a:rPr lang="el-GR" dirty="0" smtClean="0">
                          <a:solidFill>
                            <a:schemeClr val="accent5"/>
                          </a:solidFill>
                        </a:rPr>
                        <a:t>λ</a:t>
                      </a:r>
                      <a:r>
                        <a:rPr lang="es-ES" sz="1600" dirty="0" smtClean="0">
                          <a:solidFill>
                            <a:schemeClr val="accent5"/>
                          </a:solidFill>
                        </a:rPr>
                        <a:t>1</a:t>
                      </a:r>
                      <a:endParaRPr lang="en-GB" dirty="0">
                        <a:solidFill>
                          <a:schemeClr val="accent5"/>
                        </a:solidFill>
                      </a:endParaRPr>
                    </a:p>
                  </a:txBody>
                  <a:tcPr/>
                </a:tc>
              </a:tr>
              <a:tr h="300774">
                <a:tc>
                  <a:txBody>
                    <a:bodyPr/>
                    <a:lstStyle/>
                    <a:p>
                      <a:r>
                        <a:rPr lang="en-GB" dirty="0" smtClean="0">
                          <a:solidFill>
                            <a:srgbClr val="0070C0"/>
                          </a:solidFill>
                        </a:rPr>
                        <a:t>V2</a:t>
                      </a:r>
                      <a:endParaRPr lang="en-GB" dirty="0">
                        <a:solidFill>
                          <a:srgbClr val="0070C0"/>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l-GR" dirty="0" smtClean="0">
                          <a:solidFill>
                            <a:srgbClr val="0070C0"/>
                          </a:solidFill>
                        </a:rPr>
                        <a:t>λ</a:t>
                      </a:r>
                      <a:r>
                        <a:rPr lang="es-ES" sz="1600" dirty="0" smtClean="0">
                          <a:solidFill>
                            <a:srgbClr val="0070C0"/>
                          </a:solidFill>
                        </a:rPr>
                        <a:t>2</a:t>
                      </a:r>
                      <a:endParaRPr lang="en-GB" dirty="0" smtClean="0">
                        <a:solidFill>
                          <a:srgbClr val="0070C0"/>
                        </a:solidFill>
                      </a:endParaRPr>
                    </a:p>
                  </a:txBody>
                  <a:tcPr/>
                </a:tc>
              </a:tr>
              <a:tr h="300774">
                <a:tc>
                  <a:txBody>
                    <a:bodyPr/>
                    <a:lstStyle/>
                    <a:p>
                      <a:r>
                        <a:rPr lang="en-GB" dirty="0" smtClean="0"/>
                        <a:t>V3</a:t>
                      </a:r>
                      <a:endParaRPr lang="en-GB"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l-GR" dirty="0" smtClean="0"/>
                        <a:t>λ</a:t>
                      </a:r>
                      <a:r>
                        <a:rPr lang="es-ES" sz="1600" dirty="0" smtClean="0"/>
                        <a:t>3</a:t>
                      </a:r>
                      <a:endParaRPr lang="en-GB" dirty="0" smtClean="0"/>
                    </a:p>
                  </a:txBody>
                  <a:tcPr/>
                </a:tc>
              </a:tr>
              <a:tr h="300774">
                <a:tc>
                  <a:txBody>
                    <a:bodyPr/>
                    <a:lstStyle/>
                    <a:p>
                      <a:r>
                        <a:rPr lang="en-GB" dirty="0" smtClean="0"/>
                        <a:t>V4</a:t>
                      </a:r>
                      <a:endParaRPr lang="en-GB"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l-GR" dirty="0" smtClean="0"/>
                        <a:t>λ</a:t>
                      </a:r>
                      <a:r>
                        <a:rPr lang="es-ES" sz="1600" dirty="0" smtClean="0"/>
                        <a:t>4</a:t>
                      </a:r>
                      <a:endParaRPr lang="en-GB" dirty="0" smtClean="0"/>
                    </a:p>
                  </a:txBody>
                  <a:tcPr/>
                </a:tc>
              </a:tr>
              <a:tr h="300774">
                <a:tc>
                  <a:txBody>
                    <a:bodyPr/>
                    <a:lstStyle/>
                    <a:p>
                      <a:r>
                        <a:rPr lang="en-GB" dirty="0" smtClean="0"/>
                        <a:t>…</a:t>
                      </a:r>
                      <a:endParaRPr lang="en-GB" dirty="0"/>
                    </a:p>
                  </a:txBody>
                  <a:tcPr/>
                </a:tc>
                <a:tc>
                  <a:txBody>
                    <a:bodyPr/>
                    <a:lstStyle/>
                    <a:p>
                      <a:r>
                        <a:rPr lang="en-GB" dirty="0" smtClean="0"/>
                        <a:t>…</a:t>
                      </a:r>
                      <a:endParaRPr lang="en-GB" dirty="0"/>
                    </a:p>
                  </a:txBody>
                  <a:tcPr/>
                </a:tc>
              </a:tr>
              <a:tr h="300774">
                <a:tc>
                  <a:txBody>
                    <a:bodyPr/>
                    <a:lstStyle/>
                    <a:p>
                      <a:r>
                        <a:rPr lang="en-GB" dirty="0" err="1" smtClean="0"/>
                        <a:t>V</a:t>
                      </a:r>
                      <a:r>
                        <a:rPr lang="en-GB" sz="1600" dirty="0" err="1" smtClean="0"/>
                        <a:t>n</a:t>
                      </a:r>
                      <a:endParaRPr lang="en-GB"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l-GR" dirty="0" smtClean="0"/>
                        <a:t>λ</a:t>
                      </a:r>
                      <a:r>
                        <a:rPr lang="en-GB" dirty="0" smtClean="0"/>
                        <a:t>n</a:t>
                      </a:r>
                    </a:p>
                  </a:txBody>
                  <a:tcPr/>
                </a:tc>
              </a:tr>
            </a:tbl>
          </a:graphicData>
        </a:graphic>
      </p:graphicFrame>
      <p:sp>
        <p:nvSpPr>
          <p:cNvPr id="36" name="Flecha derecha 35"/>
          <p:cNvSpPr/>
          <p:nvPr/>
        </p:nvSpPr>
        <p:spPr>
          <a:xfrm rot="5400000">
            <a:off x="9787649" y="5073754"/>
            <a:ext cx="2556624" cy="261766"/>
          </a:xfrm>
          <a:prstGeom prst="rightArrow">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7" name="CuadroTexto 36"/>
          <p:cNvSpPr txBox="1"/>
          <p:nvPr/>
        </p:nvSpPr>
        <p:spPr>
          <a:xfrm>
            <a:off x="11323675" y="4068204"/>
            <a:ext cx="768038" cy="369332"/>
          </a:xfrm>
          <a:prstGeom prst="rect">
            <a:avLst/>
          </a:prstGeom>
          <a:noFill/>
        </p:spPr>
        <p:txBody>
          <a:bodyPr wrap="square" rtlCol="0">
            <a:spAutoFit/>
          </a:bodyPr>
          <a:lstStyle/>
          <a:p>
            <a:r>
              <a:rPr lang="en-GB" dirty="0" smtClean="0"/>
              <a:t>Big</a:t>
            </a:r>
            <a:endParaRPr lang="en-GB" dirty="0"/>
          </a:p>
        </p:txBody>
      </p:sp>
      <p:sp>
        <p:nvSpPr>
          <p:cNvPr id="39" name="CuadroTexto 38"/>
          <p:cNvSpPr txBox="1"/>
          <p:nvPr/>
        </p:nvSpPr>
        <p:spPr>
          <a:xfrm>
            <a:off x="11355573" y="5818813"/>
            <a:ext cx="768038" cy="369332"/>
          </a:xfrm>
          <a:prstGeom prst="rect">
            <a:avLst/>
          </a:prstGeom>
          <a:noFill/>
        </p:spPr>
        <p:txBody>
          <a:bodyPr wrap="square" rtlCol="0">
            <a:spAutoFit/>
          </a:bodyPr>
          <a:lstStyle/>
          <a:p>
            <a:r>
              <a:rPr lang="en-GB" dirty="0" smtClean="0"/>
              <a:t>Small</a:t>
            </a:r>
            <a:endParaRPr lang="en-GB" dirty="0"/>
          </a:p>
        </p:txBody>
      </p:sp>
      <p:pic>
        <p:nvPicPr>
          <p:cNvPr id="40" name="Imagen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7800" y="1186598"/>
            <a:ext cx="2305875" cy="1905266"/>
          </a:xfrm>
          <a:prstGeom prst="rect">
            <a:avLst/>
          </a:prstGeom>
        </p:spPr>
      </p:pic>
      <p:cxnSp>
        <p:nvCxnSpPr>
          <p:cNvPr id="42" name="Conector recto de flecha 41"/>
          <p:cNvCxnSpPr/>
          <p:nvPr/>
        </p:nvCxnSpPr>
        <p:spPr>
          <a:xfrm flipV="1">
            <a:off x="10178588" y="1921498"/>
            <a:ext cx="931044" cy="248723"/>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p:cNvCxnSpPr/>
          <p:nvPr/>
        </p:nvCxnSpPr>
        <p:spPr>
          <a:xfrm flipH="1" flipV="1">
            <a:off x="9952074" y="1658679"/>
            <a:ext cx="223284" cy="489098"/>
          </a:xfrm>
          <a:prstGeom prst="straightConnector1">
            <a:avLst/>
          </a:prstGeom>
          <a:ln>
            <a:solidFill>
              <a:srgbClr val="6699FF"/>
            </a:solidFill>
            <a:tailEnd type="triangle"/>
          </a:ln>
        </p:spPr>
        <p:style>
          <a:lnRef idx="1">
            <a:schemeClr val="accent1"/>
          </a:lnRef>
          <a:fillRef idx="0">
            <a:schemeClr val="accent1"/>
          </a:fillRef>
          <a:effectRef idx="0">
            <a:schemeClr val="accent1"/>
          </a:effectRef>
          <a:fontRef idx="minor">
            <a:schemeClr val="tx1"/>
          </a:fontRef>
        </p:style>
      </p:cxnSp>
      <p:sp>
        <p:nvSpPr>
          <p:cNvPr id="47" name="Flecha derecha 46"/>
          <p:cNvSpPr/>
          <p:nvPr/>
        </p:nvSpPr>
        <p:spPr>
          <a:xfrm rot="10800000">
            <a:off x="7779084" y="2016894"/>
            <a:ext cx="899863" cy="2617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9" name="Conector recto de flecha 48"/>
          <p:cNvCxnSpPr/>
          <p:nvPr/>
        </p:nvCxnSpPr>
        <p:spPr>
          <a:xfrm>
            <a:off x="5900682" y="2315756"/>
            <a:ext cx="1446028"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ector recto de flecha 52"/>
          <p:cNvCxnSpPr/>
          <p:nvPr/>
        </p:nvCxnSpPr>
        <p:spPr>
          <a:xfrm flipV="1">
            <a:off x="5900682" y="1372229"/>
            <a:ext cx="10632" cy="94959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4" name="CuadroTexto 53"/>
          <p:cNvSpPr txBox="1"/>
          <p:nvPr/>
        </p:nvSpPr>
        <p:spPr>
          <a:xfrm>
            <a:off x="7653560" y="1474013"/>
            <a:ext cx="1194814" cy="369332"/>
          </a:xfrm>
          <a:prstGeom prst="rect">
            <a:avLst/>
          </a:prstGeom>
          <a:noFill/>
        </p:spPr>
        <p:txBody>
          <a:bodyPr wrap="none" rtlCol="0">
            <a:spAutoFit/>
          </a:bodyPr>
          <a:lstStyle/>
          <a:p>
            <a:r>
              <a:rPr lang="en-GB" dirty="0" err="1" smtClean="0"/>
              <a:t>Reproject</a:t>
            </a:r>
            <a:endParaRPr lang="en-GB" dirty="0"/>
          </a:p>
        </p:txBody>
      </p:sp>
      <p:sp>
        <p:nvSpPr>
          <p:cNvPr id="56" name="CuadroTexto 55"/>
          <p:cNvSpPr txBox="1"/>
          <p:nvPr/>
        </p:nvSpPr>
        <p:spPr>
          <a:xfrm>
            <a:off x="6439235" y="940909"/>
            <a:ext cx="942887" cy="369332"/>
          </a:xfrm>
          <a:prstGeom prst="rect">
            <a:avLst/>
          </a:prstGeom>
          <a:noFill/>
        </p:spPr>
        <p:txBody>
          <a:bodyPr wrap="none" rtlCol="0">
            <a:spAutoFit/>
          </a:bodyPr>
          <a:lstStyle/>
          <a:p>
            <a:r>
              <a:rPr lang="en-GB" dirty="0" smtClean="0"/>
              <a:t>2D-plot</a:t>
            </a:r>
            <a:endParaRPr lang="en-GB" dirty="0"/>
          </a:p>
        </p:txBody>
      </p:sp>
      <p:sp>
        <p:nvSpPr>
          <p:cNvPr id="57" name="CuadroTexto 56"/>
          <p:cNvSpPr txBox="1"/>
          <p:nvPr/>
        </p:nvSpPr>
        <p:spPr>
          <a:xfrm>
            <a:off x="6774741" y="2315756"/>
            <a:ext cx="553524" cy="369332"/>
          </a:xfrm>
          <a:prstGeom prst="rect">
            <a:avLst/>
          </a:prstGeom>
          <a:noFill/>
        </p:spPr>
        <p:txBody>
          <a:bodyPr wrap="square" rtlCol="0">
            <a:spAutoFit/>
          </a:bodyPr>
          <a:lstStyle/>
          <a:p>
            <a:r>
              <a:rPr lang="en-GB" dirty="0" smtClean="0"/>
              <a:t>PC</a:t>
            </a:r>
            <a:r>
              <a:rPr lang="en-GB" sz="1600" dirty="0" smtClean="0"/>
              <a:t>1</a:t>
            </a:r>
            <a:endParaRPr lang="en-GB" dirty="0"/>
          </a:p>
        </p:txBody>
      </p:sp>
      <p:sp>
        <p:nvSpPr>
          <p:cNvPr id="58" name="CuadroTexto 57"/>
          <p:cNvSpPr txBox="1"/>
          <p:nvPr/>
        </p:nvSpPr>
        <p:spPr>
          <a:xfrm>
            <a:off x="5330512" y="1658679"/>
            <a:ext cx="558166" cy="369332"/>
          </a:xfrm>
          <a:prstGeom prst="rect">
            <a:avLst/>
          </a:prstGeom>
          <a:noFill/>
        </p:spPr>
        <p:txBody>
          <a:bodyPr wrap="none" rtlCol="0">
            <a:spAutoFit/>
          </a:bodyPr>
          <a:lstStyle/>
          <a:p>
            <a:r>
              <a:rPr lang="en-GB" dirty="0" smtClean="0"/>
              <a:t>PC</a:t>
            </a:r>
            <a:r>
              <a:rPr lang="en-GB" sz="1600" dirty="0" smtClean="0"/>
              <a:t>2</a:t>
            </a:r>
            <a:endParaRPr lang="en-GB" dirty="0"/>
          </a:p>
        </p:txBody>
      </p:sp>
    </p:spTree>
    <p:extLst>
      <p:ext uri="{BB962C8B-B14F-4D97-AF65-F5344CB8AC3E}">
        <p14:creationId xmlns:p14="http://schemas.microsoft.com/office/powerpoint/2010/main" val="2954079627"/>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391FC4F3-EF8F-4304-987F-5326496239D1}" type="slidenum">
              <a:rPr lang="es-ES" smtClean="0"/>
              <a:pPr/>
              <a:t>161</a:t>
            </a:fld>
            <a:endParaRPr lang="es-ES" dirty="0"/>
          </a:p>
        </p:txBody>
      </p:sp>
      <p:sp>
        <p:nvSpPr>
          <p:cNvPr id="3" name="CuadroTexto 2"/>
          <p:cNvSpPr txBox="1"/>
          <p:nvPr/>
        </p:nvSpPr>
        <p:spPr>
          <a:xfrm>
            <a:off x="448562" y="222343"/>
            <a:ext cx="1860574" cy="369332"/>
          </a:xfrm>
          <a:prstGeom prst="rect">
            <a:avLst/>
          </a:prstGeom>
          <a:noFill/>
        </p:spPr>
        <p:txBody>
          <a:bodyPr wrap="none" rtlCol="0">
            <a:spAutoFit/>
          </a:bodyPr>
          <a:lstStyle/>
          <a:p>
            <a:r>
              <a:rPr lang="en-GB" dirty="0" err="1" smtClean="0">
                <a:solidFill>
                  <a:srgbClr val="FF0000"/>
                </a:solidFill>
              </a:rPr>
              <a:t>CRRPh</a:t>
            </a:r>
            <a:r>
              <a:rPr lang="en-GB" dirty="0" smtClean="0">
                <a:solidFill>
                  <a:srgbClr val="FF0000"/>
                </a:solidFill>
              </a:rPr>
              <a:t> and </a:t>
            </a:r>
            <a:r>
              <a:rPr lang="en-GB" dirty="0" err="1" smtClean="0">
                <a:solidFill>
                  <a:srgbClr val="FF0000"/>
                </a:solidFill>
              </a:rPr>
              <a:t>PCPh</a:t>
            </a:r>
            <a:endParaRPr lang="en-GB" dirty="0">
              <a:solidFill>
                <a:srgbClr val="FF0000"/>
              </a:solidFill>
            </a:endParaRPr>
          </a:p>
        </p:txBody>
      </p:sp>
      <p:sp>
        <p:nvSpPr>
          <p:cNvPr id="6" name="Rectángulo 5"/>
          <p:cNvSpPr/>
          <p:nvPr/>
        </p:nvSpPr>
        <p:spPr>
          <a:xfrm>
            <a:off x="491078" y="4545348"/>
            <a:ext cx="6104417" cy="369332"/>
          </a:xfrm>
          <a:prstGeom prst="rect">
            <a:avLst/>
          </a:prstGeom>
        </p:spPr>
        <p:txBody>
          <a:bodyPr wrap="square">
            <a:spAutoFit/>
          </a:bodyPr>
          <a:lstStyle/>
          <a:p>
            <a:r>
              <a:rPr lang="en-GB" dirty="0" smtClean="0"/>
              <a:t>CWP= 2/3 * COT* REFF</a:t>
            </a:r>
            <a:endParaRPr lang="en-GB" dirty="0"/>
          </a:p>
        </p:txBody>
      </p:sp>
      <p:sp>
        <p:nvSpPr>
          <p:cNvPr id="7" name="Rectángulo 6"/>
          <p:cNvSpPr/>
          <p:nvPr/>
        </p:nvSpPr>
        <p:spPr>
          <a:xfrm>
            <a:off x="448562" y="2479054"/>
            <a:ext cx="11238614" cy="923330"/>
          </a:xfrm>
          <a:prstGeom prst="rect">
            <a:avLst/>
          </a:prstGeom>
        </p:spPr>
        <p:txBody>
          <a:bodyPr wrap="square">
            <a:spAutoFit/>
          </a:bodyPr>
          <a:lstStyle/>
          <a:p>
            <a:r>
              <a:rPr lang="es-ES" dirty="0" smtClean="0"/>
              <a:t>COT: </a:t>
            </a:r>
            <a:r>
              <a:rPr lang="es-ES" dirty="0" err="1" smtClean="0"/>
              <a:t>The</a:t>
            </a:r>
            <a:r>
              <a:rPr lang="es-ES" dirty="0" smtClean="0"/>
              <a:t> </a:t>
            </a:r>
            <a:r>
              <a:rPr lang="es-ES" dirty="0" err="1" smtClean="0"/>
              <a:t>cloud</a:t>
            </a:r>
            <a:r>
              <a:rPr lang="es-ES" dirty="0" smtClean="0"/>
              <a:t> </a:t>
            </a:r>
            <a:r>
              <a:rPr lang="es-ES" dirty="0" err="1" smtClean="0"/>
              <a:t>optical</a:t>
            </a:r>
            <a:r>
              <a:rPr lang="es-ES" dirty="0" smtClean="0"/>
              <a:t> </a:t>
            </a:r>
            <a:r>
              <a:rPr lang="es-ES" dirty="0" err="1" smtClean="0"/>
              <a:t>thickness</a:t>
            </a:r>
            <a:r>
              <a:rPr lang="es-ES" dirty="0" smtClean="0"/>
              <a:t>  </a:t>
            </a:r>
            <a:r>
              <a:rPr lang="es-ES" dirty="0" err="1" smtClean="0"/>
              <a:t>is</a:t>
            </a:r>
            <a:r>
              <a:rPr lang="es-ES" dirty="0" smtClean="0"/>
              <a:t> a </a:t>
            </a:r>
            <a:r>
              <a:rPr lang="es-ES" dirty="0" err="1" smtClean="0"/>
              <a:t>measure</a:t>
            </a:r>
            <a:r>
              <a:rPr lang="es-ES" dirty="0" smtClean="0"/>
              <a:t> of a </a:t>
            </a:r>
            <a:r>
              <a:rPr lang="es-ES" b="1" dirty="0" err="1" smtClean="0"/>
              <a:t>beam</a:t>
            </a:r>
            <a:r>
              <a:rPr lang="es-ES" b="1" dirty="0" smtClean="0"/>
              <a:t> </a:t>
            </a:r>
            <a:r>
              <a:rPr lang="es-ES" b="1" dirty="0" err="1" smtClean="0"/>
              <a:t>atenuation</a:t>
            </a:r>
            <a:r>
              <a:rPr lang="es-ES" b="1" dirty="0" smtClean="0"/>
              <a:t> </a:t>
            </a:r>
            <a:r>
              <a:rPr lang="es-ES" dirty="0" err="1" smtClean="0"/>
              <a:t>because</a:t>
            </a:r>
            <a:r>
              <a:rPr lang="es-ES" dirty="0" smtClean="0"/>
              <a:t> of </a:t>
            </a:r>
            <a:r>
              <a:rPr lang="es-ES" dirty="0" err="1" smtClean="0"/>
              <a:t>the</a:t>
            </a:r>
            <a:r>
              <a:rPr lang="es-ES" dirty="0" smtClean="0"/>
              <a:t> </a:t>
            </a:r>
            <a:r>
              <a:rPr lang="es-ES" b="1" dirty="0" err="1" smtClean="0"/>
              <a:t>absortion</a:t>
            </a:r>
            <a:r>
              <a:rPr lang="es-ES" b="1" dirty="0" smtClean="0"/>
              <a:t> and </a:t>
            </a:r>
            <a:r>
              <a:rPr lang="es-ES" b="1" dirty="0" err="1" smtClean="0"/>
              <a:t>scatering</a:t>
            </a:r>
            <a:r>
              <a:rPr lang="es-ES" b="1" dirty="0" smtClean="0"/>
              <a:t> </a:t>
            </a:r>
            <a:r>
              <a:rPr lang="es-ES" dirty="0" err="1" smtClean="0"/>
              <a:t>integrated</a:t>
            </a:r>
            <a:r>
              <a:rPr lang="es-ES" dirty="0" smtClean="0"/>
              <a:t> to a </a:t>
            </a:r>
            <a:r>
              <a:rPr lang="es-ES" dirty="0" err="1" smtClean="0"/>
              <a:t>whole</a:t>
            </a:r>
            <a:r>
              <a:rPr lang="es-ES" dirty="0" smtClean="0"/>
              <a:t> </a:t>
            </a:r>
            <a:r>
              <a:rPr lang="es-ES" dirty="0" err="1" smtClean="0"/>
              <a:t>column</a:t>
            </a:r>
            <a:r>
              <a:rPr lang="es-ES" dirty="0" smtClean="0"/>
              <a:t>.</a:t>
            </a:r>
          </a:p>
          <a:p>
            <a:r>
              <a:rPr lang="es-ES" dirty="0" err="1" smtClean="0"/>
              <a:t>It</a:t>
            </a:r>
            <a:r>
              <a:rPr lang="es-ES" dirty="0" smtClean="0"/>
              <a:t> </a:t>
            </a:r>
            <a:r>
              <a:rPr lang="es-ES" dirty="0" err="1" smtClean="0"/>
              <a:t>is</a:t>
            </a:r>
            <a:r>
              <a:rPr lang="es-ES" dirty="0" smtClean="0"/>
              <a:t> </a:t>
            </a:r>
            <a:r>
              <a:rPr lang="es-ES" dirty="0" err="1" smtClean="0"/>
              <a:t>higly</a:t>
            </a:r>
            <a:r>
              <a:rPr lang="es-ES" dirty="0" smtClean="0"/>
              <a:t> </a:t>
            </a:r>
            <a:r>
              <a:rPr lang="es-ES" dirty="0" err="1" smtClean="0"/>
              <a:t>related</a:t>
            </a:r>
            <a:r>
              <a:rPr lang="es-ES" dirty="0" smtClean="0"/>
              <a:t> to </a:t>
            </a:r>
            <a:r>
              <a:rPr lang="es-ES" dirty="0" err="1" smtClean="0"/>
              <a:t>the</a:t>
            </a:r>
            <a:r>
              <a:rPr lang="es-ES" dirty="0" smtClean="0"/>
              <a:t> </a:t>
            </a:r>
            <a:r>
              <a:rPr lang="es-ES" b="1" dirty="0" err="1" smtClean="0"/>
              <a:t>cloud</a:t>
            </a:r>
            <a:r>
              <a:rPr lang="es-ES" b="1" dirty="0" smtClean="0"/>
              <a:t> top </a:t>
            </a:r>
            <a:r>
              <a:rPr lang="es-ES" b="1" dirty="0" err="1" smtClean="0"/>
              <a:t>reflectances</a:t>
            </a:r>
            <a:r>
              <a:rPr lang="es-ES" b="1" dirty="0" smtClean="0"/>
              <a:t> in </a:t>
            </a:r>
            <a:r>
              <a:rPr lang="es-ES" b="1" dirty="0" err="1" smtClean="0"/>
              <a:t>the</a:t>
            </a:r>
            <a:r>
              <a:rPr lang="es-ES" b="1" dirty="0" smtClean="0"/>
              <a:t> VIS0.6µm </a:t>
            </a:r>
            <a:r>
              <a:rPr lang="es-ES" dirty="0" smtClean="0"/>
              <a:t>and </a:t>
            </a:r>
            <a:r>
              <a:rPr lang="es-ES" dirty="0" err="1" smtClean="0"/>
              <a:t>it</a:t>
            </a:r>
            <a:r>
              <a:rPr lang="es-ES" dirty="0" smtClean="0"/>
              <a:t> </a:t>
            </a:r>
            <a:r>
              <a:rPr lang="es-ES" dirty="0" err="1" smtClean="0"/>
              <a:t>is</a:t>
            </a:r>
            <a:r>
              <a:rPr lang="es-ES" dirty="0" smtClean="0"/>
              <a:t> </a:t>
            </a:r>
            <a:r>
              <a:rPr lang="es-ES" dirty="0" err="1" smtClean="0"/>
              <a:t>low</a:t>
            </a:r>
            <a:r>
              <a:rPr lang="es-ES" dirty="0" smtClean="0"/>
              <a:t> </a:t>
            </a:r>
            <a:r>
              <a:rPr lang="es-ES" dirty="0" err="1" smtClean="0"/>
              <a:t>dependent</a:t>
            </a:r>
            <a:r>
              <a:rPr lang="es-ES" dirty="0" smtClean="0"/>
              <a:t> </a:t>
            </a:r>
            <a:r>
              <a:rPr lang="es-ES" dirty="0" err="1" smtClean="0"/>
              <a:t>on</a:t>
            </a:r>
            <a:r>
              <a:rPr lang="es-ES" dirty="0" smtClean="0"/>
              <a:t> </a:t>
            </a:r>
            <a:r>
              <a:rPr lang="es-ES" dirty="0" err="1" smtClean="0"/>
              <a:t>the</a:t>
            </a:r>
            <a:r>
              <a:rPr lang="es-ES" dirty="0" smtClean="0"/>
              <a:t> </a:t>
            </a:r>
            <a:r>
              <a:rPr lang="es-ES" dirty="0" err="1" smtClean="0"/>
              <a:t>cloud</a:t>
            </a:r>
            <a:r>
              <a:rPr lang="es-ES" dirty="0" smtClean="0"/>
              <a:t> </a:t>
            </a:r>
            <a:r>
              <a:rPr lang="es-ES" dirty="0" err="1" smtClean="0"/>
              <a:t>size</a:t>
            </a:r>
            <a:r>
              <a:rPr lang="es-ES" dirty="0" smtClean="0"/>
              <a:t>.</a:t>
            </a:r>
            <a:endParaRPr lang="es-ES" dirty="0"/>
          </a:p>
        </p:txBody>
      </p:sp>
      <p:sp>
        <p:nvSpPr>
          <p:cNvPr id="8" name="CuadroTexto 7"/>
          <p:cNvSpPr txBox="1"/>
          <p:nvPr/>
        </p:nvSpPr>
        <p:spPr>
          <a:xfrm>
            <a:off x="448562" y="3594002"/>
            <a:ext cx="10008509" cy="923330"/>
          </a:xfrm>
          <a:prstGeom prst="rect">
            <a:avLst/>
          </a:prstGeom>
          <a:noFill/>
        </p:spPr>
        <p:txBody>
          <a:bodyPr wrap="none" rtlCol="0">
            <a:spAutoFit/>
          </a:bodyPr>
          <a:lstStyle/>
          <a:p>
            <a:r>
              <a:rPr lang="en-GB" dirty="0" smtClean="0"/>
              <a:t>REFF: The effective radius is highly related with the cloud top reflectance at </a:t>
            </a:r>
            <a:r>
              <a:rPr lang="es-ES" dirty="0"/>
              <a:t>1,6</a:t>
            </a:r>
            <a:r>
              <a:rPr lang="es-ES" b="1" dirty="0"/>
              <a:t>µm </a:t>
            </a:r>
            <a:r>
              <a:rPr lang="es-ES" dirty="0"/>
              <a:t>y </a:t>
            </a:r>
            <a:r>
              <a:rPr lang="es-ES" dirty="0" smtClean="0"/>
              <a:t>2,25</a:t>
            </a:r>
            <a:r>
              <a:rPr lang="es-ES" b="1" dirty="0" smtClean="0"/>
              <a:t>µm.</a:t>
            </a:r>
          </a:p>
          <a:p>
            <a:r>
              <a:rPr lang="es-ES" dirty="0" err="1" smtClean="0"/>
              <a:t>It</a:t>
            </a:r>
            <a:r>
              <a:rPr lang="es-ES" dirty="0" smtClean="0"/>
              <a:t> </a:t>
            </a:r>
            <a:r>
              <a:rPr lang="es-ES" dirty="0" err="1" smtClean="0"/>
              <a:t>is</a:t>
            </a:r>
            <a:r>
              <a:rPr lang="es-ES" dirty="0"/>
              <a:t> </a:t>
            </a:r>
            <a:r>
              <a:rPr lang="es-ES" dirty="0" err="1" smtClean="0"/>
              <a:t>well</a:t>
            </a:r>
            <a:r>
              <a:rPr lang="es-ES" dirty="0" smtClean="0"/>
              <a:t> </a:t>
            </a:r>
            <a:r>
              <a:rPr lang="es-ES" dirty="0" err="1" smtClean="0"/>
              <a:t>correlated</a:t>
            </a:r>
            <a:r>
              <a:rPr lang="es-ES" dirty="0" smtClean="0"/>
              <a:t> </a:t>
            </a:r>
            <a:r>
              <a:rPr lang="es-ES" dirty="0" err="1" smtClean="0"/>
              <a:t>with</a:t>
            </a:r>
            <a:r>
              <a:rPr lang="es-ES" dirty="0" smtClean="0"/>
              <a:t> </a:t>
            </a:r>
            <a:r>
              <a:rPr lang="es-ES" dirty="0" err="1" smtClean="0"/>
              <a:t>the</a:t>
            </a:r>
            <a:r>
              <a:rPr lang="es-ES" dirty="0" smtClean="0"/>
              <a:t> </a:t>
            </a:r>
            <a:r>
              <a:rPr lang="es-ES" dirty="0" err="1" smtClean="0"/>
              <a:t>probability</a:t>
            </a:r>
            <a:r>
              <a:rPr lang="es-ES" dirty="0" smtClean="0"/>
              <a:t> of rain</a:t>
            </a:r>
            <a:endParaRPr lang="en-GB" dirty="0" smtClean="0"/>
          </a:p>
          <a:p>
            <a:endParaRPr lang="en-GB" dirty="0"/>
          </a:p>
        </p:txBody>
      </p:sp>
      <mc:AlternateContent xmlns:mc="http://schemas.openxmlformats.org/markup-compatibility/2006" xmlns:a14="http://schemas.microsoft.com/office/drawing/2010/main">
        <mc:Choice Requires="a14">
          <p:sp>
            <p:nvSpPr>
              <p:cNvPr id="9" name="CuadroTexto 8"/>
              <p:cNvSpPr txBox="1"/>
              <p:nvPr/>
            </p:nvSpPr>
            <p:spPr>
              <a:xfrm>
                <a:off x="3242930" y="4578158"/>
                <a:ext cx="244432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s-ES" sz="1200" b="0" i="1" smtClean="0">
                          <a:latin typeface="Cambria Math" panose="02040503050406030204" pitchFamily="18" charset="0"/>
                        </a:rPr>
                        <m:t>(</m:t>
                      </m:r>
                      <m:r>
                        <a:rPr lang="es-ES" sz="1200" b="0" i="1" smtClean="0">
                          <a:latin typeface="Cambria Math" panose="02040503050406030204" pitchFamily="18" charset="0"/>
                        </a:rPr>
                        <m:t>𝑅𝑜𝑒𝑏𝑒𝑙𝑖𝑛𝑔</m:t>
                      </m:r>
                      <m:r>
                        <a:rPr lang="es-ES" sz="1200" b="0" i="1" smtClean="0">
                          <a:latin typeface="Cambria Math" panose="02040503050406030204" pitchFamily="18" charset="0"/>
                        </a:rPr>
                        <m:t> </m:t>
                      </m:r>
                      <m:r>
                        <a:rPr lang="es-ES" sz="1200" b="0" i="1" smtClean="0">
                          <a:latin typeface="Cambria Math" panose="02040503050406030204" pitchFamily="18" charset="0"/>
                        </a:rPr>
                        <m:t>𝑎𝑛𝑑</m:t>
                      </m:r>
                      <m:r>
                        <a:rPr lang="es-ES" sz="1200" b="0" i="1" smtClean="0">
                          <a:latin typeface="Cambria Math" panose="02040503050406030204" pitchFamily="18" charset="0"/>
                        </a:rPr>
                        <m:t> </m:t>
                      </m:r>
                      <m:r>
                        <a:rPr lang="es-ES" sz="1200" b="0" i="1" smtClean="0">
                          <a:latin typeface="Cambria Math" panose="02040503050406030204" pitchFamily="18" charset="0"/>
                        </a:rPr>
                        <m:t>𝐻𝑜𝑙𝑙𝑒𝑚𝑎𝑛</m:t>
                      </m:r>
                      <m:r>
                        <a:rPr lang="es-ES" sz="1200" b="0" i="1" smtClean="0">
                          <a:latin typeface="Cambria Math" panose="02040503050406030204" pitchFamily="18" charset="0"/>
                        </a:rPr>
                        <m:t>,2009)</m:t>
                      </m:r>
                    </m:oMath>
                  </m:oMathPara>
                </a14:m>
                <a:endParaRPr lang="es-ES" sz="1200" dirty="0"/>
              </a:p>
            </p:txBody>
          </p:sp>
        </mc:Choice>
        <mc:Fallback xmlns="">
          <p:sp>
            <p:nvSpPr>
              <p:cNvPr id="9" name="CuadroTexto 8"/>
              <p:cNvSpPr txBox="1">
                <a:spLocks noRot="1" noChangeAspect="1" noMove="1" noResize="1" noEditPoints="1" noAdjustHandles="1" noChangeArrowheads="1" noChangeShapeType="1" noTextEdit="1"/>
              </p:cNvSpPr>
              <p:nvPr/>
            </p:nvSpPr>
            <p:spPr>
              <a:xfrm>
                <a:off x="3242930" y="4578158"/>
                <a:ext cx="2444326" cy="276999"/>
              </a:xfrm>
              <a:prstGeom prst="rect">
                <a:avLst/>
              </a:prstGeom>
              <a:blipFill rotWithShape="0">
                <a:blip r:embed="rId2" cstate="print"/>
                <a:stretch>
                  <a:fillRect b="-11111"/>
                </a:stretch>
              </a:blipFill>
            </p:spPr>
            <p:txBody>
              <a:bodyPr/>
              <a:lstStyle/>
              <a:p>
                <a:r>
                  <a:rPr lang="en-GB">
                    <a:noFill/>
                  </a:rPr>
                  <a:t> </a:t>
                </a:r>
              </a:p>
            </p:txBody>
          </p:sp>
        </mc:Fallback>
      </mc:AlternateContent>
      <p:sp>
        <p:nvSpPr>
          <p:cNvPr id="10" name="CuadroTexto 9"/>
          <p:cNvSpPr txBox="1"/>
          <p:nvPr/>
        </p:nvSpPr>
        <p:spPr>
          <a:xfrm>
            <a:off x="491078" y="4154231"/>
            <a:ext cx="10069423" cy="369332"/>
          </a:xfrm>
          <a:prstGeom prst="rect">
            <a:avLst/>
          </a:prstGeom>
          <a:noFill/>
        </p:spPr>
        <p:txBody>
          <a:bodyPr wrap="none" rtlCol="0">
            <a:spAutoFit/>
          </a:bodyPr>
          <a:lstStyle/>
          <a:p>
            <a:r>
              <a:rPr lang="en-GB" dirty="0" smtClean="0"/>
              <a:t>CWP: The cloud water path is a measure of the </a:t>
            </a:r>
            <a:r>
              <a:rPr lang="en-GB" b="1" dirty="0" smtClean="0"/>
              <a:t>water content </a:t>
            </a:r>
            <a:r>
              <a:rPr lang="en-GB" dirty="0" smtClean="0"/>
              <a:t>integrated to a vertical column.</a:t>
            </a:r>
            <a:endParaRPr lang="en-GB" dirty="0"/>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1078" y="4936465"/>
            <a:ext cx="417137" cy="436098"/>
          </a:xfrm>
          <a:prstGeom prst="rect">
            <a:avLst/>
          </a:prstGeom>
        </p:spPr>
      </p:pic>
      <p:sp>
        <p:nvSpPr>
          <p:cNvPr id="12" name="CuadroTexto 11"/>
          <p:cNvSpPr txBox="1"/>
          <p:nvPr/>
        </p:nvSpPr>
        <p:spPr>
          <a:xfrm>
            <a:off x="491078" y="1105445"/>
            <a:ext cx="1135247" cy="369332"/>
          </a:xfrm>
          <a:prstGeom prst="rect">
            <a:avLst/>
          </a:prstGeom>
          <a:noFill/>
        </p:spPr>
        <p:txBody>
          <a:bodyPr wrap="none" rtlCol="0">
            <a:spAutoFit/>
          </a:bodyPr>
          <a:lstStyle/>
          <a:p>
            <a:r>
              <a:rPr lang="en-GB" b="1" dirty="0" smtClean="0"/>
              <a:t>1. Inputs</a:t>
            </a:r>
            <a:endParaRPr lang="en-GB" b="1" dirty="0"/>
          </a:p>
        </p:txBody>
      </p:sp>
      <p:graphicFrame>
        <p:nvGraphicFramePr>
          <p:cNvPr id="13" name="Tabla 12"/>
          <p:cNvGraphicFramePr>
            <a:graphicFrameLocks noGrp="1"/>
          </p:cNvGraphicFramePr>
          <p:nvPr>
            <p:extLst/>
          </p:nvPr>
        </p:nvGraphicFramePr>
        <p:xfrm>
          <a:off x="496528" y="1665617"/>
          <a:ext cx="9383085" cy="640080"/>
        </p:xfrm>
        <a:graphic>
          <a:graphicData uri="http://schemas.openxmlformats.org/drawingml/2006/table">
            <a:tbl>
              <a:tblPr firstRow="1" bandRow="1">
                <a:tableStyleId>{5C22544A-7EE6-4342-B048-85BDC9FD1C3A}</a:tableStyleId>
              </a:tblPr>
              <a:tblGrid>
                <a:gridCol w="1042565"/>
                <a:gridCol w="1042565"/>
                <a:gridCol w="1042565"/>
                <a:gridCol w="1042565"/>
                <a:gridCol w="1042565"/>
                <a:gridCol w="1042565"/>
                <a:gridCol w="1042565"/>
                <a:gridCol w="1042565"/>
                <a:gridCol w="1042565"/>
              </a:tblGrid>
              <a:tr h="370840">
                <a:tc>
                  <a:txBody>
                    <a:bodyPr/>
                    <a:lstStyle/>
                    <a:p>
                      <a:r>
                        <a:rPr lang="en-GB" dirty="0" smtClean="0"/>
                        <a:t>IR10.8</a:t>
                      </a:r>
                      <a:endParaRPr lang="en-GB" dirty="0"/>
                    </a:p>
                  </a:txBody>
                  <a:tcPr/>
                </a:tc>
                <a:tc>
                  <a:txBody>
                    <a:bodyPr/>
                    <a:lstStyle/>
                    <a:p>
                      <a:r>
                        <a:rPr lang="en-GB" dirty="0" smtClean="0"/>
                        <a:t>IR12.0</a:t>
                      </a:r>
                      <a:endParaRPr lang="en-GB" dirty="0"/>
                    </a:p>
                  </a:txBody>
                  <a:tcPr/>
                </a:tc>
                <a:tc>
                  <a:txBody>
                    <a:bodyPr/>
                    <a:lstStyle/>
                    <a:p>
                      <a:r>
                        <a:rPr lang="en-GB" dirty="0" smtClean="0"/>
                        <a:t>IR13.4</a:t>
                      </a:r>
                      <a:endParaRPr lang="en-GB" dirty="0"/>
                    </a:p>
                  </a:txBody>
                  <a:tcPr/>
                </a:tc>
                <a:tc>
                  <a:txBody>
                    <a:bodyPr/>
                    <a:lstStyle/>
                    <a:p>
                      <a:r>
                        <a:rPr lang="en-GB" dirty="0" smtClean="0"/>
                        <a:t>IR8.7</a:t>
                      </a:r>
                      <a:endParaRPr lang="en-GB" dirty="0"/>
                    </a:p>
                  </a:txBody>
                  <a:tcPr/>
                </a:tc>
                <a:tc>
                  <a:txBody>
                    <a:bodyPr/>
                    <a:lstStyle/>
                    <a:p>
                      <a:r>
                        <a:rPr lang="en-GB" dirty="0" smtClean="0"/>
                        <a:t>IR9.7</a:t>
                      </a:r>
                      <a:endParaRPr lang="en-GB" dirty="0"/>
                    </a:p>
                  </a:txBody>
                  <a:tcPr/>
                </a:tc>
                <a:tc>
                  <a:txBody>
                    <a:bodyPr/>
                    <a:lstStyle/>
                    <a:p>
                      <a:r>
                        <a:rPr lang="en-GB" dirty="0" smtClean="0"/>
                        <a:t>VIS0.6N</a:t>
                      </a:r>
                    </a:p>
                    <a:p>
                      <a:endParaRPr lang="en-GB" dirty="0"/>
                    </a:p>
                  </a:txBody>
                  <a:tcPr/>
                </a:tc>
                <a:tc>
                  <a:txBody>
                    <a:bodyPr/>
                    <a:lstStyle/>
                    <a:p>
                      <a:r>
                        <a:rPr lang="en-GB" dirty="0" smtClean="0"/>
                        <a:t>WV6.2</a:t>
                      </a:r>
                      <a:endParaRPr lang="en-GB" dirty="0"/>
                    </a:p>
                  </a:txBody>
                  <a:tcPr/>
                </a:tc>
                <a:tc>
                  <a:txBody>
                    <a:bodyPr/>
                    <a:lstStyle/>
                    <a:p>
                      <a:r>
                        <a:rPr lang="en-GB" dirty="0" smtClean="0"/>
                        <a:t>WV7.3</a:t>
                      </a:r>
                      <a:endParaRPr lang="en-GB" dirty="0"/>
                    </a:p>
                  </a:txBody>
                  <a:tcPr/>
                </a:tc>
                <a:tc>
                  <a:txBody>
                    <a:bodyPr/>
                    <a:lstStyle/>
                    <a:p>
                      <a:r>
                        <a:rPr lang="en-GB" dirty="0" smtClean="0"/>
                        <a:t>CWP</a:t>
                      </a:r>
                      <a:endParaRPr lang="en-GB" dirty="0"/>
                    </a:p>
                  </a:txBody>
                  <a:tcPr/>
                </a:tc>
              </a:tr>
            </a:tbl>
          </a:graphicData>
        </a:graphic>
      </p:graphicFrame>
      <p:sp>
        <p:nvSpPr>
          <p:cNvPr id="17" name="CuadroTexto 16"/>
          <p:cNvSpPr txBox="1"/>
          <p:nvPr/>
        </p:nvSpPr>
        <p:spPr>
          <a:xfrm>
            <a:off x="491078" y="603484"/>
            <a:ext cx="1168781" cy="369332"/>
          </a:xfrm>
          <a:prstGeom prst="rect">
            <a:avLst/>
          </a:prstGeom>
          <a:noFill/>
        </p:spPr>
        <p:txBody>
          <a:bodyPr wrap="none" rtlCol="0">
            <a:spAutoFit/>
          </a:bodyPr>
          <a:lstStyle/>
          <a:p>
            <a:r>
              <a:rPr lang="en-GB" b="1" dirty="0" smtClean="0">
                <a:solidFill>
                  <a:srgbClr val="00B0F0"/>
                </a:solidFill>
              </a:rPr>
              <a:t>DAY TIME</a:t>
            </a:r>
            <a:endParaRPr lang="en-GB" b="1" dirty="0">
              <a:solidFill>
                <a:srgbClr val="00B0F0"/>
              </a:solidFill>
            </a:endParaRPr>
          </a:p>
        </p:txBody>
      </p:sp>
      <p:sp>
        <p:nvSpPr>
          <p:cNvPr id="18" name="Rectángulo 17"/>
          <p:cNvSpPr/>
          <p:nvPr/>
        </p:nvSpPr>
        <p:spPr>
          <a:xfrm flipH="1">
            <a:off x="9939475" y="1745796"/>
            <a:ext cx="703716" cy="369332"/>
          </a:xfrm>
          <a:prstGeom prst="rect">
            <a:avLst/>
          </a:prstGeom>
        </p:spPr>
        <p:txBody>
          <a:bodyPr wrap="square">
            <a:spAutoFit/>
          </a:bodyPr>
          <a:lstStyle/>
          <a:p>
            <a:r>
              <a:rPr lang="es-ES" b="1" dirty="0" smtClean="0"/>
              <a:t>(µm)</a:t>
            </a:r>
            <a:endParaRPr lang="en-GB" dirty="0"/>
          </a:p>
        </p:txBody>
      </p:sp>
    </p:spTree>
    <p:extLst>
      <p:ext uri="{BB962C8B-B14F-4D97-AF65-F5344CB8AC3E}">
        <p14:creationId xmlns:p14="http://schemas.microsoft.com/office/powerpoint/2010/main" val="3626549441"/>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391FC4F3-EF8F-4304-987F-5326496239D1}" type="slidenum">
              <a:rPr lang="es-ES" smtClean="0"/>
              <a:pPr/>
              <a:t>162</a:t>
            </a:fld>
            <a:endParaRPr lang="es-ES"/>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9217" y="335089"/>
            <a:ext cx="5832744" cy="5832744"/>
          </a:xfrm>
          <a:prstGeom prst="rect">
            <a:avLst/>
          </a:prstGeom>
        </p:spPr>
      </p:pic>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840" y="378632"/>
            <a:ext cx="5789201" cy="5789201"/>
          </a:xfrm>
          <a:prstGeom prst="rect">
            <a:avLst/>
          </a:prstGeom>
        </p:spPr>
      </p:pic>
    </p:spTree>
    <p:extLst>
      <p:ext uri="{BB962C8B-B14F-4D97-AF65-F5344CB8AC3E}">
        <p14:creationId xmlns:p14="http://schemas.microsoft.com/office/powerpoint/2010/main" val="982028380"/>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49085" y="587830"/>
            <a:ext cx="9180285" cy="4647426"/>
          </a:xfrm>
          <a:prstGeom prst="rect">
            <a:avLst/>
          </a:prstGeom>
        </p:spPr>
        <p:txBody>
          <a:bodyPr wrap="square">
            <a:spAutoFit/>
          </a:bodyPr>
          <a:lstStyle/>
          <a:p>
            <a:r>
              <a:rPr lang="en-GB" b="0" i="0" u="none" strike="noStrike" baseline="0" dirty="0" smtClean="0">
                <a:solidFill>
                  <a:srgbClr val="000080"/>
                </a:solidFill>
                <a:latin typeface="Times New Roman" panose="02020603050405020304" pitchFamily="18" charset="0"/>
              </a:rPr>
              <a:t>To compute </a:t>
            </a:r>
            <a:r>
              <a:rPr lang="en-GB" b="0" i="0" u="none" strike="noStrike" baseline="0" dirty="0" err="1" smtClean="0">
                <a:solidFill>
                  <a:srgbClr val="000080"/>
                </a:solidFill>
                <a:latin typeface="Times New Roman" panose="02020603050405020304" pitchFamily="18" charset="0"/>
              </a:rPr>
              <a:t>CRRPh</a:t>
            </a:r>
            <a:r>
              <a:rPr lang="en-GB" b="0" i="0" u="none" strike="noStrike" baseline="0" dirty="0" smtClean="0">
                <a:solidFill>
                  <a:srgbClr val="000080"/>
                </a:solidFill>
                <a:latin typeface="Times New Roman" panose="02020603050405020304" pitchFamily="18" charset="0"/>
              </a:rPr>
              <a:t> and </a:t>
            </a:r>
            <a:r>
              <a:rPr lang="en-GB" b="0" i="0" u="none" strike="noStrike" baseline="0" dirty="0" err="1" smtClean="0">
                <a:solidFill>
                  <a:srgbClr val="000080"/>
                </a:solidFill>
                <a:latin typeface="Times New Roman" panose="02020603050405020304" pitchFamily="18" charset="0"/>
              </a:rPr>
              <a:t>PCPh</a:t>
            </a:r>
            <a:r>
              <a:rPr lang="en-GB" b="0" i="0" u="none" strike="noStrike" baseline="0" dirty="0" smtClean="0">
                <a:solidFill>
                  <a:srgbClr val="000080"/>
                </a:solidFill>
                <a:latin typeface="Times New Roman" panose="02020603050405020304" pitchFamily="18" charset="0"/>
              </a:rPr>
              <a:t>, several steps have been followed: </a:t>
            </a:r>
          </a:p>
          <a:p>
            <a:endParaRPr lang="en-GB" b="0" i="0" u="none" strike="noStrike" baseline="0" dirty="0" smtClean="0">
              <a:solidFill>
                <a:srgbClr val="000080"/>
              </a:solidFill>
              <a:latin typeface="Times New Roman" panose="02020603050405020304" pitchFamily="18" charset="0"/>
            </a:endParaRPr>
          </a:p>
          <a:p>
            <a:r>
              <a:rPr lang="en-GB" b="0" i="0" u="none" strike="noStrike" baseline="0" dirty="0" smtClean="0">
                <a:solidFill>
                  <a:srgbClr val="000080"/>
                </a:solidFill>
                <a:latin typeface="Times New Roman" panose="02020603050405020304" pitchFamily="18" charset="0"/>
              </a:rPr>
              <a:t>1. For each pixel every input is normalised according to the following expression: </a:t>
            </a:r>
          </a:p>
          <a:p>
            <a:r>
              <a:rPr lang="en-GB" b="0" i="0" u="none" strike="noStrike" baseline="0" dirty="0" smtClean="0">
                <a:solidFill>
                  <a:srgbClr val="000080"/>
                </a:solidFill>
                <a:latin typeface="Times New Roman" panose="02020603050405020304" pitchFamily="18" charset="0"/>
              </a:rPr>
              <a:t>Normalized </a:t>
            </a:r>
            <a:r>
              <a:rPr lang="en-GB" b="0" i="0" u="none" strike="noStrike" baseline="0" dirty="0" err="1" smtClean="0">
                <a:solidFill>
                  <a:srgbClr val="000080"/>
                </a:solidFill>
                <a:latin typeface="Times New Roman" panose="02020603050405020304" pitchFamily="18" charset="0"/>
              </a:rPr>
              <a:t>value</a:t>
            </a:r>
            <a:r>
              <a:rPr lang="en-GB" sz="800" b="0" i="0" u="none" strike="noStrike" baseline="0" dirty="0" err="1" smtClean="0">
                <a:solidFill>
                  <a:srgbClr val="000080"/>
                </a:solidFill>
                <a:latin typeface="Times New Roman" panose="02020603050405020304" pitchFamily="18" charset="0"/>
              </a:rPr>
              <a:t>CHANNEL</a:t>
            </a:r>
            <a:r>
              <a:rPr lang="en-GB" b="0" i="0" u="none" strike="noStrike" baseline="0" dirty="0" smtClean="0">
                <a:solidFill>
                  <a:srgbClr val="000080"/>
                </a:solidFill>
                <a:latin typeface="Times New Roman" panose="02020603050405020304" pitchFamily="18" charset="0"/>
              </a:rPr>
              <a:t>=(Pixel value </a:t>
            </a:r>
            <a:r>
              <a:rPr lang="en-GB" sz="800" b="0" i="0" u="none" strike="noStrike" baseline="0" dirty="0" smtClean="0">
                <a:solidFill>
                  <a:srgbClr val="000080"/>
                </a:solidFill>
                <a:latin typeface="Times New Roman" panose="02020603050405020304" pitchFamily="18" charset="0"/>
              </a:rPr>
              <a:t>CHANNEL </a:t>
            </a:r>
            <a:r>
              <a:rPr lang="en-GB" b="0" i="0" u="none" strike="noStrike" baseline="0" dirty="0" smtClean="0">
                <a:solidFill>
                  <a:srgbClr val="000080"/>
                </a:solidFill>
                <a:latin typeface="Times New Roman" panose="02020603050405020304" pitchFamily="18" charset="0"/>
              </a:rPr>
              <a:t>–Mean value </a:t>
            </a:r>
            <a:r>
              <a:rPr lang="en-GB" sz="800" b="0" i="0" u="none" strike="noStrike" baseline="0" dirty="0" smtClean="0">
                <a:solidFill>
                  <a:srgbClr val="000080"/>
                </a:solidFill>
                <a:latin typeface="Times New Roman" panose="02020603050405020304" pitchFamily="18" charset="0"/>
              </a:rPr>
              <a:t>CHANNEL</a:t>
            </a:r>
            <a:r>
              <a:rPr lang="en-GB" b="0" i="0" u="none" strike="noStrike" baseline="0" dirty="0" smtClean="0">
                <a:solidFill>
                  <a:srgbClr val="000080"/>
                </a:solidFill>
                <a:latin typeface="Times New Roman" panose="02020603050405020304" pitchFamily="18" charset="0"/>
              </a:rPr>
              <a:t>)/Standard Deviation </a:t>
            </a:r>
            <a:r>
              <a:rPr lang="en-GB" sz="800" b="0" i="0" u="none" strike="noStrike" baseline="0" dirty="0" smtClean="0">
                <a:solidFill>
                  <a:srgbClr val="000080"/>
                </a:solidFill>
                <a:latin typeface="Times New Roman" panose="02020603050405020304" pitchFamily="18" charset="0"/>
              </a:rPr>
              <a:t>CHANNEL </a:t>
            </a:r>
          </a:p>
          <a:p>
            <a:endParaRPr lang="en-GB" sz="800" b="0" i="0" u="none" strike="noStrike" baseline="0" dirty="0" smtClean="0">
              <a:solidFill>
                <a:srgbClr val="000080"/>
              </a:solidFill>
              <a:latin typeface="Times New Roman" panose="02020603050405020304" pitchFamily="18" charset="0"/>
            </a:endParaRPr>
          </a:p>
          <a:p>
            <a:endParaRPr lang="en-GB" b="0" i="0" u="none" strike="noStrike" baseline="0" dirty="0" smtClean="0">
              <a:solidFill>
                <a:srgbClr val="000080"/>
              </a:solidFill>
              <a:latin typeface="Times New Roman" panose="02020603050405020304" pitchFamily="18" charset="0"/>
            </a:endParaRPr>
          </a:p>
          <a:p>
            <a:r>
              <a:rPr lang="en-GB" b="0" i="0" u="none" strike="noStrike" baseline="0" dirty="0" smtClean="0">
                <a:solidFill>
                  <a:srgbClr val="000080"/>
                </a:solidFill>
                <a:latin typeface="Times New Roman" panose="02020603050405020304" pitchFamily="18" charset="0"/>
              </a:rPr>
              <a:t>2. Then, for every pixel, the first two principal components ( P1 and P2) are computed </a:t>
            </a:r>
          </a:p>
          <a:p>
            <a:r>
              <a:rPr lang="en-GB" b="0" i="0" u="none" strike="noStrike" baseline="0" dirty="0" smtClean="0">
                <a:solidFill>
                  <a:srgbClr val="000080"/>
                </a:solidFill>
                <a:latin typeface="Times New Roman" panose="02020603050405020304" pitchFamily="18" charset="0"/>
              </a:rPr>
              <a:t>P</a:t>
            </a:r>
            <a:r>
              <a:rPr lang="en-GB" sz="800" b="0" i="0" u="none" strike="noStrike" baseline="0" dirty="0" smtClean="0">
                <a:solidFill>
                  <a:srgbClr val="000080"/>
                </a:solidFill>
                <a:latin typeface="Times New Roman" panose="02020603050405020304" pitchFamily="18" charset="0"/>
              </a:rPr>
              <a:t>1</a:t>
            </a:r>
            <a:r>
              <a:rPr lang="en-GB" b="0" i="0" u="none" strike="noStrike" baseline="0" dirty="0" smtClean="0">
                <a:solidFill>
                  <a:srgbClr val="000080"/>
                </a:solidFill>
                <a:latin typeface="Times New Roman" panose="02020603050405020304" pitchFamily="18" charset="0"/>
              </a:rPr>
              <a:t>=CWP normalized *v</a:t>
            </a:r>
            <a:r>
              <a:rPr lang="en-GB" sz="800" b="0" i="0" u="none" strike="noStrike" baseline="0" dirty="0" smtClean="0">
                <a:solidFill>
                  <a:srgbClr val="000080"/>
                </a:solidFill>
                <a:latin typeface="Times New Roman" panose="02020603050405020304" pitchFamily="18" charset="0"/>
              </a:rPr>
              <a:t>11</a:t>
            </a:r>
            <a:r>
              <a:rPr lang="en-GB" b="0" i="0" u="none" strike="noStrike" baseline="0" dirty="0" smtClean="0">
                <a:solidFill>
                  <a:srgbClr val="000080"/>
                </a:solidFill>
                <a:latin typeface="Times New Roman" panose="02020603050405020304" pitchFamily="18" charset="0"/>
              </a:rPr>
              <a:t>+IR</a:t>
            </a:r>
            <a:r>
              <a:rPr lang="en-GB" sz="800" b="0" i="0" u="none" strike="noStrike" baseline="0" dirty="0" smtClean="0">
                <a:solidFill>
                  <a:srgbClr val="000080"/>
                </a:solidFill>
                <a:latin typeface="Times New Roman" panose="02020603050405020304" pitchFamily="18" charset="0"/>
              </a:rPr>
              <a:t>10.8 </a:t>
            </a:r>
            <a:r>
              <a:rPr lang="en-GB" b="0" i="0" u="none" strike="noStrike" baseline="0" dirty="0" smtClean="0">
                <a:solidFill>
                  <a:srgbClr val="000080"/>
                </a:solidFill>
                <a:latin typeface="Times New Roman" panose="02020603050405020304" pitchFamily="18" charset="0"/>
              </a:rPr>
              <a:t>normalized *v</a:t>
            </a:r>
            <a:r>
              <a:rPr lang="en-GB" sz="800" b="0" i="0" u="none" strike="noStrike" baseline="0" dirty="0" smtClean="0">
                <a:solidFill>
                  <a:srgbClr val="000080"/>
                </a:solidFill>
                <a:latin typeface="Times New Roman" panose="02020603050405020304" pitchFamily="18" charset="0"/>
              </a:rPr>
              <a:t>12</a:t>
            </a:r>
            <a:r>
              <a:rPr lang="en-GB" b="0" i="0" u="none" strike="noStrike" baseline="0" dirty="0" smtClean="0">
                <a:solidFill>
                  <a:srgbClr val="000080"/>
                </a:solidFill>
                <a:latin typeface="Times New Roman" panose="02020603050405020304" pitchFamily="18" charset="0"/>
              </a:rPr>
              <a:t>+IR120*v</a:t>
            </a:r>
            <a:r>
              <a:rPr lang="en-GB" sz="800" b="0" i="0" u="none" strike="noStrike" baseline="0" dirty="0" smtClean="0">
                <a:solidFill>
                  <a:srgbClr val="000080"/>
                </a:solidFill>
                <a:latin typeface="Times New Roman" panose="02020603050405020304" pitchFamily="18" charset="0"/>
              </a:rPr>
              <a:t>13</a:t>
            </a:r>
            <a:r>
              <a:rPr lang="en-GB" b="0" i="0" u="none" strike="noStrike" baseline="0" dirty="0" smtClean="0">
                <a:solidFill>
                  <a:srgbClr val="000080"/>
                </a:solidFill>
                <a:latin typeface="Times New Roman" panose="02020603050405020304" pitchFamily="18" charset="0"/>
              </a:rPr>
              <a:t>+.......+WV</a:t>
            </a:r>
            <a:r>
              <a:rPr lang="en-GB" sz="800" b="0" i="0" u="none" strike="noStrike" baseline="0" dirty="0" smtClean="0">
                <a:solidFill>
                  <a:srgbClr val="000080"/>
                </a:solidFill>
                <a:latin typeface="Times New Roman" panose="02020603050405020304" pitchFamily="18" charset="0"/>
              </a:rPr>
              <a:t>7.3</a:t>
            </a:r>
            <a:r>
              <a:rPr lang="en-GB" b="0" i="0" u="none" strike="noStrike" baseline="0" dirty="0" smtClean="0">
                <a:solidFill>
                  <a:srgbClr val="000080"/>
                </a:solidFill>
                <a:latin typeface="Times New Roman" panose="02020603050405020304" pitchFamily="18" charset="0"/>
              </a:rPr>
              <a:t>normalized*v</a:t>
            </a:r>
            <a:r>
              <a:rPr lang="en-GB" sz="800" b="0" i="0" u="none" strike="noStrike" baseline="0" dirty="0" smtClean="0">
                <a:solidFill>
                  <a:srgbClr val="000080"/>
                </a:solidFill>
                <a:latin typeface="Times New Roman" panose="02020603050405020304" pitchFamily="18" charset="0"/>
              </a:rPr>
              <a:t>19 </a:t>
            </a:r>
          </a:p>
          <a:p>
            <a:r>
              <a:rPr lang="en-GB" b="0" i="0" u="none" strike="noStrike" baseline="0" dirty="0" smtClean="0">
                <a:solidFill>
                  <a:srgbClr val="000080"/>
                </a:solidFill>
                <a:latin typeface="Times New Roman" panose="02020603050405020304" pitchFamily="18" charset="0"/>
              </a:rPr>
              <a:t>P</a:t>
            </a:r>
            <a:r>
              <a:rPr lang="en-GB" sz="800" b="0" i="0" u="none" strike="noStrike" baseline="0" dirty="0" smtClean="0">
                <a:solidFill>
                  <a:srgbClr val="000080"/>
                </a:solidFill>
                <a:latin typeface="Times New Roman" panose="02020603050405020304" pitchFamily="18" charset="0"/>
              </a:rPr>
              <a:t>2</a:t>
            </a:r>
            <a:r>
              <a:rPr lang="en-GB" b="0" i="0" u="none" strike="noStrike" baseline="0" dirty="0" smtClean="0">
                <a:solidFill>
                  <a:srgbClr val="000080"/>
                </a:solidFill>
                <a:latin typeface="Times New Roman" panose="02020603050405020304" pitchFamily="18" charset="0"/>
              </a:rPr>
              <a:t>=CWP normalized *v</a:t>
            </a:r>
            <a:r>
              <a:rPr lang="en-GB" sz="800" b="0" i="0" u="none" strike="noStrike" baseline="0" dirty="0" smtClean="0">
                <a:solidFill>
                  <a:srgbClr val="000080"/>
                </a:solidFill>
                <a:latin typeface="Times New Roman" panose="02020603050405020304" pitchFamily="18" charset="0"/>
              </a:rPr>
              <a:t>21</a:t>
            </a:r>
            <a:r>
              <a:rPr lang="en-GB" b="0" i="0" u="none" strike="noStrike" baseline="0" dirty="0" smtClean="0">
                <a:solidFill>
                  <a:srgbClr val="000080"/>
                </a:solidFill>
                <a:latin typeface="Times New Roman" panose="02020603050405020304" pitchFamily="18" charset="0"/>
              </a:rPr>
              <a:t>+IR</a:t>
            </a:r>
            <a:r>
              <a:rPr lang="en-GB" sz="800" b="0" i="0" u="none" strike="noStrike" baseline="0" dirty="0" smtClean="0">
                <a:solidFill>
                  <a:srgbClr val="000080"/>
                </a:solidFill>
                <a:latin typeface="Times New Roman" panose="02020603050405020304" pitchFamily="18" charset="0"/>
              </a:rPr>
              <a:t>10.8 </a:t>
            </a:r>
            <a:r>
              <a:rPr lang="en-GB" b="0" i="0" u="none" strike="noStrike" baseline="0" dirty="0" smtClean="0">
                <a:solidFill>
                  <a:srgbClr val="000080"/>
                </a:solidFill>
                <a:latin typeface="Times New Roman" panose="02020603050405020304" pitchFamily="18" charset="0"/>
              </a:rPr>
              <a:t>normalized *v</a:t>
            </a:r>
            <a:r>
              <a:rPr lang="en-GB" sz="800" b="0" i="0" u="none" strike="noStrike" baseline="0" dirty="0" smtClean="0">
                <a:solidFill>
                  <a:srgbClr val="000080"/>
                </a:solidFill>
                <a:latin typeface="Times New Roman" panose="02020603050405020304" pitchFamily="18" charset="0"/>
              </a:rPr>
              <a:t>22</a:t>
            </a:r>
            <a:r>
              <a:rPr lang="en-GB" b="0" i="0" u="none" strike="noStrike" baseline="0" dirty="0" smtClean="0">
                <a:solidFill>
                  <a:srgbClr val="000080"/>
                </a:solidFill>
                <a:latin typeface="Times New Roman" panose="02020603050405020304" pitchFamily="18" charset="0"/>
              </a:rPr>
              <a:t>+IR120*v</a:t>
            </a:r>
            <a:r>
              <a:rPr lang="en-GB" sz="800" b="0" i="0" u="none" strike="noStrike" baseline="0" dirty="0" smtClean="0">
                <a:solidFill>
                  <a:srgbClr val="000080"/>
                </a:solidFill>
                <a:latin typeface="Times New Roman" panose="02020603050405020304" pitchFamily="18" charset="0"/>
              </a:rPr>
              <a:t>23</a:t>
            </a:r>
            <a:r>
              <a:rPr lang="en-GB" b="0" i="0" u="none" strike="noStrike" baseline="0" dirty="0" smtClean="0">
                <a:solidFill>
                  <a:srgbClr val="000080"/>
                </a:solidFill>
                <a:latin typeface="Times New Roman" panose="02020603050405020304" pitchFamily="18" charset="0"/>
              </a:rPr>
              <a:t>+.......+WV</a:t>
            </a:r>
            <a:r>
              <a:rPr lang="en-GB" sz="800" b="0" i="0" u="none" strike="noStrike" baseline="0" dirty="0" smtClean="0">
                <a:solidFill>
                  <a:srgbClr val="000080"/>
                </a:solidFill>
                <a:latin typeface="Times New Roman" panose="02020603050405020304" pitchFamily="18" charset="0"/>
              </a:rPr>
              <a:t>7.3</a:t>
            </a:r>
            <a:r>
              <a:rPr lang="en-GB" b="0" i="0" u="none" strike="noStrike" baseline="0" dirty="0" smtClean="0">
                <a:solidFill>
                  <a:srgbClr val="000080"/>
                </a:solidFill>
                <a:latin typeface="Times New Roman" panose="02020603050405020304" pitchFamily="18" charset="0"/>
              </a:rPr>
              <a:t>normalized*v</a:t>
            </a:r>
            <a:r>
              <a:rPr lang="en-GB" sz="800" b="0" i="0" u="none" strike="noStrike" baseline="0" dirty="0" smtClean="0">
                <a:solidFill>
                  <a:srgbClr val="000080"/>
                </a:solidFill>
                <a:latin typeface="Times New Roman" panose="02020603050405020304" pitchFamily="18" charset="0"/>
              </a:rPr>
              <a:t>29 </a:t>
            </a:r>
          </a:p>
          <a:p>
            <a:r>
              <a:rPr lang="en-GB" b="0" i="0" u="none" strike="noStrike" baseline="0" dirty="0" err="1" smtClean="0">
                <a:solidFill>
                  <a:srgbClr val="000080"/>
                </a:solidFill>
                <a:latin typeface="Times New Roman" panose="02020603050405020304" pitchFamily="18" charset="0"/>
              </a:rPr>
              <a:t>v</a:t>
            </a:r>
            <a:r>
              <a:rPr lang="en-GB" sz="800" b="0" i="0" u="none" strike="noStrike" baseline="0" dirty="0" err="1" smtClean="0">
                <a:solidFill>
                  <a:srgbClr val="000080"/>
                </a:solidFill>
                <a:latin typeface="Times New Roman" panose="02020603050405020304" pitchFamily="18" charset="0"/>
              </a:rPr>
              <a:t>ij</a:t>
            </a:r>
            <a:r>
              <a:rPr lang="en-GB" sz="800" b="0" i="0" u="none" strike="noStrike" baseline="0" dirty="0" smtClean="0">
                <a:solidFill>
                  <a:srgbClr val="000080"/>
                </a:solidFill>
                <a:latin typeface="Times New Roman" panose="02020603050405020304" pitchFamily="18" charset="0"/>
              </a:rPr>
              <a:t> </a:t>
            </a:r>
            <a:r>
              <a:rPr lang="en-GB" b="0" i="0" u="none" strike="noStrike" baseline="0" dirty="0" smtClean="0">
                <a:solidFill>
                  <a:srgbClr val="000080"/>
                </a:solidFill>
                <a:latin typeface="Times New Roman" panose="02020603050405020304" pitchFamily="18" charset="0"/>
              </a:rPr>
              <a:t>stands for the eigenvectors </a:t>
            </a:r>
          </a:p>
          <a:p>
            <a:endParaRPr lang="en-GB" b="0" i="0" u="none" strike="noStrike" baseline="0" dirty="0" smtClean="0">
              <a:solidFill>
                <a:srgbClr val="000080"/>
              </a:solidFill>
              <a:latin typeface="Times New Roman" panose="02020603050405020304" pitchFamily="18" charset="0"/>
            </a:endParaRPr>
          </a:p>
          <a:p>
            <a:r>
              <a:rPr lang="en-GB" dirty="0">
                <a:solidFill>
                  <a:srgbClr val="000080"/>
                </a:solidFill>
                <a:latin typeface="Times New Roman" panose="02020603050405020304" pitchFamily="18" charset="0"/>
              </a:rPr>
              <a:t>The first two components </a:t>
            </a:r>
            <a:r>
              <a:rPr lang="en-GB" dirty="0" smtClean="0">
                <a:solidFill>
                  <a:srgbClr val="000080"/>
                </a:solidFill>
                <a:latin typeface="Times New Roman" panose="02020603050405020304" pitchFamily="18" charset="0"/>
              </a:rPr>
              <a:t>explain the </a:t>
            </a:r>
            <a:r>
              <a:rPr lang="en-GB" dirty="0">
                <a:solidFill>
                  <a:srgbClr val="000080"/>
                </a:solidFill>
                <a:latin typeface="Times New Roman" panose="02020603050405020304" pitchFamily="18" charset="0"/>
              </a:rPr>
              <a:t>94,9% of the variance in both products </a:t>
            </a:r>
            <a:r>
              <a:rPr lang="en-GB" dirty="0" err="1">
                <a:solidFill>
                  <a:srgbClr val="000080"/>
                </a:solidFill>
                <a:latin typeface="Times New Roman" panose="02020603050405020304" pitchFamily="18" charset="0"/>
              </a:rPr>
              <a:t>PCPh</a:t>
            </a:r>
            <a:r>
              <a:rPr lang="en-GB" dirty="0">
                <a:solidFill>
                  <a:srgbClr val="000080"/>
                </a:solidFill>
                <a:latin typeface="Times New Roman" panose="02020603050405020304" pitchFamily="18" charset="0"/>
              </a:rPr>
              <a:t> and </a:t>
            </a:r>
            <a:r>
              <a:rPr lang="en-GB" dirty="0" err="1">
                <a:solidFill>
                  <a:srgbClr val="000080"/>
                </a:solidFill>
                <a:latin typeface="Times New Roman" panose="02020603050405020304" pitchFamily="18" charset="0"/>
              </a:rPr>
              <a:t>CRRPh</a:t>
            </a:r>
            <a:endParaRPr lang="en-GB" dirty="0">
              <a:solidFill>
                <a:srgbClr val="000080"/>
              </a:solidFill>
              <a:latin typeface="Times New Roman" panose="02020603050405020304" pitchFamily="18" charset="0"/>
            </a:endParaRPr>
          </a:p>
          <a:p>
            <a:endParaRPr lang="en-GB" b="0" i="0" u="none" strike="noStrike" baseline="0" dirty="0" smtClean="0">
              <a:solidFill>
                <a:srgbClr val="000080"/>
              </a:solidFill>
              <a:latin typeface="Times New Roman" panose="02020603050405020304" pitchFamily="18" charset="0"/>
            </a:endParaRPr>
          </a:p>
          <a:p>
            <a:r>
              <a:rPr lang="en-GB" b="0" i="0" u="none" strike="noStrike" baseline="0" dirty="0" smtClean="0">
                <a:solidFill>
                  <a:srgbClr val="000080"/>
                </a:solidFill>
                <a:latin typeface="Times New Roman" panose="02020603050405020304" pitchFamily="18" charset="0"/>
              </a:rPr>
              <a:t>3. Once P1 and P2 have been calculated, the correspondence with instantaneous rain intensities values is found in a LUT </a:t>
            </a:r>
          </a:p>
          <a:p>
            <a:r>
              <a:rPr lang="en-GB" b="0" i="0" u="none" strike="noStrike" baseline="0" dirty="0" err="1" smtClean="0">
                <a:solidFill>
                  <a:srgbClr val="000080"/>
                </a:solidFill>
                <a:latin typeface="Times New Roman" panose="02020603050405020304" pitchFamily="18" charset="0"/>
              </a:rPr>
              <a:t>CRRPh</a:t>
            </a:r>
            <a:r>
              <a:rPr lang="en-GB" b="0" i="0" u="none" strike="noStrike" baseline="0" dirty="0" smtClean="0">
                <a:solidFill>
                  <a:srgbClr val="000080"/>
                </a:solidFill>
                <a:latin typeface="Times New Roman" panose="02020603050405020304" pitchFamily="18" charset="0"/>
              </a:rPr>
              <a:t>=LUT(x=p1, y=p2) </a:t>
            </a:r>
          </a:p>
          <a:p>
            <a:r>
              <a:rPr lang="en-GB" dirty="0" err="1">
                <a:solidFill>
                  <a:srgbClr val="000080"/>
                </a:solidFill>
                <a:latin typeface="Times New Roman" panose="02020603050405020304" pitchFamily="18" charset="0"/>
              </a:rPr>
              <a:t>PCPh</a:t>
            </a:r>
            <a:r>
              <a:rPr lang="en-GB" dirty="0">
                <a:solidFill>
                  <a:srgbClr val="000080"/>
                </a:solidFill>
                <a:latin typeface="Times New Roman" panose="02020603050405020304" pitchFamily="18" charset="0"/>
              </a:rPr>
              <a:t>=LUT(x=p1,y=p2) </a:t>
            </a:r>
          </a:p>
        </p:txBody>
      </p:sp>
    </p:spTree>
    <p:extLst>
      <p:ext uri="{BB962C8B-B14F-4D97-AF65-F5344CB8AC3E}">
        <p14:creationId xmlns:p14="http://schemas.microsoft.com/office/powerpoint/2010/main" val="519123040"/>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0" y="0"/>
            <a:ext cx="6560001" cy="4915200"/>
          </a:xfrm>
          <a:prstGeom prst="rect">
            <a:avLst/>
          </a:prstGeom>
        </p:spPr>
      </p:pic>
      <p:sp>
        <p:nvSpPr>
          <p:cNvPr id="5" name="Rectángulo 4"/>
          <p:cNvSpPr/>
          <p:nvPr/>
        </p:nvSpPr>
        <p:spPr>
          <a:xfrm>
            <a:off x="5827486" y="602121"/>
            <a:ext cx="6096000" cy="646331"/>
          </a:xfrm>
          <a:prstGeom prst="rect">
            <a:avLst/>
          </a:prstGeom>
        </p:spPr>
        <p:txBody>
          <a:bodyPr>
            <a:spAutoFit/>
          </a:bodyPr>
          <a:lstStyle/>
          <a:p>
            <a:r>
              <a:rPr lang="en-GB" b="0" i="0" u="none" strike="noStrike" baseline="0" dirty="0" smtClean="0">
                <a:solidFill>
                  <a:srgbClr val="000080"/>
                </a:solidFill>
                <a:latin typeface="Times New Roman" panose="02020603050405020304" pitchFamily="18" charset="0"/>
              </a:rPr>
              <a:t>The colour palette is the Z axis and it represents the ninety percentile of the radar intensity over the calibration year. </a:t>
            </a:r>
            <a:endParaRPr lang="en-GB" dirty="0"/>
          </a:p>
        </p:txBody>
      </p:sp>
      <p:sp>
        <p:nvSpPr>
          <p:cNvPr id="6" name="Rectángulo 5"/>
          <p:cNvSpPr/>
          <p:nvPr/>
        </p:nvSpPr>
        <p:spPr>
          <a:xfrm>
            <a:off x="660400" y="5055657"/>
            <a:ext cx="9398000" cy="923330"/>
          </a:xfrm>
          <a:prstGeom prst="rect">
            <a:avLst/>
          </a:prstGeom>
        </p:spPr>
        <p:txBody>
          <a:bodyPr wrap="square">
            <a:spAutoFit/>
          </a:bodyPr>
          <a:lstStyle/>
          <a:p>
            <a:r>
              <a:rPr lang="en-GB" dirty="0">
                <a:solidFill>
                  <a:srgbClr val="000080"/>
                </a:solidFill>
                <a:latin typeface="Times New Roman" panose="02020603050405020304" pitchFamily="18" charset="0"/>
              </a:rPr>
              <a:t>The LUT has been </a:t>
            </a:r>
            <a:r>
              <a:rPr lang="en-GB" b="1" dirty="0">
                <a:solidFill>
                  <a:srgbClr val="000080"/>
                </a:solidFill>
                <a:latin typeface="Times New Roman" panose="02020603050405020304" pitchFamily="18" charset="0"/>
              </a:rPr>
              <a:t>smoothed</a:t>
            </a:r>
            <a:r>
              <a:rPr lang="en-GB" dirty="0">
                <a:solidFill>
                  <a:srgbClr val="000080"/>
                </a:solidFill>
                <a:latin typeface="Times New Roman" panose="02020603050405020304" pitchFamily="18" charset="0"/>
              </a:rPr>
              <a:t> in 3*3 boxes with a median filter to </a:t>
            </a:r>
            <a:r>
              <a:rPr lang="en-GB" b="1" dirty="0">
                <a:solidFill>
                  <a:srgbClr val="000080"/>
                </a:solidFill>
                <a:latin typeface="Times New Roman" panose="02020603050405020304" pitchFamily="18" charset="0"/>
              </a:rPr>
              <a:t>reduce some noise</a:t>
            </a:r>
            <a:r>
              <a:rPr lang="en-GB" dirty="0">
                <a:solidFill>
                  <a:srgbClr val="000080"/>
                </a:solidFill>
                <a:latin typeface="Times New Roman" panose="02020603050405020304" pitchFamily="18" charset="0"/>
              </a:rPr>
              <a:t>. </a:t>
            </a:r>
          </a:p>
          <a:p>
            <a:r>
              <a:rPr lang="en-GB" dirty="0">
                <a:solidFill>
                  <a:srgbClr val="000080"/>
                </a:solidFill>
                <a:latin typeface="Times New Roman" panose="02020603050405020304" pitchFamily="18" charset="0"/>
              </a:rPr>
              <a:t>Next step consists of </a:t>
            </a:r>
            <a:r>
              <a:rPr lang="en-GB" b="1" dirty="0">
                <a:solidFill>
                  <a:srgbClr val="000080"/>
                </a:solidFill>
                <a:latin typeface="Times New Roman" panose="02020603050405020304" pitchFamily="18" charset="0"/>
              </a:rPr>
              <a:t>rescaling the signal </a:t>
            </a:r>
            <a:r>
              <a:rPr lang="en-GB" dirty="0">
                <a:solidFill>
                  <a:srgbClr val="000080"/>
                </a:solidFill>
                <a:latin typeface="Times New Roman" panose="02020603050405020304" pitchFamily="18" charset="0"/>
              </a:rPr>
              <a:t>by doing a linear interpolation. 3 mm/h </a:t>
            </a:r>
            <a:r>
              <a:rPr lang="en-GB" dirty="0" smtClean="0">
                <a:solidFill>
                  <a:srgbClr val="000080"/>
                </a:solidFill>
                <a:latin typeface="Times New Roman" panose="02020603050405020304" pitchFamily="18" charset="0"/>
              </a:rPr>
              <a:t>and lower values are </a:t>
            </a:r>
            <a:r>
              <a:rPr lang="en-GB" dirty="0">
                <a:solidFill>
                  <a:srgbClr val="000080"/>
                </a:solidFill>
                <a:latin typeface="Times New Roman" panose="02020603050405020304" pitchFamily="18" charset="0"/>
              </a:rPr>
              <a:t>set to zero and the maximum value, which is 36 mm/h is set to 50 mm/h. </a:t>
            </a:r>
          </a:p>
        </p:txBody>
      </p:sp>
      <p:sp>
        <p:nvSpPr>
          <p:cNvPr id="7" name="Rectángulo 6"/>
          <p:cNvSpPr/>
          <p:nvPr/>
        </p:nvSpPr>
        <p:spPr>
          <a:xfrm>
            <a:off x="5900057" y="1645307"/>
            <a:ext cx="6096000" cy="1477328"/>
          </a:xfrm>
          <a:prstGeom prst="rect">
            <a:avLst/>
          </a:prstGeom>
        </p:spPr>
        <p:txBody>
          <a:bodyPr>
            <a:spAutoFit/>
          </a:bodyPr>
          <a:lstStyle/>
          <a:p>
            <a:r>
              <a:rPr lang="en-GB" b="0" i="0" u="none" strike="noStrike" baseline="0" dirty="0" smtClean="0">
                <a:solidFill>
                  <a:srgbClr val="000080"/>
                </a:solidFill>
                <a:latin typeface="Times New Roman" panose="02020603050405020304" pitchFamily="18" charset="0"/>
              </a:rPr>
              <a:t>For every (P1, P2) there are a large amount of rain intensities values. Within this radar dataset there are many zeros. It has been chosen the </a:t>
            </a:r>
            <a:r>
              <a:rPr lang="en-GB" b="1" i="0" u="none" strike="noStrike" baseline="0" dirty="0" smtClean="0">
                <a:solidFill>
                  <a:srgbClr val="000080"/>
                </a:solidFill>
                <a:latin typeface="Times New Roman" panose="02020603050405020304" pitchFamily="18" charset="0"/>
              </a:rPr>
              <a:t>ninety percentile </a:t>
            </a:r>
            <a:r>
              <a:rPr lang="en-GB" b="0" i="0" u="none" strike="noStrike" baseline="0" dirty="0" smtClean="0">
                <a:solidFill>
                  <a:srgbClr val="000080"/>
                </a:solidFill>
                <a:latin typeface="Times New Roman" panose="02020603050405020304" pitchFamily="18" charset="0"/>
              </a:rPr>
              <a:t>of the radar dataset associated to every (P1, P2) not to finally obtain in the </a:t>
            </a:r>
            <a:r>
              <a:rPr lang="en-GB" b="0" i="0" u="none" strike="noStrike" baseline="0" dirty="0" err="1" smtClean="0">
                <a:solidFill>
                  <a:srgbClr val="000080"/>
                </a:solidFill>
                <a:latin typeface="Times New Roman" panose="02020603050405020304" pitchFamily="18" charset="0"/>
              </a:rPr>
              <a:t>CRRPh</a:t>
            </a:r>
            <a:r>
              <a:rPr lang="en-GB" b="0" i="0" u="none" strike="noStrike" baseline="0" dirty="0" smtClean="0">
                <a:solidFill>
                  <a:srgbClr val="000080"/>
                </a:solidFill>
                <a:latin typeface="Times New Roman" panose="02020603050405020304" pitchFamily="18" charset="0"/>
              </a:rPr>
              <a:t> algorithm low rain intensities values </a:t>
            </a:r>
            <a:endParaRPr lang="en-GB" dirty="0"/>
          </a:p>
        </p:txBody>
      </p:sp>
    </p:spTree>
    <p:extLst>
      <p:ext uri="{BB962C8B-B14F-4D97-AF65-F5344CB8AC3E}">
        <p14:creationId xmlns:p14="http://schemas.microsoft.com/office/powerpoint/2010/main" val="1136149045"/>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355600"/>
            <a:ext cx="6560001" cy="4915200"/>
          </a:xfrm>
          <a:prstGeom prst="rect">
            <a:avLst/>
          </a:prstGeom>
        </p:spPr>
      </p:pic>
      <p:sp>
        <p:nvSpPr>
          <p:cNvPr id="3" name="Rectángulo 2"/>
          <p:cNvSpPr/>
          <p:nvPr/>
        </p:nvSpPr>
        <p:spPr>
          <a:xfrm>
            <a:off x="5878286" y="1026439"/>
            <a:ext cx="6096000" cy="3416320"/>
          </a:xfrm>
          <a:prstGeom prst="rect">
            <a:avLst/>
          </a:prstGeom>
        </p:spPr>
        <p:txBody>
          <a:bodyPr>
            <a:spAutoFit/>
          </a:bodyPr>
          <a:lstStyle/>
          <a:p>
            <a:r>
              <a:rPr lang="en-GB" b="0" i="0" u="none" strike="noStrike" baseline="0" dirty="0" smtClean="0">
                <a:solidFill>
                  <a:srgbClr val="000080"/>
                </a:solidFill>
                <a:latin typeface="Times New Roman" panose="02020603050405020304" pitchFamily="18" charset="0"/>
              </a:rPr>
              <a:t>X and Y axis are the first and the second principal component respectively .Z axis is the colour palette and represents the probability of rain. </a:t>
            </a:r>
          </a:p>
          <a:p>
            <a:endParaRPr lang="en-GB" b="0" i="0" u="none" strike="noStrike" baseline="0" dirty="0" smtClean="0">
              <a:solidFill>
                <a:srgbClr val="000080"/>
              </a:solidFill>
              <a:latin typeface="Times New Roman" panose="02020603050405020304" pitchFamily="18" charset="0"/>
            </a:endParaRPr>
          </a:p>
          <a:p>
            <a:r>
              <a:rPr lang="en-GB" b="0" i="0" u="none" strike="noStrike" baseline="0" dirty="0" smtClean="0">
                <a:solidFill>
                  <a:srgbClr val="000080"/>
                </a:solidFill>
                <a:latin typeface="Times New Roman" panose="02020603050405020304" pitchFamily="18" charset="0"/>
              </a:rPr>
              <a:t>Radar pixels with rain rates greater than or equal to 0.2 mm/h have been considered as rainy. </a:t>
            </a:r>
          </a:p>
          <a:p>
            <a:endParaRPr lang="en-GB" b="0" i="0" u="none" strike="noStrike" baseline="0" dirty="0" smtClean="0">
              <a:solidFill>
                <a:srgbClr val="000080"/>
              </a:solidFill>
              <a:latin typeface="Times New Roman" panose="02020603050405020304" pitchFamily="18" charset="0"/>
            </a:endParaRPr>
          </a:p>
          <a:p>
            <a:r>
              <a:rPr lang="en-GB" b="0" i="0" u="none" strike="noStrike" baseline="0" dirty="0" smtClean="0">
                <a:solidFill>
                  <a:srgbClr val="000080"/>
                </a:solidFill>
                <a:latin typeface="Times New Roman" panose="02020603050405020304" pitchFamily="18" charset="0"/>
              </a:rPr>
              <a:t>Once the two projections have been calculated, it is necessary to associate them with a probability of rain. Then, for every pair of points (p1, p2) </a:t>
            </a:r>
            <a:r>
              <a:rPr lang="en-GB" b="1" i="0" u="none" strike="noStrike" baseline="0" dirty="0" smtClean="0">
                <a:solidFill>
                  <a:srgbClr val="000080"/>
                </a:solidFill>
                <a:latin typeface="Times New Roman" panose="02020603050405020304" pitchFamily="18" charset="0"/>
              </a:rPr>
              <a:t>the proportion of radar rainy pixels i</a:t>
            </a:r>
            <a:r>
              <a:rPr lang="en-GB" i="0" u="none" strike="noStrike" baseline="0" dirty="0" smtClean="0">
                <a:solidFill>
                  <a:srgbClr val="000080"/>
                </a:solidFill>
                <a:latin typeface="Times New Roman" panose="02020603050405020304" pitchFamily="18" charset="0"/>
              </a:rPr>
              <a:t>s evaluated by</a:t>
            </a:r>
            <a:r>
              <a:rPr lang="en-GB" b="1" i="0" u="none" strike="noStrike" baseline="0" dirty="0" smtClean="0">
                <a:solidFill>
                  <a:srgbClr val="000080"/>
                </a:solidFill>
                <a:latin typeface="Times New Roman" panose="02020603050405020304" pitchFamily="18" charset="0"/>
              </a:rPr>
              <a:t> dividing the number of rainy pixels among all the radar pixels. </a:t>
            </a:r>
            <a:endParaRPr lang="en-GB" b="1" dirty="0"/>
          </a:p>
        </p:txBody>
      </p:sp>
    </p:spTree>
    <p:extLst>
      <p:ext uri="{BB962C8B-B14F-4D97-AF65-F5344CB8AC3E}">
        <p14:creationId xmlns:p14="http://schemas.microsoft.com/office/powerpoint/2010/main" val="2918692407"/>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391FC4F3-EF8F-4304-987F-5326496239D1}" type="slidenum">
              <a:rPr lang="es-ES" smtClean="0"/>
              <a:pPr/>
              <a:t>166</a:t>
            </a:fld>
            <a:endParaRPr lang="es-ES"/>
          </a:p>
        </p:txBody>
      </p:sp>
      <p:sp>
        <p:nvSpPr>
          <p:cNvPr id="5" name="CuadroTexto 4"/>
          <p:cNvSpPr txBox="1"/>
          <p:nvPr/>
        </p:nvSpPr>
        <p:spPr>
          <a:xfrm>
            <a:off x="480446" y="252609"/>
            <a:ext cx="1425070" cy="369332"/>
          </a:xfrm>
          <a:prstGeom prst="rect">
            <a:avLst/>
          </a:prstGeom>
          <a:noFill/>
        </p:spPr>
        <p:txBody>
          <a:bodyPr wrap="none" rtlCol="0">
            <a:spAutoFit/>
          </a:bodyPr>
          <a:lstStyle/>
          <a:p>
            <a:r>
              <a:rPr lang="en-GB" b="1" dirty="0" smtClean="0">
                <a:solidFill>
                  <a:srgbClr val="00B0F0"/>
                </a:solidFill>
              </a:rPr>
              <a:t>NIGHT TIME</a:t>
            </a:r>
            <a:endParaRPr lang="en-GB" b="1" dirty="0">
              <a:solidFill>
                <a:srgbClr val="00B0F0"/>
              </a:solidFill>
            </a:endParaRPr>
          </a:p>
        </p:txBody>
      </p:sp>
      <p:graphicFrame>
        <p:nvGraphicFramePr>
          <p:cNvPr id="6" name="Tabla 5"/>
          <p:cNvGraphicFramePr>
            <a:graphicFrameLocks noGrp="1"/>
          </p:cNvGraphicFramePr>
          <p:nvPr>
            <p:extLst/>
          </p:nvPr>
        </p:nvGraphicFramePr>
        <p:xfrm>
          <a:off x="592221" y="1538026"/>
          <a:ext cx="9383085" cy="640080"/>
        </p:xfrm>
        <a:graphic>
          <a:graphicData uri="http://schemas.openxmlformats.org/drawingml/2006/table">
            <a:tbl>
              <a:tblPr firstRow="1" bandRow="1">
                <a:tableStyleId>{5C22544A-7EE6-4342-B048-85BDC9FD1C3A}</a:tableStyleId>
              </a:tblPr>
              <a:tblGrid>
                <a:gridCol w="1042565"/>
                <a:gridCol w="1042565"/>
                <a:gridCol w="1042565"/>
                <a:gridCol w="1042565"/>
                <a:gridCol w="1042565"/>
                <a:gridCol w="1042565"/>
                <a:gridCol w="1042565"/>
                <a:gridCol w="1042565"/>
                <a:gridCol w="1042565"/>
              </a:tblGrid>
              <a:tr h="370840">
                <a:tc>
                  <a:txBody>
                    <a:bodyPr/>
                    <a:lstStyle/>
                    <a:p>
                      <a:r>
                        <a:rPr lang="en-GB" dirty="0" smtClean="0"/>
                        <a:t>IR10.8</a:t>
                      </a:r>
                      <a:endParaRPr lang="en-GB" dirty="0"/>
                    </a:p>
                  </a:txBody>
                  <a:tcPr/>
                </a:tc>
                <a:tc>
                  <a:txBody>
                    <a:bodyPr/>
                    <a:lstStyle/>
                    <a:p>
                      <a:r>
                        <a:rPr lang="en-GB" dirty="0" smtClean="0"/>
                        <a:t>IR12.0</a:t>
                      </a:r>
                      <a:endParaRPr lang="en-GB" dirty="0"/>
                    </a:p>
                  </a:txBody>
                  <a:tcPr/>
                </a:tc>
                <a:tc>
                  <a:txBody>
                    <a:bodyPr/>
                    <a:lstStyle/>
                    <a:p>
                      <a:r>
                        <a:rPr lang="en-GB" dirty="0" smtClean="0"/>
                        <a:t>IR13.4</a:t>
                      </a:r>
                      <a:endParaRPr lang="en-GB" dirty="0"/>
                    </a:p>
                  </a:txBody>
                  <a:tcPr/>
                </a:tc>
                <a:tc>
                  <a:txBody>
                    <a:bodyPr/>
                    <a:lstStyle/>
                    <a:p>
                      <a:r>
                        <a:rPr lang="en-GB" dirty="0" smtClean="0"/>
                        <a:t>IR8.7</a:t>
                      </a:r>
                      <a:endParaRPr lang="en-GB" dirty="0"/>
                    </a:p>
                  </a:txBody>
                  <a:tcPr/>
                </a:tc>
                <a:tc>
                  <a:txBody>
                    <a:bodyPr/>
                    <a:lstStyle/>
                    <a:p>
                      <a:r>
                        <a:rPr lang="en-GB" dirty="0" smtClean="0"/>
                        <a:t>IR9.7</a:t>
                      </a:r>
                      <a:endParaRPr lang="en-GB" dirty="0"/>
                    </a:p>
                  </a:txBody>
                  <a:tcPr/>
                </a:tc>
                <a:tc>
                  <a:txBody>
                    <a:bodyPr/>
                    <a:lstStyle/>
                    <a:p>
                      <a:r>
                        <a:rPr lang="en-GB" b="1" dirty="0" smtClean="0">
                          <a:solidFill>
                            <a:schemeClr val="tx2">
                              <a:lumMod val="50000"/>
                            </a:schemeClr>
                          </a:solidFill>
                        </a:rPr>
                        <a:t>VIS0.6N</a:t>
                      </a:r>
                    </a:p>
                    <a:p>
                      <a:endParaRPr lang="en-GB" dirty="0"/>
                    </a:p>
                  </a:txBody>
                  <a:tcPr/>
                </a:tc>
                <a:tc>
                  <a:txBody>
                    <a:bodyPr/>
                    <a:lstStyle/>
                    <a:p>
                      <a:r>
                        <a:rPr lang="en-GB" dirty="0" smtClean="0"/>
                        <a:t>WV6.2</a:t>
                      </a:r>
                      <a:endParaRPr lang="en-GB" dirty="0"/>
                    </a:p>
                  </a:txBody>
                  <a:tcPr/>
                </a:tc>
                <a:tc>
                  <a:txBody>
                    <a:bodyPr/>
                    <a:lstStyle/>
                    <a:p>
                      <a:r>
                        <a:rPr lang="en-GB" dirty="0" smtClean="0"/>
                        <a:t>WV7.3</a:t>
                      </a:r>
                      <a:endParaRPr lang="en-GB" dirty="0"/>
                    </a:p>
                  </a:txBody>
                  <a:tcPr/>
                </a:tc>
                <a:tc>
                  <a:txBody>
                    <a:bodyPr/>
                    <a:lstStyle/>
                    <a:p>
                      <a:r>
                        <a:rPr lang="en-GB" b="0" dirty="0" smtClean="0">
                          <a:solidFill>
                            <a:schemeClr val="tx2">
                              <a:lumMod val="50000"/>
                            </a:schemeClr>
                          </a:solidFill>
                        </a:rPr>
                        <a:t>CWP</a:t>
                      </a:r>
                      <a:endParaRPr lang="en-GB" b="0" dirty="0">
                        <a:solidFill>
                          <a:schemeClr val="tx2">
                            <a:lumMod val="50000"/>
                          </a:schemeClr>
                        </a:solidFill>
                      </a:endParaRPr>
                    </a:p>
                  </a:txBody>
                  <a:tcPr/>
                </a:tc>
              </a:tr>
            </a:tbl>
          </a:graphicData>
        </a:graphic>
      </p:graphicFrame>
      <p:sp>
        <p:nvSpPr>
          <p:cNvPr id="7" name="Rectángulo 6"/>
          <p:cNvSpPr/>
          <p:nvPr/>
        </p:nvSpPr>
        <p:spPr>
          <a:xfrm>
            <a:off x="480446" y="756818"/>
            <a:ext cx="2586606" cy="646331"/>
          </a:xfrm>
          <a:prstGeom prst="rect">
            <a:avLst/>
          </a:prstGeom>
        </p:spPr>
        <p:txBody>
          <a:bodyPr wrap="none">
            <a:spAutoFit/>
          </a:bodyPr>
          <a:lstStyle/>
          <a:p>
            <a:pPr marL="342900" indent="-342900">
              <a:buAutoNum type="arabicPeriod"/>
            </a:pPr>
            <a:r>
              <a:rPr lang="en-GB" b="1" dirty="0" smtClean="0"/>
              <a:t>Inputs:</a:t>
            </a:r>
          </a:p>
          <a:p>
            <a:r>
              <a:rPr lang="en-GB" b="1" dirty="0" smtClean="0"/>
              <a:t> The same as day time</a:t>
            </a:r>
            <a:endParaRPr lang="en-GB" b="1" dirty="0"/>
          </a:p>
        </p:txBody>
      </p:sp>
      <p:sp>
        <p:nvSpPr>
          <p:cNvPr id="9" name="CuadroTexto 8"/>
          <p:cNvSpPr txBox="1"/>
          <p:nvPr/>
        </p:nvSpPr>
        <p:spPr>
          <a:xfrm flipH="1">
            <a:off x="6427221" y="2724859"/>
            <a:ext cx="3643778" cy="369332"/>
          </a:xfrm>
          <a:prstGeom prst="rect">
            <a:avLst/>
          </a:prstGeom>
          <a:noFill/>
        </p:spPr>
        <p:txBody>
          <a:bodyPr wrap="square" rtlCol="0">
            <a:spAutoFit/>
          </a:bodyPr>
          <a:lstStyle/>
          <a:p>
            <a:r>
              <a:rPr lang="en-GB" dirty="0" smtClean="0"/>
              <a:t>Not available at night time</a:t>
            </a:r>
            <a:endParaRPr lang="en-GB" dirty="0"/>
          </a:p>
        </p:txBody>
      </p:sp>
      <p:sp>
        <p:nvSpPr>
          <p:cNvPr id="17" name="Flecha izquierda 16"/>
          <p:cNvSpPr/>
          <p:nvPr/>
        </p:nvSpPr>
        <p:spPr>
          <a:xfrm rot="1688066">
            <a:off x="6480382" y="2305623"/>
            <a:ext cx="1451505" cy="164127"/>
          </a:xfrm>
          <a:prstGeom prst="lef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ln>
                <a:solidFill>
                  <a:schemeClr val="accent5"/>
                </a:solidFill>
              </a:ln>
            </a:endParaRPr>
          </a:p>
        </p:txBody>
      </p:sp>
      <p:sp>
        <p:nvSpPr>
          <p:cNvPr id="19" name="Flecha izquierda 18"/>
          <p:cNvSpPr/>
          <p:nvPr/>
        </p:nvSpPr>
        <p:spPr>
          <a:xfrm rot="9003802">
            <a:off x="7748910" y="2279086"/>
            <a:ext cx="1451505" cy="164127"/>
          </a:xfrm>
          <a:prstGeom prst="lef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ln>
                <a:solidFill>
                  <a:schemeClr val="accent5"/>
                </a:solidFill>
              </a:ln>
            </a:endParaRPr>
          </a:p>
        </p:txBody>
      </p:sp>
      <p:pic>
        <p:nvPicPr>
          <p:cNvPr id="20" name="Imagen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8832" y="3094191"/>
            <a:ext cx="1903500" cy="1903500"/>
          </a:xfrm>
          <a:prstGeom prst="rect">
            <a:avLst/>
          </a:prstGeom>
        </p:spPr>
      </p:pic>
      <p:sp>
        <p:nvSpPr>
          <p:cNvPr id="22" name="CuadroTexto 21"/>
          <p:cNvSpPr txBox="1"/>
          <p:nvPr/>
        </p:nvSpPr>
        <p:spPr>
          <a:xfrm>
            <a:off x="653364" y="5262198"/>
            <a:ext cx="6912277" cy="646331"/>
          </a:xfrm>
          <a:prstGeom prst="rect">
            <a:avLst/>
          </a:prstGeom>
          <a:noFill/>
        </p:spPr>
        <p:txBody>
          <a:bodyPr wrap="none" rtlCol="0">
            <a:spAutoFit/>
          </a:bodyPr>
          <a:lstStyle/>
          <a:p>
            <a:r>
              <a:rPr lang="en-GB" b="1" dirty="0" smtClean="0"/>
              <a:t>VIS06 </a:t>
            </a:r>
            <a:r>
              <a:rPr lang="en-GB" dirty="0" smtClean="0"/>
              <a:t>and </a:t>
            </a:r>
            <a:r>
              <a:rPr lang="en-GB" b="1" dirty="0" smtClean="0"/>
              <a:t>Cloud Water Path </a:t>
            </a:r>
            <a:r>
              <a:rPr lang="en-GB" dirty="0" smtClean="0"/>
              <a:t>are needed so they are going to be </a:t>
            </a:r>
          </a:p>
          <a:p>
            <a:r>
              <a:rPr lang="en-GB" dirty="0" smtClean="0">
                <a:solidFill>
                  <a:schemeClr val="accent5"/>
                </a:solidFill>
              </a:rPr>
              <a:t>“simulated” </a:t>
            </a:r>
            <a:r>
              <a:rPr lang="en-GB" dirty="0" smtClean="0"/>
              <a:t>so as to use the same algorithm the whole day.</a:t>
            </a:r>
          </a:p>
        </p:txBody>
      </p:sp>
      <p:sp>
        <p:nvSpPr>
          <p:cNvPr id="3" name="Rectángulo 2"/>
          <p:cNvSpPr/>
          <p:nvPr/>
        </p:nvSpPr>
        <p:spPr>
          <a:xfrm>
            <a:off x="431437" y="2768263"/>
            <a:ext cx="6096000" cy="2308324"/>
          </a:xfrm>
          <a:prstGeom prst="rect">
            <a:avLst/>
          </a:prstGeom>
        </p:spPr>
        <p:txBody>
          <a:bodyPr>
            <a:spAutoFit/>
          </a:bodyPr>
          <a:lstStyle/>
          <a:p>
            <a:r>
              <a:rPr lang="en-GB" b="1" i="0" u="none" strike="noStrike" baseline="0" dirty="0" smtClean="0">
                <a:solidFill>
                  <a:srgbClr val="000080"/>
                </a:solidFill>
                <a:latin typeface="Times New Roman" panose="02020603050405020304" pitchFamily="18" charset="0"/>
              </a:rPr>
              <a:t>One single algorithm is used for the whole day</a:t>
            </a:r>
            <a:r>
              <a:rPr lang="en-GB" b="0" i="0" u="none" strike="noStrike" baseline="0" dirty="0" smtClean="0">
                <a:solidFill>
                  <a:srgbClr val="000080"/>
                </a:solidFill>
                <a:latin typeface="Times New Roman" panose="02020603050405020304" pitchFamily="18" charset="0"/>
              </a:rPr>
              <a:t>. That means the same inputs used at day time are required at night time. Since CWP and the VIS0.6 channel are only available at day time, an artificial method has been developed to create a pseudo-CWP and a pseudo-VIS06 derived from infrared and water vapour channels. </a:t>
            </a:r>
          </a:p>
          <a:p>
            <a:r>
              <a:rPr lang="en-GB" b="0" i="0" u="none" strike="noStrike" baseline="0" dirty="0" smtClean="0">
                <a:solidFill>
                  <a:srgbClr val="000099"/>
                </a:solidFill>
                <a:latin typeface="Times New Roman" panose="02020603050405020304" pitchFamily="18" charset="0"/>
              </a:rPr>
              <a:t>The method to generate CWP and VIS</a:t>
            </a:r>
            <a:r>
              <a:rPr lang="en-GB" sz="800" b="0" i="0" u="none" strike="noStrike" baseline="0" dirty="0" smtClean="0">
                <a:solidFill>
                  <a:srgbClr val="000099"/>
                </a:solidFill>
                <a:latin typeface="Times New Roman" panose="02020603050405020304" pitchFamily="18" charset="0"/>
              </a:rPr>
              <a:t>0.6 </a:t>
            </a:r>
            <a:r>
              <a:rPr lang="en-GB" b="0" i="0" u="none" strike="noStrike" baseline="0" dirty="0" smtClean="0">
                <a:solidFill>
                  <a:srgbClr val="000099"/>
                </a:solidFill>
                <a:latin typeface="Times New Roman" panose="02020603050405020304" pitchFamily="18" charset="0"/>
              </a:rPr>
              <a:t>is based on a Principal Component Analysis </a:t>
            </a:r>
            <a:endParaRPr lang="en-GB" dirty="0"/>
          </a:p>
        </p:txBody>
      </p:sp>
    </p:spTree>
    <p:extLst>
      <p:ext uri="{BB962C8B-B14F-4D97-AF65-F5344CB8AC3E}">
        <p14:creationId xmlns:p14="http://schemas.microsoft.com/office/powerpoint/2010/main" val="4238411498"/>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391FC4F3-EF8F-4304-987F-5326496239D1}" type="slidenum">
              <a:rPr lang="es-ES" smtClean="0"/>
              <a:pPr/>
              <a:t>167</a:t>
            </a:fld>
            <a:endParaRPr lang="es-ES"/>
          </a:p>
        </p:txBody>
      </p:sp>
      <p:sp>
        <p:nvSpPr>
          <p:cNvPr id="4" name="CuadroTexto 3"/>
          <p:cNvSpPr txBox="1"/>
          <p:nvPr/>
        </p:nvSpPr>
        <p:spPr>
          <a:xfrm>
            <a:off x="204508" y="202018"/>
            <a:ext cx="2855910" cy="369332"/>
          </a:xfrm>
          <a:prstGeom prst="rect">
            <a:avLst/>
          </a:prstGeom>
          <a:noFill/>
        </p:spPr>
        <p:txBody>
          <a:bodyPr wrap="none" rtlCol="0">
            <a:spAutoFit/>
          </a:bodyPr>
          <a:lstStyle/>
          <a:p>
            <a:r>
              <a:rPr lang="en-GB" dirty="0" smtClean="0"/>
              <a:t>VIS06 and CWP simulation</a:t>
            </a:r>
            <a:endParaRPr lang="en-GB" dirty="0"/>
          </a:p>
        </p:txBody>
      </p:sp>
      <p:sp>
        <p:nvSpPr>
          <p:cNvPr id="5" name="CuadroTexto 4"/>
          <p:cNvSpPr txBox="1"/>
          <p:nvPr/>
        </p:nvSpPr>
        <p:spPr>
          <a:xfrm>
            <a:off x="204508" y="764029"/>
            <a:ext cx="10481587" cy="646331"/>
          </a:xfrm>
          <a:prstGeom prst="rect">
            <a:avLst/>
          </a:prstGeom>
          <a:noFill/>
        </p:spPr>
        <p:txBody>
          <a:bodyPr wrap="none" rtlCol="0">
            <a:spAutoFit/>
          </a:bodyPr>
          <a:lstStyle/>
          <a:p>
            <a:r>
              <a:rPr lang="en-GB" dirty="0" smtClean="0"/>
              <a:t>Since VIS06 and CWP are compulsory at night time to compute the CRR-</a:t>
            </a:r>
            <a:r>
              <a:rPr lang="en-GB" dirty="0" err="1" smtClean="0"/>
              <a:t>Ph</a:t>
            </a:r>
            <a:r>
              <a:rPr lang="en-GB" dirty="0" smtClean="0"/>
              <a:t> new prototype, these channels are</a:t>
            </a:r>
          </a:p>
          <a:p>
            <a:r>
              <a:rPr lang="en-GB" dirty="0" smtClean="0"/>
              <a:t> simulated at day time with the following channels, that are available at night time:</a:t>
            </a:r>
          </a:p>
        </p:txBody>
      </p:sp>
      <p:graphicFrame>
        <p:nvGraphicFramePr>
          <p:cNvPr id="6" name="Tabla 5"/>
          <p:cNvGraphicFramePr>
            <a:graphicFrameLocks noGrp="1"/>
          </p:cNvGraphicFramePr>
          <p:nvPr>
            <p:extLst/>
          </p:nvPr>
        </p:nvGraphicFramePr>
        <p:xfrm>
          <a:off x="462660" y="1878615"/>
          <a:ext cx="9414986" cy="370840"/>
        </p:xfrm>
        <a:graphic>
          <a:graphicData uri="http://schemas.openxmlformats.org/drawingml/2006/table">
            <a:tbl>
              <a:tblPr firstRow="1" bandRow="1">
                <a:tableStyleId>{5C22544A-7EE6-4342-B048-85BDC9FD1C3A}</a:tableStyleId>
              </a:tblPr>
              <a:tblGrid>
                <a:gridCol w="1344998"/>
                <a:gridCol w="1344998"/>
                <a:gridCol w="1344998"/>
                <a:gridCol w="1344998"/>
                <a:gridCol w="1344998"/>
                <a:gridCol w="1344998"/>
                <a:gridCol w="1344998"/>
              </a:tblGrid>
              <a:tr h="370840">
                <a:tc>
                  <a:txBody>
                    <a:bodyPr/>
                    <a:lstStyle/>
                    <a:p>
                      <a:r>
                        <a:rPr lang="en-GB" dirty="0" smtClean="0"/>
                        <a:t>IR10.8 </a:t>
                      </a:r>
                      <a:r>
                        <a:rPr lang="es-ES" b="1" dirty="0" smtClean="0"/>
                        <a:t>µm</a:t>
                      </a:r>
                      <a:endParaRPr lang="en-GB" dirty="0"/>
                    </a:p>
                  </a:txBody>
                  <a:tcPr/>
                </a:tc>
                <a:tc>
                  <a:txBody>
                    <a:bodyPr/>
                    <a:lstStyle/>
                    <a:p>
                      <a:r>
                        <a:rPr lang="en-GB" dirty="0" smtClean="0"/>
                        <a:t>IR12.0 </a:t>
                      </a:r>
                      <a:r>
                        <a:rPr lang="es-ES" b="1" dirty="0" smtClean="0"/>
                        <a:t>µm</a:t>
                      </a:r>
                      <a:endParaRPr lang="en-GB" dirty="0"/>
                    </a:p>
                  </a:txBody>
                  <a:tcPr/>
                </a:tc>
                <a:tc>
                  <a:txBody>
                    <a:bodyPr/>
                    <a:lstStyle/>
                    <a:p>
                      <a:r>
                        <a:rPr lang="en-GB" dirty="0" smtClean="0"/>
                        <a:t>IR13.4</a:t>
                      </a:r>
                      <a:r>
                        <a:rPr lang="en-GB" baseline="0" dirty="0" smtClean="0"/>
                        <a:t> </a:t>
                      </a:r>
                      <a:r>
                        <a:rPr lang="es-ES" b="1" dirty="0" smtClean="0"/>
                        <a:t>µm</a:t>
                      </a:r>
                      <a:endParaRPr lang="en-GB" dirty="0"/>
                    </a:p>
                  </a:txBody>
                  <a:tcPr/>
                </a:tc>
                <a:tc>
                  <a:txBody>
                    <a:bodyPr/>
                    <a:lstStyle/>
                    <a:p>
                      <a:r>
                        <a:rPr lang="es-ES" b="1" dirty="0" smtClean="0"/>
                        <a:t>IR</a:t>
                      </a:r>
                      <a:r>
                        <a:rPr lang="es-ES" b="1" baseline="0" dirty="0" smtClean="0"/>
                        <a:t> 8.7</a:t>
                      </a:r>
                      <a:r>
                        <a:rPr lang="es-ES" b="1" dirty="0" smtClean="0"/>
                        <a:t>µm</a:t>
                      </a:r>
                      <a:endParaRPr lang="en-GB" dirty="0"/>
                    </a:p>
                  </a:txBody>
                  <a:tcPr/>
                </a:tc>
                <a:tc>
                  <a:txBody>
                    <a:bodyPr/>
                    <a:lstStyle/>
                    <a:p>
                      <a:r>
                        <a:rPr lang="en-GB" dirty="0" smtClean="0"/>
                        <a:t>IR 9.7</a:t>
                      </a:r>
                      <a:r>
                        <a:rPr lang="es-ES" b="1" dirty="0" smtClean="0"/>
                        <a:t>µm</a:t>
                      </a:r>
                      <a:endParaRPr lang="en-GB" dirty="0"/>
                    </a:p>
                  </a:txBody>
                  <a:tcPr/>
                </a:tc>
                <a:tc>
                  <a:txBody>
                    <a:bodyPr/>
                    <a:lstStyle/>
                    <a:p>
                      <a:r>
                        <a:rPr lang="en-GB" dirty="0" smtClean="0"/>
                        <a:t>WV6.2</a:t>
                      </a:r>
                      <a:r>
                        <a:rPr lang="en-GB" baseline="0" dirty="0" smtClean="0"/>
                        <a:t> </a:t>
                      </a:r>
                      <a:r>
                        <a:rPr lang="es-ES" b="1" dirty="0" smtClean="0"/>
                        <a:t>µm</a:t>
                      </a:r>
                      <a:endParaRPr lang="en-GB" dirty="0"/>
                    </a:p>
                  </a:txBody>
                  <a:tcPr/>
                </a:tc>
                <a:tc>
                  <a:txBody>
                    <a:bodyPr/>
                    <a:lstStyle/>
                    <a:p>
                      <a:r>
                        <a:rPr lang="es-ES" b="1" dirty="0" smtClean="0"/>
                        <a:t>WV 7.3 µm</a:t>
                      </a:r>
                      <a:endParaRPr lang="en-GB" dirty="0"/>
                    </a:p>
                  </a:txBody>
                  <a:tcPr/>
                </a:tc>
              </a:tr>
            </a:tbl>
          </a:graphicData>
        </a:graphic>
      </p:graphicFrame>
      <p:sp>
        <p:nvSpPr>
          <p:cNvPr id="7" name="CuadroTexto 6"/>
          <p:cNvSpPr txBox="1"/>
          <p:nvPr/>
        </p:nvSpPr>
        <p:spPr>
          <a:xfrm>
            <a:off x="462660" y="2552794"/>
            <a:ext cx="11499430" cy="646331"/>
          </a:xfrm>
          <a:prstGeom prst="rect">
            <a:avLst/>
          </a:prstGeom>
          <a:noFill/>
        </p:spPr>
        <p:txBody>
          <a:bodyPr wrap="none" rtlCol="0">
            <a:spAutoFit/>
          </a:bodyPr>
          <a:lstStyle/>
          <a:p>
            <a:r>
              <a:rPr lang="en-GB" dirty="0" smtClean="0"/>
              <a:t>These simulations of the VIS06 channel and the Cloud Water Path are based in a Principal component analysis.</a:t>
            </a:r>
          </a:p>
          <a:p>
            <a:r>
              <a:rPr lang="en-GB" dirty="0" smtClean="0"/>
              <a:t>To tackle this problem we use 2 eigenvectors that </a:t>
            </a:r>
            <a:r>
              <a:rPr lang="en-GB" b="1" dirty="0" smtClean="0"/>
              <a:t>explain the 99,3% </a:t>
            </a:r>
            <a:r>
              <a:rPr lang="en-GB" dirty="0" smtClean="0"/>
              <a:t>of the variance for the both channels.</a:t>
            </a:r>
            <a:endParaRPr lang="en-GB" dirty="0"/>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8575" y="3204979"/>
            <a:ext cx="4163154" cy="3122366"/>
          </a:xfrm>
          <a:prstGeom prst="rect">
            <a:avLst/>
          </a:prstGeom>
        </p:spPr>
      </p:pic>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462" y="3211140"/>
            <a:ext cx="4077149" cy="3057862"/>
          </a:xfrm>
          <a:prstGeom prst="rect">
            <a:avLst/>
          </a:prstGeom>
        </p:spPr>
      </p:pic>
      <p:sp>
        <p:nvSpPr>
          <p:cNvPr id="10" name="CuadroTexto 9"/>
          <p:cNvSpPr txBox="1"/>
          <p:nvPr/>
        </p:nvSpPr>
        <p:spPr>
          <a:xfrm>
            <a:off x="2538649" y="6239460"/>
            <a:ext cx="7338997" cy="646331"/>
          </a:xfrm>
          <a:prstGeom prst="rect">
            <a:avLst/>
          </a:prstGeom>
          <a:noFill/>
        </p:spPr>
        <p:txBody>
          <a:bodyPr wrap="none" rtlCol="0">
            <a:spAutoFit/>
          </a:bodyPr>
          <a:lstStyle/>
          <a:p>
            <a:r>
              <a:rPr lang="en-GB" dirty="0" smtClean="0"/>
              <a:t>To simplify the problem there have been used the same eigenvectors</a:t>
            </a:r>
          </a:p>
          <a:p>
            <a:r>
              <a:rPr lang="en-GB" dirty="0" smtClean="0"/>
              <a:t>to simulate the VIS06 channel and the CWP  </a:t>
            </a:r>
            <a:endParaRPr lang="en-GB" dirty="0"/>
          </a:p>
        </p:txBody>
      </p:sp>
    </p:spTree>
    <p:extLst>
      <p:ext uri="{BB962C8B-B14F-4D97-AF65-F5344CB8AC3E}">
        <p14:creationId xmlns:p14="http://schemas.microsoft.com/office/powerpoint/2010/main" val="3697478356"/>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391FC4F3-EF8F-4304-987F-5326496239D1}" type="slidenum">
              <a:rPr lang="es-ES" smtClean="0"/>
              <a:pPr/>
              <a:t>168</a:t>
            </a:fld>
            <a:endParaRPr lang="es-ES"/>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00" y="-65314"/>
            <a:ext cx="4960449" cy="3720337"/>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1020" y="-65314"/>
            <a:ext cx="4960449" cy="3720337"/>
          </a:xfrm>
          <a:prstGeom prst="rect">
            <a:avLst/>
          </a:prstGeom>
        </p:spPr>
      </p:pic>
      <p:sp>
        <p:nvSpPr>
          <p:cNvPr id="5" name="CuadroTexto 4"/>
          <p:cNvSpPr txBox="1"/>
          <p:nvPr/>
        </p:nvSpPr>
        <p:spPr>
          <a:xfrm>
            <a:off x="9376227" y="536405"/>
            <a:ext cx="2072497" cy="2308324"/>
          </a:xfrm>
          <a:prstGeom prst="rect">
            <a:avLst/>
          </a:prstGeom>
          <a:noFill/>
        </p:spPr>
        <p:txBody>
          <a:bodyPr wrap="square" rtlCol="0">
            <a:spAutoFit/>
          </a:bodyPr>
          <a:lstStyle/>
          <a:p>
            <a:r>
              <a:rPr lang="en-GB" dirty="0">
                <a:solidFill>
                  <a:srgbClr val="000080"/>
                </a:solidFill>
                <a:latin typeface="Times New Roman" panose="02020603050405020304" pitchFamily="18" charset="0"/>
              </a:rPr>
              <a:t>The simulation has been done with the </a:t>
            </a:r>
            <a:r>
              <a:rPr lang="en-GB" b="1" dirty="0">
                <a:solidFill>
                  <a:srgbClr val="000080"/>
                </a:solidFill>
                <a:latin typeface="Times New Roman" panose="02020603050405020304" pitchFamily="18" charset="0"/>
              </a:rPr>
              <a:t>mean value </a:t>
            </a:r>
            <a:r>
              <a:rPr lang="en-GB" dirty="0">
                <a:solidFill>
                  <a:srgbClr val="000080"/>
                </a:solidFill>
                <a:latin typeface="Times New Roman" panose="02020603050405020304" pitchFamily="18" charset="0"/>
              </a:rPr>
              <a:t>of the VIS06 and CWP. That explains it </a:t>
            </a:r>
          </a:p>
          <a:p>
            <a:r>
              <a:rPr lang="en-GB" dirty="0">
                <a:solidFill>
                  <a:srgbClr val="000080"/>
                </a:solidFill>
                <a:latin typeface="Times New Roman" panose="02020603050405020304" pitchFamily="18" charset="0"/>
              </a:rPr>
              <a:t>doesn’t reach so high values than the reality </a:t>
            </a:r>
          </a:p>
        </p:txBody>
      </p:sp>
      <p:pic>
        <p:nvPicPr>
          <p:cNvPr id="8" name="Imagen 7"/>
          <p:cNvPicPr/>
          <p:nvPr/>
        </p:nvPicPr>
        <p:blipFill>
          <a:blip r:embed="rId4"/>
          <a:stretch>
            <a:fillRect/>
          </a:stretch>
        </p:blipFill>
        <p:spPr>
          <a:xfrm>
            <a:off x="4683533" y="3469005"/>
            <a:ext cx="4523105" cy="3388995"/>
          </a:xfrm>
          <a:prstGeom prst="rect">
            <a:avLst/>
          </a:prstGeom>
        </p:spPr>
      </p:pic>
      <p:pic>
        <p:nvPicPr>
          <p:cNvPr id="9" name="Imagen 8"/>
          <p:cNvPicPr/>
          <p:nvPr/>
        </p:nvPicPr>
        <p:blipFill>
          <a:blip r:embed="rId5"/>
          <a:stretch>
            <a:fillRect/>
          </a:stretch>
        </p:blipFill>
        <p:spPr>
          <a:xfrm>
            <a:off x="151538" y="3557569"/>
            <a:ext cx="4531995" cy="3397885"/>
          </a:xfrm>
          <a:prstGeom prst="rect">
            <a:avLst/>
          </a:prstGeom>
        </p:spPr>
      </p:pic>
    </p:spTree>
    <p:extLst>
      <p:ext uri="{BB962C8B-B14F-4D97-AF65-F5344CB8AC3E}">
        <p14:creationId xmlns:p14="http://schemas.microsoft.com/office/powerpoint/2010/main" val="767188975"/>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391FC4F3-EF8F-4304-987F-5326496239D1}" type="slidenum">
              <a:rPr lang="es-ES" smtClean="0"/>
              <a:pPr/>
              <a:t>169</a:t>
            </a:fld>
            <a:endParaRPr lang="es-ES"/>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85717" y="0"/>
            <a:ext cx="6677691" cy="3458090"/>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6554" y="3436594"/>
            <a:ext cx="6606854" cy="3421406"/>
          </a:xfrm>
          <a:prstGeom prst="rect">
            <a:avLst/>
          </a:prstGeom>
        </p:spPr>
      </p:pic>
    </p:spTree>
    <p:extLst>
      <p:ext uri="{BB962C8B-B14F-4D97-AF65-F5344CB8AC3E}">
        <p14:creationId xmlns:p14="http://schemas.microsoft.com/office/powerpoint/2010/main" val="948903058"/>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363" y="832548"/>
            <a:ext cx="10058400" cy="5208814"/>
          </a:xfrm>
          <a:prstGeom prst="rect">
            <a:avLst/>
          </a:prstGeom>
        </p:spPr>
      </p:pic>
    </p:spTree>
    <p:extLst>
      <p:ext uri="{BB962C8B-B14F-4D97-AF65-F5344CB8AC3E}">
        <p14:creationId xmlns:p14="http://schemas.microsoft.com/office/powerpoint/2010/main" val="173518739"/>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91028" y="611724"/>
            <a:ext cx="5101772" cy="6186309"/>
          </a:xfrm>
          <a:prstGeom prst="rect">
            <a:avLst/>
          </a:prstGeom>
        </p:spPr>
        <p:txBody>
          <a:bodyPr wrap="square">
            <a:spAutoFit/>
          </a:bodyPr>
          <a:lstStyle/>
          <a:p>
            <a:r>
              <a:rPr lang="es-ES" b="1" dirty="0" err="1" smtClean="0"/>
              <a:t>Restrictions</a:t>
            </a:r>
            <a:r>
              <a:rPr lang="es-ES" b="1" dirty="0" smtClean="0"/>
              <a:t>:</a:t>
            </a:r>
          </a:p>
          <a:p>
            <a:endParaRPr lang="es-ES" b="1" dirty="0"/>
          </a:p>
          <a:p>
            <a:r>
              <a:rPr lang="es-ES" b="1" dirty="0" smtClean="0"/>
              <a:t>At </a:t>
            </a:r>
            <a:r>
              <a:rPr lang="es-ES" b="1" dirty="0" err="1" smtClean="0"/>
              <a:t>day</a:t>
            </a:r>
            <a:r>
              <a:rPr lang="es-ES" b="1" dirty="0" smtClean="0"/>
              <a:t>:</a:t>
            </a:r>
          </a:p>
          <a:p>
            <a:endParaRPr lang="es-ES" b="1" dirty="0" smtClean="0"/>
          </a:p>
          <a:p>
            <a:r>
              <a:rPr lang="es-ES" dirty="0" err="1" smtClean="0"/>
              <a:t>CRRPh</a:t>
            </a:r>
            <a:r>
              <a:rPr lang="es-ES" dirty="0" smtClean="0"/>
              <a:t> and </a:t>
            </a:r>
            <a:r>
              <a:rPr lang="es-ES" dirty="0" err="1" smtClean="0"/>
              <a:t>PCPh</a:t>
            </a:r>
            <a:r>
              <a:rPr lang="es-ES" dirty="0" smtClean="0"/>
              <a:t> are set to </a:t>
            </a:r>
            <a:r>
              <a:rPr lang="es-ES" dirty="0" err="1" smtClean="0"/>
              <a:t>zero</a:t>
            </a:r>
            <a:r>
              <a:rPr lang="es-ES" dirty="0" smtClean="0"/>
              <a:t> </a:t>
            </a:r>
            <a:r>
              <a:rPr lang="es-ES" dirty="0" err="1" smtClean="0"/>
              <a:t>if</a:t>
            </a:r>
            <a:r>
              <a:rPr lang="es-ES" dirty="0" smtClean="0"/>
              <a:t>:</a:t>
            </a:r>
            <a:endParaRPr lang="en-GB" dirty="0" smtClean="0"/>
          </a:p>
          <a:p>
            <a:pPr lvl="1"/>
            <a:endParaRPr lang="es-ES" dirty="0" smtClean="0"/>
          </a:p>
          <a:p>
            <a:pPr lvl="1"/>
            <a:r>
              <a:rPr lang="es-ES" dirty="0" smtClean="0"/>
              <a:t>CWP(Cloud </a:t>
            </a:r>
            <a:r>
              <a:rPr lang="es-ES" dirty="0" err="1" smtClean="0"/>
              <a:t>Water</a:t>
            </a:r>
            <a:r>
              <a:rPr lang="es-ES" dirty="0" smtClean="0"/>
              <a:t> </a:t>
            </a:r>
            <a:r>
              <a:rPr lang="es-ES" dirty="0" err="1" smtClean="0"/>
              <a:t>Path</a:t>
            </a:r>
            <a:r>
              <a:rPr lang="es-ES" dirty="0" smtClean="0"/>
              <a:t>) &lt; 350 gm</a:t>
            </a:r>
            <a:r>
              <a:rPr lang="es-ES" baseline="30000" dirty="0" smtClean="0"/>
              <a:t>-2 </a:t>
            </a:r>
            <a:endParaRPr lang="en-GB" dirty="0" smtClean="0"/>
          </a:p>
          <a:p>
            <a:pPr lvl="1"/>
            <a:r>
              <a:rPr lang="es-ES" dirty="0" err="1" smtClean="0"/>
              <a:t>for</a:t>
            </a:r>
            <a:r>
              <a:rPr lang="es-ES" dirty="0" smtClean="0"/>
              <a:t> </a:t>
            </a:r>
            <a:r>
              <a:rPr lang="es-ES" dirty="0" err="1" smtClean="0"/>
              <a:t>CRRPh</a:t>
            </a:r>
            <a:r>
              <a:rPr lang="es-ES" dirty="0" smtClean="0"/>
              <a:t> and</a:t>
            </a:r>
          </a:p>
          <a:p>
            <a:pPr lvl="1"/>
            <a:r>
              <a:rPr lang="es-ES" dirty="0" smtClean="0"/>
              <a:t>CWP(Cloud </a:t>
            </a:r>
            <a:r>
              <a:rPr lang="es-ES" dirty="0" err="1" smtClean="0"/>
              <a:t>Water</a:t>
            </a:r>
            <a:r>
              <a:rPr lang="es-ES" dirty="0" smtClean="0"/>
              <a:t> </a:t>
            </a:r>
            <a:r>
              <a:rPr lang="es-ES" dirty="0" err="1" smtClean="0"/>
              <a:t>Path</a:t>
            </a:r>
            <a:r>
              <a:rPr lang="es-ES" dirty="0" smtClean="0"/>
              <a:t>)&lt; 250gm</a:t>
            </a:r>
            <a:r>
              <a:rPr lang="es-ES" baseline="30000" dirty="0" smtClean="0"/>
              <a:t>-2 </a:t>
            </a:r>
            <a:endParaRPr lang="en-GB" dirty="0" smtClean="0"/>
          </a:p>
          <a:p>
            <a:pPr lvl="1"/>
            <a:r>
              <a:rPr lang="es-ES" dirty="0" err="1" smtClean="0"/>
              <a:t>for</a:t>
            </a:r>
            <a:r>
              <a:rPr lang="es-ES" dirty="0" smtClean="0"/>
              <a:t> </a:t>
            </a:r>
            <a:r>
              <a:rPr lang="es-ES" dirty="0" err="1" smtClean="0"/>
              <a:t>PCPh</a:t>
            </a:r>
            <a:r>
              <a:rPr lang="es-ES" dirty="0" smtClean="0"/>
              <a:t> (</a:t>
            </a:r>
            <a:r>
              <a:rPr lang="es-ES" dirty="0" err="1" smtClean="0"/>
              <a:t>empirical</a:t>
            </a:r>
            <a:r>
              <a:rPr lang="es-ES" dirty="0" smtClean="0"/>
              <a:t>)</a:t>
            </a:r>
          </a:p>
          <a:p>
            <a:pPr lvl="1"/>
            <a:endParaRPr lang="es-ES" dirty="0" smtClean="0"/>
          </a:p>
          <a:p>
            <a:pPr lvl="1"/>
            <a:r>
              <a:rPr lang="es-ES" dirty="0" err="1" smtClean="0"/>
              <a:t>Cmic_phase</a:t>
            </a:r>
            <a:r>
              <a:rPr lang="es-ES" dirty="0" smtClean="0"/>
              <a:t> == 4 (</a:t>
            </a:r>
            <a:r>
              <a:rPr lang="es-ES" dirty="0" err="1" smtClean="0"/>
              <a:t>cloud</a:t>
            </a:r>
            <a:r>
              <a:rPr lang="es-ES" dirty="0" smtClean="0"/>
              <a:t> free)</a:t>
            </a:r>
          </a:p>
          <a:p>
            <a:pPr lvl="0"/>
            <a:endParaRPr lang="es-ES" dirty="0" smtClean="0"/>
          </a:p>
          <a:p>
            <a:pPr lvl="0"/>
            <a:r>
              <a:rPr lang="es-ES" b="1" dirty="0" smtClean="0"/>
              <a:t>At </a:t>
            </a:r>
            <a:r>
              <a:rPr lang="es-ES" b="1" dirty="0" err="1" smtClean="0"/>
              <a:t>night</a:t>
            </a:r>
            <a:r>
              <a:rPr lang="es-ES" b="1" dirty="0" smtClean="0"/>
              <a:t>:</a:t>
            </a:r>
          </a:p>
          <a:p>
            <a:pPr lvl="0"/>
            <a:endParaRPr lang="en-GB" dirty="0" smtClean="0"/>
          </a:p>
          <a:p>
            <a:pPr lvl="1"/>
            <a:r>
              <a:rPr lang="es-ES" dirty="0" smtClean="0"/>
              <a:t>VIS06</a:t>
            </a:r>
            <a:r>
              <a:rPr lang="es-ES" baseline="-25000" dirty="0" smtClean="0"/>
              <a:t>NC(</a:t>
            </a:r>
            <a:r>
              <a:rPr lang="es-ES" baseline="-25000" dirty="0" err="1" smtClean="0"/>
              <a:t>simulated</a:t>
            </a:r>
            <a:r>
              <a:rPr lang="es-ES" baseline="-25000" dirty="0" smtClean="0"/>
              <a:t>)</a:t>
            </a:r>
            <a:r>
              <a:rPr lang="es-ES" dirty="0" smtClean="0"/>
              <a:t> &lt; 30 %</a:t>
            </a:r>
            <a:endParaRPr lang="en-GB" dirty="0" smtClean="0"/>
          </a:p>
          <a:p>
            <a:pPr lvl="1"/>
            <a:r>
              <a:rPr lang="es-ES" dirty="0" smtClean="0"/>
              <a:t>VIS06</a:t>
            </a:r>
            <a:r>
              <a:rPr lang="es-ES" baseline="-25000" dirty="0" smtClean="0"/>
              <a:t>NC(</a:t>
            </a:r>
            <a:r>
              <a:rPr lang="es-ES" baseline="-25000" dirty="0" err="1" smtClean="0"/>
              <a:t>simulated</a:t>
            </a:r>
            <a:r>
              <a:rPr lang="es-ES" baseline="-25000" dirty="0" smtClean="0"/>
              <a:t>)</a:t>
            </a:r>
            <a:r>
              <a:rPr lang="es-ES" dirty="0" smtClean="0"/>
              <a:t> &gt; 100 %</a:t>
            </a:r>
          </a:p>
          <a:p>
            <a:pPr lvl="1"/>
            <a:r>
              <a:rPr lang="es-ES" dirty="0" smtClean="0"/>
              <a:t>Cloud </a:t>
            </a:r>
            <a:r>
              <a:rPr lang="es-ES" dirty="0" err="1" smtClean="0"/>
              <a:t>Water</a:t>
            </a:r>
            <a:r>
              <a:rPr lang="es-ES" dirty="0" smtClean="0"/>
              <a:t> </a:t>
            </a:r>
            <a:r>
              <a:rPr lang="es-ES" dirty="0" err="1" smtClean="0"/>
              <a:t>Path</a:t>
            </a:r>
            <a:r>
              <a:rPr lang="es-ES" dirty="0" smtClean="0"/>
              <a:t> </a:t>
            </a:r>
            <a:r>
              <a:rPr lang="es-ES" dirty="0" err="1" smtClean="0"/>
              <a:t>Simulated</a:t>
            </a:r>
            <a:r>
              <a:rPr lang="es-ES" dirty="0" smtClean="0"/>
              <a:t> &lt; 350 gm</a:t>
            </a:r>
            <a:r>
              <a:rPr lang="es-ES" baseline="30000" dirty="0" smtClean="0"/>
              <a:t>-2</a:t>
            </a:r>
          </a:p>
          <a:p>
            <a:pPr lvl="1"/>
            <a:r>
              <a:rPr lang="es-ES" dirty="0" err="1" smtClean="0"/>
              <a:t>for</a:t>
            </a:r>
            <a:r>
              <a:rPr lang="es-ES" dirty="0" smtClean="0"/>
              <a:t> </a:t>
            </a:r>
            <a:r>
              <a:rPr lang="es-ES" dirty="0" err="1" smtClean="0"/>
              <a:t>CRRPh</a:t>
            </a:r>
            <a:r>
              <a:rPr lang="es-ES" dirty="0" smtClean="0"/>
              <a:t> and</a:t>
            </a:r>
          </a:p>
          <a:p>
            <a:pPr lvl="1"/>
            <a:r>
              <a:rPr lang="es-ES" dirty="0" smtClean="0"/>
              <a:t>Cloud </a:t>
            </a:r>
            <a:r>
              <a:rPr lang="es-ES" dirty="0" err="1" smtClean="0"/>
              <a:t>Water</a:t>
            </a:r>
            <a:r>
              <a:rPr lang="es-ES" dirty="0" smtClean="0"/>
              <a:t> </a:t>
            </a:r>
            <a:r>
              <a:rPr lang="es-ES" dirty="0" err="1" smtClean="0"/>
              <a:t>Path</a:t>
            </a:r>
            <a:r>
              <a:rPr lang="es-ES" dirty="0"/>
              <a:t> </a:t>
            </a:r>
            <a:r>
              <a:rPr lang="es-ES" dirty="0" err="1" smtClean="0"/>
              <a:t>simulated</a:t>
            </a:r>
            <a:r>
              <a:rPr lang="es-ES" dirty="0" smtClean="0"/>
              <a:t> &lt; 250gm</a:t>
            </a:r>
            <a:r>
              <a:rPr lang="es-ES" baseline="30000" dirty="0" smtClean="0"/>
              <a:t>-2 </a:t>
            </a:r>
            <a:endParaRPr lang="en-GB" dirty="0" smtClean="0"/>
          </a:p>
          <a:p>
            <a:pPr lvl="1"/>
            <a:r>
              <a:rPr lang="es-ES" dirty="0" err="1" smtClean="0"/>
              <a:t>for</a:t>
            </a:r>
            <a:r>
              <a:rPr lang="es-ES" dirty="0" smtClean="0"/>
              <a:t> </a:t>
            </a:r>
            <a:r>
              <a:rPr lang="es-ES" dirty="0" err="1" smtClean="0"/>
              <a:t>PCPh</a:t>
            </a:r>
            <a:endParaRPr lang="es-ES" dirty="0" smtClean="0"/>
          </a:p>
          <a:p>
            <a:pPr lvl="1"/>
            <a:endParaRPr lang="en-GB" dirty="0"/>
          </a:p>
        </p:txBody>
      </p:sp>
      <p:sp>
        <p:nvSpPr>
          <p:cNvPr id="3" name="CuadroTexto 2"/>
          <p:cNvSpPr txBox="1"/>
          <p:nvPr/>
        </p:nvSpPr>
        <p:spPr>
          <a:xfrm>
            <a:off x="6896911" y="1167317"/>
            <a:ext cx="2097049" cy="369332"/>
          </a:xfrm>
          <a:prstGeom prst="rect">
            <a:avLst/>
          </a:prstGeom>
          <a:noFill/>
        </p:spPr>
        <p:txBody>
          <a:bodyPr wrap="none" rtlCol="0">
            <a:spAutoFit/>
          </a:bodyPr>
          <a:lstStyle/>
          <a:p>
            <a:r>
              <a:rPr lang="es-ES" dirty="0" err="1" smtClean="0"/>
              <a:t>Correction</a:t>
            </a:r>
            <a:r>
              <a:rPr lang="es-ES" dirty="0" smtClean="0"/>
              <a:t> </a:t>
            </a:r>
            <a:r>
              <a:rPr lang="es-ES" dirty="0" err="1" smtClean="0"/>
              <a:t>Factors</a:t>
            </a:r>
            <a:endParaRPr lang="en-GB" dirty="0"/>
          </a:p>
        </p:txBody>
      </p:sp>
      <p:sp>
        <p:nvSpPr>
          <p:cNvPr id="4" name="CuadroTexto 3"/>
          <p:cNvSpPr txBox="1"/>
          <p:nvPr/>
        </p:nvSpPr>
        <p:spPr>
          <a:xfrm>
            <a:off x="5892800" y="1760704"/>
            <a:ext cx="5030544" cy="1477328"/>
          </a:xfrm>
          <a:prstGeom prst="rect">
            <a:avLst/>
          </a:prstGeom>
          <a:noFill/>
        </p:spPr>
        <p:txBody>
          <a:bodyPr wrap="none" rtlCol="0">
            <a:spAutoFit/>
          </a:bodyPr>
          <a:lstStyle/>
          <a:p>
            <a:r>
              <a:rPr lang="es-ES" dirty="0" err="1" smtClean="0"/>
              <a:t>Both</a:t>
            </a:r>
            <a:r>
              <a:rPr lang="es-ES" dirty="0" smtClean="0"/>
              <a:t> </a:t>
            </a:r>
            <a:r>
              <a:rPr lang="es-ES" dirty="0" err="1" smtClean="0"/>
              <a:t>PCPh</a:t>
            </a:r>
            <a:r>
              <a:rPr lang="es-ES" dirty="0" smtClean="0"/>
              <a:t> and </a:t>
            </a:r>
            <a:r>
              <a:rPr lang="es-ES" dirty="0" err="1" smtClean="0"/>
              <a:t>CRRPh</a:t>
            </a:r>
            <a:r>
              <a:rPr lang="es-ES" dirty="0" smtClean="0"/>
              <a:t> </a:t>
            </a:r>
            <a:r>
              <a:rPr lang="es-ES" dirty="0" err="1" smtClean="0"/>
              <a:t>include</a:t>
            </a:r>
            <a:r>
              <a:rPr lang="es-ES" dirty="0" smtClean="0"/>
              <a:t> </a:t>
            </a:r>
            <a:r>
              <a:rPr lang="es-ES" dirty="0" err="1" smtClean="0"/>
              <a:t>optional</a:t>
            </a:r>
            <a:r>
              <a:rPr lang="es-ES" dirty="0" smtClean="0"/>
              <a:t> </a:t>
            </a:r>
          </a:p>
          <a:p>
            <a:r>
              <a:rPr lang="es-ES" dirty="0" err="1"/>
              <a:t>c</a:t>
            </a:r>
            <a:r>
              <a:rPr lang="es-ES" dirty="0" err="1" smtClean="0"/>
              <a:t>onfiguration</a:t>
            </a:r>
            <a:r>
              <a:rPr lang="es-ES" dirty="0" smtClean="0"/>
              <a:t> </a:t>
            </a:r>
            <a:r>
              <a:rPr lang="es-ES" dirty="0" err="1" smtClean="0"/>
              <a:t>parameters</a:t>
            </a:r>
            <a:r>
              <a:rPr lang="es-ES" dirty="0"/>
              <a:t> </a:t>
            </a:r>
            <a:r>
              <a:rPr lang="es-ES" dirty="0" err="1" smtClean="0"/>
              <a:t>such</a:t>
            </a:r>
            <a:r>
              <a:rPr lang="es-ES" dirty="0" smtClean="0"/>
              <a:t> as </a:t>
            </a:r>
            <a:r>
              <a:rPr lang="es-ES" dirty="0" err="1" smtClean="0"/>
              <a:t>the</a:t>
            </a:r>
            <a:r>
              <a:rPr lang="es-ES" dirty="0" smtClean="0"/>
              <a:t> </a:t>
            </a:r>
            <a:r>
              <a:rPr lang="es-ES" dirty="0" err="1" smtClean="0"/>
              <a:t>Stability</a:t>
            </a:r>
            <a:r>
              <a:rPr lang="es-ES" dirty="0" smtClean="0"/>
              <a:t> </a:t>
            </a:r>
          </a:p>
          <a:p>
            <a:r>
              <a:rPr lang="es-ES" dirty="0" err="1" smtClean="0"/>
              <a:t>Correction</a:t>
            </a:r>
            <a:r>
              <a:rPr lang="es-ES" dirty="0" smtClean="0"/>
              <a:t> Factor </a:t>
            </a:r>
            <a:r>
              <a:rPr lang="es-ES" dirty="0" err="1" smtClean="0"/>
              <a:t>for</a:t>
            </a:r>
            <a:r>
              <a:rPr lang="es-ES" dirty="0" smtClean="0"/>
              <a:t> </a:t>
            </a:r>
            <a:r>
              <a:rPr lang="es-ES" dirty="0" err="1" smtClean="0"/>
              <a:t>both</a:t>
            </a:r>
            <a:r>
              <a:rPr lang="es-ES" dirty="0" smtClean="0"/>
              <a:t> of </a:t>
            </a:r>
            <a:r>
              <a:rPr lang="es-ES" dirty="0" err="1" smtClean="0"/>
              <a:t>them</a:t>
            </a:r>
            <a:r>
              <a:rPr lang="es-ES" dirty="0"/>
              <a:t> </a:t>
            </a:r>
            <a:r>
              <a:rPr lang="es-ES" dirty="0" smtClean="0"/>
              <a:t>and </a:t>
            </a:r>
            <a:r>
              <a:rPr lang="es-ES" dirty="0" err="1" smtClean="0"/>
              <a:t>the</a:t>
            </a:r>
            <a:endParaRPr lang="es-ES" dirty="0" smtClean="0"/>
          </a:p>
          <a:p>
            <a:r>
              <a:rPr lang="es-ES" dirty="0" smtClean="0"/>
              <a:t>Cloud </a:t>
            </a:r>
            <a:r>
              <a:rPr lang="es-ES" dirty="0" err="1" smtClean="0"/>
              <a:t>Water</a:t>
            </a:r>
            <a:r>
              <a:rPr lang="es-ES" dirty="0" smtClean="0"/>
              <a:t> </a:t>
            </a:r>
            <a:r>
              <a:rPr lang="es-ES" dirty="0" err="1" smtClean="0"/>
              <a:t>Path</a:t>
            </a:r>
            <a:r>
              <a:rPr lang="es-ES" dirty="0" smtClean="0"/>
              <a:t> </a:t>
            </a:r>
            <a:r>
              <a:rPr lang="es-ES" dirty="0" err="1" smtClean="0"/>
              <a:t>correction</a:t>
            </a:r>
            <a:r>
              <a:rPr lang="es-ES" dirty="0" smtClean="0"/>
              <a:t> factor and </a:t>
            </a:r>
            <a:r>
              <a:rPr lang="es-ES" dirty="0" err="1" smtClean="0"/>
              <a:t>the</a:t>
            </a:r>
            <a:r>
              <a:rPr lang="es-ES" dirty="0" smtClean="0"/>
              <a:t> </a:t>
            </a:r>
          </a:p>
          <a:p>
            <a:r>
              <a:rPr lang="es-ES" dirty="0" err="1" smtClean="0"/>
              <a:t>Lightning</a:t>
            </a:r>
            <a:r>
              <a:rPr lang="es-ES" dirty="0" smtClean="0"/>
              <a:t> module in case of </a:t>
            </a:r>
            <a:r>
              <a:rPr lang="es-ES" dirty="0" err="1" smtClean="0"/>
              <a:t>CRRPh</a:t>
            </a:r>
            <a:endParaRPr lang="es-ES" dirty="0" smtClean="0"/>
          </a:p>
        </p:txBody>
      </p:sp>
      <p:sp>
        <p:nvSpPr>
          <p:cNvPr id="5" name="CuadroTexto 4"/>
          <p:cNvSpPr txBox="1"/>
          <p:nvPr/>
        </p:nvSpPr>
        <p:spPr>
          <a:xfrm>
            <a:off x="5997332" y="3462087"/>
            <a:ext cx="5598038" cy="2031325"/>
          </a:xfrm>
          <a:prstGeom prst="rect">
            <a:avLst/>
          </a:prstGeom>
          <a:noFill/>
        </p:spPr>
        <p:txBody>
          <a:bodyPr wrap="square" rtlCol="0">
            <a:spAutoFit/>
          </a:bodyPr>
          <a:lstStyle/>
          <a:p>
            <a:r>
              <a:rPr lang="es-ES" b="1" dirty="0" err="1" smtClean="0"/>
              <a:t>Stability</a:t>
            </a:r>
            <a:r>
              <a:rPr lang="es-ES" b="1" dirty="0" smtClean="0"/>
              <a:t> </a:t>
            </a:r>
            <a:r>
              <a:rPr lang="es-ES" b="1" dirty="0" err="1" smtClean="0"/>
              <a:t>correction</a:t>
            </a:r>
            <a:r>
              <a:rPr lang="es-ES" dirty="0" smtClean="0"/>
              <a:t>:</a:t>
            </a:r>
          </a:p>
          <a:p>
            <a:r>
              <a:rPr lang="en-GB" dirty="0"/>
              <a:t>If pixel value of LI index stable (&gt;0</a:t>
            </a:r>
            <a:r>
              <a:rPr lang="en-GB" dirty="0" smtClean="0"/>
              <a:t>) </a:t>
            </a:r>
          </a:p>
          <a:p>
            <a:r>
              <a:rPr lang="en-GB" dirty="0" smtClean="0"/>
              <a:t>and  </a:t>
            </a:r>
            <a:r>
              <a:rPr lang="en-GB" dirty="0"/>
              <a:t>SHW index stable (&gt;3) </a:t>
            </a:r>
            <a:r>
              <a:rPr lang="en-GB" dirty="0" smtClean="0"/>
              <a:t> </a:t>
            </a:r>
            <a:r>
              <a:rPr lang="en-GB" dirty="0"/>
              <a:t>KI index stable (&lt; 20), </a:t>
            </a:r>
            <a:endParaRPr lang="en-GB" dirty="0" smtClean="0"/>
          </a:p>
          <a:p>
            <a:r>
              <a:rPr lang="en-GB" dirty="0" smtClean="0"/>
              <a:t>then </a:t>
            </a:r>
            <a:r>
              <a:rPr lang="en-GB" dirty="0"/>
              <a:t>it will considered full stable case at pixel </a:t>
            </a:r>
            <a:r>
              <a:rPr lang="en-GB" dirty="0" smtClean="0"/>
              <a:t>level</a:t>
            </a:r>
          </a:p>
          <a:p>
            <a:r>
              <a:rPr lang="en-GB" b="1" dirty="0" smtClean="0"/>
              <a:t>CWP correction</a:t>
            </a:r>
            <a:r>
              <a:rPr lang="en-GB" dirty="0" smtClean="0"/>
              <a:t>:</a:t>
            </a:r>
          </a:p>
          <a:p>
            <a:r>
              <a:rPr lang="en-GB" dirty="0" smtClean="0"/>
              <a:t>It is an enhanced correction factor in terms of the content of water. </a:t>
            </a:r>
            <a:endParaRPr lang="en-GB" dirty="0"/>
          </a:p>
        </p:txBody>
      </p:sp>
    </p:spTree>
    <p:extLst>
      <p:ext uri="{BB962C8B-B14F-4D97-AF65-F5344CB8AC3E}">
        <p14:creationId xmlns:p14="http://schemas.microsoft.com/office/powerpoint/2010/main" val="171416465"/>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872" y="3078000"/>
            <a:ext cx="2515338" cy="2057112"/>
          </a:xfrm>
          <a:prstGeom prst="rect">
            <a:avLst/>
          </a:prstGeom>
        </p:spPr>
      </p:pic>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1272" y="0"/>
            <a:ext cx="4725000" cy="3780000"/>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93154" y="3078000"/>
            <a:ext cx="4725000" cy="3780000"/>
          </a:xfrm>
          <a:prstGeom prst="rect">
            <a:avLst/>
          </a:prstGeom>
        </p:spPr>
      </p:pic>
      <p:sp>
        <p:nvSpPr>
          <p:cNvPr id="13" name="CuadroTexto 12"/>
          <p:cNvSpPr txBox="1"/>
          <p:nvPr/>
        </p:nvSpPr>
        <p:spPr>
          <a:xfrm>
            <a:off x="6739128" y="530352"/>
            <a:ext cx="184731" cy="369332"/>
          </a:xfrm>
          <a:prstGeom prst="rect">
            <a:avLst/>
          </a:prstGeom>
          <a:noFill/>
        </p:spPr>
        <p:txBody>
          <a:bodyPr wrap="none" rtlCol="0">
            <a:spAutoFit/>
          </a:bodyPr>
          <a:lstStyle/>
          <a:p>
            <a:endParaRPr lang="en-GB" dirty="0"/>
          </a:p>
        </p:txBody>
      </p:sp>
      <p:pic>
        <p:nvPicPr>
          <p:cNvPr id="17" name="Imagen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59574" y="0"/>
            <a:ext cx="4725000" cy="3780000"/>
          </a:xfrm>
          <a:prstGeom prst="rect">
            <a:avLst/>
          </a:prstGeom>
        </p:spPr>
      </p:pic>
      <p:pic>
        <p:nvPicPr>
          <p:cNvPr id="18" name="Imagen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9574" y="3078000"/>
            <a:ext cx="4725000" cy="3780000"/>
          </a:xfrm>
          <a:prstGeom prst="rect">
            <a:avLst/>
          </a:prstGeom>
        </p:spPr>
      </p:pic>
      <p:sp>
        <p:nvSpPr>
          <p:cNvPr id="19" name="CuadroTexto 18"/>
          <p:cNvSpPr txBox="1"/>
          <p:nvPr/>
        </p:nvSpPr>
        <p:spPr>
          <a:xfrm>
            <a:off x="-78406" y="5135112"/>
            <a:ext cx="2534668" cy="923330"/>
          </a:xfrm>
          <a:prstGeom prst="rect">
            <a:avLst/>
          </a:prstGeom>
          <a:noFill/>
        </p:spPr>
        <p:txBody>
          <a:bodyPr wrap="none" rtlCol="0">
            <a:spAutoFit/>
          </a:bodyPr>
          <a:lstStyle/>
          <a:p>
            <a:r>
              <a:rPr lang="es-ES" dirty="0" err="1" smtClean="0"/>
              <a:t>Lightning</a:t>
            </a:r>
            <a:r>
              <a:rPr lang="es-ES" dirty="0"/>
              <a:t> </a:t>
            </a:r>
            <a:r>
              <a:rPr lang="es-ES" dirty="0" err="1" smtClean="0"/>
              <a:t>accumulated</a:t>
            </a:r>
            <a:endParaRPr lang="es-ES" dirty="0" smtClean="0"/>
          </a:p>
          <a:p>
            <a:r>
              <a:rPr lang="es-ES" dirty="0" smtClean="0"/>
              <a:t>496 </a:t>
            </a:r>
            <a:r>
              <a:rPr lang="es-ES" dirty="0" err="1" smtClean="0"/>
              <a:t>strokes</a:t>
            </a:r>
            <a:endParaRPr lang="es-ES" dirty="0" smtClean="0"/>
          </a:p>
          <a:p>
            <a:r>
              <a:rPr lang="es-ES" dirty="0" err="1" smtClean="0"/>
              <a:t>From</a:t>
            </a:r>
            <a:r>
              <a:rPr lang="es-ES" dirty="0" smtClean="0"/>
              <a:t> 0 to 1 UTC</a:t>
            </a:r>
          </a:p>
        </p:txBody>
      </p:sp>
      <p:sp>
        <p:nvSpPr>
          <p:cNvPr id="20" name="CuadroTexto 19"/>
          <p:cNvSpPr txBox="1"/>
          <p:nvPr/>
        </p:nvSpPr>
        <p:spPr>
          <a:xfrm>
            <a:off x="119971" y="391852"/>
            <a:ext cx="1596912" cy="923330"/>
          </a:xfrm>
          <a:prstGeom prst="rect">
            <a:avLst/>
          </a:prstGeom>
          <a:noFill/>
        </p:spPr>
        <p:txBody>
          <a:bodyPr wrap="none" rtlCol="0">
            <a:spAutoFit/>
          </a:bodyPr>
          <a:lstStyle/>
          <a:p>
            <a:r>
              <a:rPr lang="es-ES" dirty="0" err="1" smtClean="0"/>
              <a:t>Study</a:t>
            </a:r>
            <a:r>
              <a:rPr lang="es-ES" dirty="0" smtClean="0"/>
              <a:t> case</a:t>
            </a:r>
          </a:p>
          <a:p>
            <a:r>
              <a:rPr lang="en-GB" dirty="0">
                <a:solidFill>
                  <a:srgbClr val="FF0000"/>
                </a:solidFill>
              </a:rPr>
              <a:t>28</a:t>
            </a:r>
            <a:r>
              <a:rPr lang="en-GB" baseline="30000" dirty="0">
                <a:solidFill>
                  <a:srgbClr val="FF0000"/>
                </a:solidFill>
              </a:rPr>
              <a:t>th</a:t>
            </a:r>
            <a:r>
              <a:rPr lang="es-ES" dirty="0" smtClean="0">
                <a:solidFill>
                  <a:srgbClr val="FF0000"/>
                </a:solidFill>
              </a:rPr>
              <a:t> </a:t>
            </a:r>
            <a:r>
              <a:rPr lang="es-ES" dirty="0" err="1" smtClean="0">
                <a:solidFill>
                  <a:srgbClr val="FF0000"/>
                </a:solidFill>
              </a:rPr>
              <a:t>May</a:t>
            </a:r>
            <a:r>
              <a:rPr lang="en-GB" dirty="0" smtClean="0">
                <a:solidFill>
                  <a:srgbClr val="FF0000"/>
                </a:solidFill>
              </a:rPr>
              <a:t> 2016</a:t>
            </a:r>
          </a:p>
          <a:p>
            <a:r>
              <a:rPr lang="es-ES" dirty="0" err="1" smtClean="0">
                <a:solidFill>
                  <a:srgbClr val="FF0000"/>
                </a:solidFill>
              </a:rPr>
              <a:t>Night</a:t>
            </a:r>
            <a:r>
              <a:rPr lang="es-ES" dirty="0" smtClean="0">
                <a:solidFill>
                  <a:srgbClr val="FF0000"/>
                </a:solidFill>
              </a:rPr>
              <a:t> time</a:t>
            </a:r>
          </a:p>
        </p:txBody>
      </p:sp>
      <p:sp>
        <p:nvSpPr>
          <p:cNvPr id="21" name="Elipse 20"/>
          <p:cNvSpPr/>
          <p:nvPr/>
        </p:nvSpPr>
        <p:spPr>
          <a:xfrm>
            <a:off x="4117026" y="768096"/>
            <a:ext cx="1369373" cy="9896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2631672226"/>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p:cNvSpPr txBox="1"/>
          <p:nvPr/>
        </p:nvSpPr>
        <p:spPr>
          <a:xfrm>
            <a:off x="6739128" y="530352"/>
            <a:ext cx="184731" cy="369332"/>
          </a:xfrm>
          <a:prstGeom prst="rect">
            <a:avLst/>
          </a:prstGeom>
          <a:noFill/>
        </p:spPr>
        <p:txBody>
          <a:bodyPr wrap="none" rtlCol="0">
            <a:spAutoFit/>
          </a:bodyPr>
          <a:lstStyle/>
          <a:p>
            <a:endParaRPr lang="en-GB" dirty="0"/>
          </a:p>
        </p:txBody>
      </p:sp>
      <p:sp>
        <p:nvSpPr>
          <p:cNvPr id="19" name="CuadroTexto 18"/>
          <p:cNvSpPr txBox="1"/>
          <p:nvPr/>
        </p:nvSpPr>
        <p:spPr>
          <a:xfrm>
            <a:off x="-78406" y="5135112"/>
            <a:ext cx="2534668" cy="923330"/>
          </a:xfrm>
          <a:prstGeom prst="rect">
            <a:avLst/>
          </a:prstGeom>
          <a:noFill/>
        </p:spPr>
        <p:txBody>
          <a:bodyPr wrap="none" rtlCol="0">
            <a:spAutoFit/>
          </a:bodyPr>
          <a:lstStyle/>
          <a:p>
            <a:r>
              <a:rPr lang="es-ES" dirty="0" err="1" smtClean="0"/>
              <a:t>Lightning</a:t>
            </a:r>
            <a:r>
              <a:rPr lang="es-ES" dirty="0"/>
              <a:t> </a:t>
            </a:r>
            <a:r>
              <a:rPr lang="es-ES" dirty="0" err="1" smtClean="0"/>
              <a:t>accumulated</a:t>
            </a:r>
            <a:endParaRPr lang="es-ES" dirty="0" smtClean="0"/>
          </a:p>
          <a:p>
            <a:r>
              <a:rPr lang="es-ES" dirty="0" smtClean="0"/>
              <a:t>70 </a:t>
            </a:r>
            <a:r>
              <a:rPr lang="es-ES" dirty="0" err="1" smtClean="0"/>
              <a:t>strokes</a:t>
            </a:r>
            <a:endParaRPr lang="es-ES" dirty="0" smtClean="0"/>
          </a:p>
          <a:p>
            <a:r>
              <a:rPr lang="es-ES" dirty="0" err="1" smtClean="0"/>
              <a:t>From</a:t>
            </a:r>
            <a:r>
              <a:rPr lang="es-ES" dirty="0" smtClean="0"/>
              <a:t> 0 to 6 UTC</a:t>
            </a:r>
          </a:p>
        </p:txBody>
      </p:sp>
      <p:sp>
        <p:nvSpPr>
          <p:cNvPr id="20" name="CuadroTexto 19"/>
          <p:cNvSpPr txBox="1"/>
          <p:nvPr/>
        </p:nvSpPr>
        <p:spPr>
          <a:xfrm>
            <a:off x="119971" y="391852"/>
            <a:ext cx="1759969" cy="923330"/>
          </a:xfrm>
          <a:prstGeom prst="rect">
            <a:avLst/>
          </a:prstGeom>
          <a:noFill/>
        </p:spPr>
        <p:txBody>
          <a:bodyPr wrap="none" rtlCol="0">
            <a:spAutoFit/>
          </a:bodyPr>
          <a:lstStyle/>
          <a:p>
            <a:r>
              <a:rPr lang="es-ES" dirty="0" err="1" smtClean="0"/>
              <a:t>Study</a:t>
            </a:r>
            <a:r>
              <a:rPr lang="es-ES" dirty="0" smtClean="0"/>
              <a:t> case</a:t>
            </a:r>
          </a:p>
          <a:p>
            <a:r>
              <a:rPr lang="en-GB" dirty="0" smtClean="0">
                <a:solidFill>
                  <a:srgbClr val="FF0000"/>
                </a:solidFill>
              </a:rPr>
              <a:t>1</a:t>
            </a:r>
            <a:r>
              <a:rPr lang="en-GB" baseline="30000" dirty="0" smtClean="0">
                <a:solidFill>
                  <a:srgbClr val="FF0000"/>
                </a:solidFill>
              </a:rPr>
              <a:t>st </a:t>
            </a:r>
            <a:r>
              <a:rPr lang="en-GB" dirty="0" smtClean="0">
                <a:solidFill>
                  <a:srgbClr val="FF0000"/>
                </a:solidFill>
              </a:rPr>
              <a:t>August 2016</a:t>
            </a:r>
          </a:p>
          <a:p>
            <a:r>
              <a:rPr lang="es-ES" dirty="0" err="1" smtClean="0">
                <a:solidFill>
                  <a:srgbClr val="FF0000"/>
                </a:solidFill>
              </a:rPr>
              <a:t>Night</a:t>
            </a:r>
            <a:r>
              <a:rPr lang="es-ES" dirty="0" smtClean="0">
                <a:solidFill>
                  <a:srgbClr val="FF0000"/>
                </a:solidFill>
              </a:rPr>
              <a:t> time</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134" y="2975112"/>
            <a:ext cx="2548206" cy="2160000"/>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5763" y="0"/>
            <a:ext cx="4725000" cy="3780000"/>
          </a:xfrm>
          <a:prstGeom prst="rect">
            <a:avLst/>
          </a:prstGeom>
        </p:spPr>
      </p:pic>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4811" y="0"/>
            <a:ext cx="4725000" cy="3780000"/>
          </a:xfrm>
          <a:prstGeom prst="rect">
            <a:avLst/>
          </a:prstGeom>
        </p:spPr>
      </p:pic>
      <p:pic>
        <p:nvPicPr>
          <p:cNvPr id="5" name="Imagen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34811" y="3078000"/>
            <a:ext cx="4725000" cy="3780000"/>
          </a:xfrm>
          <a:prstGeom prst="rect">
            <a:avLst/>
          </a:prstGeom>
        </p:spPr>
      </p:pic>
      <p:pic>
        <p:nvPicPr>
          <p:cNvPr id="14" name="Imagen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95763" y="3078000"/>
            <a:ext cx="4725000" cy="3780000"/>
          </a:xfrm>
          <a:prstGeom prst="rect">
            <a:avLst/>
          </a:prstGeom>
        </p:spPr>
      </p:pic>
      <p:sp>
        <p:nvSpPr>
          <p:cNvPr id="21" name="Elipse 20"/>
          <p:cNvSpPr/>
          <p:nvPr/>
        </p:nvSpPr>
        <p:spPr>
          <a:xfrm>
            <a:off x="4206101" y="1890000"/>
            <a:ext cx="1369373" cy="9896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2667283459"/>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p:cNvSpPr txBox="1"/>
          <p:nvPr/>
        </p:nvSpPr>
        <p:spPr>
          <a:xfrm>
            <a:off x="6739128" y="530352"/>
            <a:ext cx="184731" cy="369332"/>
          </a:xfrm>
          <a:prstGeom prst="rect">
            <a:avLst/>
          </a:prstGeom>
          <a:noFill/>
        </p:spPr>
        <p:txBody>
          <a:bodyPr wrap="none" rtlCol="0">
            <a:spAutoFit/>
          </a:bodyPr>
          <a:lstStyle/>
          <a:p>
            <a:endParaRPr lang="en-GB" dirty="0"/>
          </a:p>
        </p:txBody>
      </p:sp>
      <p:sp>
        <p:nvSpPr>
          <p:cNvPr id="20" name="CuadroTexto 19"/>
          <p:cNvSpPr txBox="1"/>
          <p:nvPr/>
        </p:nvSpPr>
        <p:spPr>
          <a:xfrm>
            <a:off x="119971" y="391852"/>
            <a:ext cx="1713482" cy="923330"/>
          </a:xfrm>
          <a:prstGeom prst="rect">
            <a:avLst/>
          </a:prstGeom>
          <a:noFill/>
        </p:spPr>
        <p:txBody>
          <a:bodyPr wrap="none" rtlCol="0">
            <a:spAutoFit/>
          </a:bodyPr>
          <a:lstStyle/>
          <a:p>
            <a:r>
              <a:rPr lang="es-ES" dirty="0" err="1" smtClean="0"/>
              <a:t>Study</a:t>
            </a:r>
            <a:r>
              <a:rPr lang="es-ES" dirty="0" smtClean="0"/>
              <a:t> case</a:t>
            </a:r>
            <a:endParaRPr lang="en-GB" dirty="0" smtClean="0"/>
          </a:p>
          <a:p>
            <a:r>
              <a:rPr lang="en-GB" dirty="0" smtClean="0">
                <a:solidFill>
                  <a:srgbClr val="FF0000"/>
                </a:solidFill>
              </a:rPr>
              <a:t>1</a:t>
            </a:r>
            <a:r>
              <a:rPr lang="en-GB" baseline="30000" dirty="0" smtClean="0">
                <a:solidFill>
                  <a:srgbClr val="FF0000"/>
                </a:solidFill>
              </a:rPr>
              <a:t>st </a:t>
            </a:r>
            <a:r>
              <a:rPr lang="en-GB" dirty="0" smtClean="0">
                <a:solidFill>
                  <a:srgbClr val="FF0000"/>
                </a:solidFill>
              </a:rPr>
              <a:t>August 2016</a:t>
            </a:r>
          </a:p>
          <a:p>
            <a:r>
              <a:rPr lang="es-ES" dirty="0" err="1" smtClean="0">
                <a:solidFill>
                  <a:srgbClr val="FF0000"/>
                </a:solidFill>
              </a:rPr>
              <a:t>Night</a:t>
            </a:r>
            <a:r>
              <a:rPr lang="es-ES" dirty="0" smtClean="0">
                <a:solidFill>
                  <a:srgbClr val="FF0000"/>
                </a:solidFill>
              </a:rPr>
              <a:t> time</a:t>
            </a:r>
          </a:p>
        </p:txBody>
      </p:sp>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95763" y="3078000"/>
            <a:ext cx="4725000" cy="3780000"/>
          </a:xfrm>
          <a:prstGeom prst="rect">
            <a:avLst/>
          </a:prstGeom>
        </p:spPr>
      </p:pic>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1436" y="3078000"/>
            <a:ext cx="4725000" cy="3780000"/>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1436" y="0"/>
            <a:ext cx="4725000" cy="3780000"/>
          </a:xfrm>
          <a:prstGeom prst="rect">
            <a:avLst/>
          </a:prstGeom>
        </p:spPr>
      </p:pic>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95763" y="0"/>
            <a:ext cx="4725000" cy="3780000"/>
          </a:xfrm>
          <a:prstGeom prst="rect">
            <a:avLst/>
          </a:prstGeom>
        </p:spPr>
      </p:pic>
      <p:sp>
        <p:nvSpPr>
          <p:cNvPr id="2" name="CuadroTexto 1"/>
          <p:cNvSpPr txBox="1"/>
          <p:nvPr/>
        </p:nvSpPr>
        <p:spPr>
          <a:xfrm>
            <a:off x="2383277" y="4212076"/>
            <a:ext cx="1821332" cy="369332"/>
          </a:xfrm>
          <a:prstGeom prst="rect">
            <a:avLst/>
          </a:prstGeom>
          <a:noFill/>
        </p:spPr>
        <p:txBody>
          <a:bodyPr wrap="none" rtlCol="0">
            <a:spAutoFit/>
          </a:bodyPr>
          <a:lstStyle/>
          <a:p>
            <a:r>
              <a:rPr lang="es-ES" dirty="0" smtClean="0"/>
              <a:t>VIS06 </a:t>
            </a:r>
            <a:r>
              <a:rPr lang="es-ES" dirty="0" err="1" smtClean="0"/>
              <a:t>simulated</a:t>
            </a:r>
            <a:endParaRPr lang="en-GB" dirty="0"/>
          </a:p>
        </p:txBody>
      </p:sp>
      <p:sp>
        <p:nvSpPr>
          <p:cNvPr id="9" name="CuadroTexto 8"/>
          <p:cNvSpPr txBox="1"/>
          <p:nvPr/>
        </p:nvSpPr>
        <p:spPr>
          <a:xfrm>
            <a:off x="7302231" y="4212076"/>
            <a:ext cx="1725793" cy="369332"/>
          </a:xfrm>
          <a:prstGeom prst="rect">
            <a:avLst/>
          </a:prstGeom>
          <a:noFill/>
        </p:spPr>
        <p:txBody>
          <a:bodyPr wrap="none" rtlCol="0">
            <a:spAutoFit/>
          </a:bodyPr>
          <a:lstStyle/>
          <a:p>
            <a:r>
              <a:rPr lang="es-ES" dirty="0" smtClean="0"/>
              <a:t>CWP </a:t>
            </a:r>
            <a:r>
              <a:rPr lang="es-ES" dirty="0" err="1" smtClean="0"/>
              <a:t>simulated</a:t>
            </a:r>
            <a:endParaRPr lang="en-GB" dirty="0"/>
          </a:p>
        </p:txBody>
      </p:sp>
    </p:spTree>
    <p:extLst>
      <p:ext uri="{BB962C8B-B14F-4D97-AF65-F5344CB8AC3E}">
        <p14:creationId xmlns:p14="http://schemas.microsoft.com/office/powerpoint/2010/main" val="3639749705"/>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p:cNvSpPr txBox="1"/>
          <p:nvPr/>
        </p:nvSpPr>
        <p:spPr>
          <a:xfrm>
            <a:off x="6739128" y="530352"/>
            <a:ext cx="184731" cy="369332"/>
          </a:xfrm>
          <a:prstGeom prst="rect">
            <a:avLst/>
          </a:prstGeom>
          <a:noFill/>
        </p:spPr>
        <p:txBody>
          <a:bodyPr wrap="none" rtlCol="0">
            <a:spAutoFit/>
          </a:bodyPr>
          <a:lstStyle/>
          <a:p>
            <a:endParaRPr lang="en-GB" dirty="0"/>
          </a:p>
        </p:txBody>
      </p:sp>
      <p:sp>
        <p:nvSpPr>
          <p:cNvPr id="19" name="CuadroTexto 18"/>
          <p:cNvSpPr txBox="1"/>
          <p:nvPr/>
        </p:nvSpPr>
        <p:spPr>
          <a:xfrm>
            <a:off x="-78406" y="5135112"/>
            <a:ext cx="2534668" cy="923330"/>
          </a:xfrm>
          <a:prstGeom prst="rect">
            <a:avLst/>
          </a:prstGeom>
          <a:noFill/>
        </p:spPr>
        <p:txBody>
          <a:bodyPr wrap="none" rtlCol="0">
            <a:spAutoFit/>
          </a:bodyPr>
          <a:lstStyle/>
          <a:p>
            <a:r>
              <a:rPr lang="es-ES" dirty="0" err="1" smtClean="0"/>
              <a:t>Lightning</a:t>
            </a:r>
            <a:r>
              <a:rPr lang="es-ES" dirty="0"/>
              <a:t> </a:t>
            </a:r>
            <a:r>
              <a:rPr lang="es-ES" dirty="0" err="1" smtClean="0"/>
              <a:t>accumulated</a:t>
            </a:r>
            <a:endParaRPr lang="es-ES" dirty="0" smtClean="0"/>
          </a:p>
          <a:p>
            <a:r>
              <a:rPr lang="es-ES" dirty="0" smtClean="0"/>
              <a:t>15654 </a:t>
            </a:r>
            <a:r>
              <a:rPr lang="es-ES" dirty="0" err="1" smtClean="0"/>
              <a:t>strokes</a:t>
            </a:r>
            <a:endParaRPr lang="es-ES" dirty="0" smtClean="0"/>
          </a:p>
          <a:p>
            <a:r>
              <a:rPr lang="es-ES" dirty="0" err="1" smtClean="0"/>
              <a:t>From</a:t>
            </a:r>
            <a:r>
              <a:rPr lang="es-ES" dirty="0" smtClean="0"/>
              <a:t> 6 to 12 UTC</a:t>
            </a:r>
          </a:p>
        </p:txBody>
      </p:sp>
      <p:sp>
        <p:nvSpPr>
          <p:cNvPr id="20" name="CuadroTexto 19"/>
          <p:cNvSpPr txBox="1"/>
          <p:nvPr/>
        </p:nvSpPr>
        <p:spPr>
          <a:xfrm>
            <a:off x="119971" y="391852"/>
            <a:ext cx="1596912" cy="923330"/>
          </a:xfrm>
          <a:prstGeom prst="rect">
            <a:avLst/>
          </a:prstGeom>
          <a:noFill/>
        </p:spPr>
        <p:txBody>
          <a:bodyPr wrap="none" rtlCol="0">
            <a:spAutoFit/>
          </a:bodyPr>
          <a:lstStyle/>
          <a:p>
            <a:r>
              <a:rPr lang="es-ES" dirty="0" err="1" smtClean="0"/>
              <a:t>Study</a:t>
            </a:r>
            <a:r>
              <a:rPr lang="es-ES" dirty="0" smtClean="0"/>
              <a:t> case</a:t>
            </a:r>
          </a:p>
          <a:p>
            <a:r>
              <a:rPr lang="en-GB" dirty="0">
                <a:solidFill>
                  <a:srgbClr val="FF0000"/>
                </a:solidFill>
              </a:rPr>
              <a:t>28</a:t>
            </a:r>
            <a:r>
              <a:rPr lang="en-GB" baseline="30000" dirty="0">
                <a:solidFill>
                  <a:srgbClr val="FF0000"/>
                </a:solidFill>
              </a:rPr>
              <a:t>th</a:t>
            </a:r>
            <a:r>
              <a:rPr lang="es-ES" dirty="0" smtClean="0">
                <a:solidFill>
                  <a:srgbClr val="FF0000"/>
                </a:solidFill>
              </a:rPr>
              <a:t> </a:t>
            </a:r>
            <a:r>
              <a:rPr lang="es-ES" dirty="0" err="1" smtClean="0">
                <a:solidFill>
                  <a:srgbClr val="FF0000"/>
                </a:solidFill>
              </a:rPr>
              <a:t>May</a:t>
            </a:r>
            <a:r>
              <a:rPr lang="en-GB" dirty="0" smtClean="0">
                <a:solidFill>
                  <a:srgbClr val="FF0000"/>
                </a:solidFill>
              </a:rPr>
              <a:t> 2018</a:t>
            </a:r>
          </a:p>
          <a:p>
            <a:r>
              <a:rPr lang="es-ES" dirty="0" smtClean="0">
                <a:solidFill>
                  <a:srgbClr val="FF0000"/>
                </a:solidFill>
              </a:rPr>
              <a:t>Day time</a:t>
            </a: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879" y="0"/>
            <a:ext cx="4181416" cy="3780000"/>
          </a:xfrm>
          <a:prstGeom prst="rect">
            <a:avLst/>
          </a:prstGeom>
        </p:spPr>
      </p:pic>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6600" y="3060194"/>
            <a:ext cx="4181416" cy="3780000"/>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70462" y="0"/>
            <a:ext cx="4181416" cy="3780000"/>
          </a:xfrm>
          <a:prstGeom prst="rect">
            <a:avLst/>
          </a:prstGeom>
        </p:spPr>
      </p:pic>
      <p:pic>
        <p:nvPicPr>
          <p:cNvPr id="14" name="Imagen 13"/>
          <p:cNvPicPr/>
          <p:nvPr/>
        </p:nvPicPr>
        <p:blipFill>
          <a:blip r:embed="rId5">
            <a:extLst>
              <a:ext uri="{28A0092B-C50C-407E-A947-70E740481C1C}">
                <a14:useLocalDpi xmlns:a14="http://schemas.microsoft.com/office/drawing/2010/main" val="0"/>
              </a:ext>
            </a:extLst>
          </a:blip>
          <a:stretch>
            <a:fillRect/>
          </a:stretch>
        </p:blipFill>
        <p:spPr>
          <a:xfrm>
            <a:off x="7444899" y="3227465"/>
            <a:ext cx="4132580" cy="3481070"/>
          </a:xfrm>
          <a:prstGeom prst="rect">
            <a:avLst/>
          </a:prstGeom>
        </p:spPr>
      </p:pic>
      <p:sp>
        <p:nvSpPr>
          <p:cNvPr id="21" name="Elipse 20"/>
          <p:cNvSpPr/>
          <p:nvPr/>
        </p:nvSpPr>
        <p:spPr>
          <a:xfrm>
            <a:off x="3090672" y="857089"/>
            <a:ext cx="841248" cy="5580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Elipse 21"/>
          <p:cNvSpPr/>
          <p:nvPr/>
        </p:nvSpPr>
        <p:spPr>
          <a:xfrm>
            <a:off x="4674225" y="1579267"/>
            <a:ext cx="466725" cy="4095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Elipse 23"/>
          <p:cNvSpPr/>
          <p:nvPr/>
        </p:nvSpPr>
        <p:spPr>
          <a:xfrm>
            <a:off x="5780341" y="1152145"/>
            <a:ext cx="620459" cy="3868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 name="Elipse 26"/>
          <p:cNvSpPr/>
          <p:nvPr/>
        </p:nvSpPr>
        <p:spPr>
          <a:xfrm>
            <a:off x="10218229" y="5656107"/>
            <a:ext cx="620459" cy="3868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 name="Elipse 27"/>
          <p:cNvSpPr/>
          <p:nvPr/>
        </p:nvSpPr>
        <p:spPr>
          <a:xfrm>
            <a:off x="5774911" y="4279871"/>
            <a:ext cx="620459" cy="3868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 name="Elipse 28"/>
          <p:cNvSpPr/>
          <p:nvPr/>
        </p:nvSpPr>
        <p:spPr>
          <a:xfrm>
            <a:off x="10340149" y="1152145"/>
            <a:ext cx="620459" cy="3868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 name="Elipse 30"/>
          <p:cNvSpPr/>
          <p:nvPr/>
        </p:nvSpPr>
        <p:spPr>
          <a:xfrm>
            <a:off x="9151737" y="1549119"/>
            <a:ext cx="466725" cy="4095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 name="Elipse 34"/>
          <p:cNvSpPr/>
          <p:nvPr/>
        </p:nvSpPr>
        <p:spPr>
          <a:xfrm>
            <a:off x="9227807" y="6042963"/>
            <a:ext cx="466725" cy="4095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 name="Elipse 35"/>
          <p:cNvSpPr/>
          <p:nvPr/>
        </p:nvSpPr>
        <p:spPr>
          <a:xfrm>
            <a:off x="4593262" y="4530344"/>
            <a:ext cx="466725" cy="4095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 name="Elipse 36"/>
          <p:cNvSpPr/>
          <p:nvPr/>
        </p:nvSpPr>
        <p:spPr>
          <a:xfrm>
            <a:off x="3018302" y="3876147"/>
            <a:ext cx="841248" cy="5580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8" name="Elipse 37"/>
          <p:cNvSpPr/>
          <p:nvPr/>
        </p:nvSpPr>
        <p:spPr>
          <a:xfrm>
            <a:off x="8068392" y="5484913"/>
            <a:ext cx="841248" cy="5580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Elipse 38"/>
          <p:cNvSpPr/>
          <p:nvPr/>
        </p:nvSpPr>
        <p:spPr>
          <a:xfrm>
            <a:off x="7757942" y="899684"/>
            <a:ext cx="841248" cy="5580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 name="CuadroTexto 6"/>
          <p:cNvSpPr txBox="1"/>
          <p:nvPr/>
        </p:nvSpPr>
        <p:spPr>
          <a:xfrm>
            <a:off x="10497131" y="1457734"/>
            <a:ext cx="306494" cy="369332"/>
          </a:xfrm>
          <a:prstGeom prst="rect">
            <a:avLst/>
          </a:prstGeom>
          <a:noFill/>
        </p:spPr>
        <p:txBody>
          <a:bodyPr wrap="none" rtlCol="0">
            <a:spAutoFit/>
          </a:bodyPr>
          <a:lstStyle/>
          <a:p>
            <a:r>
              <a:rPr lang="es-ES" dirty="0">
                <a:solidFill>
                  <a:schemeClr val="bg1"/>
                </a:solidFill>
              </a:rPr>
              <a:t>1</a:t>
            </a:r>
            <a:endParaRPr lang="en-GB" dirty="0">
              <a:solidFill>
                <a:schemeClr val="bg1"/>
              </a:solidFill>
            </a:endParaRPr>
          </a:p>
        </p:txBody>
      </p:sp>
      <p:sp>
        <p:nvSpPr>
          <p:cNvPr id="43" name="CuadroTexto 42"/>
          <p:cNvSpPr txBox="1"/>
          <p:nvPr/>
        </p:nvSpPr>
        <p:spPr>
          <a:xfrm>
            <a:off x="5969650" y="1499882"/>
            <a:ext cx="306494" cy="369332"/>
          </a:xfrm>
          <a:prstGeom prst="rect">
            <a:avLst/>
          </a:prstGeom>
          <a:noFill/>
        </p:spPr>
        <p:txBody>
          <a:bodyPr wrap="none" rtlCol="0">
            <a:spAutoFit/>
          </a:bodyPr>
          <a:lstStyle/>
          <a:p>
            <a:r>
              <a:rPr lang="es-ES" dirty="0">
                <a:solidFill>
                  <a:schemeClr val="bg1"/>
                </a:solidFill>
              </a:rPr>
              <a:t>1</a:t>
            </a:r>
            <a:endParaRPr lang="en-GB" dirty="0">
              <a:solidFill>
                <a:schemeClr val="bg1"/>
              </a:solidFill>
            </a:endParaRPr>
          </a:p>
        </p:txBody>
      </p:sp>
      <p:sp>
        <p:nvSpPr>
          <p:cNvPr id="44" name="CuadroTexto 43"/>
          <p:cNvSpPr txBox="1"/>
          <p:nvPr/>
        </p:nvSpPr>
        <p:spPr>
          <a:xfrm>
            <a:off x="10482758" y="6006417"/>
            <a:ext cx="306494" cy="369332"/>
          </a:xfrm>
          <a:prstGeom prst="rect">
            <a:avLst/>
          </a:prstGeom>
          <a:noFill/>
        </p:spPr>
        <p:txBody>
          <a:bodyPr wrap="none" rtlCol="0">
            <a:spAutoFit/>
          </a:bodyPr>
          <a:lstStyle/>
          <a:p>
            <a:r>
              <a:rPr lang="es-ES" dirty="0">
                <a:solidFill>
                  <a:schemeClr val="bg1"/>
                </a:solidFill>
              </a:rPr>
              <a:t>1</a:t>
            </a:r>
            <a:endParaRPr lang="en-GB" dirty="0">
              <a:solidFill>
                <a:schemeClr val="bg1"/>
              </a:solidFill>
            </a:endParaRPr>
          </a:p>
        </p:txBody>
      </p:sp>
      <p:sp>
        <p:nvSpPr>
          <p:cNvPr id="45" name="CuadroTexto 44"/>
          <p:cNvSpPr txBox="1"/>
          <p:nvPr/>
        </p:nvSpPr>
        <p:spPr>
          <a:xfrm>
            <a:off x="5984889" y="4562813"/>
            <a:ext cx="306494" cy="369332"/>
          </a:xfrm>
          <a:prstGeom prst="rect">
            <a:avLst/>
          </a:prstGeom>
          <a:noFill/>
        </p:spPr>
        <p:txBody>
          <a:bodyPr wrap="none" rtlCol="0">
            <a:spAutoFit/>
          </a:bodyPr>
          <a:lstStyle/>
          <a:p>
            <a:r>
              <a:rPr lang="es-ES" dirty="0">
                <a:solidFill>
                  <a:schemeClr val="bg1"/>
                </a:solidFill>
              </a:rPr>
              <a:t>1</a:t>
            </a:r>
            <a:endParaRPr lang="en-GB" dirty="0">
              <a:solidFill>
                <a:schemeClr val="bg1"/>
              </a:solidFill>
            </a:endParaRPr>
          </a:p>
        </p:txBody>
      </p:sp>
      <p:sp>
        <p:nvSpPr>
          <p:cNvPr id="50" name="CuadroTexto 49"/>
          <p:cNvSpPr txBox="1"/>
          <p:nvPr/>
        </p:nvSpPr>
        <p:spPr>
          <a:xfrm>
            <a:off x="4752049" y="1915612"/>
            <a:ext cx="311076" cy="646331"/>
          </a:xfrm>
          <a:prstGeom prst="rect">
            <a:avLst/>
          </a:prstGeom>
          <a:noFill/>
        </p:spPr>
        <p:txBody>
          <a:bodyPr wrap="square" rtlCol="0">
            <a:spAutoFit/>
          </a:bodyPr>
          <a:lstStyle/>
          <a:p>
            <a:r>
              <a:rPr lang="es-ES" dirty="0" smtClean="0">
                <a:solidFill>
                  <a:schemeClr val="bg1"/>
                </a:solidFill>
              </a:rPr>
              <a:t>2</a:t>
            </a:r>
          </a:p>
          <a:p>
            <a:endParaRPr lang="en-GB" dirty="0">
              <a:solidFill>
                <a:schemeClr val="bg1"/>
              </a:solidFill>
            </a:endParaRPr>
          </a:p>
        </p:txBody>
      </p:sp>
      <p:sp>
        <p:nvSpPr>
          <p:cNvPr id="51" name="CuadroTexto 50"/>
          <p:cNvSpPr txBox="1"/>
          <p:nvPr/>
        </p:nvSpPr>
        <p:spPr>
          <a:xfrm>
            <a:off x="4674225" y="4873584"/>
            <a:ext cx="311076" cy="646331"/>
          </a:xfrm>
          <a:prstGeom prst="rect">
            <a:avLst/>
          </a:prstGeom>
          <a:noFill/>
        </p:spPr>
        <p:txBody>
          <a:bodyPr wrap="square" rtlCol="0">
            <a:spAutoFit/>
          </a:bodyPr>
          <a:lstStyle/>
          <a:p>
            <a:r>
              <a:rPr lang="es-ES" dirty="0" smtClean="0">
                <a:solidFill>
                  <a:schemeClr val="bg1"/>
                </a:solidFill>
              </a:rPr>
              <a:t>2</a:t>
            </a:r>
          </a:p>
          <a:p>
            <a:endParaRPr lang="en-GB" dirty="0">
              <a:solidFill>
                <a:schemeClr val="bg1"/>
              </a:solidFill>
            </a:endParaRPr>
          </a:p>
        </p:txBody>
      </p:sp>
      <p:sp>
        <p:nvSpPr>
          <p:cNvPr id="52" name="CuadroTexto 51"/>
          <p:cNvSpPr txBox="1"/>
          <p:nvPr/>
        </p:nvSpPr>
        <p:spPr>
          <a:xfrm>
            <a:off x="9355651" y="6377294"/>
            <a:ext cx="311076" cy="646331"/>
          </a:xfrm>
          <a:prstGeom prst="rect">
            <a:avLst/>
          </a:prstGeom>
          <a:noFill/>
        </p:spPr>
        <p:txBody>
          <a:bodyPr wrap="square" rtlCol="0">
            <a:spAutoFit/>
          </a:bodyPr>
          <a:lstStyle/>
          <a:p>
            <a:r>
              <a:rPr lang="es-ES" dirty="0" smtClean="0">
                <a:solidFill>
                  <a:schemeClr val="bg1"/>
                </a:solidFill>
              </a:rPr>
              <a:t>2</a:t>
            </a:r>
          </a:p>
          <a:p>
            <a:endParaRPr lang="en-GB" dirty="0">
              <a:solidFill>
                <a:schemeClr val="bg1"/>
              </a:solidFill>
            </a:endParaRPr>
          </a:p>
        </p:txBody>
      </p:sp>
      <p:sp>
        <p:nvSpPr>
          <p:cNvPr id="53" name="CuadroTexto 52"/>
          <p:cNvSpPr txBox="1"/>
          <p:nvPr/>
        </p:nvSpPr>
        <p:spPr>
          <a:xfrm>
            <a:off x="9305631" y="1927251"/>
            <a:ext cx="311076" cy="646331"/>
          </a:xfrm>
          <a:prstGeom prst="rect">
            <a:avLst/>
          </a:prstGeom>
          <a:noFill/>
        </p:spPr>
        <p:txBody>
          <a:bodyPr wrap="square" rtlCol="0">
            <a:spAutoFit/>
          </a:bodyPr>
          <a:lstStyle/>
          <a:p>
            <a:r>
              <a:rPr lang="es-ES" dirty="0" smtClean="0">
                <a:solidFill>
                  <a:schemeClr val="bg1"/>
                </a:solidFill>
              </a:rPr>
              <a:t>2</a:t>
            </a:r>
          </a:p>
          <a:p>
            <a:endParaRPr lang="en-GB" dirty="0">
              <a:solidFill>
                <a:schemeClr val="bg1"/>
              </a:solidFill>
            </a:endParaRPr>
          </a:p>
        </p:txBody>
      </p:sp>
      <p:sp>
        <p:nvSpPr>
          <p:cNvPr id="55" name="CuadroTexto 54"/>
          <p:cNvSpPr txBox="1"/>
          <p:nvPr/>
        </p:nvSpPr>
        <p:spPr>
          <a:xfrm>
            <a:off x="2896222" y="1296500"/>
            <a:ext cx="311076" cy="646331"/>
          </a:xfrm>
          <a:prstGeom prst="rect">
            <a:avLst/>
          </a:prstGeom>
          <a:noFill/>
        </p:spPr>
        <p:txBody>
          <a:bodyPr wrap="square" rtlCol="0">
            <a:spAutoFit/>
          </a:bodyPr>
          <a:lstStyle/>
          <a:p>
            <a:r>
              <a:rPr lang="es-ES" dirty="0" smtClean="0">
                <a:solidFill>
                  <a:schemeClr val="bg1"/>
                </a:solidFill>
              </a:rPr>
              <a:t>3</a:t>
            </a:r>
          </a:p>
          <a:p>
            <a:endParaRPr lang="en-GB" dirty="0">
              <a:solidFill>
                <a:schemeClr val="bg1"/>
              </a:solidFill>
            </a:endParaRPr>
          </a:p>
        </p:txBody>
      </p:sp>
      <p:sp>
        <p:nvSpPr>
          <p:cNvPr id="56" name="CuadroTexto 55"/>
          <p:cNvSpPr txBox="1"/>
          <p:nvPr/>
        </p:nvSpPr>
        <p:spPr>
          <a:xfrm>
            <a:off x="7848932" y="5896584"/>
            <a:ext cx="311076" cy="646331"/>
          </a:xfrm>
          <a:prstGeom prst="rect">
            <a:avLst/>
          </a:prstGeom>
          <a:noFill/>
        </p:spPr>
        <p:txBody>
          <a:bodyPr wrap="square" rtlCol="0">
            <a:spAutoFit/>
          </a:bodyPr>
          <a:lstStyle/>
          <a:p>
            <a:r>
              <a:rPr lang="es-ES" dirty="0" smtClean="0">
                <a:solidFill>
                  <a:schemeClr val="bg1"/>
                </a:solidFill>
              </a:rPr>
              <a:t>3</a:t>
            </a:r>
          </a:p>
          <a:p>
            <a:endParaRPr lang="en-GB" dirty="0">
              <a:solidFill>
                <a:schemeClr val="bg1"/>
              </a:solidFill>
            </a:endParaRPr>
          </a:p>
        </p:txBody>
      </p:sp>
      <p:sp>
        <p:nvSpPr>
          <p:cNvPr id="57" name="CuadroTexto 56"/>
          <p:cNvSpPr txBox="1"/>
          <p:nvPr/>
        </p:nvSpPr>
        <p:spPr>
          <a:xfrm>
            <a:off x="2873994" y="4298408"/>
            <a:ext cx="311076" cy="646331"/>
          </a:xfrm>
          <a:prstGeom prst="rect">
            <a:avLst/>
          </a:prstGeom>
          <a:noFill/>
        </p:spPr>
        <p:txBody>
          <a:bodyPr wrap="square" rtlCol="0">
            <a:spAutoFit/>
          </a:bodyPr>
          <a:lstStyle/>
          <a:p>
            <a:r>
              <a:rPr lang="es-ES" dirty="0" smtClean="0">
                <a:solidFill>
                  <a:schemeClr val="bg1"/>
                </a:solidFill>
              </a:rPr>
              <a:t>3</a:t>
            </a:r>
          </a:p>
          <a:p>
            <a:endParaRPr lang="en-GB" dirty="0">
              <a:solidFill>
                <a:schemeClr val="bg1"/>
              </a:solidFill>
            </a:endParaRPr>
          </a:p>
        </p:txBody>
      </p:sp>
      <p:sp>
        <p:nvSpPr>
          <p:cNvPr id="58" name="CuadroTexto 57"/>
          <p:cNvSpPr txBox="1"/>
          <p:nvPr/>
        </p:nvSpPr>
        <p:spPr>
          <a:xfrm>
            <a:off x="7445111" y="1273039"/>
            <a:ext cx="311076" cy="646331"/>
          </a:xfrm>
          <a:prstGeom prst="rect">
            <a:avLst/>
          </a:prstGeom>
          <a:noFill/>
        </p:spPr>
        <p:txBody>
          <a:bodyPr wrap="square" rtlCol="0">
            <a:spAutoFit/>
          </a:bodyPr>
          <a:lstStyle/>
          <a:p>
            <a:r>
              <a:rPr lang="es-ES" dirty="0" smtClean="0">
                <a:solidFill>
                  <a:schemeClr val="bg1"/>
                </a:solidFill>
              </a:rPr>
              <a:t>3</a:t>
            </a:r>
          </a:p>
          <a:p>
            <a:endParaRPr lang="en-GB" dirty="0">
              <a:solidFill>
                <a:schemeClr val="bg1"/>
              </a:solidFill>
            </a:endParaRPr>
          </a:p>
        </p:txBody>
      </p:sp>
    </p:spTree>
    <p:extLst>
      <p:ext uri="{BB962C8B-B14F-4D97-AF65-F5344CB8AC3E}">
        <p14:creationId xmlns:p14="http://schemas.microsoft.com/office/powerpoint/2010/main" val="230094732"/>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p:cNvSpPr txBox="1"/>
          <p:nvPr/>
        </p:nvSpPr>
        <p:spPr>
          <a:xfrm>
            <a:off x="6739128" y="530352"/>
            <a:ext cx="184731" cy="369332"/>
          </a:xfrm>
          <a:prstGeom prst="rect">
            <a:avLst/>
          </a:prstGeom>
          <a:noFill/>
        </p:spPr>
        <p:txBody>
          <a:bodyPr wrap="none" rtlCol="0">
            <a:spAutoFit/>
          </a:bodyPr>
          <a:lstStyle/>
          <a:p>
            <a:endParaRPr lang="en-GB" dirty="0"/>
          </a:p>
        </p:txBody>
      </p:sp>
      <p:sp>
        <p:nvSpPr>
          <p:cNvPr id="20" name="CuadroTexto 19"/>
          <p:cNvSpPr txBox="1"/>
          <p:nvPr/>
        </p:nvSpPr>
        <p:spPr>
          <a:xfrm>
            <a:off x="119971" y="391852"/>
            <a:ext cx="1596912" cy="923330"/>
          </a:xfrm>
          <a:prstGeom prst="rect">
            <a:avLst/>
          </a:prstGeom>
          <a:noFill/>
        </p:spPr>
        <p:txBody>
          <a:bodyPr wrap="none" rtlCol="0">
            <a:spAutoFit/>
          </a:bodyPr>
          <a:lstStyle/>
          <a:p>
            <a:r>
              <a:rPr lang="es-ES" dirty="0" err="1" smtClean="0"/>
              <a:t>Study</a:t>
            </a:r>
            <a:r>
              <a:rPr lang="es-ES" dirty="0" smtClean="0"/>
              <a:t> case</a:t>
            </a:r>
          </a:p>
          <a:p>
            <a:r>
              <a:rPr lang="en-GB" dirty="0">
                <a:solidFill>
                  <a:srgbClr val="FF0000"/>
                </a:solidFill>
              </a:rPr>
              <a:t>28</a:t>
            </a:r>
            <a:r>
              <a:rPr lang="en-GB" baseline="30000" dirty="0">
                <a:solidFill>
                  <a:srgbClr val="FF0000"/>
                </a:solidFill>
              </a:rPr>
              <a:t>th</a:t>
            </a:r>
            <a:r>
              <a:rPr lang="es-ES" dirty="0" smtClean="0">
                <a:solidFill>
                  <a:srgbClr val="FF0000"/>
                </a:solidFill>
              </a:rPr>
              <a:t> </a:t>
            </a:r>
            <a:r>
              <a:rPr lang="es-ES" dirty="0" err="1" smtClean="0">
                <a:solidFill>
                  <a:srgbClr val="FF0000"/>
                </a:solidFill>
              </a:rPr>
              <a:t>May</a:t>
            </a:r>
            <a:r>
              <a:rPr lang="en-GB" dirty="0" smtClean="0">
                <a:solidFill>
                  <a:srgbClr val="FF0000"/>
                </a:solidFill>
              </a:rPr>
              <a:t> 2018</a:t>
            </a:r>
          </a:p>
          <a:p>
            <a:r>
              <a:rPr lang="es-ES" dirty="0" smtClean="0">
                <a:solidFill>
                  <a:srgbClr val="FF0000"/>
                </a:solidFill>
              </a:rPr>
              <a:t>Day time</a:t>
            </a:r>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59873" y="0"/>
            <a:ext cx="4181416" cy="3780000"/>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0462" y="0"/>
            <a:ext cx="4181416" cy="3780000"/>
          </a:xfrm>
          <a:prstGeom prst="rect">
            <a:avLst/>
          </a:prstGeom>
        </p:spPr>
      </p:pic>
    </p:spTree>
    <p:extLst>
      <p:ext uri="{BB962C8B-B14F-4D97-AF65-F5344CB8AC3E}">
        <p14:creationId xmlns:p14="http://schemas.microsoft.com/office/powerpoint/2010/main" val="3524182726"/>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p:cNvSpPr txBox="1"/>
          <p:nvPr/>
        </p:nvSpPr>
        <p:spPr>
          <a:xfrm>
            <a:off x="6739128" y="530352"/>
            <a:ext cx="184731" cy="369332"/>
          </a:xfrm>
          <a:prstGeom prst="rect">
            <a:avLst/>
          </a:prstGeom>
          <a:noFill/>
        </p:spPr>
        <p:txBody>
          <a:bodyPr wrap="none" rtlCol="0">
            <a:spAutoFit/>
          </a:bodyPr>
          <a:lstStyle/>
          <a:p>
            <a:endParaRPr lang="en-GB" dirty="0"/>
          </a:p>
        </p:txBody>
      </p:sp>
      <p:sp>
        <p:nvSpPr>
          <p:cNvPr id="20" name="CuadroTexto 19"/>
          <p:cNvSpPr txBox="1"/>
          <p:nvPr/>
        </p:nvSpPr>
        <p:spPr>
          <a:xfrm>
            <a:off x="119971" y="391852"/>
            <a:ext cx="1596912" cy="923330"/>
          </a:xfrm>
          <a:prstGeom prst="rect">
            <a:avLst/>
          </a:prstGeom>
          <a:noFill/>
        </p:spPr>
        <p:txBody>
          <a:bodyPr wrap="none" rtlCol="0">
            <a:spAutoFit/>
          </a:bodyPr>
          <a:lstStyle/>
          <a:p>
            <a:r>
              <a:rPr lang="es-ES" dirty="0" err="1" smtClean="0"/>
              <a:t>Study</a:t>
            </a:r>
            <a:r>
              <a:rPr lang="es-ES" dirty="0" smtClean="0"/>
              <a:t> case</a:t>
            </a:r>
          </a:p>
          <a:p>
            <a:r>
              <a:rPr lang="en-GB" dirty="0" smtClean="0">
                <a:solidFill>
                  <a:srgbClr val="FF0000"/>
                </a:solidFill>
              </a:rPr>
              <a:t>31</a:t>
            </a:r>
            <a:r>
              <a:rPr lang="en-GB" baseline="30000" dirty="0" smtClean="0">
                <a:solidFill>
                  <a:srgbClr val="FF0000"/>
                </a:solidFill>
              </a:rPr>
              <a:t>th</a:t>
            </a:r>
            <a:r>
              <a:rPr lang="es-ES" dirty="0" smtClean="0">
                <a:solidFill>
                  <a:srgbClr val="FF0000"/>
                </a:solidFill>
              </a:rPr>
              <a:t> </a:t>
            </a:r>
            <a:r>
              <a:rPr lang="es-ES" dirty="0" err="1" smtClean="0">
                <a:solidFill>
                  <a:srgbClr val="FF0000"/>
                </a:solidFill>
              </a:rPr>
              <a:t>May</a:t>
            </a:r>
            <a:r>
              <a:rPr lang="en-GB" dirty="0" smtClean="0">
                <a:solidFill>
                  <a:srgbClr val="FF0000"/>
                </a:solidFill>
              </a:rPr>
              <a:t> 2016</a:t>
            </a:r>
          </a:p>
          <a:p>
            <a:r>
              <a:rPr lang="es-ES" dirty="0" smtClean="0">
                <a:solidFill>
                  <a:srgbClr val="FF0000"/>
                </a:solidFill>
              </a:rPr>
              <a:t>Day time</a:t>
            </a: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6734" y="0"/>
            <a:ext cx="4725000" cy="3780000"/>
          </a:xfrm>
          <a:prstGeom prst="rect">
            <a:avLst/>
          </a:prstGeom>
        </p:spPr>
      </p:pic>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2441" y="0"/>
            <a:ext cx="4725000" cy="3780000"/>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5784" y="2973542"/>
            <a:ext cx="4945950" cy="3722111"/>
          </a:xfrm>
          <a:prstGeom prst="rect">
            <a:avLst/>
          </a:prstGeom>
        </p:spPr>
      </p:pic>
      <p:sp>
        <p:nvSpPr>
          <p:cNvPr id="15" name="CuadroTexto 14"/>
          <p:cNvSpPr txBox="1"/>
          <p:nvPr/>
        </p:nvSpPr>
        <p:spPr>
          <a:xfrm>
            <a:off x="9061703" y="6187765"/>
            <a:ext cx="3337649" cy="646331"/>
          </a:xfrm>
          <a:prstGeom prst="rect">
            <a:avLst/>
          </a:prstGeom>
          <a:noFill/>
        </p:spPr>
        <p:txBody>
          <a:bodyPr wrap="square" rtlCol="0">
            <a:spAutoFit/>
          </a:bodyPr>
          <a:lstStyle/>
          <a:p>
            <a:r>
              <a:rPr lang="es-ES" dirty="0" err="1" smtClean="0"/>
              <a:t>Lightning</a:t>
            </a:r>
            <a:r>
              <a:rPr lang="es-ES" dirty="0"/>
              <a:t> </a:t>
            </a:r>
            <a:r>
              <a:rPr lang="es-ES" dirty="0" err="1" smtClean="0"/>
              <a:t>accumulated</a:t>
            </a:r>
            <a:endParaRPr lang="es-ES" dirty="0" smtClean="0"/>
          </a:p>
          <a:p>
            <a:r>
              <a:rPr lang="es-ES" dirty="0" err="1" smtClean="0"/>
              <a:t>From</a:t>
            </a:r>
            <a:r>
              <a:rPr lang="es-ES" dirty="0" smtClean="0"/>
              <a:t> 13 to 14 UTC</a:t>
            </a:r>
          </a:p>
        </p:txBody>
      </p:sp>
      <p:sp>
        <p:nvSpPr>
          <p:cNvPr id="16" name="Elipse 15"/>
          <p:cNvSpPr/>
          <p:nvPr/>
        </p:nvSpPr>
        <p:spPr>
          <a:xfrm>
            <a:off x="3950208" y="832104"/>
            <a:ext cx="1636776" cy="10972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 name="CuadroTexto 10"/>
          <p:cNvSpPr txBox="1"/>
          <p:nvPr/>
        </p:nvSpPr>
        <p:spPr>
          <a:xfrm>
            <a:off x="3868244" y="1862568"/>
            <a:ext cx="1718740" cy="369332"/>
          </a:xfrm>
          <a:prstGeom prst="rect">
            <a:avLst/>
          </a:prstGeom>
          <a:noFill/>
        </p:spPr>
        <p:txBody>
          <a:bodyPr wrap="none" rtlCol="0">
            <a:spAutoFit/>
          </a:bodyPr>
          <a:lstStyle/>
          <a:p>
            <a:r>
              <a:rPr lang="es-ES" dirty="0" smtClean="0">
                <a:solidFill>
                  <a:schemeClr val="bg1"/>
                </a:solidFill>
              </a:rPr>
              <a:t>Stratiform rain</a:t>
            </a:r>
            <a:endParaRPr lang="en-GB" dirty="0">
              <a:solidFill>
                <a:schemeClr val="bg1"/>
              </a:solidFill>
            </a:endParaRPr>
          </a:p>
        </p:txBody>
      </p:sp>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2441" y="3054096"/>
            <a:ext cx="4725000" cy="3780000"/>
          </a:xfrm>
          <a:prstGeom prst="rect">
            <a:avLst/>
          </a:prstGeom>
        </p:spPr>
      </p:pic>
    </p:spTree>
    <p:extLst>
      <p:ext uri="{BB962C8B-B14F-4D97-AF65-F5344CB8AC3E}">
        <p14:creationId xmlns:p14="http://schemas.microsoft.com/office/powerpoint/2010/main" val="1697303528"/>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391FC4F3-EF8F-4304-987F-5326496239D1}" type="slidenum">
              <a:rPr lang="es-ES" smtClean="0"/>
              <a:pPr/>
              <a:t>178</a:t>
            </a:fld>
            <a:endParaRPr lang="es-ES" dirty="0"/>
          </a:p>
        </p:txBody>
      </p:sp>
      <p:sp>
        <p:nvSpPr>
          <p:cNvPr id="3" name="CuadroTexto 2"/>
          <p:cNvSpPr txBox="1"/>
          <p:nvPr/>
        </p:nvSpPr>
        <p:spPr>
          <a:xfrm>
            <a:off x="516812" y="214364"/>
            <a:ext cx="6158308" cy="369332"/>
          </a:xfrm>
          <a:prstGeom prst="rect">
            <a:avLst/>
          </a:prstGeom>
          <a:noFill/>
        </p:spPr>
        <p:txBody>
          <a:bodyPr wrap="square" rtlCol="0">
            <a:spAutoFit/>
          </a:bodyPr>
          <a:lstStyle/>
          <a:p>
            <a:r>
              <a:rPr lang="en-GB" dirty="0" smtClean="0"/>
              <a:t>CATEGORICAL VALIDATION IN </a:t>
            </a:r>
            <a:r>
              <a:rPr lang="en-GB" b="1" dirty="0" smtClean="0"/>
              <a:t>CONVECTIVE AREAS  </a:t>
            </a:r>
            <a:endParaRPr lang="en-GB" b="1" dirty="0"/>
          </a:p>
        </p:txBody>
      </p:sp>
      <p:graphicFrame>
        <p:nvGraphicFramePr>
          <p:cNvPr id="6" name="Tabla 5"/>
          <p:cNvGraphicFramePr>
            <a:graphicFrameLocks noGrp="1"/>
          </p:cNvGraphicFramePr>
          <p:nvPr>
            <p:extLst/>
          </p:nvPr>
        </p:nvGraphicFramePr>
        <p:xfrm>
          <a:off x="480588" y="1297099"/>
          <a:ext cx="9263274" cy="741680"/>
        </p:xfrm>
        <a:graphic>
          <a:graphicData uri="http://schemas.openxmlformats.org/drawingml/2006/table">
            <a:tbl>
              <a:tblPr firstRow="1" bandRow="1">
                <a:tableStyleId>{5C22544A-7EE6-4342-B048-85BDC9FD1C3A}</a:tableStyleId>
              </a:tblPr>
              <a:tblGrid>
                <a:gridCol w="1613740"/>
                <a:gridCol w="1474018"/>
                <a:gridCol w="1543879"/>
                <a:gridCol w="1543879"/>
                <a:gridCol w="1543879"/>
                <a:gridCol w="1543879"/>
              </a:tblGrid>
              <a:tr h="370840">
                <a:tc rowSpan="2">
                  <a:txBody>
                    <a:bodyPr/>
                    <a:lstStyle/>
                    <a:p>
                      <a:r>
                        <a:rPr lang="en-GB" dirty="0" err="1" smtClean="0"/>
                        <a:t>CRRPh</a:t>
                      </a:r>
                      <a:endParaRPr lang="en-GB" dirty="0" smtClean="0"/>
                    </a:p>
                    <a:p>
                      <a:r>
                        <a:rPr lang="es-ES" dirty="0" err="1" smtClean="0"/>
                        <a:t>Spain</a:t>
                      </a:r>
                      <a:endParaRPr lang="en-GB" dirty="0" smtClean="0"/>
                    </a:p>
                  </a:txBody>
                  <a:tcPr/>
                </a:tc>
                <a:tc>
                  <a:txBody>
                    <a:bodyPr/>
                    <a:lstStyle/>
                    <a:p>
                      <a:pPr algn="ctr">
                        <a:spcBef>
                          <a:spcPts val="100"/>
                        </a:spcBef>
                        <a:spcAft>
                          <a:spcPts val="0"/>
                        </a:spcAft>
                      </a:pPr>
                      <a:r>
                        <a:rPr lang="en-GB" sz="1800" b="1" dirty="0" smtClean="0">
                          <a:solidFill>
                            <a:srgbClr val="002060"/>
                          </a:solidFill>
                          <a:effectLst/>
                          <a:latin typeface="Times New Roman" panose="02020603050405020304" pitchFamily="18" charset="0"/>
                          <a:ea typeface="Times New Roman" panose="02020603050405020304" pitchFamily="18" charset="0"/>
                        </a:rPr>
                        <a:t>N</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a:solidFill>
                            <a:srgbClr val="002060"/>
                          </a:solidFill>
                          <a:effectLst/>
                          <a:latin typeface="Times New Roman" panose="02020603050405020304" pitchFamily="18" charset="0"/>
                          <a:ea typeface="Times New Roman" panose="02020603050405020304" pitchFamily="18" charset="0"/>
                        </a:rPr>
                        <a:t>POD (%)</a:t>
                      </a:r>
                      <a:endParaRPr lang="en-GB" sz="180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a:solidFill>
                            <a:srgbClr val="002060"/>
                          </a:solidFill>
                          <a:effectLst/>
                          <a:latin typeface="Times New Roman" panose="02020603050405020304" pitchFamily="18" charset="0"/>
                          <a:ea typeface="Times New Roman" panose="02020603050405020304" pitchFamily="18" charset="0"/>
                        </a:rPr>
                        <a:t>FAR (%)</a:t>
                      </a:r>
                      <a:endParaRPr lang="en-GB" sz="180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dirty="0">
                          <a:solidFill>
                            <a:srgbClr val="002060"/>
                          </a:solidFill>
                          <a:effectLst/>
                          <a:latin typeface="Times New Roman" panose="02020603050405020304" pitchFamily="18" charset="0"/>
                          <a:ea typeface="Times New Roman" panose="02020603050405020304" pitchFamily="18" charset="0"/>
                        </a:rPr>
                        <a:t>CSI (%)</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dirty="0">
                          <a:solidFill>
                            <a:srgbClr val="002060"/>
                          </a:solidFill>
                          <a:effectLst/>
                          <a:latin typeface="Times New Roman" panose="02020603050405020304" pitchFamily="18" charset="0"/>
                          <a:ea typeface="Times New Roman" panose="02020603050405020304" pitchFamily="18" charset="0"/>
                        </a:rPr>
                        <a:t>PC (%)</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r>
              <a:tr h="370840">
                <a:tc vMerge="1">
                  <a:txBody>
                    <a:bodyPr/>
                    <a:lstStyle/>
                    <a:p>
                      <a:endParaRPr lang="en-GB" dirty="0"/>
                    </a:p>
                  </a:txBody>
                  <a:tcPr/>
                </a:tc>
                <a:tc>
                  <a:txBody>
                    <a:bodyPr/>
                    <a:lstStyle/>
                    <a:p>
                      <a:pPr algn="ctr">
                        <a:spcBef>
                          <a:spcPts val="100"/>
                        </a:spcBef>
                        <a:spcAft>
                          <a:spcPts val="0"/>
                        </a:spcAft>
                      </a:pPr>
                      <a:r>
                        <a:rPr lang="en-GB" sz="1800" dirty="0" smtClean="0">
                          <a:solidFill>
                            <a:srgbClr val="000080"/>
                          </a:solidFill>
                          <a:effectLst/>
                          <a:latin typeface="Times New Roman" panose="02020603050405020304" pitchFamily="18" charset="0"/>
                          <a:ea typeface="Times New Roman" panose="02020603050405020304" pitchFamily="18" charset="0"/>
                        </a:rPr>
                        <a:t>1469378</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s-ES" sz="1800" b="1" dirty="0" smtClean="0">
                          <a:solidFill>
                            <a:srgbClr val="FF0000"/>
                          </a:solidFill>
                          <a:effectLst/>
                          <a:latin typeface="Times New Roman" panose="02020603050405020304" pitchFamily="18" charset="0"/>
                          <a:ea typeface="Times New Roman" panose="02020603050405020304" pitchFamily="18" charset="0"/>
                        </a:rPr>
                        <a:t>77.92</a:t>
                      </a:r>
                      <a:endParaRPr lang="en-GB" sz="1800" b="1"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dirty="0" smtClean="0">
                          <a:solidFill>
                            <a:srgbClr val="FF0000"/>
                          </a:solidFill>
                          <a:effectLst/>
                          <a:latin typeface="Times New Roman" panose="02020603050405020304" pitchFamily="18" charset="0"/>
                          <a:ea typeface="Times New Roman" panose="02020603050405020304" pitchFamily="18" charset="0"/>
                        </a:rPr>
                        <a:t>27.40</a:t>
                      </a:r>
                      <a:endParaRPr lang="en-GB" sz="1800" b="1"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dirty="0" smtClean="0">
                          <a:solidFill>
                            <a:srgbClr val="000080"/>
                          </a:solidFill>
                          <a:effectLst/>
                          <a:latin typeface="Times New Roman" panose="02020603050405020304" pitchFamily="18" charset="0"/>
                          <a:ea typeface="Times New Roman" panose="02020603050405020304" pitchFamily="18" charset="0"/>
                        </a:rPr>
                        <a:t>60.21</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dirty="0" smtClean="0">
                          <a:solidFill>
                            <a:srgbClr val="000080"/>
                          </a:solidFill>
                          <a:effectLst/>
                          <a:latin typeface="Times New Roman" panose="02020603050405020304" pitchFamily="18" charset="0"/>
                          <a:ea typeface="Times New Roman" panose="02020603050405020304" pitchFamily="18" charset="0"/>
                        </a:rPr>
                        <a:t>76.65</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
        <p:nvSpPr>
          <p:cNvPr id="8" name="CuadroTexto 7"/>
          <p:cNvSpPr txBox="1"/>
          <p:nvPr/>
        </p:nvSpPr>
        <p:spPr>
          <a:xfrm>
            <a:off x="516812" y="718694"/>
            <a:ext cx="1115177" cy="369332"/>
          </a:xfrm>
          <a:prstGeom prst="rect">
            <a:avLst/>
          </a:prstGeom>
          <a:noFill/>
        </p:spPr>
        <p:txBody>
          <a:bodyPr wrap="none" rtlCol="0">
            <a:spAutoFit/>
          </a:bodyPr>
          <a:lstStyle/>
          <a:p>
            <a:r>
              <a:rPr lang="en-GB" dirty="0" smtClean="0"/>
              <a:t>DAY TIME</a:t>
            </a:r>
            <a:endParaRPr lang="en-GB" dirty="0"/>
          </a:p>
        </p:txBody>
      </p:sp>
      <p:sp>
        <p:nvSpPr>
          <p:cNvPr id="9" name="CuadroTexto 8"/>
          <p:cNvSpPr txBox="1"/>
          <p:nvPr/>
        </p:nvSpPr>
        <p:spPr>
          <a:xfrm>
            <a:off x="516812" y="2901245"/>
            <a:ext cx="2001090" cy="369332"/>
          </a:xfrm>
          <a:prstGeom prst="rect">
            <a:avLst/>
          </a:prstGeom>
          <a:noFill/>
        </p:spPr>
        <p:txBody>
          <a:bodyPr wrap="square" rtlCol="0">
            <a:spAutoFit/>
          </a:bodyPr>
          <a:lstStyle/>
          <a:p>
            <a:r>
              <a:rPr lang="en-GB" dirty="0" smtClean="0"/>
              <a:t>NIGHT TIME</a:t>
            </a:r>
            <a:endParaRPr lang="en-GB" dirty="0"/>
          </a:p>
        </p:txBody>
      </p:sp>
      <p:sp>
        <p:nvSpPr>
          <p:cNvPr id="10" name="CuadroTexto 9"/>
          <p:cNvSpPr txBox="1"/>
          <p:nvPr/>
        </p:nvSpPr>
        <p:spPr>
          <a:xfrm>
            <a:off x="7134238" y="194340"/>
            <a:ext cx="2230098" cy="646331"/>
          </a:xfrm>
          <a:prstGeom prst="rect">
            <a:avLst/>
          </a:prstGeom>
          <a:noFill/>
        </p:spPr>
        <p:txBody>
          <a:bodyPr wrap="none" rtlCol="0">
            <a:spAutoFit/>
          </a:bodyPr>
          <a:lstStyle/>
          <a:p>
            <a:r>
              <a:rPr lang="en-GB" dirty="0" smtClean="0"/>
              <a:t>CALIBRATING : 2015</a:t>
            </a:r>
          </a:p>
          <a:p>
            <a:r>
              <a:rPr lang="en-GB" dirty="0" smtClean="0"/>
              <a:t>VALIDATING   : 2016</a:t>
            </a:r>
            <a:endParaRPr lang="en-GB" dirty="0"/>
          </a:p>
        </p:txBody>
      </p:sp>
      <p:graphicFrame>
        <p:nvGraphicFramePr>
          <p:cNvPr id="13" name="Tabla 12"/>
          <p:cNvGraphicFramePr>
            <a:graphicFrameLocks noGrp="1"/>
          </p:cNvGraphicFramePr>
          <p:nvPr>
            <p:extLst/>
          </p:nvPr>
        </p:nvGraphicFramePr>
        <p:xfrm>
          <a:off x="503624" y="3323103"/>
          <a:ext cx="9263274" cy="741680"/>
        </p:xfrm>
        <a:graphic>
          <a:graphicData uri="http://schemas.openxmlformats.org/drawingml/2006/table">
            <a:tbl>
              <a:tblPr firstRow="1" bandRow="1">
                <a:tableStyleId>{5C22544A-7EE6-4342-B048-85BDC9FD1C3A}</a:tableStyleId>
              </a:tblPr>
              <a:tblGrid>
                <a:gridCol w="1543879"/>
                <a:gridCol w="1543879"/>
                <a:gridCol w="1543879"/>
                <a:gridCol w="1543879"/>
                <a:gridCol w="1543879"/>
                <a:gridCol w="1543879"/>
              </a:tblGrid>
              <a:tr h="370840">
                <a:tc rowSpan="2">
                  <a:txBody>
                    <a:bodyPr/>
                    <a:lstStyle/>
                    <a:p>
                      <a:r>
                        <a:rPr lang="en-GB" dirty="0" err="1" smtClean="0"/>
                        <a:t>CRRPh</a:t>
                      </a:r>
                      <a:endParaRPr lang="en-GB" dirty="0" smtClean="0"/>
                    </a:p>
                    <a:p>
                      <a:r>
                        <a:rPr lang="es-ES" dirty="0" err="1" smtClean="0"/>
                        <a:t>Spain</a:t>
                      </a:r>
                      <a:endParaRPr lang="en-GB" dirty="0" smtClean="0"/>
                    </a:p>
                  </a:txBody>
                  <a:tcPr/>
                </a:tc>
                <a:tc>
                  <a:txBody>
                    <a:bodyPr/>
                    <a:lstStyle/>
                    <a:p>
                      <a:pPr algn="ctr">
                        <a:spcBef>
                          <a:spcPts val="100"/>
                        </a:spcBef>
                        <a:spcAft>
                          <a:spcPts val="0"/>
                        </a:spcAft>
                      </a:pPr>
                      <a:r>
                        <a:rPr lang="en-GB" sz="1800" b="1" dirty="0">
                          <a:solidFill>
                            <a:srgbClr val="002060"/>
                          </a:solidFill>
                          <a:effectLst/>
                          <a:latin typeface="Times New Roman" panose="02020603050405020304" pitchFamily="18" charset="0"/>
                          <a:ea typeface="Times New Roman" panose="02020603050405020304" pitchFamily="18" charset="0"/>
                        </a:rPr>
                        <a:t>N</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a:solidFill>
                            <a:srgbClr val="002060"/>
                          </a:solidFill>
                          <a:effectLst/>
                          <a:latin typeface="Times New Roman" panose="02020603050405020304" pitchFamily="18" charset="0"/>
                          <a:ea typeface="Times New Roman" panose="02020603050405020304" pitchFamily="18" charset="0"/>
                        </a:rPr>
                        <a:t>POD (%)</a:t>
                      </a:r>
                      <a:endParaRPr lang="en-GB" sz="180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a:solidFill>
                            <a:srgbClr val="002060"/>
                          </a:solidFill>
                          <a:effectLst/>
                          <a:latin typeface="Times New Roman" panose="02020603050405020304" pitchFamily="18" charset="0"/>
                          <a:ea typeface="Times New Roman" panose="02020603050405020304" pitchFamily="18" charset="0"/>
                        </a:rPr>
                        <a:t>FAR (%)</a:t>
                      </a:r>
                      <a:endParaRPr lang="en-GB" sz="180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dirty="0">
                          <a:solidFill>
                            <a:srgbClr val="002060"/>
                          </a:solidFill>
                          <a:effectLst/>
                          <a:latin typeface="Times New Roman" panose="02020603050405020304" pitchFamily="18" charset="0"/>
                          <a:ea typeface="Times New Roman" panose="02020603050405020304" pitchFamily="18" charset="0"/>
                        </a:rPr>
                        <a:t>CSI (%)</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dirty="0">
                          <a:solidFill>
                            <a:srgbClr val="002060"/>
                          </a:solidFill>
                          <a:effectLst/>
                          <a:latin typeface="Times New Roman" panose="02020603050405020304" pitchFamily="18" charset="0"/>
                          <a:ea typeface="Times New Roman" panose="02020603050405020304" pitchFamily="18" charset="0"/>
                        </a:rPr>
                        <a:t>PC (%)</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r>
              <a:tr h="370840">
                <a:tc vMerge="1">
                  <a:txBody>
                    <a:bodyPr/>
                    <a:lstStyle/>
                    <a:p>
                      <a:endParaRPr lang="en-GB" dirty="0"/>
                    </a:p>
                  </a:txBody>
                  <a:tcPr/>
                </a:tc>
                <a:tc>
                  <a:txBody>
                    <a:bodyPr/>
                    <a:lstStyle/>
                    <a:p>
                      <a:pPr algn="ctr">
                        <a:spcBef>
                          <a:spcPts val="100"/>
                        </a:spcBef>
                        <a:spcAft>
                          <a:spcPts val="0"/>
                        </a:spcAft>
                      </a:pPr>
                      <a:r>
                        <a:rPr lang="en-GB" sz="1800" dirty="0" smtClean="0">
                          <a:solidFill>
                            <a:srgbClr val="000080"/>
                          </a:solidFill>
                          <a:effectLst/>
                          <a:latin typeface="Times New Roman" panose="02020603050405020304" pitchFamily="18" charset="0"/>
                          <a:ea typeface="Times New Roman" panose="02020603050405020304" pitchFamily="18" charset="0"/>
                        </a:rPr>
                        <a:t>4374706 </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dirty="0" smtClean="0">
                          <a:solidFill>
                            <a:srgbClr val="FF0000"/>
                          </a:solidFill>
                          <a:effectLst/>
                          <a:latin typeface="Times New Roman" panose="02020603050405020304" pitchFamily="18" charset="0"/>
                          <a:ea typeface="Times New Roman" panose="02020603050405020304" pitchFamily="18" charset="0"/>
                        </a:rPr>
                        <a:t>70.54</a:t>
                      </a:r>
                      <a:endParaRPr lang="en-GB" sz="1800" b="1"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dirty="0" smtClean="0">
                          <a:solidFill>
                            <a:srgbClr val="FF0000"/>
                          </a:solidFill>
                          <a:effectLst/>
                          <a:latin typeface="Times New Roman" panose="02020603050405020304" pitchFamily="18" charset="0"/>
                          <a:ea typeface="Times New Roman" panose="02020603050405020304" pitchFamily="18" charset="0"/>
                        </a:rPr>
                        <a:t>34.26</a:t>
                      </a:r>
                      <a:endParaRPr lang="en-GB" sz="1800" b="1"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dirty="0" smtClean="0">
                          <a:solidFill>
                            <a:srgbClr val="000080"/>
                          </a:solidFill>
                          <a:effectLst/>
                          <a:latin typeface="Times New Roman" panose="02020603050405020304" pitchFamily="18" charset="0"/>
                          <a:ea typeface="Times New Roman" panose="02020603050405020304" pitchFamily="18" charset="0"/>
                        </a:rPr>
                        <a:t>51.58</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dirty="0" smtClean="0">
                          <a:solidFill>
                            <a:srgbClr val="000080"/>
                          </a:solidFill>
                          <a:effectLst/>
                          <a:latin typeface="Times New Roman" panose="02020603050405020304" pitchFamily="18" charset="0"/>
                          <a:ea typeface="Times New Roman" panose="02020603050405020304" pitchFamily="18" charset="0"/>
                        </a:rPr>
                        <a:t>67.41</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graphicFrame>
        <p:nvGraphicFramePr>
          <p:cNvPr id="22" name="Tabla 21"/>
          <p:cNvGraphicFramePr>
            <a:graphicFrameLocks noGrp="1"/>
          </p:cNvGraphicFramePr>
          <p:nvPr>
            <p:extLst/>
          </p:nvPr>
        </p:nvGraphicFramePr>
        <p:xfrm>
          <a:off x="503624" y="2089309"/>
          <a:ext cx="9263274" cy="741680"/>
        </p:xfrm>
        <a:graphic>
          <a:graphicData uri="http://schemas.openxmlformats.org/drawingml/2006/table">
            <a:tbl>
              <a:tblPr firstRow="1" bandRow="1">
                <a:tableStyleId>{5C22544A-7EE6-4342-B048-85BDC9FD1C3A}</a:tableStyleId>
              </a:tblPr>
              <a:tblGrid>
                <a:gridCol w="1649808"/>
                <a:gridCol w="1437950"/>
                <a:gridCol w="1543879"/>
                <a:gridCol w="1543879"/>
                <a:gridCol w="1543879"/>
                <a:gridCol w="1543879"/>
              </a:tblGrid>
              <a:tr h="370840">
                <a:tc rowSpan="2">
                  <a:txBody>
                    <a:bodyPr/>
                    <a:lstStyle/>
                    <a:p>
                      <a:r>
                        <a:rPr lang="en-GB" dirty="0" err="1" smtClean="0"/>
                        <a:t>CRRPh</a:t>
                      </a:r>
                      <a:endParaRPr lang="en-GB" dirty="0" smtClean="0"/>
                    </a:p>
                    <a:p>
                      <a:r>
                        <a:rPr lang="es-ES" dirty="0" smtClean="0"/>
                        <a:t>OPERA </a:t>
                      </a:r>
                      <a:r>
                        <a:rPr lang="es-ES" dirty="0" err="1" smtClean="0"/>
                        <a:t>region</a:t>
                      </a:r>
                      <a:endParaRPr lang="en-GB" dirty="0" smtClean="0"/>
                    </a:p>
                  </a:txBody>
                  <a:tcPr/>
                </a:tc>
                <a:tc>
                  <a:txBody>
                    <a:bodyPr/>
                    <a:lstStyle/>
                    <a:p>
                      <a:pPr algn="ctr">
                        <a:spcBef>
                          <a:spcPts val="100"/>
                        </a:spcBef>
                        <a:spcAft>
                          <a:spcPts val="0"/>
                        </a:spcAft>
                      </a:pPr>
                      <a:r>
                        <a:rPr lang="en-GB" sz="1800" b="1" dirty="0">
                          <a:solidFill>
                            <a:srgbClr val="002060"/>
                          </a:solidFill>
                          <a:effectLst/>
                          <a:latin typeface="Times New Roman" panose="02020603050405020304" pitchFamily="18" charset="0"/>
                          <a:ea typeface="Times New Roman" panose="02020603050405020304" pitchFamily="18" charset="0"/>
                        </a:rPr>
                        <a:t>N</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a:solidFill>
                            <a:srgbClr val="002060"/>
                          </a:solidFill>
                          <a:effectLst/>
                          <a:latin typeface="Times New Roman" panose="02020603050405020304" pitchFamily="18" charset="0"/>
                          <a:ea typeface="Times New Roman" panose="02020603050405020304" pitchFamily="18" charset="0"/>
                        </a:rPr>
                        <a:t>POD (%)</a:t>
                      </a:r>
                      <a:endParaRPr lang="en-GB" sz="180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a:solidFill>
                            <a:srgbClr val="002060"/>
                          </a:solidFill>
                          <a:effectLst/>
                          <a:latin typeface="Times New Roman" panose="02020603050405020304" pitchFamily="18" charset="0"/>
                          <a:ea typeface="Times New Roman" panose="02020603050405020304" pitchFamily="18" charset="0"/>
                        </a:rPr>
                        <a:t>FAR (%)</a:t>
                      </a:r>
                      <a:endParaRPr lang="en-GB" sz="180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dirty="0">
                          <a:solidFill>
                            <a:srgbClr val="002060"/>
                          </a:solidFill>
                          <a:effectLst/>
                          <a:latin typeface="Times New Roman" panose="02020603050405020304" pitchFamily="18" charset="0"/>
                          <a:ea typeface="Times New Roman" panose="02020603050405020304" pitchFamily="18" charset="0"/>
                        </a:rPr>
                        <a:t>CSI (%)</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dirty="0">
                          <a:solidFill>
                            <a:srgbClr val="002060"/>
                          </a:solidFill>
                          <a:effectLst/>
                          <a:latin typeface="Times New Roman" panose="02020603050405020304" pitchFamily="18" charset="0"/>
                          <a:ea typeface="Times New Roman" panose="02020603050405020304" pitchFamily="18" charset="0"/>
                        </a:rPr>
                        <a:t>PC (%)</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r>
              <a:tr h="370840">
                <a:tc vMerge="1">
                  <a:txBody>
                    <a:bodyPr/>
                    <a:lstStyle/>
                    <a:p>
                      <a:endParaRPr lang="en-GB" dirty="0"/>
                    </a:p>
                  </a:txBody>
                  <a:tcPr/>
                </a:tc>
                <a:tc>
                  <a:txBody>
                    <a:bodyPr/>
                    <a:lstStyle/>
                    <a:p>
                      <a:pPr algn="ctr">
                        <a:spcBef>
                          <a:spcPts val="100"/>
                        </a:spcBef>
                        <a:spcAft>
                          <a:spcPts val="0"/>
                        </a:spcAft>
                      </a:pPr>
                      <a:r>
                        <a:rPr lang="es-ES" sz="1800" dirty="0" smtClean="0">
                          <a:solidFill>
                            <a:srgbClr val="000080"/>
                          </a:solidFill>
                          <a:effectLst/>
                          <a:latin typeface="Times New Roman" panose="02020603050405020304" pitchFamily="18" charset="0"/>
                          <a:ea typeface="Times New Roman" panose="02020603050405020304" pitchFamily="18" charset="0"/>
                        </a:rPr>
                        <a:t>37756622</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s-ES" sz="1800" b="1" dirty="0" smtClean="0">
                          <a:solidFill>
                            <a:srgbClr val="FF0000"/>
                          </a:solidFill>
                          <a:effectLst/>
                          <a:latin typeface="Times New Roman" panose="02020603050405020304" pitchFamily="18" charset="0"/>
                          <a:ea typeface="Times New Roman" panose="02020603050405020304" pitchFamily="18" charset="0"/>
                        </a:rPr>
                        <a:t>67.96</a:t>
                      </a:r>
                      <a:endParaRPr lang="en-GB" sz="1800" b="1"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s-ES" sz="1800" b="1" dirty="0" smtClean="0">
                          <a:solidFill>
                            <a:srgbClr val="FF0000"/>
                          </a:solidFill>
                          <a:effectLst/>
                          <a:latin typeface="Times New Roman" panose="02020603050405020304" pitchFamily="18" charset="0"/>
                          <a:ea typeface="Times New Roman" panose="02020603050405020304" pitchFamily="18" charset="0"/>
                        </a:rPr>
                        <a:t>27.60</a:t>
                      </a:r>
                      <a:endParaRPr lang="en-GB" sz="1800" b="1"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s-ES" sz="1800" dirty="0" smtClean="0">
                          <a:solidFill>
                            <a:srgbClr val="000080"/>
                          </a:solidFill>
                          <a:effectLst/>
                          <a:latin typeface="Times New Roman" panose="02020603050405020304" pitchFamily="18" charset="0"/>
                          <a:ea typeface="Times New Roman" panose="02020603050405020304" pitchFamily="18" charset="0"/>
                        </a:rPr>
                        <a:t>53.97</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s-ES" sz="1800" dirty="0" smtClean="0">
                          <a:solidFill>
                            <a:srgbClr val="000080"/>
                          </a:solidFill>
                          <a:effectLst/>
                          <a:latin typeface="Times New Roman" panose="02020603050405020304" pitchFamily="18" charset="0"/>
                          <a:ea typeface="Times New Roman" panose="02020603050405020304" pitchFamily="18" charset="0"/>
                        </a:rPr>
                        <a:t>80.75</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graphicFrame>
        <p:nvGraphicFramePr>
          <p:cNvPr id="23" name="Tabla 22"/>
          <p:cNvGraphicFramePr>
            <a:graphicFrameLocks noGrp="1"/>
          </p:cNvGraphicFramePr>
          <p:nvPr>
            <p:extLst/>
          </p:nvPr>
        </p:nvGraphicFramePr>
        <p:xfrm>
          <a:off x="516812" y="4133201"/>
          <a:ext cx="9263274" cy="786493"/>
        </p:xfrm>
        <a:graphic>
          <a:graphicData uri="http://schemas.openxmlformats.org/drawingml/2006/table">
            <a:tbl>
              <a:tblPr firstRow="1" bandRow="1">
                <a:tableStyleId>{5C22544A-7EE6-4342-B048-85BDC9FD1C3A}</a:tableStyleId>
              </a:tblPr>
              <a:tblGrid>
                <a:gridCol w="1687880"/>
                <a:gridCol w="1399878"/>
                <a:gridCol w="1543879"/>
                <a:gridCol w="1543879"/>
                <a:gridCol w="1543879"/>
                <a:gridCol w="1543879"/>
              </a:tblGrid>
              <a:tr h="415653">
                <a:tc rowSpan="2">
                  <a:txBody>
                    <a:bodyPr/>
                    <a:lstStyle/>
                    <a:p>
                      <a:r>
                        <a:rPr lang="en-GB" dirty="0" err="1" smtClean="0"/>
                        <a:t>CRRPh</a:t>
                      </a:r>
                      <a:endParaRPr lang="en-GB" dirty="0" smtClean="0"/>
                    </a:p>
                    <a:p>
                      <a:r>
                        <a:rPr lang="es-ES" dirty="0" smtClean="0"/>
                        <a:t>OPERA </a:t>
                      </a:r>
                      <a:r>
                        <a:rPr lang="es-ES" dirty="0" err="1" smtClean="0"/>
                        <a:t>region</a:t>
                      </a:r>
                      <a:endParaRPr lang="en-GB" dirty="0" smtClean="0"/>
                    </a:p>
                  </a:txBody>
                  <a:tcPr/>
                </a:tc>
                <a:tc>
                  <a:txBody>
                    <a:bodyPr/>
                    <a:lstStyle/>
                    <a:p>
                      <a:pPr algn="ctr">
                        <a:spcBef>
                          <a:spcPts val="100"/>
                        </a:spcBef>
                        <a:spcAft>
                          <a:spcPts val="0"/>
                        </a:spcAft>
                      </a:pPr>
                      <a:r>
                        <a:rPr lang="en-GB" sz="1800" b="1" dirty="0">
                          <a:solidFill>
                            <a:srgbClr val="002060"/>
                          </a:solidFill>
                          <a:effectLst/>
                          <a:latin typeface="Times New Roman" panose="02020603050405020304" pitchFamily="18" charset="0"/>
                          <a:ea typeface="Times New Roman" panose="02020603050405020304" pitchFamily="18" charset="0"/>
                        </a:rPr>
                        <a:t>N</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a:solidFill>
                            <a:srgbClr val="002060"/>
                          </a:solidFill>
                          <a:effectLst/>
                          <a:latin typeface="Times New Roman" panose="02020603050405020304" pitchFamily="18" charset="0"/>
                          <a:ea typeface="Times New Roman" panose="02020603050405020304" pitchFamily="18" charset="0"/>
                        </a:rPr>
                        <a:t>POD (%)</a:t>
                      </a:r>
                      <a:endParaRPr lang="en-GB" sz="180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a:solidFill>
                            <a:srgbClr val="002060"/>
                          </a:solidFill>
                          <a:effectLst/>
                          <a:latin typeface="Times New Roman" panose="02020603050405020304" pitchFamily="18" charset="0"/>
                          <a:ea typeface="Times New Roman" panose="02020603050405020304" pitchFamily="18" charset="0"/>
                        </a:rPr>
                        <a:t>FAR (%)</a:t>
                      </a:r>
                      <a:endParaRPr lang="en-GB" sz="180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dirty="0">
                          <a:solidFill>
                            <a:srgbClr val="002060"/>
                          </a:solidFill>
                          <a:effectLst/>
                          <a:latin typeface="Times New Roman" panose="02020603050405020304" pitchFamily="18" charset="0"/>
                          <a:ea typeface="Times New Roman" panose="02020603050405020304" pitchFamily="18" charset="0"/>
                        </a:rPr>
                        <a:t>CSI (%)</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n-GB" sz="1800" b="1" dirty="0">
                          <a:solidFill>
                            <a:srgbClr val="002060"/>
                          </a:solidFill>
                          <a:effectLst/>
                          <a:latin typeface="Times New Roman" panose="02020603050405020304" pitchFamily="18" charset="0"/>
                          <a:ea typeface="Times New Roman" panose="02020603050405020304" pitchFamily="18" charset="0"/>
                        </a:rPr>
                        <a:t>PC (%)</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r>
              <a:tr h="370840">
                <a:tc vMerge="1">
                  <a:txBody>
                    <a:bodyPr/>
                    <a:lstStyle/>
                    <a:p>
                      <a:endParaRPr lang="en-GB" dirty="0"/>
                    </a:p>
                  </a:txBody>
                  <a:tcPr/>
                </a:tc>
                <a:tc>
                  <a:txBody>
                    <a:bodyPr/>
                    <a:lstStyle/>
                    <a:p>
                      <a:pPr algn="ctr">
                        <a:spcBef>
                          <a:spcPts val="100"/>
                        </a:spcBef>
                        <a:spcAft>
                          <a:spcPts val="0"/>
                        </a:spcAft>
                      </a:pPr>
                      <a:r>
                        <a:rPr lang="es-ES" sz="1800" dirty="0" smtClean="0">
                          <a:solidFill>
                            <a:srgbClr val="000080"/>
                          </a:solidFill>
                          <a:effectLst/>
                          <a:latin typeface="Times New Roman" panose="02020603050405020304" pitchFamily="18" charset="0"/>
                          <a:ea typeface="Times New Roman" panose="02020603050405020304" pitchFamily="18" charset="0"/>
                        </a:rPr>
                        <a:t>52261988</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s-ES" sz="1800" b="1" dirty="0" smtClean="0">
                          <a:solidFill>
                            <a:srgbClr val="FF0000"/>
                          </a:solidFill>
                          <a:effectLst/>
                          <a:latin typeface="Times New Roman" panose="02020603050405020304" pitchFamily="18" charset="0"/>
                          <a:ea typeface="Times New Roman" panose="02020603050405020304" pitchFamily="18" charset="0"/>
                        </a:rPr>
                        <a:t>48.86</a:t>
                      </a:r>
                      <a:endParaRPr lang="en-GB" sz="1800" b="1"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s-ES" sz="1800" b="1" dirty="0" smtClean="0">
                          <a:solidFill>
                            <a:srgbClr val="FF0000"/>
                          </a:solidFill>
                          <a:effectLst/>
                          <a:latin typeface="Times New Roman" panose="02020603050405020304" pitchFamily="18" charset="0"/>
                          <a:ea typeface="Times New Roman" panose="02020603050405020304" pitchFamily="18" charset="0"/>
                        </a:rPr>
                        <a:t>33.98</a:t>
                      </a:r>
                      <a:endParaRPr lang="en-GB" sz="1800" b="1"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s-ES" sz="1800" dirty="0" smtClean="0">
                          <a:solidFill>
                            <a:srgbClr val="000080"/>
                          </a:solidFill>
                          <a:effectLst/>
                          <a:latin typeface="Times New Roman" panose="02020603050405020304" pitchFamily="18" charset="0"/>
                          <a:ea typeface="Times New Roman" panose="02020603050405020304" pitchFamily="18" charset="0"/>
                        </a:rPr>
                        <a:t>39,04</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spcBef>
                          <a:spcPts val="100"/>
                        </a:spcBef>
                        <a:spcAft>
                          <a:spcPts val="0"/>
                        </a:spcAft>
                      </a:pPr>
                      <a:r>
                        <a:rPr lang="es-ES" sz="1800" dirty="0" smtClean="0">
                          <a:solidFill>
                            <a:srgbClr val="000080"/>
                          </a:solidFill>
                          <a:effectLst/>
                          <a:latin typeface="Times New Roman" panose="02020603050405020304" pitchFamily="18" charset="0"/>
                          <a:ea typeface="Times New Roman" panose="02020603050405020304" pitchFamily="18" charset="0"/>
                        </a:rPr>
                        <a:t>70,99</a:t>
                      </a:r>
                      <a:endParaRPr lang="en-GB" sz="1800" dirty="0">
                        <a:solidFill>
                          <a:srgbClr val="000080"/>
                        </a:solidFill>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sp>
        <p:nvSpPr>
          <p:cNvPr id="14" name="Rectángulo 13"/>
          <p:cNvSpPr/>
          <p:nvPr/>
        </p:nvSpPr>
        <p:spPr>
          <a:xfrm>
            <a:off x="516812" y="5043829"/>
            <a:ext cx="8690844" cy="646331"/>
          </a:xfrm>
          <a:prstGeom prst="rect">
            <a:avLst/>
          </a:prstGeom>
        </p:spPr>
        <p:txBody>
          <a:bodyPr wrap="square">
            <a:spAutoFit/>
          </a:bodyPr>
          <a:lstStyle/>
          <a:p>
            <a:r>
              <a:rPr lang="en-GB" dirty="0">
                <a:solidFill>
                  <a:srgbClr val="000080"/>
                </a:solidFill>
                <a:latin typeface="Times New Roman" panose="02020603050405020304" pitchFamily="18" charset="0"/>
              </a:rPr>
              <a:t>The </a:t>
            </a:r>
            <a:r>
              <a:rPr lang="en-GB" dirty="0" err="1">
                <a:solidFill>
                  <a:srgbClr val="000080"/>
                </a:solidFill>
                <a:latin typeface="Times New Roman" panose="02020603050405020304" pitchFamily="18" charset="0"/>
              </a:rPr>
              <a:t>CRRPh</a:t>
            </a:r>
            <a:r>
              <a:rPr lang="en-GB" dirty="0">
                <a:solidFill>
                  <a:srgbClr val="000080"/>
                </a:solidFill>
                <a:latin typeface="Times New Roman" panose="02020603050405020304" pitchFamily="18" charset="0"/>
              </a:rPr>
              <a:t> intensity threshold for an instantaneous rain rate is fixed to 0.2 mm/h or higher. </a:t>
            </a:r>
          </a:p>
          <a:p>
            <a:r>
              <a:rPr lang="en-GB" dirty="0">
                <a:solidFill>
                  <a:srgbClr val="000080"/>
                </a:solidFill>
                <a:latin typeface="Times New Roman" panose="02020603050405020304" pitchFamily="18" charset="0"/>
              </a:rPr>
              <a:t>The rainy pixels from the radar are fixed to at least 0.2 mm/h. </a:t>
            </a:r>
            <a:endParaRPr lang="en-GB" dirty="0"/>
          </a:p>
        </p:txBody>
      </p:sp>
      <p:sp>
        <p:nvSpPr>
          <p:cNvPr id="16" name="Rectángulo 15"/>
          <p:cNvSpPr/>
          <p:nvPr/>
        </p:nvSpPr>
        <p:spPr>
          <a:xfrm>
            <a:off x="503624" y="5814295"/>
            <a:ext cx="8489888" cy="369332"/>
          </a:xfrm>
          <a:prstGeom prst="rect">
            <a:avLst/>
          </a:prstGeom>
        </p:spPr>
        <p:txBody>
          <a:bodyPr wrap="none">
            <a:spAutoFit/>
          </a:bodyPr>
          <a:lstStyle/>
          <a:p>
            <a:r>
              <a:rPr lang="en-GB" dirty="0" smtClean="0">
                <a:solidFill>
                  <a:srgbClr val="000080"/>
                </a:solidFill>
                <a:latin typeface="Times New Roman" panose="02020603050405020304" pitchFamily="18" charset="0"/>
              </a:rPr>
              <a:t>Validating areas: Echo top &gt;=</a:t>
            </a:r>
            <a:r>
              <a:rPr lang="en-GB" dirty="0">
                <a:solidFill>
                  <a:srgbClr val="000080"/>
                </a:solidFill>
                <a:latin typeface="Times New Roman" panose="02020603050405020304" pitchFamily="18" charset="0"/>
              </a:rPr>
              <a:t>6km, RFR&gt;=10mm/h and a box size=25*25 </a:t>
            </a:r>
            <a:r>
              <a:rPr lang="en-GB" dirty="0" smtClean="0">
                <a:solidFill>
                  <a:srgbClr val="000080"/>
                </a:solidFill>
                <a:latin typeface="Times New Roman" panose="02020603050405020304" pitchFamily="18" charset="0"/>
              </a:rPr>
              <a:t>pixels in Spain </a:t>
            </a:r>
            <a:endParaRPr lang="en-GB" dirty="0"/>
          </a:p>
        </p:txBody>
      </p:sp>
      <p:sp>
        <p:nvSpPr>
          <p:cNvPr id="17" name="Rectángulo 16"/>
          <p:cNvSpPr/>
          <p:nvPr/>
        </p:nvSpPr>
        <p:spPr>
          <a:xfrm>
            <a:off x="503624" y="6220813"/>
            <a:ext cx="8512924" cy="646331"/>
          </a:xfrm>
          <a:prstGeom prst="rect">
            <a:avLst/>
          </a:prstGeom>
        </p:spPr>
        <p:txBody>
          <a:bodyPr wrap="square">
            <a:spAutoFit/>
          </a:bodyPr>
          <a:lstStyle/>
          <a:p>
            <a:r>
              <a:rPr lang="en-GB" dirty="0">
                <a:solidFill>
                  <a:srgbClr val="000080"/>
                </a:solidFill>
                <a:latin typeface="Times New Roman" panose="02020603050405020304" pitchFamily="18" charset="0"/>
              </a:rPr>
              <a:t>Validating areas: </a:t>
            </a:r>
            <a:r>
              <a:rPr lang="en-GB" dirty="0" err="1">
                <a:solidFill>
                  <a:srgbClr val="000080"/>
                </a:solidFill>
                <a:latin typeface="Times New Roman" panose="02020603050405020304" pitchFamily="18" charset="0"/>
              </a:rPr>
              <a:t>dBz</a:t>
            </a:r>
            <a:r>
              <a:rPr lang="en-GB" dirty="0">
                <a:solidFill>
                  <a:srgbClr val="000080"/>
                </a:solidFill>
                <a:latin typeface="Times New Roman" panose="02020603050405020304" pitchFamily="18" charset="0"/>
              </a:rPr>
              <a:t> &gt; 40 in the vertical </a:t>
            </a:r>
            <a:r>
              <a:rPr lang="en-GB" dirty="0" smtClean="0">
                <a:solidFill>
                  <a:srgbClr val="000080"/>
                </a:solidFill>
                <a:latin typeface="Times New Roman" panose="02020603050405020304" pitchFamily="18" charset="0"/>
              </a:rPr>
              <a:t>, </a:t>
            </a:r>
            <a:r>
              <a:rPr lang="en-GB" dirty="0">
                <a:solidFill>
                  <a:srgbClr val="000080"/>
                </a:solidFill>
                <a:latin typeface="Times New Roman" panose="02020603050405020304" pitchFamily="18" charset="0"/>
              </a:rPr>
              <a:t>RFR</a:t>
            </a:r>
            <a:r>
              <a:rPr lang="en-GB" dirty="0" smtClean="0">
                <a:solidFill>
                  <a:srgbClr val="000080"/>
                </a:solidFill>
                <a:latin typeface="Times New Roman" panose="02020603050405020304" pitchFamily="18" charset="0"/>
              </a:rPr>
              <a:t>&gt;=3 mm/h </a:t>
            </a:r>
            <a:r>
              <a:rPr lang="en-GB" dirty="0">
                <a:solidFill>
                  <a:srgbClr val="000080"/>
                </a:solidFill>
                <a:latin typeface="Times New Roman" panose="02020603050405020304" pitchFamily="18" charset="0"/>
              </a:rPr>
              <a:t>and a box size=25*25 pixels in </a:t>
            </a:r>
            <a:r>
              <a:rPr lang="en-GB" dirty="0" smtClean="0">
                <a:solidFill>
                  <a:srgbClr val="000080"/>
                </a:solidFill>
                <a:latin typeface="Times New Roman" panose="02020603050405020304" pitchFamily="18" charset="0"/>
              </a:rPr>
              <a:t>OPERA region </a:t>
            </a:r>
            <a:endParaRPr lang="en-GB" dirty="0"/>
          </a:p>
        </p:txBody>
      </p:sp>
    </p:spTree>
    <p:extLst>
      <p:ext uri="{BB962C8B-B14F-4D97-AF65-F5344CB8AC3E}">
        <p14:creationId xmlns:p14="http://schemas.microsoft.com/office/powerpoint/2010/main" val="3244570659"/>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391FC4F3-EF8F-4304-987F-5326496239D1}" type="slidenum">
              <a:rPr lang="es-ES" smtClean="0"/>
              <a:pPr/>
              <a:t>179</a:t>
            </a:fld>
            <a:endParaRPr lang="es-ES"/>
          </a:p>
        </p:txBody>
      </p:sp>
      <p:sp>
        <p:nvSpPr>
          <p:cNvPr id="16" name="Rectangle 13"/>
          <p:cNvSpPr>
            <a:spLocks noChangeArrowheads="1"/>
          </p:cNvSpPr>
          <p:nvPr/>
        </p:nvSpPr>
        <p:spPr bwMode="auto">
          <a:xfrm>
            <a:off x="336364" y="760302"/>
            <a:ext cx="21765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77863" algn="l"/>
              </a:tabLst>
              <a:defRPr>
                <a:solidFill>
                  <a:schemeClr val="tx1"/>
                </a:solidFill>
                <a:latin typeface="Arial" panose="020B0604020202020204" pitchFamily="34" charset="0"/>
              </a:defRPr>
            </a:lvl1pPr>
            <a:lvl2pPr eaLnBrk="0" fontAlgn="base" hangingPunct="0">
              <a:spcBef>
                <a:spcPct val="0"/>
              </a:spcBef>
              <a:spcAft>
                <a:spcPct val="0"/>
              </a:spcAft>
              <a:tabLst>
                <a:tab pos="677863" algn="l"/>
              </a:tabLst>
              <a:defRPr>
                <a:solidFill>
                  <a:schemeClr val="tx1"/>
                </a:solidFill>
                <a:latin typeface="Arial" panose="020B0604020202020204" pitchFamily="34" charset="0"/>
              </a:defRPr>
            </a:lvl2pPr>
            <a:lvl3pPr eaLnBrk="0" fontAlgn="base" hangingPunct="0">
              <a:spcBef>
                <a:spcPct val="0"/>
              </a:spcBef>
              <a:spcAft>
                <a:spcPct val="0"/>
              </a:spcAft>
              <a:tabLst>
                <a:tab pos="677863" algn="l"/>
              </a:tabLst>
              <a:defRPr>
                <a:solidFill>
                  <a:schemeClr val="tx1"/>
                </a:solidFill>
                <a:latin typeface="Arial" panose="020B0604020202020204" pitchFamily="34" charset="0"/>
              </a:defRPr>
            </a:lvl3pPr>
            <a:lvl4pPr eaLnBrk="0" fontAlgn="base" hangingPunct="0">
              <a:spcBef>
                <a:spcPct val="0"/>
              </a:spcBef>
              <a:spcAft>
                <a:spcPct val="0"/>
              </a:spcAft>
              <a:tabLst>
                <a:tab pos="677863" algn="l"/>
              </a:tabLst>
              <a:defRPr>
                <a:solidFill>
                  <a:schemeClr val="tx1"/>
                </a:solidFill>
                <a:latin typeface="Arial" panose="020B0604020202020204" pitchFamily="34" charset="0"/>
              </a:defRPr>
            </a:lvl4pPr>
            <a:lvl5pPr eaLnBrk="0" fontAlgn="base" hangingPunct="0">
              <a:spcBef>
                <a:spcPct val="0"/>
              </a:spcBef>
              <a:spcAft>
                <a:spcPct val="0"/>
              </a:spcAft>
              <a:tabLst>
                <a:tab pos="677863" algn="l"/>
              </a:tabLst>
              <a:defRPr>
                <a:solidFill>
                  <a:schemeClr val="tx1"/>
                </a:solidFill>
                <a:latin typeface="Arial" panose="020B0604020202020204" pitchFamily="34" charset="0"/>
              </a:defRPr>
            </a:lvl5pPr>
            <a:lvl6pPr eaLnBrk="0" fontAlgn="base" hangingPunct="0">
              <a:spcBef>
                <a:spcPct val="0"/>
              </a:spcBef>
              <a:spcAft>
                <a:spcPct val="0"/>
              </a:spcAft>
              <a:tabLst>
                <a:tab pos="677863" algn="l"/>
              </a:tabLst>
              <a:defRPr>
                <a:solidFill>
                  <a:schemeClr val="tx1"/>
                </a:solidFill>
                <a:latin typeface="Arial" panose="020B0604020202020204" pitchFamily="34" charset="0"/>
              </a:defRPr>
            </a:lvl6pPr>
            <a:lvl7pPr eaLnBrk="0" fontAlgn="base" hangingPunct="0">
              <a:spcBef>
                <a:spcPct val="0"/>
              </a:spcBef>
              <a:spcAft>
                <a:spcPct val="0"/>
              </a:spcAft>
              <a:tabLst>
                <a:tab pos="677863" algn="l"/>
              </a:tabLst>
              <a:defRPr>
                <a:solidFill>
                  <a:schemeClr val="tx1"/>
                </a:solidFill>
                <a:latin typeface="Arial" panose="020B0604020202020204" pitchFamily="34" charset="0"/>
              </a:defRPr>
            </a:lvl7pPr>
            <a:lvl8pPr eaLnBrk="0" fontAlgn="base" hangingPunct="0">
              <a:spcBef>
                <a:spcPct val="0"/>
              </a:spcBef>
              <a:spcAft>
                <a:spcPct val="0"/>
              </a:spcAft>
              <a:tabLst>
                <a:tab pos="677863" algn="l"/>
              </a:tabLst>
              <a:defRPr>
                <a:solidFill>
                  <a:schemeClr val="tx1"/>
                </a:solidFill>
                <a:latin typeface="Arial" panose="020B0604020202020204" pitchFamily="34" charset="0"/>
              </a:defRPr>
            </a:lvl8pPr>
            <a:lvl9pPr eaLnBrk="0" fontAlgn="base" hangingPunct="0">
              <a:spcBef>
                <a:spcPct val="0"/>
              </a:spcBef>
              <a:spcAft>
                <a:spcPct val="0"/>
              </a:spcAft>
              <a:tabLst>
                <a:tab pos="677863"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677863" algn="l"/>
              </a:tabLst>
            </a:pPr>
            <a:r>
              <a:rPr kumimoji="0" lang="en-GB" altLang="en-US" b="0" i="0" u="none" strike="noStrike" cap="none" normalizeH="0" baseline="0" dirty="0" smtClean="0">
                <a:ln>
                  <a:noFill/>
                </a:ln>
                <a:solidFill>
                  <a:srgbClr val="000080"/>
                </a:solidFill>
                <a:effectLst/>
                <a:latin typeface="Arial" panose="020B0604020202020204" pitchFamily="34" charset="0"/>
                <a:ea typeface="Times New Roman" panose="02020603050405020304" pitchFamily="18" charset="0"/>
              </a:rPr>
              <a:t>False Alarm Ratio: </a:t>
            </a:r>
            <a:endParaRPr kumimoji="0" lang="en-GB" altLang="en-US"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17" name="Objeto 16"/>
          <p:cNvGraphicFramePr>
            <a:graphicFrameLocks noChangeAspect="1"/>
          </p:cNvGraphicFramePr>
          <p:nvPr>
            <p:extLst/>
          </p:nvPr>
        </p:nvGraphicFramePr>
        <p:xfrm>
          <a:off x="352763" y="1350791"/>
          <a:ext cx="3172141" cy="754455"/>
        </p:xfrm>
        <a:graphic>
          <a:graphicData uri="http://schemas.openxmlformats.org/presentationml/2006/ole">
            <mc:AlternateContent xmlns:mc="http://schemas.openxmlformats.org/markup-compatibility/2006">
              <mc:Choice xmlns:v="urn:schemas-microsoft-com:vml" Requires="v">
                <p:oleObj spid="_x0000_s22582" r:id="rId3" imgW="1765300" imgH="419100" progId="">
                  <p:embed/>
                </p:oleObj>
              </mc:Choice>
              <mc:Fallback>
                <p:oleObj r:id="rId3" imgW="1765300" imgH="41910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763" y="1350791"/>
                        <a:ext cx="3172141" cy="7544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Rectangle 16"/>
          <p:cNvSpPr>
            <a:spLocks noChangeArrowheads="1"/>
          </p:cNvSpPr>
          <p:nvPr/>
        </p:nvSpPr>
        <p:spPr bwMode="auto">
          <a:xfrm>
            <a:off x="336364" y="2424779"/>
            <a:ext cx="297036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77863" algn="l"/>
              </a:tabLst>
              <a:defRPr>
                <a:solidFill>
                  <a:schemeClr val="tx1"/>
                </a:solidFill>
                <a:latin typeface="Arial" panose="020B0604020202020204" pitchFamily="34" charset="0"/>
              </a:defRPr>
            </a:lvl1pPr>
            <a:lvl2pPr eaLnBrk="0" fontAlgn="base" hangingPunct="0">
              <a:spcBef>
                <a:spcPct val="0"/>
              </a:spcBef>
              <a:spcAft>
                <a:spcPct val="0"/>
              </a:spcAft>
              <a:tabLst>
                <a:tab pos="677863" algn="l"/>
              </a:tabLst>
              <a:defRPr>
                <a:solidFill>
                  <a:schemeClr val="tx1"/>
                </a:solidFill>
                <a:latin typeface="Arial" panose="020B0604020202020204" pitchFamily="34" charset="0"/>
              </a:defRPr>
            </a:lvl2pPr>
            <a:lvl3pPr eaLnBrk="0" fontAlgn="base" hangingPunct="0">
              <a:spcBef>
                <a:spcPct val="0"/>
              </a:spcBef>
              <a:spcAft>
                <a:spcPct val="0"/>
              </a:spcAft>
              <a:tabLst>
                <a:tab pos="677863" algn="l"/>
              </a:tabLst>
              <a:defRPr>
                <a:solidFill>
                  <a:schemeClr val="tx1"/>
                </a:solidFill>
                <a:latin typeface="Arial" panose="020B0604020202020204" pitchFamily="34" charset="0"/>
              </a:defRPr>
            </a:lvl3pPr>
            <a:lvl4pPr eaLnBrk="0" fontAlgn="base" hangingPunct="0">
              <a:spcBef>
                <a:spcPct val="0"/>
              </a:spcBef>
              <a:spcAft>
                <a:spcPct val="0"/>
              </a:spcAft>
              <a:tabLst>
                <a:tab pos="677863" algn="l"/>
              </a:tabLst>
              <a:defRPr>
                <a:solidFill>
                  <a:schemeClr val="tx1"/>
                </a:solidFill>
                <a:latin typeface="Arial" panose="020B0604020202020204" pitchFamily="34" charset="0"/>
              </a:defRPr>
            </a:lvl4pPr>
            <a:lvl5pPr eaLnBrk="0" fontAlgn="base" hangingPunct="0">
              <a:spcBef>
                <a:spcPct val="0"/>
              </a:spcBef>
              <a:spcAft>
                <a:spcPct val="0"/>
              </a:spcAft>
              <a:tabLst>
                <a:tab pos="677863" algn="l"/>
              </a:tabLst>
              <a:defRPr>
                <a:solidFill>
                  <a:schemeClr val="tx1"/>
                </a:solidFill>
                <a:latin typeface="Arial" panose="020B0604020202020204" pitchFamily="34" charset="0"/>
              </a:defRPr>
            </a:lvl5pPr>
            <a:lvl6pPr eaLnBrk="0" fontAlgn="base" hangingPunct="0">
              <a:spcBef>
                <a:spcPct val="0"/>
              </a:spcBef>
              <a:spcAft>
                <a:spcPct val="0"/>
              </a:spcAft>
              <a:tabLst>
                <a:tab pos="677863" algn="l"/>
              </a:tabLst>
              <a:defRPr>
                <a:solidFill>
                  <a:schemeClr val="tx1"/>
                </a:solidFill>
                <a:latin typeface="Arial" panose="020B0604020202020204" pitchFamily="34" charset="0"/>
              </a:defRPr>
            </a:lvl6pPr>
            <a:lvl7pPr eaLnBrk="0" fontAlgn="base" hangingPunct="0">
              <a:spcBef>
                <a:spcPct val="0"/>
              </a:spcBef>
              <a:spcAft>
                <a:spcPct val="0"/>
              </a:spcAft>
              <a:tabLst>
                <a:tab pos="677863" algn="l"/>
              </a:tabLst>
              <a:defRPr>
                <a:solidFill>
                  <a:schemeClr val="tx1"/>
                </a:solidFill>
                <a:latin typeface="Arial" panose="020B0604020202020204" pitchFamily="34" charset="0"/>
              </a:defRPr>
            </a:lvl7pPr>
            <a:lvl8pPr eaLnBrk="0" fontAlgn="base" hangingPunct="0">
              <a:spcBef>
                <a:spcPct val="0"/>
              </a:spcBef>
              <a:spcAft>
                <a:spcPct val="0"/>
              </a:spcAft>
              <a:tabLst>
                <a:tab pos="677863" algn="l"/>
              </a:tabLst>
              <a:defRPr>
                <a:solidFill>
                  <a:schemeClr val="tx1"/>
                </a:solidFill>
                <a:latin typeface="Arial" panose="020B0604020202020204" pitchFamily="34" charset="0"/>
              </a:defRPr>
            </a:lvl8pPr>
            <a:lvl9pPr eaLnBrk="0" fontAlgn="base" hangingPunct="0">
              <a:spcBef>
                <a:spcPct val="0"/>
              </a:spcBef>
              <a:spcAft>
                <a:spcPct val="0"/>
              </a:spcAft>
              <a:tabLst>
                <a:tab pos="677863"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677863" algn="l"/>
              </a:tabLst>
            </a:pPr>
            <a:r>
              <a:rPr kumimoji="0" lang="en-GB" altLang="en-US" b="0" i="0" u="none" strike="noStrike" cap="none" normalizeH="0" baseline="0" dirty="0" smtClean="0">
                <a:ln>
                  <a:noFill/>
                </a:ln>
                <a:solidFill>
                  <a:srgbClr val="000080"/>
                </a:solidFill>
                <a:effectLst/>
                <a:latin typeface="Arial" panose="020B0604020202020204" pitchFamily="34" charset="0"/>
                <a:ea typeface="Times New Roman" panose="02020603050405020304" pitchFamily="18" charset="0"/>
              </a:rPr>
              <a:t>Probability of Detection: </a:t>
            </a:r>
            <a:endParaRPr kumimoji="0" lang="en-GB" altLang="en-US"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20" name="Objeto 19"/>
          <p:cNvGraphicFramePr>
            <a:graphicFrameLocks noChangeAspect="1"/>
          </p:cNvGraphicFramePr>
          <p:nvPr>
            <p:extLst/>
          </p:nvPr>
        </p:nvGraphicFramePr>
        <p:xfrm>
          <a:off x="336364" y="2909220"/>
          <a:ext cx="3904994" cy="715636"/>
        </p:xfrm>
        <a:graphic>
          <a:graphicData uri="http://schemas.openxmlformats.org/presentationml/2006/ole">
            <mc:AlternateContent xmlns:mc="http://schemas.openxmlformats.org/markup-compatibility/2006">
              <mc:Choice xmlns:v="urn:schemas-microsoft-com:vml" Requires="v">
                <p:oleObj spid="_x0000_s22583" r:id="rId5" imgW="1333500" imgH="393700" progId="">
                  <p:embed/>
                </p:oleObj>
              </mc:Choice>
              <mc:Fallback>
                <p:oleObj r:id="rId5" imgW="1333500" imgH="39370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364" y="2909220"/>
                        <a:ext cx="3904994" cy="7156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Rectangle 18"/>
          <p:cNvSpPr>
            <a:spLocks noChangeArrowheads="1"/>
          </p:cNvSpPr>
          <p:nvPr/>
        </p:nvSpPr>
        <p:spPr bwMode="auto">
          <a:xfrm>
            <a:off x="5135526" y="117611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22" name="Objeto 21"/>
          <p:cNvGraphicFramePr>
            <a:graphicFrameLocks noChangeAspect="1"/>
          </p:cNvGraphicFramePr>
          <p:nvPr>
            <p:extLst/>
          </p:nvPr>
        </p:nvGraphicFramePr>
        <p:xfrm>
          <a:off x="4620583" y="1203638"/>
          <a:ext cx="4098030" cy="754449"/>
        </p:xfrm>
        <a:graphic>
          <a:graphicData uri="http://schemas.openxmlformats.org/presentationml/2006/ole">
            <mc:AlternateContent xmlns:mc="http://schemas.openxmlformats.org/markup-compatibility/2006">
              <mc:Choice xmlns:v="urn:schemas-microsoft-com:vml" Requires="v">
                <p:oleObj spid="_x0000_s22584" r:id="rId7" imgW="2273300" imgH="419100" progId="">
                  <p:embed/>
                </p:oleObj>
              </mc:Choice>
              <mc:Fallback>
                <p:oleObj r:id="rId7" imgW="2273300" imgH="41910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20583" y="1203638"/>
                        <a:ext cx="4098030" cy="7544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Rectangle 13"/>
          <p:cNvSpPr>
            <a:spLocks noChangeArrowheads="1"/>
          </p:cNvSpPr>
          <p:nvPr/>
        </p:nvSpPr>
        <p:spPr bwMode="auto">
          <a:xfrm>
            <a:off x="4257518" y="760302"/>
            <a:ext cx="30834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77863" algn="l"/>
              </a:tabLst>
              <a:defRPr>
                <a:solidFill>
                  <a:schemeClr val="tx1"/>
                </a:solidFill>
                <a:latin typeface="Arial" panose="020B0604020202020204" pitchFamily="34" charset="0"/>
              </a:defRPr>
            </a:lvl1pPr>
            <a:lvl2pPr eaLnBrk="0" fontAlgn="base" hangingPunct="0">
              <a:spcBef>
                <a:spcPct val="0"/>
              </a:spcBef>
              <a:spcAft>
                <a:spcPct val="0"/>
              </a:spcAft>
              <a:tabLst>
                <a:tab pos="677863" algn="l"/>
              </a:tabLst>
              <a:defRPr>
                <a:solidFill>
                  <a:schemeClr val="tx1"/>
                </a:solidFill>
                <a:latin typeface="Arial" panose="020B0604020202020204" pitchFamily="34" charset="0"/>
              </a:defRPr>
            </a:lvl2pPr>
            <a:lvl3pPr eaLnBrk="0" fontAlgn="base" hangingPunct="0">
              <a:spcBef>
                <a:spcPct val="0"/>
              </a:spcBef>
              <a:spcAft>
                <a:spcPct val="0"/>
              </a:spcAft>
              <a:tabLst>
                <a:tab pos="677863" algn="l"/>
              </a:tabLst>
              <a:defRPr>
                <a:solidFill>
                  <a:schemeClr val="tx1"/>
                </a:solidFill>
                <a:latin typeface="Arial" panose="020B0604020202020204" pitchFamily="34" charset="0"/>
              </a:defRPr>
            </a:lvl3pPr>
            <a:lvl4pPr eaLnBrk="0" fontAlgn="base" hangingPunct="0">
              <a:spcBef>
                <a:spcPct val="0"/>
              </a:spcBef>
              <a:spcAft>
                <a:spcPct val="0"/>
              </a:spcAft>
              <a:tabLst>
                <a:tab pos="677863" algn="l"/>
              </a:tabLst>
              <a:defRPr>
                <a:solidFill>
                  <a:schemeClr val="tx1"/>
                </a:solidFill>
                <a:latin typeface="Arial" panose="020B0604020202020204" pitchFamily="34" charset="0"/>
              </a:defRPr>
            </a:lvl4pPr>
            <a:lvl5pPr eaLnBrk="0" fontAlgn="base" hangingPunct="0">
              <a:spcBef>
                <a:spcPct val="0"/>
              </a:spcBef>
              <a:spcAft>
                <a:spcPct val="0"/>
              </a:spcAft>
              <a:tabLst>
                <a:tab pos="677863" algn="l"/>
              </a:tabLst>
              <a:defRPr>
                <a:solidFill>
                  <a:schemeClr val="tx1"/>
                </a:solidFill>
                <a:latin typeface="Arial" panose="020B0604020202020204" pitchFamily="34" charset="0"/>
              </a:defRPr>
            </a:lvl5pPr>
            <a:lvl6pPr eaLnBrk="0" fontAlgn="base" hangingPunct="0">
              <a:spcBef>
                <a:spcPct val="0"/>
              </a:spcBef>
              <a:spcAft>
                <a:spcPct val="0"/>
              </a:spcAft>
              <a:tabLst>
                <a:tab pos="677863" algn="l"/>
              </a:tabLst>
              <a:defRPr>
                <a:solidFill>
                  <a:schemeClr val="tx1"/>
                </a:solidFill>
                <a:latin typeface="Arial" panose="020B0604020202020204" pitchFamily="34" charset="0"/>
              </a:defRPr>
            </a:lvl6pPr>
            <a:lvl7pPr eaLnBrk="0" fontAlgn="base" hangingPunct="0">
              <a:spcBef>
                <a:spcPct val="0"/>
              </a:spcBef>
              <a:spcAft>
                <a:spcPct val="0"/>
              </a:spcAft>
              <a:tabLst>
                <a:tab pos="677863" algn="l"/>
              </a:tabLst>
              <a:defRPr>
                <a:solidFill>
                  <a:schemeClr val="tx1"/>
                </a:solidFill>
                <a:latin typeface="Arial" panose="020B0604020202020204" pitchFamily="34" charset="0"/>
              </a:defRPr>
            </a:lvl7pPr>
            <a:lvl8pPr eaLnBrk="0" fontAlgn="base" hangingPunct="0">
              <a:spcBef>
                <a:spcPct val="0"/>
              </a:spcBef>
              <a:spcAft>
                <a:spcPct val="0"/>
              </a:spcAft>
              <a:tabLst>
                <a:tab pos="677863" algn="l"/>
              </a:tabLst>
              <a:defRPr>
                <a:solidFill>
                  <a:schemeClr val="tx1"/>
                </a:solidFill>
                <a:latin typeface="Arial" panose="020B0604020202020204" pitchFamily="34" charset="0"/>
              </a:defRPr>
            </a:lvl8pPr>
            <a:lvl9pPr eaLnBrk="0" fontAlgn="base" hangingPunct="0">
              <a:spcBef>
                <a:spcPct val="0"/>
              </a:spcBef>
              <a:spcAft>
                <a:spcPct val="0"/>
              </a:spcAft>
              <a:tabLst>
                <a:tab pos="677863" algn="l"/>
              </a:tabLst>
              <a:defRPr>
                <a:solidFill>
                  <a:schemeClr val="tx1"/>
                </a:solidFill>
                <a:latin typeface="Arial" panose="020B0604020202020204" pitchFamily="34" charset="0"/>
              </a:defRPr>
            </a:lvl9pPr>
          </a:lstStyle>
          <a:p>
            <a:pPr lvl="1">
              <a:buFontTx/>
              <a:buChar char="•"/>
            </a:pPr>
            <a:r>
              <a:rPr lang="en-GB" altLang="en-US" dirty="0" smtClean="0">
                <a:solidFill>
                  <a:srgbClr val="000080"/>
                </a:solidFill>
                <a:ea typeface="Times New Roman" panose="02020603050405020304" pitchFamily="18" charset="0"/>
              </a:rPr>
              <a:t>Critical Success Index</a:t>
            </a:r>
            <a:r>
              <a:rPr kumimoji="0" lang="en-GB" altLang="en-US" b="0" i="0" u="none" strike="noStrike" cap="none" normalizeH="0" baseline="0" dirty="0" smtClean="0">
                <a:ln>
                  <a:noFill/>
                </a:ln>
                <a:solidFill>
                  <a:srgbClr val="000080"/>
                </a:solidFill>
                <a:effectLst/>
                <a:ea typeface="Times New Roman" panose="02020603050405020304" pitchFamily="18" charset="0"/>
              </a:rPr>
              <a:t>: </a:t>
            </a:r>
            <a:endParaRPr kumimoji="0" lang="en-GB" altLang="en-US" b="0" i="0" u="none" strike="noStrike" cap="none" normalizeH="0" baseline="0" dirty="0" smtClean="0">
              <a:ln>
                <a:noFill/>
              </a:ln>
              <a:solidFill>
                <a:schemeClr val="tx1"/>
              </a:solidFill>
              <a:effectLst/>
            </a:endParaRPr>
          </a:p>
        </p:txBody>
      </p:sp>
      <p:sp>
        <p:nvSpPr>
          <p:cNvPr id="24" name="Rectangle 20"/>
          <p:cNvSpPr>
            <a:spLocks noChangeArrowheads="1"/>
          </p:cNvSpPr>
          <p:nvPr/>
        </p:nvSpPr>
        <p:spPr bwMode="auto">
          <a:xfrm>
            <a:off x="7758112" y="117611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25" name="Objeto 24"/>
          <p:cNvGraphicFramePr>
            <a:graphicFrameLocks noChangeAspect="1"/>
          </p:cNvGraphicFramePr>
          <p:nvPr>
            <p:extLst/>
          </p:nvPr>
        </p:nvGraphicFramePr>
        <p:xfrm>
          <a:off x="4710222" y="2778639"/>
          <a:ext cx="6643578" cy="851796"/>
        </p:xfrm>
        <a:graphic>
          <a:graphicData uri="http://schemas.openxmlformats.org/presentationml/2006/ole">
            <mc:AlternateContent xmlns:mc="http://schemas.openxmlformats.org/markup-compatibility/2006">
              <mc:Choice xmlns:v="urn:schemas-microsoft-com:vml" Requires="v">
                <p:oleObj spid="_x0000_s22585" r:id="rId9" imgW="3543300" imgH="419100" progId="">
                  <p:embed/>
                </p:oleObj>
              </mc:Choice>
              <mc:Fallback>
                <p:oleObj r:id="rId9" imgW="3543300" imgH="419100"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10222" y="2778639"/>
                        <a:ext cx="6643578" cy="851796"/>
                      </a:xfrm>
                      <a:prstGeom prst="rect">
                        <a:avLst/>
                      </a:prstGeom>
                      <a:noFill/>
                    </p:spPr>
                  </p:pic>
                </p:oleObj>
              </mc:Fallback>
            </mc:AlternateContent>
          </a:graphicData>
        </a:graphic>
      </p:graphicFrame>
      <p:sp>
        <p:nvSpPr>
          <p:cNvPr id="26" name="Rectangle 13"/>
          <p:cNvSpPr>
            <a:spLocks noChangeArrowheads="1"/>
          </p:cNvSpPr>
          <p:nvPr/>
        </p:nvSpPr>
        <p:spPr bwMode="auto">
          <a:xfrm>
            <a:off x="4620583" y="2251301"/>
            <a:ext cx="28079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77863" algn="l"/>
              </a:tabLst>
              <a:defRPr>
                <a:solidFill>
                  <a:schemeClr val="tx1"/>
                </a:solidFill>
                <a:latin typeface="Arial" panose="020B0604020202020204" pitchFamily="34" charset="0"/>
              </a:defRPr>
            </a:lvl1pPr>
            <a:lvl2pPr eaLnBrk="0" fontAlgn="base" hangingPunct="0">
              <a:spcBef>
                <a:spcPct val="0"/>
              </a:spcBef>
              <a:spcAft>
                <a:spcPct val="0"/>
              </a:spcAft>
              <a:tabLst>
                <a:tab pos="677863" algn="l"/>
              </a:tabLst>
              <a:defRPr>
                <a:solidFill>
                  <a:schemeClr val="tx1"/>
                </a:solidFill>
                <a:latin typeface="Arial" panose="020B0604020202020204" pitchFamily="34" charset="0"/>
              </a:defRPr>
            </a:lvl2pPr>
            <a:lvl3pPr eaLnBrk="0" fontAlgn="base" hangingPunct="0">
              <a:spcBef>
                <a:spcPct val="0"/>
              </a:spcBef>
              <a:spcAft>
                <a:spcPct val="0"/>
              </a:spcAft>
              <a:tabLst>
                <a:tab pos="677863" algn="l"/>
              </a:tabLst>
              <a:defRPr>
                <a:solidFill>
                  <a:schemeClr val="tx1"/>
                </a:solidFill>
                <a:latin typeface="Arial" panose="020B0604020202020204" pitchFamily="34" charset="0"/>
              </a:defRPr>
            </a:lvl3pPr>
            <a:lvl4pPr eaLnBrk="0" fontAlgn="base" hangingPunct="0">
              <a:spcBef>
                <a:spcPct val="0"/>
              </a:spcBef>
              <a:spcAft>
                <a:spcPct val="0"/>
              </a:spcAft>
              <a:tabLst>
                <a:tab pos="677863" algn="l"/>
              </a:tabLst>
              <a:defRPr>
                <a:solidFill>
                  <a:schemeClr val="tx1"/>
                </a:solidFill>
                <a:latin typeface="Arial" panose="020B0604020202020204" pitchFamily="34" charset="0"/>
              </a:defRPr>
            </a:lvl4pPr>
            <a:lvl5pPr eaLnBrk="0" fontAlgn="base" hangingPunct="0">
              <a:spcBef>
                <a:spcPct val="0"/>
              </a:spcBef>
              <a:spcAft>
                <a:spcPct val="0"/>
              </a:spcAft>
              <a:tabLst>
                <a:tab pos="677863" algn="l"/>
              </a:tabLst>
              <a:defRPr>
                <a:solidFill>
                  <a:schemeClr val="tx1"/>
                </a:solidFill>
                <a:latin typeface="Arial" panose="020B0604020202020204" pitchFamily="34" charset="0"/>
              </a:defRPr>
            </a:lvl5pPr>
            <a:lvl6pPr eaLnBrk="0" fontAlgn="base" hangingPunct="0">
              <a:spcBef>
                <a:spcPct val="0"/>
              </a:spcBef>
              <a:spcAft>
                <a:spcPct val="0"/>
              </a:spcAft>
              <a:tabLst>
                <a:tab pos="677863" algn="l"/>
              </a:tabLst>
              <a:defRPr>
                <a:solidFill>
                  <a:schemeClr val="tx1"/>
                </a:solidFill>
                <a:latin typeface="Arial" panose="020B0604020202020204" pitchFamily="34" charset="0"/>
              </a:defRPr>
            </a:lvl6pPr>
            <a:lvl7pPr eaLnBrk="0" fontAlgn="base" hangingPunct="0">
              <a:spcBef>
                <a:spcPct val="0"/>
              </a:spcBef>
              <a:spcAft>
                <a:spcPct val="0"/>
              </a:spcAft>
              <a:tabLst>
                <a:tab pos="677863" algn="l"/>
              </a:tabLst>
              <a:defRPr>
                <a:solidFill>
                  <a:schemeClr val="tx1"/>
                </a:solidFill>
                <a:latin typeface="Arial" panose="020B0604020202020204" pitchFamily="34" charset="0"/>
              </a:defRPr>
            </a:lvl7pPr>
            <a:lvl8pPr eaLnBrk="0" fontAlgn="base" hangingPunct="0">
              <a:spcBef>
                <a:spcPct val="0"/>
              </a:spcBef>
              <a:spcAft>
                <a:spcPct val="0"/>
              </a:spcAft>
              <a:tabLst>
                <a:tab pos="677863" algn="l"/>
              </a:tabLst>
              <a:defRPr>
                <a:solidFill>
                  <a:schemeClr val="tx1"/>
                </a:solidFill>
                <a:latin typeface="Arial" panose="020B0604020202020204" pitchFamily="34" charset="0"/>
              </a:defRPr>
            </a:lvl8pPr>
            <a:lvl9pPr eaLnBrk="0" fontAlgn="base" hangingPunct="0">
              <a:spcBef>
                <a:spcPct val="0"/>
              </a:spcBef>
              <a:spcAft>
                <a:spcPct val="0"/>
              </a:spcAft>
              <a:tabLst>
                <a:tab pos="677863"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677863" algn="l"/>
              </a:tabLst>
            </a:pPr>
            <a:r>
              <a:rPr lang="en-GB" altLang="en-US" dirty="0" smtClean="0">
                <a:solidFill>
                  <a:srgbClr val="000080"/>
                </a:solidFill>
                <a:ea typeface="Times New Roman" panose="02020603050405020304" pitchFamily="18" charset="0"/>
              </a:rPr>
              <a:t>Percentage of Corrects</a:t>
            </a:r>
            <a:r>
              <a:rPr kumimoji="0" lang="en-GB" altLang="en-US" sz="1100" b="0" i="0" u="none" strike="noStrike" cap="none" normalizeH="0" baseline="0" dirty="0" smtClean="0">
                <a:ln>
                  <a:noFill/>
                </a:ln>
                <a:solidFill>
                  <a:srgbClr val="000080"/>
                </a:solidFill>
                <a:effectLst/>
                <a:latin typeface="Arial" panose="020B0604020202020204" pitchFamily="34" charset="0"/>
                <a:ea typeface="Times New Roman" panose="02020603050405020304" pitchFamily="18" charset="0"/>
              </a:rPr>
              <a:t>: </a:t>
            </a: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3" name="Imagen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26010" y="4077641"/>
            <a:ext cx="5214102" cy="2231793"/>
          </a:xfrm>
          <a:prstGeom prst="rect">
            <a:avLst/>
          </a:prstGeom>
        </p:spPr>
      </p:pic>
    </p:spTree>
    <p:extLst>
      <p:ext uri="{BB962C8B-B14F-4D97-AF65-F5344CB8AC3E}">
        <p14:creationId xmlns:p14="http://schemas.microsoft.com/office/powerpoint/2010/main" val="630788248"/>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78934" y="869242"/>
            <a:ext cx="8799688" cy="1569660"/>
          </a:xfrm>
          <a:prstGeom prst="rect">
            <a:avLst/>
          </a:prstGeom>
          <a:noFill/>
        </p:spPr>
        <p:txBody>
          <a:bodyPr wrap="square" rtlCol="0">
            <a:spAutoFit/>
          </a:bodyPr>
          <a:lstStyle/>
          <a:p>
            <a:r>
              <a:rPr lang="es-ES" sz="4800" b="1" dirty="0" smtClean="0">
                <a:solidFill>
                  <a:srgbClr val="FF0000"/>
                </a:solidFill>
              </a:rPr>
              <a:t>PC-</a:t>
            </a:r>
            <a:r>
              <a:rPr lang="es-ES" sz="4800" b="1" dirty="0" err="1" smtClean="0">
                <a:solidFill>
                  <a:srgbClr val="FF0000"/>
                </a:solidFill>
              </a:rPr>
              <a:t>Ph</a:t>
            </a:r>
            <a:r>
              <a:rPr lang="es-ES" sz="4800" b="1" dirty="0" smtClean="0">
                <a:solidFill>
                  <a:srgbClr val="FF0000"/>
                </a:solidFill>
              </a:rPr>
              <a:t> and CRR-</a:t>
            </a:r>
            <a:r>
              <a:rPr lang="es-ES" sz="4800" b="1" dirty="0" err="1" smtClean="0">
                <a:solidFill>
                  <a:srgbClr val="FF0000"/>
                </a:solidFill>
              </a:rPr>
              <a:t>Ph</a:t>
            </a:r>
            <a:r>
              <a:rPr lang="es-ES" sz="4800" b="1" dirty="0" smtClean="0">
                <a:solidFill>
                  <a:srgbClr val="FF0000"/>
                </a:solidFill>
              </a:rPr>
              <a:t> v2018: </a:t>
            </a:r>
            <a:r>
              <a:rPr lang="es-ES" sz="4800" b="1" dirty="0" err="1" smtClean="0">
                <a:solidFill>
                  <a:srgbClr val="FF0000"/>
                </a:solidFill>
              </a:rPr>
              <a:t>preoperative</a:t>
            </a:r>
            <a:r>
              <a:rPr lang="es-ES" sz="4800" b="1" dirty="0" smtClean="0">
                <a:solidFill>
                  <a:srgbClr val="FF0000"/>
                </a:solidFill>
              </a:rPr>
              <a:t> status</a:t>
            </a:r>
            <a:endParaRPr lang="en-GB" sz="4800" b="1" dirty="0">
              <a:solidFill>
                <a:srgbClr val="FF0000"/>
              </a:solidFill>
            </a:endParaRPr>
          </a:p>
        </p:txBody>
      </p:sp>
    </p:spTree>
    <p:extLst>
      <p:ext uri="{BB962C8B-B14F-4D97-AF65-F5344CB8AC3E}">
        <p14:creationId xmlns:p14="http://schemas.microsoft.com/office/powerpoint/2010/main" val="2632036624"/>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926542" y="55982"/>
            <a:ext cx="3182281" cy="369332"/>
          </a:xfrm>
          <a:prstGeom prst="rect">
            <a:avLst/>
          </a:prstGeom>
          <a:solidFill>
            <a:schemeClr val="accent1">
              <a:lumMod val="40000"/>
              <a:lumOff val="60000"/>
            </a:schemeClr>
          </a:solidFill>
        </p:spPr>
        <p:txBody>
          <a:bodyPr wrap="none" rtlCol="0">
            <a:spAutoFit/>
          </a:bodyPr>
          <a:lstStyle/>
          <a:p>
            <a:r>
              <a:rPr lang="es-ES" b="1" dirty="0" smtClean="0"/>
              <a:t>PRODUCTOS CON MICROFÍSICA</a:t>
            </a:r>
            <a:endParaRPr lang="es-ES" b="1"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53" y="631312"/>
            <a:ext cx="6205772" cy="2896027"/>
          </a:xfrm>
          <a:prstGeom prst="rect">
            <a:avLst/>
          </a:prstGeom>
        </p:spPr>
      </p:pic>
      <p:sp>
        <p:nvSpPr>
          <p:cNvPr id="5" name="CuadroTexto 4"/>
          <p:cNvSpPr txBox="1"/>
          <p:nvPr/>
        </p:nvSpPr>
        <p:spPr>
          <a:xfrm>
            <a:off x="2623738" y="180202"/>
            <a:ext cx="1181542" cy="369332"/>
          </a:xfrm>
          <a:prstGeom prst="rect">
            <a:avLst/>
          </a:prstGeom>
          <a:noFill/>
        </p:spPr>
        <p:txBody>
          <a:bodyPr wrap="none" rtlCol="0">
            <a:spAutoFit/>
          </a:bodyPr>
          <a:lstStyle/>
          <a:p>
            <a:r>
              <a:rPr lang="es-ES" b="1" dirty="0" smtClean="0">
                <a:solidFill>
                  <a:srgbClr val="C00000"/>
                </a:solidFill>
              </a:rPr>
              <a:t>PC-</a:t>
            </a:r>
            <a:r>
              <a:rPr lang="es-ES" b="1" dirty="0" err="1" smtClean="0">
                <a:solidFill>
                  <a:srgbClr val="C00000"/>
                </a:solidFill>
              </a:rPr>
              <a:t>Ph</a:t>
            </a:r>
            <a:r>
              <a:rPr lang="es-ES" b="1" dirty="0" smtClean="0">
                <a:solidFill>
                  <a:srgbClr val="C00000"/>
                </a:solidFill>
              </a:rPr>
              <a:t> DAY</a:t>
            </a:r>
            <a:endParaRPr lang="es-ES" b="1" dirty="0">
              <a:solidFill>
                <a:srgbClr val="C00000"/>
              </a:solidFill>
            </a:endParaRPr>
          </a:p>
        </p:txBody>
      </p:sp>
      <p:graphicFrame>
        <p:nvGraphicFramePr>
          <p:cNvPr id="8" name="Gráfico 7"/>
          <p:cNvGraphicFramePr>
            <a:graphicFrameLocks/>
          </p:cNvGraphicFramePr>
          <p:nvPr>
            <p:extLst/>
          </p:nvPr>
        </p:nvGraphicFramePr>
        <p:xfrm>
          <a:off x="710675" y="3733337"/>
          <a:ext cx="4359088" cy="2507414"/>
        </p:xfrm>
        <a:graphic>
          <a:graphicData uri="http://schemas.openxmlformats.org/drawingml/2006/chart">
            <c:chart xmlns:c="http://schemas.openxmlformats.org/drawingml/2006/chart" xmlns:r="http://schemas.openxmlformats.org/officeDocument/2006/relationships" r:id="rId3"/>
          </a:graphicData>
        </a:graphic>
      </p:graphicFrame>
      <p:sp>
        <p:nvSpPr>
          <p:cNvPr id="9" name="CuadroTexto 8"/>
          <p:cNvSpPr txBox="1"/>
          <p:nvPr/>
        </p:nvSpPr>
        <p:spPr>
          <a:xfrm>
            <a:off x="1481724" y="5871419"/>
            <a:ext cx="2816990" cy="369332"/>
          </a:xfrm>
          <a:prstGeom prst="rect">
            <a:avLst/>
          </a:prstGeom>
          <a:noFill/>
        </p:spPr>
        <p:txBody>
          <a:bodyPr wrap="none" rtlCol="0">
            <a:spAutoFit/>
          </a:bodyPr>
          <a:lstStyle/>
          <a:p>
            <a:r>
              <a:rPr lang="es-ES" dirty="0" err="1" smtClean="0"/>
              <a:t>PoP</a:t>
            </a:r>
            <a:r>
              <a:rPr lang="es-ES" dirty="0" smtClean="0"/>
              <a:t>=21,65*</a:t>
            </a:r>
            <a:r>
              <a:rPr lang="es-ES" dirty="0" err="1" smtClean="0"/>
              <a:t>Ln</a:t>
            </a:r>
            <a:r>
              <a:rPr lang="es-ES" dirty="0" smtClean="0"/>
              <a:t>(CWP)-109,57</a:t>
            </a:r>
            <a:endParaRPr lang="es-ES" dirty="0"/>
          </a:p>
        </p:txBody>
      </p:sp>
      <p:sp>
        <p:nvSpPr>
          <p:cNvPr id="10" name="CuadroTexto 9"/>
          <p:cNvSpPr txBox="1"/>
          <p:nvPr/>
        </p:nvSpPr>
        <p:spPr>
          <a:xfrm>
            <a:off x="6305725" y="778682"/>
            <a:ext cx="5769733" cy="6186309"/>
          </a:xfrm>
          <a:prstGeom prst="rect">
            <a:avLst/>
          </a:prstGeom>
          <a:noFill/>
        </p:spPr>
        <p:txBody>
          <a:bodyPr wrap="square" rtlCol="0">
            <a:spAutoFit/>
          </a:bodyPr>
          <a:lstStyle/>
          <a:p>
            <a:r>
              <a:rPr lang="es-ES" dirty="0" smtClean="0"/>
              <a:t>Pasos:</a:t>
            </a:r>
          </a:p>
          <a:p>
            <a:pPr marL="342900" indent="-342900">
              <a:buAutoNum type="arabicPeriod"/>
            </a:pPr>
            <a:r>
              <a:rPr lang="es-ES" dirty="0" smtClean="0"/>
              <a:t>Se calcula el camino óptico (CWP)  para un año entero y se dispone en forma de </a:t>
            </a:r>
            <a:r>
              <a:rPr lang="es-ES" dirty="0" err="1" smtClean="0"/>
              <a:t>array</a:t>
            </a:r>
            <a:r>
              <a:rPr lang="es-ES" dirty="0" smtClean="0"/>
              <a:t>. Se lee  el </a:t>
            </a:r>
            <a:r>
              <a:rPr lang="es-ES" dirty="0" err="1" smtClean="0"/>
              <a:t>rainfall</a:t>
            </a:r>
            <a:r>
              <a:rPr lang="es-ES" dirty="0" smtClean="0"/>
              <a:t> </a:t>
            </a:r>
            <a:r>
              <a:rPr lang="es-ES" dirty="0" err="1" smtClean="0"/>
              <a:t>rate</a:t>
            </a:r>
            <a:r>
              <a:rPr lang="es-ES" dirty="0" smtClean="0"/>
              <a:t> del </a:t>
            </a:r>
            <a:r>
              <a:rPr lang="es-ES" dirty="0" err="1" smtClean="0"/>
              <a:t>rádar</a:t>
            </a:r>
            <a:r>
              <a:rPr lang="es-ES" dirty="0" smtClean="0"/>
              <a:t> (RFR) para un año entero.</a:t>
            </a:r>
            <a:r>
              <a:rPr lang="es-ES" dirty="0"/>
              <a:t> </a:t>
            </a:r>
            <a:endParaRPr lang="es-ES" dirty="0" smtClean="0"/>
          </a:p>
          <a:p>
            <a:pPr marL="342900" indent="-342900">
              <a:buAutoNum type="arabicPeriod"/>
            </a:pPr>
            <a:r>
              <a:rPr lang="es-ES" dirty="0" smtClean="0"/>
              <a:t>Se consideran como lluviosos aquellos píxeles con RFR &gt;=0,2 mm/h y como no lluviosos aquellos pixeles con RFR&lt; 0,2 mm/h</a:t>
            </a:r>
          </a:p>
          <a:p>
            <a:pPr marL="342900" indent="-342900">
              <a:buAutoNum type="arabicPeriod"/>
            </a:pPr>
            <a:r>
              <a:rPr lang="es-ES" dirty="0" smtClean="0"/>
              <a:t>Se ordenan los </a:t>
            </a:r>
            <a:r>
              <a:rPr lang="es-ES" dirty="0" err="1" smtClean="0"/>
              <a:t>arrays</a:t>
            </a:r>
            <a:r>
              <a:rPr lang="es-ES" dirty="0" smtClean="0"/>
              <a:t> por </a:t>
            </a:r>
            <a:r>
              <a:rPr lang="es-ES" dirty="0" err="1" smtClean="0"/>
              <a:t>CWP’s</a:t>
            </a:r>
            <a:r>
              <a:rPr lang="es-ES" dirty="0" smtClean="0"/>
              <a:t> crecientes</a:t>
            </a:r>
          </a:p>
          <a:p>
            <a:r>
              <a:rPr lang="es-ES" dirty="0"/>
              <a:t> </a:t>
            </a:r>
            <a:endParaRPr lang="es-ES" dirty="0" smtClean="0"/>
          </a:p>
          <a:p>
            <a:r>
              <a:rPr lang="es-ES" dirty="0" smtClean="0"/>
              <a:t>Existen ahora dos opciones de selección de datos:</a:t>
            </a:r>
          </a:p>
          <a:p>
            <a:r>
              <a:rPr lang="es-ES" dirty="0" smtClean="0"/>
              <a:t>a) Para cada intervalo de CWP creciente se calcula el número de pixeles lluviosos del total. Existe un problema de concentración de muchos datos con CWP relativamente bajo.</a:t>
            </a:r>
          </a:p>
          <a:p>
            <a:r>
              <a:rPr lang="es-ES" dirty="0" smtClean="0"/>
              <a:t>b)Se calcula una media móvil de porcentaje de píxeles lluviosos con un número constante de datos. De esta forma el algoritmo lleva a valores más altos de </a:t>
            </a:r>
            <a:r>
              <a:rPr lang="es-ES" dirty="0" err="1" smtClean="0"/>
              <a:t>PCPh</a:t>
            </a:r>
            <a:endParaRPr lang="es-ES" dirty="0" smtClean="0"/>
          </a:p>
          <a:p>
            <a:endParaRPr lang="es-ES" dirty="0" smtClean="0"/>
          </a:p>
          <a:p>
            <a:r>
              <a:rPr lang="es-ES" b="1" dirty="0" smtClean="0"/>
              <a:t>A medida que aumenta el CWP aumenta la proporción de píxeles lluviosos.</a:t>
            </a:r>
          </a:p>
          <a:p>
            <a:endParaRPr lang="es-ES" dirty="0" smtClean="0"/>
          </a:p>
          <a:p>
            <a:endParaRPr lang="es-ES" dirty="0"/>
          </a:p>
        </p:txBody>
      </p:sp>
    </p:spTree>
    <p:extLst>
      <p:ext uri="{BB962C8B-B14F-4D97-AF65-F5344CB8AC3E}">
        <p14:creationId xmlns:p14="http://schemas.microsoft.com/office/powerpoint/2010/main" val="2820249277"/>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171700" y="229007"/>
            <a:ext cx="6551123" cy="3052069"/>
          </a:xfrm>
          <a:prstGeom prst="rect">
            <a:avLst/>
          </a:prstGeom>
        </p:spPr>
      </p:pic>
      <p:sp>
        <p:nvSpPr>
          <p:cNvPr id="3" name="CuadroTexto 2"/>
          <p:cNvSpPr txBox="1"/>
          <p:nvPr/>
        </p:nvSpPr>
        <p:spPr>
          <a:xfrm>
            <a:off x="2871853" y="-26518"/>
            <a:ext cx="1420582" cy="369332"/>
          </a:xfrm>
          <a:prstGeom prst="rect">
            <a:avLst/>
          </a:prstGeom>
          <a:noFill/>
        </p:spPr>
        <p:txBody>
          <a:bodyPr wrap="none" rtlCol="0">
            <a:spAutoFit/>
          </a:bodyPr>
          <a:lstStyle/>
          <a:p>
            <a:r>
              <a:rPr lang="es-ES" b="1" dirty="0" smtClean="0">
                <a:solidFill>
                  <a:srgbClr val="C00000"/>
                </a:solidFill>
              </a:rPr>
              <a:t>PC-</a:t>
            </a:r>
            <a:r>
              <a:rPr lang="es-ES" b="1" dirty="0" err="1" smtClean="0">
                <a:solidFill>
                  <a:srgbClr val="C00000"/>
                </a:solidFill>
              </a:rPr>
              <a:t>Ph</a:t>
            </a:r>
            <a:r>
              <a:rPr lang="es-ES" b="1" dirty="0" smtClean="0">
                <a:solidFill>
                  <a:srgbClr val="C00000"/>
                </a:solidFill>
              </a:rPr>
              <a:t> NIGHT</a:t>
            </a:r>
            <a:endParaRPr lang="es-ES" b="1" dirty="0">
              <a:solidFill>
                <a:srgbClr val="C00000"/>
              </a:solidFill>
            </a:endParaRPr>
          </a:p>
        </p:txBody>
      </p:sp>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5254" y="3109966"/>
            <a:ext cx="4539050" cy="3657393"/>
          </a:xfrm>
          <a:prstGeom prst="rect">
            <a:avLst/>
          </a:prstGeom>
        </p:spPr>
      </p:pic>
      <p:cxnSp>
        <p:nvCxnSpPr>
          <p:cNvPr id="9" name="Conector recto de flecha 8"/>
          <p:cNvCxnSpPr/>
          <p:nvPr/>
        </p:nvCxnSpPr>
        <p:spPr>
          <a:xfrm flipH="1" flipV="1">
            <a:off x="1834529" y="3624095"/>
            <a:ext cx="13447" cy="143883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a:off x="1847976" y="5049484"/>
            <a:ext cx="171549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6" name="CuadroTexto 15"/>
          <p:cNvSpPr txBox="1"/>
          <p:nvPr/>
        </p:nvSpPr>
        <p:spPr>
          <a:xfrm>
            <a:off x="1924118" y="4657892"/>
            <a:ext cx="2376603" cy="369332"/>
          </a:xfrm>
          <a:prstGeom prst="rect">
            <a:avLst/>
          </a:prstGeom>
          <a:noFill/>
        </p:spPr>
        <p:txBody>
          <a:bodyPr wrap="square" rtlCol="0">
            <a:spAutoFit/>
          </a:bodyPr>
          <a:lstStyle/>
          <a:p>
            <a:r>
              <a:rPr lang="es-ES" dirty="0" smtClean="0"/>
              <a:t>IR10,8-WV6,2</a:t>
            </a:r>
            <a:endParaRPr lang="es-ES" dirty="0"/>
          </a:p>
        </p:txBody>
      </p:sp>
      <p:sp>
        <p:nvSpPr>
          <p:cNvPr id="18" name="CuadroTexto 17"/>
          <p:cNvSpPr txBox="1"/>
          <p:nvPr/>
        </p:nvSpPr>
        <p:spPr>
          <a:xfrm>
            <a:off x="561310" y="5382416"/>
            <a:ext cx="776175" cy="369332"/>
          </a:xfrm>
          <a:prstGeom prst="rect">
            <a:avLst/>
          </a:prstGeom>
          <a:noFill/>
        </p:spPr>
        <p:txBody>
          <a:bodyPr wrap="none" rtlCol="0">
            <a:spAutoFit/>
          </a:bodyPr>
          <a:lstStyle/>
          <a:p>
            <a:r>
              <a:rPr lang="es-ES" dirty="0" smtClean="0"/>
              <a:t>IR10,8</a:t>
            </a:r>
            <a:endParaRPr lang="es-ES" dirty="0"/>
          </a:p>
        </p:txBody>
      </p:sp>
      <mc:AlternateContent xmlns:mc="http://schemas.openxmlformats.org/markup-compatibility/2006" xmlns:a14="http://schemas.microsoft.com/office/drawing/2010/main">
        <mc:Choice Requires="a14">
          <p:sp>
            <p:nvSpPr>
              <p:cNvPr id="30" name="CuadroTexto 29"/>
              <p:cNvSpPr txBox="1"/>
              <p:nvPr/>
            </p:nvSpPr>
            <p:spPr>
              <a:xfrm>
                <a:off x="1828206" y="3607040"/>
                <a:ext cx="1937518" cy="5670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𝑃𝑜𝑃</m:t>
                      </m:r>
                      <m:r>
                        <a:rPr lang="es-ES" b="0" i="1" smtClean="0">
                          <a:latin typeface="Cambria Math" panose="02040503050406030204" pitchFamily="18" charset="0"/>
                        </a:rPr>
                        <m:t>=</m:t>
                      </m:r>
                      <m:f>
                        <m:fPr>
                          <m:ctrlPr>
                            <a:rPr lang="es-ES" b="0" i="1" smtClean="0">
                              <a:latin typeface="Cambria Math" panose="02040503050406030204" pitchFamily="18" charset="0"/>
                            </a:rPr>
                          </m:ctrlPr>
                        </m:fPr>
                        <m:num>
                          <m:r>
                            <a:rPr lang="es-ES" b="0" i="1" smtClean="0">
                              <a:latin typeface="Cambria Math" panose="02040503050406030204" pitchFamily="18" charset="0"/>
                            </a:rPr>
                            <m:t>𝑅𝐹𝑅</m:t>
                          </m:r>
                          <m:r>
                            <a:rPr lang="es-ES" b="0" i="1" smtClean="0">
                              <a:latin typeface="Cambria Math" panose="02040503050406030204" pitchFamily="18" charset="0"/>
                              <a:ea typeface="Cambria Math" panose="02040503050406030204" pitchFamily="18" charset="0"/>
                            </a:rPr>
                            <m:t>≥0,2 </m:t>
                          </m:r>
                        </m:num>
                        <m:den>
                          <m:r>
                            <a:rPr lang="es-ES" b="0" i="1" smtClean="0">
                              <a:latin typeface="Cambria Math" panose="02040503050406030204" pitchFamily="18" charset="0"/>
                            </a:rPr>
                            <m:t>𝑅𝐹𝑅</m:t>
                          </m:r>
                          <m:r>
                            <a:rPr lang="es-ES" b="0" i="1" smtClean="0">
                              <a:latin typeface="Cambria Math" panose="02040503050406030204" pitchFamily="18" charset="0"/>
                            </a:rPr>
                            <m:t> </m:t>
                          </m:r>
                          <m:r>
                            <a:rPr lang="es-ES" b="0" i="1" smtClean="0">
                              <a:latin typeface="Cambria Math" panose="02040503050406030204" pitchFamily="18" charset="0"/>
                            </a:rPr>
                            <m:t>𝑝𝑖𝑥𝑒𝑙𝑠</m:t>
                          </m:r>
                          <m:r>
                            <a:rPr lang="es-ES" b="0" i="1" smtClean="0">
                              <a:latin typeface="Cambria Math" panose="02040503050406030204" pitchFamily="18" charset="0"/>
                            </a:rPr>
                            <m:t> </m:t>
                          </m:r>
                        </m:den>
                      </m:f>
                    </m:oMath>
                  </m:oMathPara>
                </a14:m>
                <a:endParaRPr lang="es-ES" dirty="0"/>
              </a:p>
            </p:txBody>
          </p:sp>
        </mc:Choice>
        <mc:Fallback xmlns="">
          <p:sp>
            <p:nvSpPr>
              <p:cNvPr id="30" name="CuadroTexto 29"/>
              <p:cNvSpPr txBox="1">
                <a:spLocks noRot="1" noChangeAspect="1" noMove="1" noResize="1" noEditPoints="1" noAdjustHandles="1" noChangeArrowheads="1" noChangeShapeType="1" noTextEdit="1"/>
              </p:cNvSpPr>
              <p:nvPr/>
            </p:nvSpPr>
            <p:spPr>
              <a:xfrm>
                <a:off x="1828206" y="3607040"/>
                <a:ext cx="1937518" cy="567078"/>
              </a:xfrm>
              <a:prstGeom prst="rect">
                <a:avLst/>
              </a:prstGeom>
              <a:blipFill rotWithShape="0">
                <a:blip r:embed="rId5"/>
                <a:stretch>
                  <a:fillRect/>
                </a:stretch>
              </a:blipFill>
            </p:spPr>
            <p:txBody>
              <a:bodyPr/>
              <a:lstStyle/>
              <a:p>
                <a:r>
                  <a:rPr lang="es-ES">
                    <a:noFill/>
                  </a:rPr>
                  <a:t> </a:t>
                </a:r>
              </a:p>
            </p:txBody>
          </p:sp>
        </mc:Fallback>
      </mc:AlternateContent>
      <p:sp>
        <p:nvSpPr>
          <p:cNvPr id="31" name="CuadroTexto 30"/>
          <p:cNvSpPr txBox="1"/>
          <p:nvPr/>
        </p:nvSpPr>
        <p:spPr>
          <a:xfrm>
            <a:off x="4356847" y="4569331"/>
            <a:ext cx="2365976" cy="369332"/>
          </a:xfrm>
          <a:prstGeom prst="rect">
            <a:avLst/>
          </a:prstGeom>
          <a:noFill/>
        </p:spPr>
        <p:txBody>
          <a:bodyPr wrap="square" rtlCol="0">
            <a:spAutoFit/>
          </a:bodyPr>
          <a:lstStyle/>
          <a:p>
            <a:r>
              <a:rPr lang="es-ES" dirty="0" err="1" smtClean="0"/>
              <a:t>Kernel</a:t>
            </a:r>
            <a:r>
              <a:rPr lang="es-ES" dirty="0" smtClean="0"/>
              <a:t> Ridge </a:t>
            </a:r>
            <a:r>
              <a:rPr lang="es-ES" dirty="0" err="1" smtClean="0"/>
              <a:t>Regresion</a:t>
            </a:r>
            <a:endParaRPr lang="es-ES" dirty="0"/>
          </a:p>
        </p:txBody>
      </p:sp>
      <p:sp>
        <p:nvSpPr>
          <p:cNvPr id="32" name="Flecha derecha 31"/>
          <p:cNvSpPr/>
          <p:nvPr/>
        </p:nvSpPr>
        <p:spPr>
          <a:xfrm>
            <a:off x="6838906" y="4632839"/>
            <a:ext cx="490687" cy="242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Más 32"/>
          <p:cNvSpPr/>
          <p:nvPr/>
        </p:nvSpPr>
        <p:spPr>
          <a:xfrm>
            <a:off x="3765828" y="4569331"/>
            <a:ext cx="526607" cy="432285"/>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CuadroTexto 33"/>
          <p:cNvSpPr txBox="1"/>
          <p:nvPr/>
        </p:nvSpPr>
        <p:spPr>
          <a:xfrm>
            <a:off x="6849154" y="132228"/>
            <a:ext cx="5325036" cy="3416320"/>
          </a:xfrm>
          <a:prstGeom prst="rect">
            <a:avLst/>
          </a:prstGeom>
          <a:noFill/>
        </p:spPr>
        <p:txBody>
          <a:bodyPr wrap="square" rtlCol="0">
            <a:spAutoFit/>
          </a:bodyPr>
          <a:lstStyle/>
          <a:p>
            <a:r>
              <a:rPr lang="es-ES" dirty="0" smtClean="0"/>
              <a:t>1.Se leen RFR, IR10,8 y WV6,2</a:t>
            </a:r>
          </a:p>
          <a:p>
            <a:r>
              <a:rPr lang="es-ES" dirty="0" smtClean="0"/>
              <a:t>2. Se  separan las variables IR10,8 y IR10,8-WV6,2 en celdas. Para cada celda se calcula el porcentaje de píxeles lluviosos (RFR&gt;=0,2mm/h)</a:t>
            </a:r>
          </a:p>
          <a:p>
            <a:r>
              <a:rPr lang="es-ES" dirty="0" smtClean="0"/>
              <a:t>3. Se realiza un proceso de suavizado mediante un método de interpolación llamado KRR.</a:t>
            </a:r>
          </a:p>
          <a:p>
            <a:r>
              <a:rPr lang="es-ES" dirty="0" smtClean="0"/>
              <a:t>4. El algoritmo se calcula en aquellos píxeles donde la fase del CMIC sea líquida, hielo o mixta.</a:t>
            </a:r>
          </a:p>
          <a:p>
            <a:r>
              <a:rPr lang="es-ES" dirty="0" smtClean="0"/>
              <a:t>En los píxeles no nubosos se le asigna el valor por defecto de cero  y no se calcula cuando la fase no esté definida o no haya dato</a:t>
            </a:r>
          </a:p>
          <a:p>
            <a:endParaRPr lang="es-ES" dirty="0"/>
          </a:p>
        </p:txBody>
      </p:sp>
      <p:sp>
        <p:nvSpPr>
          <p:cNvPr id="45" name="Rombo 44"/>
          <p:cNvSpPr/>
          <p:nvPr/>
        </p:nvSpPr>
        <p:spPr>
          <a:xfrm rot="9052247">
            <a:off x="1619417" y="5361252"/>
            <a:ext cx="962742" cy="516528"/>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53" name="Conector recto de flecha 52"/>
          <p:cNvCxnSpPr/>
          <p:nvPr/>
        </p:nvCxnSpPr>
        <p:spPr>
          <a:xfrm flipH="1">
            <a:off x="976205" y="5071413"/>
            <a:ext cx="864691" cy="121023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5" name="Conector recto 54"/>
          <p:cNvCxnSpPr/>
          <p:nvPr/>
        </p:nvCxnSpPr>
        <p:spPr>
          <a:xfrm flipH="1">
            <a:off x="1408906" y="5050749"/>
            <a:ext cx="793270" cy="12102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Conector recto 55"/>
          <p:cNvCxnSpPr/>
          <p:nvPr/>
        </p:nvCxnSpPr>
        <p:spPr>
          <a:xfrm flipH="1">
            <a:off x="2395170" y="5071413"/>
            <a:ext cx="793270" cy="12102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7" name="Conector recto 56"/>
          <p:cNvCxnSpPr/>
          <p:nvPr/>
        </p:nvCxnSpPr>
        <p:spPr>
          <a:xfrm flipH="1">
            <a:off x="1924118" y="5061081"/>
            <a:ext cx="793270" cy="12102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Conector recto 58"/>
          <p:cNvCxnSpPr/>
          <p:nvPr/>
        </p:nvCxnSpPr>
        <p:spPr>
          <a:xfrm>
            <a:off x="1640624" y="5382416"/>
            <a:ext cx="176307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Conector recto 59"/>
          <p:cNvCxnSpPr/>
          <p:nvPr/>
        </p:nvCxnSpPr>
        <p:spPr>
          <a:xfrm>
            <a:off x="1291683" y="5861198"/>
            <a:ext cx="1763076"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021939"/>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2016130_09_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165" y="226200"/>
            <a:ext cx="5719763"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2016131_11_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165" y="3429000"/>
            <a:ext cx="5719763"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2016110_06_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26200"/>
            <a:ext cx="5719763"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2016133_20_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429000"/>
            <a:ext cx="5719763"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2150210" y="2977228"/>
            <a:ext cx="2124299" cy="369332"/>
          </a:xfrm>
          <a:prstGeom prst="rect">
            <a:avLst/>
          </a:prstGeom>
          <a:noFill/>
        </p:spPr>
        <p:txBody>
          <a:bodyPr wrap="none" rtlCol="0">
            <a:spAutoFit/>
          </a:bodyPr>
          <a:lstStyle/>
          <a:p>
            <a:r>
              <a:rPr lang="es-ES" b="1" dirty="0" smtClean="0"/>
              <a:t>PC-</a:t>
            </a:r>
            <a:r>
              <a:rPr lang="es-ES" b="1" dirty="0" err="1" smtClean="0"/>
              <a:t>Ph</a:t>
            </a:r>
            <a:r>
              <a:rPr lang="es-ES" b="1" dirty="0" smtClean="0"/>
              <a:t> </a:t>
            </a:r>
            <a:r>
              <a:rPr lang="es-ES" b="1" dirty="0" err="1" smtClean="0"/>
              <a:t>day</a:t>
            </a:r>
            <a:r>
              <a:rPr lang="es-ES" b="1" dirty="0" smtClean="0"/>
              <a:t> </a:t>
            </a:r>
            <a:r>
              <a:rPr lang="es-ES" b="1" dirty="0" err="1" smtClean="0"/>
              <a:t>algorithm</a:t>
            </a:r>
            <a:endParaRPr lang="es-ES" b="1" dirty="0"/>
          </a:p>
        </p:txBody>
      </p:sp>
      <p:sp>
        <p:nvSpPr>
          <p:cNvPr id="7" name="CuadroTexto 6"/>
          <p:cNvSpPr txBox="1"/>
          <p:nvPr/>
        </p:nvSpPr>
        <p:spPr>
          <a:xfrm>
            <a:off x="8072577" y="2921324"/>
            <a:ext cx="2272225" cy="369332"/>
          </a:xfrm>
          <a:prstGeom prst="rect">
            <a:avLst/>
          </a:prstGeom>
          <a:noFill/>
        </p:spPr>
        <p:txBody>
          <a:bodyPr wrap="none" rtlCol="0">
            <a:spAutoFit/>
          </a:bodyPr>
          <a:lstStyle/>
          <a:p>
            <a:r>
              <a:rPr lang="es-ES" b="1" dirty="0" smtClean="0"/>
              <a:t>PC-</a:t>
            </a:r>
            <a:r>
              <a:rPr lang="es-ES" b="1" dirty="0" err="1" smtClean="0"/>
              <a:t>Ph</a:t>
            </a:r>
            <a:r>
              <a:rPr lang="es-ES" b="1" dirty="0" smtClean="0"/>
              <a:t> </a:t>
            </a:r>
            <a:r>
              <a:rPr lang="es-ES" b="1" dirty="0" err="1" smtClean="0"/>
              <a:t>night</a:t>
            </a:r>
            <a:r>
              <a:rPr lang="es-ES" b="1" dirty="0" smtClean="0"/>
              <a:t> </a:t>
            </a:r>
            <a:r>
              <a:rPr lang="es-ES" b="1" dirty="0" err="1" smtClean="0"/>
              <a:t>algorithm</a:t>
            </a:r>
            <a:endParaRPr lang="es-ES" b="1" dirty="0"/>
          </a:p>
        </p:txBody>
      </p:sp>
    </p:spTree>
    <p:extLst>
      <p:ext uri="{BB962C8B-B14F-4D97-AF65-F5344CB8AC3E}">
        <p14:creationId xmlns:p14="http://schemas.microsoft.com/office/powerpoint/2010/main" val="3391153426"/>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35" y="437951"/>
            <a:ext cx="6064623" cy="2830157"/>
          </a:xfrm>
          <a:prstGeom prst="rect">
            <a:avLst/>
          </a:prstGeom>
        </p:spPr>
      </p:pic>
      <p:sp>
        <p:nvSpPr>
          <p:cNvPr id="4" name="CuadroTexto 3"/>
          <p:cNvSpPr txBox="1"/>
          <p:nvPr/>
        </p:nvSpPr>
        <p:spPr>
          <a:xfrm>
            <a:off x="2245659" y="112521"/>
            <a:ext cx="1317797" cy="369332"/>
          </a:xfrm>
          <a:prstGeom prst="rect">
            <a:avLst/>
          </a:prstGeom>
          <a:noFill/>
        </p:spPr>
        <p:txBody>
          <a:bodyPr wrap="none" rtlCol="0">
            <a:spAutoFit/>
          </a:bodyPr>
          <a:lstStyle/>
          <a:p>
            <a:r>
              <a:rPr lang="es-ES" b="1" dirty="0" smtClean="0">
                <a:solidFill>
                  <a:srgbClr val="C00000"/>
                </a:solidFill>
              </a:rPr>
              <a:t>CRR-</a:t>
            </a:r>
            <a:r>
              <a:rPr lang="es-ES" b="1" dirty="0" err="1" smtClean="0">
                <a:solidFill>
                  <a:srgbClr val="C00000"/>
                </a:solidFill>
              </a:rPr>
              <a:t>Ph</a:t>
            </a:r>
            <a:r>
              <a:rPr lang="es-ES" b="1" dirty="0" smtClean="0">
                <a:solidFill>
                  <a:srgbClr val="C00000"/>
                </a:solidFill>
              </a:rPr>
              <a:t> DAY</a:t>
            </a:r>
            <a:endParaRPr lang="es-ES" b="1" dirty="0">
              <a:solidFill>
                <a:srgbClr val="C00000"/>
              </a:solidFill>
            </a:endParaRPr>
          </a:p>
        </p:txBody>
      </p:sp>
      <p:graphicFrame>
        <p:nvGraphicFramePr>
          <p:cNvPr id="5" name="Gráfico 4"/>
          <p:cNvGraphicFramePr>
            <a:graphicFrameLocks/>
          </p:cNvGraphicFramePr>
          <p:nvPr>
            <p:extLst/>
          </p:nvPr>
        </p:nvGraphicFramePr>
        <p:xfrm>
          <a:off x="94130" y="3267635"/>
          <a:ext cx="5688106" cy="3017562"/>
        </p:xfrm>
        <a:graphic>
          <a:graphicData uri="http://schemas.openxmlformats.org/drawingml/2006/chart">
            <c:chart xmlns:c="http://schemas.openxmlformats.org/drawingml/2006/chart" xmlns:r="http://schemas.openxmlformats.org/officeDocument/2006/relationships" r:id="rId3"/>
          </a:graphicData>
        </a:graphic>
      </p:graphicFrame>
      <p:sp>
        <p:nvSpPr>
          <p:cNvPr id="7" name="CuadroTexto 6"/>
          <p:cNvSpPr txBox="1"/>
          <p:nvPr/>
        </p:nvSpPr>
        <p:spPr>
          <a:xfrm>
            <a:off x="3657601" y="3429000"/>
            <a:ext cx="1963271" cy="276999"/>
          </a:xfrm>
          <a:prstGeom prst="rect">
            <a:avLst/>
          </a:prstGeom>
          <a:noFill/>
        </p:spPr>
        <p:txBody>
          <a:bodyPr wrap="square" rtlCol="0">
            <a:spAutoFit/>
          </a:bodyPr>
          <a:lstStyle/>
          <a:p>
            <a:r>
              <a:rPr lang="es-ES" sz="1200" dirty="0" smtClean="0"/>
              <a:t>Poligonal </a:t>
            </a:r>
            <a:r>
              <a:rPr lang="es-ES" sz="1200" dirty="0" err="1" smtClean="0"/>
              <a:t>function</a:t>
            </a:r>
            <a:endParaRPr lang="es-ES" sz="1200" dirty="0"/>
          </a:p>
        </p:txBody>
      </p:sp>
      <p:sp>
        <p:nvSpPr>
          <p:cNvPr id="9" name="CuadroTexto 8"/>
          <p:cNvSpPr txBox="1"/>
          <p:nvPr/>
        </p:nvSpPr>
        <p:spPr>
          <a:xfrm>
            <a:off x="6131858" y="606094"/>
            <a:ext cx="5257801" cy="4524315"/>
          </a:xfrm>
          <a:prstGeom prst="rect">
            <a:avLst/>
          </a:prstGeom>
          <a:noFill/>
        </p:spPr>
        <p:txBody>
          <a:bodyPr wrap="square" rtlCol="0">
            <a:spAutoFit/>
          </a:bodyPr>
          <a:lstStyle/>
          <a:p>
            <a:pPr algn="just"/>
            <a:r>
              <a:rPr lang="es-ES" dirty="0" smtClean="0"/>
              <a:t>1. Se </a:t>
            </a:r>
            <a:r>
              <a:rPr lang="es-ES" dirty="0"/>
              <a:t>calcula el camino </a:t>
            </a:r>
            <a:r>
              <a:rPr lang="es-ES" dirty="0" smtClean="0"/>
              <a:t>óptico en zona </a:t>
            </a:r>
            <a:r>
              <a:rPr lang="es-ES" dirty="0" err="1" smtClean="0"/>
              <a:t>convectiva</a:t>
            </a:r>
            <a:r>
              <a:rPr lang="es-ES" dirty="0" smtClean="0"/>
              <a:t> </a:t>
            </a:r>
            <a:r>
              <a:rPr lang="es-ES" dirty="0"/>
              <a:t>(</a:t>
            </a:r>
            <a:r>
              <a:rPr lang="es-ES" dirty="0" smtClean="0"/>
              <a:t>CWP=2/3*COT*REFF)  </a:t>
            </a:r>
            <a:r>
              <a:rPr lang="es-ES" dirty="0"/>
              <a:t>para un año </a:t>
            </a:r>
            <a:r>
              <a:rPr lang="es-ES" dirty="0" smtClean="0"/>
              <a:t>entero, se filtran los valores de CWP con REFF&lt;14 </a:t>
            </a:r>
            <a:r>
              <a:rPr lang="es-ES" dirty="0" err="1" smtClean="0"/>
              <a:t>microm</a:t>
            </a:r>
            <a:r>
              <a:rPr lang="es-ES" dirty="0" smtClean="0"/>
              <a:t>  </a:t>
            </a:r>
            <a:r>
              <a:rPr lang="es-ES" dirty="0"/>
              <a:t>y se dispone en forma de </a:t>
            </a:r>
            <a:r>
              <a:rPr lang="es-ES" dirty="0" err="1"/>
              <a:t>array</a:t>
            </a:r>
            <a:r>
              <a:rPr lang="es-ES" dirty="0" smtClean="0"/>
              <a:t>.</a:t>
            </a:r>
          </a:p>
          <a:p>
            <a:pPr algn="just"/>
            <a:r>
              <a:rPr lang="es-ES" dirty="0" smtClean="0"/>
              <a:t>2. </a:t>
            </a:r>
            <a:r>
              <a:rPr lang="es-ES" dirty="0"/>
              <a:t>Se lee  el </a:t>
            </a:r>
            <a:r>
              <a:rPr lang="es-ES" dirty="0" err="1"/>
              <a:t>rainfall</a:t>
            </a:r>
            <a:r>
              <a:rPr lang="es-ES" dirty="0"/>
              <a:t> </a:t>
            </a:r>
            <a:r>
              <a:rPr lang="es-ES" dirty="0" err="1"/>
              <a:t>rate</a:t>
            </a:r>
            <a:r>
              <a:rPr lang="es-ES" dirty="0"/>
              <a:t> del </a:t>
            </a:r>
            <a:r>
              <a:rPr lang="es-ES" dirty="0" err="1"/>
              <a:t>rádar</a:t>
            </a:r>
            <a:r>
              <a:rPr lang="es-ES" dirty="0"/>
              <a:t> (RFR) para un año </a:t>
            </a:r>
            <a:r>
              <a:rPr lang="es-ES" dirty="0" smtClean="0"/>
              <a:t>entero en zonas </a:t>
            </a:r>
            <a:r>
              <a:rPr lang="es-ES" dirty="0" err="1" smtClean="0"/>
              <a:t>convectivas</a:t>
            </a:r>
            <a:r>
              <a:rPr lang="es-ES" dirty="0" smtClean="0"/>
              <a:t> y se eliminan valores superiores a 50 mm/h. </a:t>
            </a:r>
          </a:p>
          <a:p>
            <a:pPr algn="just"/>
            <a:r>
              <a:rPr lang="es-ES" dirty="0" smtClean="0"/>
              <a:t>3. Son regiones </a:t>
            </a:r>
            <a:r>
              <a:rPr lang="es-ES" dirty="0" err="1" smtClean="0"/>
              <a:t>convectivas</a:t>
            </a:r>
            <a:r>
              <a:rPr lang="es-ES" dirty="0" smtClean="0"/>
              <a:t> áreas de 15*15 pixeles con :</a:t>
            </a:r>
          </a:p>
          <a:p>
            <a:pPr algn="just"/>
            <a:r>
              <a:rPr lang="es-ES" dirty="0" err="1" smtClean="0"/>
              <a:t>Ecotop</a:t>
            </a:r>
            <a:r>
              <a:rPr lang="es-ES" dirty="0" smtClean="0"/>
              <a:t> &gt; 6Km.</a:t>
            </a:r>
          </a:p>
          <a:p>
            <a:pPr algn="just"/>
            <a:r>
              <a:rPr lang="es-ES" dirty="0" smtClean="0"/>
              <a:t>RFR&gt;3mm/h.</a:t>
            </a:r>
          </a:p>
          <a:p>
            <a:pPr algn="just"/>
            <a:r>
              <a:rPr lang="es-ES" dirty="0" smtClean="0"/>
              <a:t>4. Para cada intervalo de  CWP creciente calculamos el RFR promedio y filtramos los valores de RFR con valor inferior a dicho promedio.</a:t>
            </a:r>
          </a:p>
          <a:p>
            <a:r>
              <a:rPr lang="es-ES" dirty="0" smtClean="0"/>
              <a:t>5.Se hace esto porque hay un problema de concentración de muchos puntos con RFR bajos.</a:t>
            </a:r>
          </a:p>
        </p:txBody>
      </p:sp>
    </p:spTree>
    <p:extLst>
      <p:ext uri="{BB962C8B-B14F-4D97-AF65-F5344CB8AC3E}">
        <p14:creationId xmlns:p14="http://schemas.microsoft.com/office/powerpoint/2010/main" val="4200940673"/>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871853" y="-26518"/>
            <a:ext cx="1556836" cy="369332"/>
          </a:xfrm>
          <a:prstGeom prst="rect">
            <a:avLst/>
          </a:prstGeom>
          <a:noFill/>
        </p:spPr>
        <p:txBody>
          <a:bodyPr wrap="none" rtlCol="0">
            <a:spAutoFit/>
          </a:bodyPr>
          <a:lstStyle/>
          <a:p>
            <a:r>
              <a:rPr lang="es-ES" b="1" dirty="0" smtClean="0">
                <a:solidFill>
                  <a:srgbClr val="C00000"/>
                </a:solidFill>
              </a:rPr>
              <a:t>CRR-</a:t>
            </a:r>
            <a:r>
              <a:rPr lang="es-ES" b="1" dirty="0" err="1" smtClean="0">
                <a:solidFill>
                  <a:srgbClr val="C00000"/>
                </a:solidFill>
              </a:rPr>
              <a:t>Ph</a:t>
            </a:r>
            <a:r>
              <a:rPr lang="es-ES" b="1" dirty="0" smtClean="0">
                <a:solidFill>
                  <a:srgbClr val="C00000"/>
                </a:solidFill>
              </a:rPr>
              <a:t> NIGHT</a:t>
            </a:r>
            <a:endParaRPr lang="es-ES" b="1" dirty="0">
              <a:solidFill>
                <a:srgbClr val="C00000"/>
              </a:solidFill>
            </a:endParaRPr>
          </a:p>
        </p:txBody>
      </p:sp>
      <p:cxnSp>
        <p:nvCxnSpPr>
          <p:cNvPr id="9" name="Conector recto de flecha 8"/>
          <p:cNvCxnSpPr/>
          <p:nvPr/>
        </p:nvCxnSpPr>
        <p:spPr>
          <a:xfrm flipH="1" flipV="1">
            <a:off x="962967" y="3581097"/>
            <a:ext cx="13447" cy="143883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a:off x="976414" y="5001616"/>
            <a:ext cx="171549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6" name="CuadroTexto 15"/>
          <p:cNvSpPr txBox="1"/>
          <p:nvPr/>
        </p:nvSpPr>
        <p:spPr>
          <a:xfrm>
            <a:off x="1130731" y="4645089"/>
            <a:ext cx="2376603" cy="369332"/>
          </a:xfrm>
          <a:prstGeom prst="rect">
            <a:avLst/>
          </a:prstGeom>
          <a:noFill/>
        </p:spPr>
        <p:txBody>
          <a:bodyPr wrap="square" rtlCol="0">
            <a:spAutoFit/>
          </a:bodyPr>
          <a:lstStyle/>
          <a:p>
            <a:r>
              <a:rPr lang="es-ES" dirty="0" smtClean="0">
                <a:solidFill>
                  <a:srgbClr val="000000"/>
                </a:solidFill>
              </a:rPr>
              <a:t>IR10,8-WV6,2</a:t>
            </a:r>
            <a:endParaRPr lang="es-ES" dirty="0">
              <a:solidFill>
                <a:srgbClr val="000000"/>
              </a:solidFill>
            </a:endParaRPr>
          </a:p>
        </p:txBody>
      </p:sp>
      <p:sp>
        <p:nvSpPr>
          <p:cNvPr id="18" name="CuadroTexto 17"/>
          <p:cNvSpPr txBox="1"/>
          <p:nvPr/>
        </p:nvSpPr>
        <p:spPr>
          <a:xfrm>
            <a:off x="23604" y="5096002"/>
            <a:ext cx="843883" cy="369332"/>
          </a:xfrm>
          <a:prstGeom prst="rect">
            <a:avLst/>
          </a:prstGeom>
          <a:noFill/>
        </p:spPr>
        <p:txBody>
          <a:bodyPr wrap="square" rtlCol="0">
            <a:spAutoFit/>
          </a:bodyPr>
          <a:lstStyle/>
          <a:p>
            <a:r>
              <a:rPr lang="es-ES" dirty="0" smtClean="0">
                <a:solidFill>
                  <a:srgbClr val="000000"/>
                </a:solidFill>
              </a:rPr>
              <a:t>IR10,8</a:t>
            </a:r>
            <a:endParaRPr lang="es-ES" dirty="0">
              <a:solidFill>
                <a:srgbClr val="000000"/>
              </a:solidFill>
            </a:endParaRPr>
          </a:p>
        </p:txBody>
      </p:sp>
      <p:sp>
        <p:nvSpPr>
          <p:cNvPr id="31" name="CuadroTexto 30"/>
          <p:cNvSpPr txBox="1"/>
          <p:nvPr/>
        </p:nvSpPr>
        <p:spPr>
          <a:xfrm>
            <a:off x="3346214" y="4690488"/>
            <a:ext cx="2365976" cy="369332"/>
          </a:xfrm>
          <a:prstGeom prst="rect">
            <a:avLst/>
          </a:prstGeom>
          <a:noFill/>
        </p:spPr>
        <p:txBody>
          <a:bodyPr wrap="square" rtlCol="0">
            <a:spAutoFit/>
          </a:bodyPr>
          <a:lstStyle/>
          <a:p>
            <a:r>
              <a:rPr lang="es-ES" dirty="0" err="1" smtClean="0">
                <a:solidFill>
                  <a:srgbClr val="000000"/>
                </a:solidFill>
              </a:rPr>
              <a:t>Kernel</a:t>
            </a:r>
            <a:r>
              <a:rPr lang="es-ES" dirty="0" smtClean="0">
                <a:solidFill>
                  <a:srgbClr val="000000"/>
                </a:solidFill>
              </a:rPr>
              <a:t> Ridge </a:t>
            </a:r>
            <a:r>
              <a:rPr lang="es-ES" dirty="0" err="1" smtClean="0">
                <a:solidFill>
                  <a:srgbClr val="000000"/>
                </a:solidFill>
              </a:rPr>
              <a:t>Regresion</a:t>
            </a:r>
            <a:endParaRPr lang="es-ES" dirty="0">
              <a:solidFill>
                <a:srgbClr val="000000"/>
              </a:solidFill>
            </a:endParaRPr>
          </a:p>
        </p:txBody>
      </p:sp>
      <p:sp>
        <p:nvSpPr>
          <p:cNvPr id="32" name="Flecha derecha 31"/>
          <p:cNvSpPr/>
          <p:nvPr/>
        </p:nvSpPr>
        <p:spPr>
          <a:xfrm>
            <a:off x="5830163" y="4770464"/>
            <a:ext cx="490687" cy="2423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33" name="Más 32"/>
          <p:cNvSpPr/>
          <p:nvPr/>
        </p:nvSpPr>
        <p:spPr>
          <a:xfrm>
            <a:off x="2785611" y="4659012"/>
            <a:ext cx="526607" cy="432285"/>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sp>
        <p:nvSpPr>
          <p:cNvPr id="34" name="CuadroTexto 33"/>
          <p:cNvSpPr txBox="1"/>
          <p:nvPr/>
        </p:nvSpPr>
        <p:spPr>
          <a:xfrm>
            <a:off x="5741729" y="77235"/>
            <a:ext cx="6514767" cy="3970318"/>
          </a:xfrm>
          <a:prstGeom prst="rect">
            <a:avLst/>
          </a:prstGeom>
          <a:noFill/>
        </p:spPr>
        <p:txBody>
          <a:bodyPr wrap="square" rtlCol="0">
            <a:spAutoFit/>
          </a:bodyPr>
          <a:lstStyle/>
          <a:p>
            <a:r>
              <a:rPr lang="es-ES" dirty="0" smtClean="0">
                <a:solidFill>
                  <a:srgbClr val="000000"/>
                </a:solidFill>
              </a:rPr>
              <a:t>1.Se leen RFR, IR10,8 y WV6,2 and CWP</a:t>
            </a:r>
          </a:p>
          <a:p>
            <a:r>
              <a:rPr lang="es-ES" dirty="0" smtClean="0">
                <a:solidFill>
                  <a:srgbClr val="000000"/>
                </a:solidFill>
              </a:rPr>
              <a:t>2. Se  separan las variables IR10,8 y IR10,8-WV6,2 en celdas. Para cada celda se calcula el histograma de CWP y se ajusta a una distribución gamma obteniendo una matriz de </a:t>
            </a:r>
            <a:r>
              <a:rPr lang="el-GR" dirty="0" smtClean="0">
                <a:solidFill>
                  <a:srgbClr val="000000"/>
                </a:solidFill>
              </a:rPr>
              <a:t>α</a:t>
            </a:r>
            <a:r>
              <a:rPr lang="es-ES" dirty="0" smtClean="0">
                <a:solidFill>
                  <a:srgbClr val="000000"/>
                </a:solidFill>
              </a:rPr>
              <a:t>’s y otra de </a:t>
            </a:r>
            <a:r>
              <a:rPr lang="el-GR" dirty="0" smtClean="0">
                <a:solidFill>
                  <a:srgbClr val="000000"/>
                </a:solidFill>
              </a:rPr>
              <a:t>β</a:t>
            </a:r>
            <a:r>
              <a:rPr lang="es-ES" dirty="0" smtClean="0">
                <a:solidFill>
                  <a:srgbClr val="000000"/>
                </a:solidFill>
              </a:rPr>
              <a:t>’s.</a:t>
            </a:r>
          </a:p>
          <a:p>
            <a:r>
              <a:rPr lang="es-ES" dirty="0" smtClean="0">
                <a:solidFill>
                  <a:srgbClr val="000000"/>
                </a:solidFill>
              </a:rPr>
              <a:t>3.Sólo en las celdas con un </a:t>
            </a:r>
            <a:r>
              <a:rPr lang="el-GR" dirty="0" smtClean="0">
                <a:solidFill>
                  <a:srgbClr val="000000"/>
                </a:solidFill>
              </a:rPr>
              <a:t>α</a:t>
            </a:r>
            <a:r>
              <a:rPr lang="es-ES" dirty="0" smtClean="0">
                <a:solidFill>
                  <a:srgbClr val="000000"/>
                </a:solidFill>
              </a:rPr>
              <a:t> &gt; </a:t>
            </a:r>
            <a:r>
              <a:rPr lang="el-GR" dirty="0" smtClean="0">
                <a:solidFill>
                  <a:srgbClr val="000000"/>
                </a:solidFill>
              </a:rPr>
              <a:t>α</a:t>
            </a:r>
            <a:r>
              <a:rPr lang="es-ES" dirty="0" smtClean="0">
                <a:solidFill>
                  <a:srgbClr val="000000"/>
                </a:solidFill>
              </a:rPr>
              <a:t> </a:t>
            </a:r>
            <a:r>
              <a:rPr lang="es-ES" dirty="0" err="1" smtClean="0">
                <a:solidFill>
                  <a:srgbClr val="000000"/>
                </a:solidFill>
              </a:rPr>
              <a:t>threshold</a:t>
            </a:r>
            <a:r>
              <a:rPr lang="es-ES" dirty="0" smtClean="0">
                <a:solidFill>
                  <a:srgbClr val="000000"/>
                </a:solidFill>
              </a:rPr>
              <a:t> se calculará el producto.</a:t>
            </a:r>
          </a:p>
          <a:p>
            <a:r>
              <a:rPr lang="es-ES" dirty="0" smtClean="0">
                <a:solidFill>
                  <a:srgbClr val="000000"/>
                </a:solidFill>
              </a:rPr>
              <a:t>4.Para esas mismas celdas se calcula el percentil 90 del </a:t>
            </a:r>
            <a:r>
              <a:rPr lang="es-ES" dirty="0" err="1" smtClean="0">
                <a:solidFill>
                  <a:srgbClr val="000000"/>
                </a:solidFill>
              </a:rPr>
              <a:t>rainfall</a:t>
            </a:r>
            <a:r>
              <a:rPr lang="es-ES" dirty="0" smtClean="0">
                <a:solidFill>
                  <a:srgbClr val="000000"/>
                </a:solidFill>
              </a:rPr>
              <a:t> </a:t>
            </a:r>
            <a:r>
              <a:rPr lang="es-ES" dirty="0" err="1" smtClean="0">
                <a:solidFill>
                  <a:srgbClr val="000000"/>
                </a:solidFill>
              </a:rPr>
              <a:t>rate</a:t>
            </a:r>
            <a:r>
              <a:rPr lang="es-ES" dirty="0" smtClean="0">
                <a:solidFill>
                  <a:srgbClr val="000000"/>
                </a:solidFill>
              </a:rPr>
              <a:t> del </a:t>
            </a:r>
            <a:r>
              <a:rPr lang="es-ES" dirty="0" err="1" smtClean="0">
                <a:solidFill>
                  <a:srgbClr val="000000"/>
                </a:solidFill>
              </a:rPr>
              <a:t>rádar</a:t>
            </a:r>
            <a:r>
              <a:rPr lang="es-ES" dirty="0">
                <a:solidFill>
                  <a:srgbClr val="000000"/>
                </a:solidFill>
              </a:rPr>
              <a:t> </a:t>
            </a:r>
            <a:r>
              <a:rPr lang="es-ES" dirty="0" smtClean="0">
                <a:solidFill>
                  <a:srgbClr val="000000"/>
                </a:solidFill>
              </a:rPr>
              <a:t>y se realiza un escalado no lineal.</a:t>
            </a:r>
          </a:p>
          <a:p>
            <a:r>
              <a:rPr lang="es-ES" dirty="0" smtClean="0">
                <a:solidFill>
                  <a:srgbClr val="000000"/>
                </a:solidFill>
              </a:rPr>
              <a:t>5. Se realiza un proceso de suavizado mediante un método de interpolación llamado KRR.</a:t>
            </a:r>
          </a:p>
          <a:p>
            <a:r>
              <a:rPr lang="es-ES" dirty="0" smtClean="0">
                <a:solidFill>
                  <a:srgbClr val="000000"/>
                </a:solidFill>
              </a:rPr>
              <a:t>4. El algoritmo se calcula en aquellos píxeles donde la fase del CMIC sea agua líquida, hielo o mixta.</a:t>
            </a:r>
          </a:p>
          <a:p>
            <a:r>
              <a:rPr lang="es-ES" dirty="0" smtClean="0">
                <a:solidFill>
                  <a:srgbClr val="000000"/>
                </a:solidFill>
              </a:rPr>
              <a:t>En los píxeles no nubosos se le asigna el valor por defecto de cero  y no se calcula cuando la fase no esté definida o no haya dato</a:t>
            </a:r>
          </a:p>
          <a:p>
            <a:endParaRPr lang="es-ES" dirty="0">
              <a:solidFill>
                <a:srgbClr val="000000"/>
              </a:solidFill>
            </a:endParaRPr>
          </a:p>
        </p:txBody>
      </p:sp>
      <p:sp>
        <p:nvSpPr>
          <p:cNvPr id="45" name="Rombo 44"/>
          <p:cNvSpPr/>
          <p:nvPr/>
        </p:nvSpPr>
        <p:spPr>
          <a:xfrm rot="9052247">
            <a:off x="770362" y="5345679"/>
            <a:ext cx="962742" cy="516528"/>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prstClr val="white"/>
              </a:solidFill>
            </a:endParaRPr>
          </a:p>
        </p:txBody>
      </p:sp>
      <p:cxnSp>
        <p:nvCxnSpPr>
          <p:cNvPr id="53" name="Conector recto de flecha 52"/>
          <p:cNvCxnSpPr/>
          <p:nvPr/>
        </p:nvCxnSpPr>
        <p:spPr>
          <a:xfrm flipH="1">
            <a:off x="115473" y="4998825"/>
            <a:ext cx="864691" cy="121023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5" name="Conector recto 54"/>
          <p:cNvCxnSpPr/>
          <p:nvPr/>
        </p:nvCxnSpPr>
        <p:spPr>
          <a:xfrm flipH="1">
            <a:off x="588293" y="4998826"/>
            <a:ext cx="793270" cy="12102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Conector recto 55"/>
          <p:cNvCxnSpPr/>
          <p:nvPr/>
        </p:nvCxnSpPr>
        <p:spPr>
          <a:xfrm flipH="1">
            <a:off x="1694927" y="5019933"/>
            <a:ext cx="793270" cy="12102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7" name="Conector recto 56"/>
          <p:cNvCxnSpPr/>
          <p:nvPr/>
        </p:nvCxnSpPr>
        <p:spPr>
          <a:xfrm flipH="1">
            <a:off x="1130848" y="5027224"/>
            <a:ext cx="793270" cy="12102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9" name="Conector recto 58"/>
          <p:cNvCxnSpPr/>
          <p:nvPr/>
        </p:nvCxnSpPr>
        <p:spPr>
          <a:xfrm>
            <a:off x="748283" y="5345667"/>
            <a:ext cx="176307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0" name="Conector recto 59"/>
          <p:cNvCxnSpPr/>
          <p:nvPr/>
        </p:nvCxnSpPr>
        <p:spPr>
          <a:xfrm>
            <a:off x="455947" y="5847751"/>
            <a:ext cx="1763076"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4" name="Imagen 3"/>
          <p:cNvPicPr>
            <a:picLocks noChangeAspect="1"/>
          </p:cNvPicPr>
          <p:nvPr/>
        </p:nvPicPr>
        <p:blipFill>
          <a:blip r:embed="rId3"/>
          <a:stretch>
            <a:fillRect/>
          </a:stretch>
        </p:blipFill>
        <p:spPr>
          <a:xfrm>
            <a:off x="40491" y="397773"/>
            <a:ext cx="5712447" cy="2664183"/>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3256" y="3656849"/>
            <a:ext cx="5310497" cy="3142555"/>
          </a:xfrm>
          <a:prstGeom prst="rect">
            <a:avLst/>
          </a:prstGeom>
        </p:spPr>
      </p:pic>
      <mc:AlternateContent xmlns:mc="http://schemas.openxmlformats.org/markup-compatibility/2006" xmlns:a14="http://schemas.microsoft.com/office/drawing/2010/main">
        <mc:Choice Requires="a14">
          <p:sp>
            <p:nvSpPr>
              <p:cNvPr id="7" name="CuadroTexto 6"/>
              <p:cNvSpPr txBox="1"/>
              <p:nvPr/>
            </p:nvSpPr>
            <p:spPr>
              <a:xfrm>
                <a:off x="1040963" y="3579222"/>
                <a:ext cx="158639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b="0" i="1" smtClean="0">
                              <a:latin typeface="Cambria Math" panose="02040503050406030204" pitchFamily="18" charset="0"/>
                            </a:rPr>
                          </m:ctrlPr>
                        </m:sSubPr>
                        <m:e>
                          <m:r>
                            <a:rPr lang="es-ES" b="0" i="1" smtClean="0">
                              <a:latin typeface="Cambria Math" panose="02040503050406030204" pitchFamily="18" charset="0"/>
                            </a:rPr>
                            <m:t>𝑅𝐹𝑅</m:t>
                          </m:r>
                        </m:e>
                        <m:sub>
                          <m:r>
                            <a:rPr lang="es-ES" b="0" i="1" smtClean="0">
                              <a:latin typeface="Cambria Math" panose="02040503050406030204" pitchFamily="18" charset="0"/>
                            </a:rPr>
                            <m:t>𝑃𝑒𝑟𝑐𝑒𝑛𝑡𝑖𝑙𝑒</m:t>
                          </m:r>
                          <m:r>
                            <a:rPr lang="es-ES" b="0" i="1" smtClean="0">
                              <a:latin typeface="Cambria Math" panose="02040503050406030204" pitchFamily="18" charset="0"/>
                            </a:rPr>
                            <m:t> 90</m:t>
                          </m:r>
                        </m:sub>
                      </m:sSub>
                    </m:oMath>
                  </m:oMathPara>
                </a14:m>
                <a:endParaRPr lang="es-ES" dirty="0"/>
              </a:p>
            </p:txBody>
          </p:sp>
        </mc:Choice>
        <mc:Fallback xmlns="">
          <p:sp>
            <p:nvSpPr>
              <p:cNvPr id="7" name="CuadroTexto 6"/>
              <p:cNvSpPr txBox="1">
                <a:spLocks noRot="1" noChangeAspect="1" noMove="1" noResize="1" noEditPoints="1" noAdjustHandles="1" noChangeArrowheads="1" noChangeShapeType="1" noTextEdit="1"/>
              </p:cNvSpPr>
              <p:nvPr/>
            </p:nvSpPr>
            <p:spPr>
              <a:xfrm>
                <a:off x="1040963" y="3579222"/>
                <a:ext cx="1586396" cy="276999"/>
              </a:xfrm>
              <a:prstGeom prst="rect">
                <a:avLst/>
              </a:prstGeom>
              <a:blipFill rotWithShape="0">
                <a:blip r:embed="rId5"/>
                <a:stretch>
                  <a:fillRect l="-3077" r="-769" b="-1739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 name="CuadroTexto 9"/>
              <p:cNvSpPr txBox="1"/>
              <p:nvPr/>
            </p:nvSpPr>
            <p:spPr>
              <a:xfrm>
                <a:off x="3192321" y="4395101"/>
                <a:ext cx="2988192"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s-ES" sz="1400" i="1" smtClean="0">
                              <a:latin typeface="Cambria Math" panose="02040503050406030204" pitchFamily="18" charset="0"/>
                            </a:rPr>
                          </m:ctrlPr>
                        </m:sSubPr>
                        <m:e>
                          <m:r>
                            <a:rPr lang="es-ES" sz="1400" b="0" i="1" smtClean="0">
                              <a:latin typeface="Cambria Math" panose="02040503050406030204" pitchFamily="18" charset="0"/>
                            </a:rPr>
                            <m:t>𝑅𝐹𝑅</m:t>
                          </m:r>
                        </m:e>
                        <m:sub>
                          <m:r>
                            <a:rPr lang="es-ES" sz="1400" b="0" i="1" smtClean="0">
                              <a:latin typeface="Cambria Math" panose="02040503050406030204" pitchFamily="18" charset="0"/>
                            </a:rPr>
                            <m:t>𝑃</m:t>
                          </m:r>
                          <m:r>
                            <a:rPr lang="es-ES" sz="1400" b="0" i="1" smtClean="0">
                              <a:latin typeface="Cambria Math" panose="02040503050406030204" pitchFamily="18" charset="0"/>
                            </a:rPr>
                            <m:t>90</m:t>
                          </m:r>
                        </m:sub>
                      </m:sSub>
                      <m:d>
                        <m:dPr>
                          <m:begChr m:val="["/>
                          <m:endChr m:val="]"/>
                          <m:ctrlPr>
                            <a:rPr lang="es-ES" sz="1400" i="1" smtClean="0">
                              <a:latin typeface="Cambria Math" panose="02040503050406030204" pitchFamily="18" charset="0"/>
                            </a:rPr>
                          </m:ctrlPr>
                        </m:dPr>
                        <m:e>
                          <m:sSub>
                            <m:sSubPr>
                              <m:ctrlPr>
                                <a:rPr lang="es-ES" sz="1400" i="1" smtClean="0">
                                  <a:latin typeface="Cambria Math" panose="02040503050406030204" pitchFamily="18" charset="0"/>
                                </a:rPr>
                              </m:ctrlPr>
                            </m:sSubPr>
                            <m:e>
                              <m:r>
                                <a:rPr lang="es-ES" sz="1400" i="1" smtClean="0">
                                  <a:latin typeface="Cambria Math" panose="02040503050406030204" pitchFamily="18" charset="0"/>
                                  <a:ea typeface="Cambria Math" panose="02040503050406030204" pitchFamily="18" charset="0"/>
                                </a:rPr>
                                <m:t>𝛼</m:t>
                              </m:r>
                            </m:e>
                            <m:sub>
                              <m:r>
                                <a:rPr lang="es-ES" sz="1400" b="0" i="1" smtClean="0">
                                  <a:latin typeface="Cambria Math" panose="02040503050406030204" pitchFamily="18" charset="0"/>
                                </a:rPr>
                                <m:t>𝑚𝑎𝑡𝑟𝑖𝑥</m:t>
                              </m:r>
                            </m:sub>
                          </m:sSub>
                          <m:r>
                            <a:rPr lang="es-ES" sz="1400" b="0" i="1" smtClean="0">
                              <a:latin typeface="Cambria Math" panose="02040503050406030204" pitchFamily="18" charset="0"/>
                            </a:rPr>
                            <m:t>&lt;</m:t>
                          </m:r>
                          <m:sSub>
                            <m:sSubPr>
                              <m:ctrlPr>
                                <a:rPr lang="es-ES" sz="1400" b="0" i="1" smtClean="0">
                                  <a:latin typeface="Cambria Math" panose="02040503050406030204" pitchFamily="18" charset="0"/>
                                </a:rPr>
                              </m:ctrlPr>
                            </m:sSubPr>
                            <m:e>
                              <m:r>
                                <a:rPr lang="es-ES" sz="1400" b="0" i="1" smtClean="0">
                                  <a:latin typeface="Cambria Math" panose="02040503050406030204" pitchFamily="18" charset="0"/>
                                  <a:ea typeface="Cambria Math" panose="02040503050406030204" pitchFamily="18" charset="0"/>
                                </a:rPr>
                                <m:t>𝛼</m:t>
                              </m:r>
                            </m:e>
                            <m:sub>
                              <m:r>
                                <a:rPr lang="es-ES" sz="1400" b="0" i="1" smtClean="0">
                                  <a:latin typeface="Cambria Math" panose="02040503050406030204" pitchFamily="18" charset="0"/>
                                </a:rPr>
                                <m:t>𝑡𝑟h𝑒𝑠h𝑜𝑙𝑑</m:t>
                              </m:r>
                            </m:sub>
                          </m:sSub>
                        </m:e>
                      </m:d>
                      <m:r>
                        <a:rPr lang="es-ES" sz="1400" b="0" i="1" smtClean="0">
                          <a:latin typeface="Cambria Math" panose="02040503050406030204" pitchFamily="18" charset="0"/>
                        </a:rPr>
                        <m:t>=0</m:t>
                      </m:r>
                    </m:oMath>
                  </m:oMathPara>
                </a14:m>
                <a:endParaRPr lang="es-ES" sz="1400" dirty="0"/>
              </a:p>
            </p:txBody>
          </p:sp>
        </mc:Choice>
        <mc:Fallback xmlns="">
          <p:sp>
            <p:nvSpPr>
              <p:cNvPr id="10" name="CuadroTexto 9"/>
              <p:cNvSpPr txBox="1">
                <a:spLocks noRot="1" noChangeAspect="1" noMove="1" noResize="1" noEditPoints="1" noAdjustHandles="1" noChangeArrowheads="1" noChangeShapeType="1" noTextEdit="1"/>
              </p:cNvSpPr>
              <p:nvPr/>
            </p:nvSpPr>
            <p:spPr>
              <a:xfrm>
                <a:off x="3192321" y="4395101"/>
                <a:ext cx="2988192" cy="215444"/>
              </a:xfrm>
              <a:prstGeom prst="rect">
                <a:avLst/>
              </a:prstGeom>
              <a:blipFill rotWithShape="0">
                <a:blip r:embed="rId6"/>
                <a:stretch>
                  <a:fillRect b="-14286"/>
                </a:stretch>
              </a:blipFill>
            </p:spPr>
            <p:txBody>
              <a:bodyPr/>
              <a:lstStyle/>
              <a:p>
                <a:r>
                  <a:rPr lang="es-ES">
                    <a:noFill/>
                  </a:rPr>
                  <a:t> </a:t>
                </a:r>
              </a:p>
            </p:txBody>
          </p:sp>
        </mc:Fallback>
      </mc:AlternateContent>
    </p:spTree>
    <p:extLst>
      <p:ext uri="{BB962C8B-B14F-4D97-AF65-F5344CB8AC3E}">
        <p14:creationId xmlns:p14="http://schemas.microsoft.com/office/powerpoint/2010/main" val="457924827"/>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2016118_22_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966" y="951028"/>
            <a:ext cx="5719763"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144966" y="4300130"/>
            <a:ext cx="10805532" cy="738664"/>
          </a:xfrm>
          <a:prstGeom prst="rect">
            <a:avLst/>
          </a:prstGeom>
        </p:spPr>
        <p:txBody>
          <a:bodyPr wrap="square">
            <a:spAutoFit/>
          </a:bodyPr>
          <a:lstStyle/>
          <a:p>
            <a:pPr algn="just">
              <a:spcBef>
                <a:spcPts val="100"/>
              </a:spcBef>
              <a:spcAft>
                <a:spcPts val="0"/>
              </a:spcAft>
            </a:pPr>
            <a:r>
              <a:rPr lang="en-GB" sz="1400" dirty="0">
                <a:solidFill>
                  <a:srgbClr val="000080"/>
                </a:solidFill>
                <a:latin typeface="Times New Roman" panose="02020603050405020304" pitchFamily="18" charset="0"/>
                <a:ea typeface="Times New Roman" panose="02020603050405020304" pitchFamily="18" charset="0"/>
              </a:rPr>
              <a:t>At </a:t>
            </a:r>
            <a:r>
              <a:rPr lang="en-GB" sz="1400" b="1" dirty="0">
                <a:solidFill>
                  <a:srgbClr val="000080"/>
                </a:solidFill>
                <a:latin typeface="Times New Roman" panose="02020603050405020304" pitchFamily="18" charset="0"/>
                <a:ea typeface="Times New Roman" panose="02020603050405020304" pitchFamily="18" charset="0"/>
              </a:rPr>
              <a:t>night</a:t>
            </a:r>
            <a:r>
              <a:rPr lang="en-GB" sz="1400" dirty="0">
                <a:solidFill>
                  <a:srgbClr val="000080"/>
                </a:solidFill>
                <a:latin typeface="Times New Roman" panose="02020603050405020304" pitchFamily="18" charset="0"/>
                <a:ea typeface="Times New Roman" panose="02020603050405020304" pitchFamily="18" charset="0"/>
              </a:rPr>
              <a:t> there are some episodes of rain that are invisible to the CRR-</a:t>
            </a:r>
            <a:r>
              <a:rPr lang="en-GB" sz="1400" dirty="0" err="1">
                <a:solidFill>
                  <a:srgbClr val="000080"/>
                </a:solidFill>
                <a:latin typeface="Times New Roman" panose="02020603050405020304" pitchFamily="18" charset="0"/>
                <a:ea typeface="Times New Roman" panose="02020603050405020304" pitchFamily="18" charset="0"/>
              </a:rPr>
              <a:t>Ph</a:t>
            </a:r>
            <a:r>
              <a:rPr lang="en-GB" sz="1400" dirty="0">
                <a:solidFill>
                  <a:srgbClr val="000080"/>
                </a:solidFill>
                <a:latin typeface="Times New Roman" panose="02020603050405020304" pitchFamily="18" charset="0"/>
                <a:ea typeface="Times New Roman" panose="02020603050405020304" pitchFamily="18" charset="0"/>
              </a:rPr>
              <a:t> night product. </a:t>
            </a:r>
            <a:r>
              <a:rPr lang="en-GB" sz="1400" b="1" dirty="0">
                <a:solidFill>
                  <a:srgbClr val="000080"/>
                </a:solidFill>
                <a:latin typeface="Times New Roman" panose="02020603050405020304" pitchFamily="18" charset="0"/>
                <a:ea typeface="Times New Roman" panose="02020603050405020304" pitchFamily="18" charset="0"/>
              </a:rPr>
              <a:t>Low top precipitating clouds with warn tops are not well distinguished</a:t>
            </a:r>
            <a:r>
              <a:rPr lang="en-GB" sz="1400" dirty="0">
                <a:solidFill>
                  <a:srgbClr val="000080"/>
                </a:solidFill>
                <a:latin typeface="Times New Roman" panose="02020603050405020304" pitchFamily="18" charset="0"/>
                <a:ea typeface="Times New Roman" panose="02020603050405020304" pitchFamily="18" charset="0"/>
              </a:rPr>
              <a:t>. There are other situations where it happens just the opposite. There is an </a:t>
            </a:r>
            <a:r>
              <a:rPr lang="en-GB" sz="1400" b="1" dirty="0">
                <a:solidFill>
                  <a:srgbClr val="000080"/>
                </a:solidFill>
                <a:latin typeface="Times New Roman" panose="02020603050405020304" pitchFamily="18" charset="0"/>
                <a:ea typeface="Times New Roman" panose="02020603050405020304" pitchFamily="18" charset="0"/>
              </a:rPr>
              <a:t>overestimation of the rain area due the cold cirrus extension at high levels associated with developed convective clouds. </a:t>
            </a:r>
            <a:endParaRPr lang="es-ES" sz="1400" b="1" dirty="0">
              <a:solidFill>
                <a:srgbClr val="000080"/>
              </a:solidFill>
              <a:effectLst/>
              <a:latin typeface="Times New Roman" panose="02020603050405020304" pitchFamily="18" charset="0"/>
              <a:ea typeface="Times New Roman" panose="02020603050405020304" pitchFamily="18" charset="0"/>
            </a:endParaRPr>
          </a:p>
        </p:txBody>
      </p:sp>
      <p:sp>
        <p:nvSpPr>
          <p:cNvPr id="3" name="CuadroTexto 2"/>
          <p:cNvSpPr txBox="1"/>
          <p:nvPr/>
        </p:nvSpPr>
        <p:spPr>
          <a:xfrm>
            <a:off x="4946340" y="3775207"/>
            <a:ext cx="2832410" cy="369332"/>
          </a:xfrm>
          <a:prstGeom prst="rect">
            <a:avLst/>
          </a:prstGeom>
          <a:noFill/>
        </p:spPr>
        <p:txBody>
          <a:bodyPr wrap="square" rtlCol="0">
            <a:spAutoFit/>
          </a:bodyPr>
          <a:lstStyle/>
          <a:p>
            <a:r>
              <a:rPr lang="es-ES" b="1" dirty="0" smtClean="0"/>
              <a:t>Puntos</a:t>
            </a:r>
            <a:r>
              <a:rPr lang="es-ES" dirty="0" smtClean="0"/>
              <a:t> </a:t>
            </a:r>
            <a:r>
              <a:rPr lang="es-ES" b="1" dirty="0" smtClean="0"/>
              <a:t>débiles</a:t>
            </a:r>
            <a:r>
              <a:rPr lang="es-ES" dirty="0" smtClean="0"/>
              <a:t> </a:t>
            </a:r>
            <a:r>
              <a:rPr lang="es-ES" b="1" dirty="0" smtClean="0"/>
              <a:t>CRR-</a:t>
            </a:r>
            <a:r>
              <a:rPr lang="es-ES" b="1" dirty="0" err="1" smtClean="0"/>
              <a:t>Ph</a:t>
            </a:r>
            <a:endParaRPr lang="es-ES" b="1" dirty="0"/>
          </a:p>
        </p:txBody>
      </p:sp>
      <p:pic>
        <p:nvPicPr>
          <p:cNvPr id="6147" name="Picture 3" descr="2016130_19_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2545" y="951028"/>
            <a:ext cx="5719763"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958059"/>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97280" y="758952"/>
            <a:ext cx="10058400" cy="3489664"/>
          </a:xfrm>
          <a:solidFill>
            <a:schemeClr val="accent2">
              <a:lumMod val="20000"/>
              <a:lumOff val="80000"/>
            </a:schemeClr>
          </a:solidFill>
        </p:spPr>
        <p:txBody>
          <a:bodyPr>
            <a:normAutofit/>
          </a:bodyPr>
          <a:lstStyle/>
          <a:p>
            <a:r>
              <a:rPr lang="es-ES" sz="8900" dirty="0" smtClean="0"/>
              <a:t>CONVECCION:</a:t>
            </a:r>
            <a:r>
              <a:rPr lang="es-ES" dirty="0" smtClean="0"/>
              <a:t/>
            </a:r>
            <a:br>
              <a:rPr lang="es-ES" dirty="0" smtClean="0"/>
            </a:br>
            <a:r>
              <a:rPr lang="es-ES" sz="4400" dirty="0" smtClean="0"/>
              <a:t>RAPID DEVELOPING TUNDERSTHORMS-CONVECTION WARNIG (</a:t>
            </a:r>
            <a:r>
              <a:rPr lang="es-ES" sz="4400" b="1" dirty="0" smtClean="0"/>
              <a:t>RDT-CW</a:t>
            </a:r>
            <a:r>
              <a:rPr lang="es-ES" sz="4400" dirty="0" smtClean="0"/>
              <a:t>) AND CONVECTION INICIATION (</a:t>
            </a:r>
            <a:r>
              <a:rPr lang="es-ES" sz="4400" b="1" dirty="0" smtClean="0"/>
              <a:t>CI</a:t>
            </a:r>
            <a:r>
              <a:rPr lang="es-ES" sz="4400" dirty="0" smtClean="0"/>
              <a:t>)</a:t>
            </a:r>
            <a:endParaRPr lang="es-ES" sz="4400" dirty="0"/>
          </a:p>
        </p:txBody>
      </p:sp>
      <p:sp>
        <p:nvSpPr>
          <p:cNvPr id="3" name="Subtítulo 2"/>
          <p:cNvSpPr>
            <a:spLocks noGrp="1"/>
          </p:cNvSpPr>
          <p:nvPr>
            <p:ph type="subTitle" idx="1"/>
          </p:nvPr>
        </p:nvSpPr>
        <p:spPr>
          <a:xfrm>
            <a:off x="1097280" y="4990879"/>
            <a:ext cx="10058400" cy="640487"/>
          </a:xfrm>
        </p:spPr>
        <p:txBody>
          <a:bodyPr/>
          <a:lstStyle/>
          <a:p>
            <a:r>
              <a:rPr lang="es-ES" dirty="0" smtClean="0"/>
              <a:t>DESARROLLADO POR METEOFRANCE</a:t>
            </a:r>
            <a:endParaRPr lang="es-ES" dirty="0"/>
          </a:p>
        </p:txBody>
      </p:sp>
      <p:sp>
        <p:nvSpPr>
          <p:cNvPr id="4" name="Rectángulo 3"/>
          <p:cNvSpPr/>
          <p:nvPr/>
        </p:nvSpPr>
        <p:spPr>
          <a:xfrm>
            <a:off x="3048000" y="3105835"/>
            <a:ext cx="6096000" cy="646331"/>
          </a:xfrm>
          <a:prstGeom prst="rect">
            <a:avLst/>
          </a:prstGeom>
        </p:spPr>
        <p:txBody>
          <a:bodyPr>
            <a:spAutoFit/>
          </a:bodyPr>
          <a:lstStyle/>
          <a:p>
            <a:r>
              <a:rPr lang="es-ES" dirty="0"/>
              <a:t/>
            </a:r>
            <a:br>
              <a:rPr lang="es-ES" dirty="0"/>
            </a:br>
            <a:endParaRPr lang="es-ES" dirty="0"/>
          </a:p>
        </p:txBody>
      </p:sp>
      <p:sp>
        <p:nvSpPr>
          <p:cNvPr id="5" name="Rectángulo 4"/>
          <p:cNvSpPr/>
          <p:nvPr/>
        </p:nvSpPr>
        <p:spPr>
          <a:xfrm>
            <a:off x="3048000" y="3105835"/>
            <a:ext cx="6096000" cy="646331"/>
          </a:xfrm>
          <a:prstGeom prst="rect">
            <a:avLst/>
          </a:prstGeom>
        </p:spPr>
        <p:txBody>
          <a:bodyPr>
            <a:spAutoFit/>
          </a:bodyPr>
          <a:lstStyle/>
          <a:p>
            <a:r>
              <a:rPr lang="es-ES" dirty="0"/>
              <a:t/>
            </a:r>
            <a:br>
              <a:rPr lang="es-ES" dirty="0"/>
            </a:br>
            <a:endParaRPr lang="es-ES" dirty="0"/>
          </a:p>
        </p:txBody>
      </p:sp>
    </p:spTree>
    <p:extLst>
      <p:ext uri="{BB962C8B-B14F-4D97-AF65-F5344CB8AC3E}">
        <p14:creationId xmlns:p14="http://schemas.microsoft.com/office/powerpoint/2010/main" val="1625377336"/>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Imagen 1"/>
          <p:cNvPicPr>
            <a:picLocks noChangeAspect="1"/>
          </p:cNvPicPr>
          <p:nvPr/>
        </p:nvPicPr>
        <p:blipFill>
          <a:blip r:embed="rId2">
            <a:extLst>
              <a:ext uri="{28A0092B-C50C-407E-A947-70E740481C1C}">
                <a14:useLocalDpi xmlns:a14="http://schemas.microsoft.com/office/drawing/2010/main" val="0"/>
              </a:ext>
            </a:extLst>
          </a:blip>
          <a:srcRect r="9447" b="46001"/>
          <a:stretch>
            <a:fillRect/>
          </a:stretch>
        </p:blipFill>
        <p:spPr bwMode="auto">
          <a:xfrm>
            <a:off x="141288" y="674688"/>
            <a:ext cx="5726112" cy="256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7" name="CuadroTexto 2"/>
          <p:cNvSpPr txBox="1">
            <a:spLocks noChangeArrowheads="1"/>
          </p:cNvSpPr>
          <p:nvPr/>
        </p:nvSpPr>
        <p:spPr bwMode="auto">
          <a:xfrm>
            <a:off x="2695575" y="284163"/>
            <a:ext cx="1577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b="1" smtClean="0">
                <a:solidFill>
                  <a:prstClr val="black"/>
                </a:solidFill>
              </a:rPr>
              <a:t>VIS</a:t>
            </a:r>
          </a:p>
        </p:txBody>
      </p:sp>
      <p:pic>
        <p:nvPicPr>
          <p:cNvPr id="134148" name="Imagen 3"/>
          <p:cNvPicPr>
            <a:picLocks noChangeAspect="1"/>
          </p:cNvPicPr>
          <p:nvPr/>
        </p:nvPicPr>
        <p:blipFill>
          <a:blip r:embed="rId3">
            <a:extLst>
              <a:ext uri="{28A0092B-C50C-407E-A947-70E740481C1C}">
                <a14:useLocalDpi xmlns:a14="http://schemas.microsoft.com/office/drawing/2010/main" val="0"/>
              </a:ext>
            </a:extLst>
          </a:blip>
          <a:srcRect r="8372" b="45976"/>
          <a:stretch>
            <a:fillRect/>
          </a:stretch>
        </p:blipFill>
        <p:spPr bwMode="auto">
          <a:xfrm>
            <a:off x="6267450" y="674688"/>
            <a:ext cx="5789613" cy="256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9" name="CuadroTexto 4"/>
          <p:cNvSpPr txBox="1">
            <a:spLocks noChangeArrowheads="1"/>
          </p:cNvSpPr>
          <p:nvPr/>
        </p:nvSpPr>
        <p:spPr bwMode="auto">
          <a:xfrm>
            <a:off x="9064625" y="284163"/>
            <a:ext cx="1577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b="1" smtClean="0">
                <a:solidFill>
                  <a:prstClr val="black"/>
                </a:solidFill>
              </a:rPr>
              <a:t>IR</a:t>
            </a:r>
          </a:p>
        </p:txBody>
      </p:sp>
      <p:sp>
        <p:nvSpPr>
          <p:cNvPr id="10" name="CuadroTexto 9"/>
          <p:cNvSpPr txBox="1"/>
          <p:nvPr/>
        </p:nvSpPr>
        <p:spPr>
          <a:xfrm>
            <a:off x="6267450" y="3640138"/>
            <a:ext cx="5654675" cy="646112"/>
          </a:xfrm>
          <a:prstGeom prst="rect">
            <a:avLst/>
          </a:prstGeom>
          <a:solidFill>
            <a:schemeClr val="accent2">
              <a:lumMod val="60000"/>
              <a:lumOff val="40000"/>
            </a:schemeClr>
          </a:solidFill>
        </p:spPr>
        <p:txBody>
          <a:bodyPr>
            <a:spAutoFit/>
          </a:bodyPr>
          <a:lstStyle/>
          <a:p>
            <a:pPr>
              <a:defRPr/>
            </a:pPr>
            <a:r>
              <a:rPr lang="es-ES" dirty="0">
                <a:solidFill>
                  <a:prstClr val="black"/>
                </a:solidFill>
              </a:rPr>
              <a:t>Las nubes convectivas tienen </a:t>
            </a:r>
            <a:r>
              <a:rPr lang="es-ES" b="1" dirty="0">
                <a:solidFill>
                  <a:prstClr val="black"/>
                </a:solidFill>
              </a:rPr>
              <a:t>alta reflectividad</a:t>
            </a:r>
            <a:r>
              <a:rPr lang="es-ES" dirty="0">
                <a:solidFill>
                  <a:prstClr val="black"/>
                </a:solidFill>
              </a:rPr>
              <a:t> (VIS) y </a:t>
            </a:r>
            <a:r>
              <a:rPr lang="es-ES" b="1" dirty="0">
                <a:solidFill>
                  <a:prstClr val="black"/>
                </a:solidFill>
              </a:rPr>
              <a:t>bajas</a:t>
            </a:r>
            <a:r>
              <a:rPr lang="es-ES" dirty="0">
                <a:solidFill>
                  <a:prstClr val="black"/>
                </a:solidFill>
              </a:rPr>
              <a:t> </a:t>
            </a:r>
            <a:r>
              <a:rPr lang="es-ES" b="1" dirty="0">
                <a:solidFill>
                  <a:prstClr val="black"/>
                </a:solidFill>
              </a:rPr>
              <a:t>temperaturas</a:t>
            </a:r>
            <a:r>
              <a:rPr lang="es-ES" dirty="0">
                <a:solidFill>
                  <a:prstClr val="black"/>
                </a:solidFill>
              </a:rPr>
              <a:t> (IR)</a:t>
            </a:r>
          </a:p>
        </p:txBody>
      </p:sp>
      <p:pic>
        <p:nvPicPr>
          <p:cNvPr id="134151" name="Picture 4" descr="http://2.bp.blogspot.com/-AKupibll70k/Vi-ZqUXNKUI/AAAAAAAAFUg/ZW3QK1tXoZw/s1600/pensativo.jpg"/>
          <p:cNvPicPr>
            <a:picLocks noChangeAspect="1" noChangeArrowheads="1"/>
          </p:cNvPicPr>
          <p:nvPr/>
        </p:nvPicPr>
        <p:blipFill>
          <a:blip r:embed="rId4">
            <a:extLst>
              <a:ext uri="{28A0092B-C50C-407E-A947-70E740481C1C}">
                <a14:useLocalDpi xmlns:a14="http://schemas.microsoft.com/office/drawing/2010/main" val="0"/>
              </a:ext>
            </a:extLst>
          </a:blip>
          <a:srcRect r="31387"/>
          <a:stretch>
            <a:fillRect/>
          </a:stretch>
        </p:blipFill>
        <p:spPr bwMode="auto">
          <a:xfrm>
            <a:off x="506413" y="4770438"/>
            <a:ext cx="1335087"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52" name="CuadroTexto 13"/>
          <p:cNvSpPr txBox="1">
            <a:spLocks noChangeArrowheads="1"/>
          </p:cNvSpPr>
          <p:nvPr/>
        </p:nvSpPr>
        <p:spPr bwMode="auto">
          <a:xfrm>
            <a:off x="1963738" y="4579938"/>
            <a:ext cx="46196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¿Dónde hay convección?</a:t>
            </a:r>
          </a:p>
          <a:p>
            <a:pPr lvl="1" fontAlgn="base">
              <a:lnSpc>
                <a:spcPct val="100000"/>
              </a:lnSpc>
              <a:spcBef>
                <a:spcPct val="0"/>
              </a:spcBef>
              <a:spcAft>
                <a:spcPct val="0"/>
              </a:spcAft>
            </a:pPr>
            <a:r>
              <a:rPr lang="es-ES" altLang="es-ES" sz="1800" smtClean="0">
                <a:solidFill>
                  <a:prstClr val="black"/>
                </a:solidFill>
              </a:rPr>
              <a:t>En 1</a:t>
            </a:r>
          </a:p>
          <a:p>
            <a:pPr lvl="1" fontAlgn="base">
              <a:lnSpc>
                <a:spcPct val="100000"/>
              </a:lnSpc>
              <a:spcBef>
                <a:spcPct val="0"/>
              </a:spcBef>
              <a:spcAft>
                <a:spcPct val="0"/>
              </a:spcAft>
            </a:pPr>
            <a:r>
              <a:rPr lang="es-ES" altLang="es-ES" sz="1800" smtClean="0">
                <a:solidFill>
                  <a:prstClr val="black"/>
                </a:solidFill>
              </a:rPr>
              <a:t>En 2</a:t>
            </a:r>
          </a:p>
          <a:p>
            <a:pPr lvl="1" fontAlgn="base">
              <a:lnSpc>
                <a:spcPct val="100000"/>
              </a:lnSpc>
              <a:spcBef>
                <a:spcPct val="0"/>
              </a:spcBef>
              <a:spcAft>
                <a:spcPct val="0"/>
              </a:spcAft>
            </a:pPr>
            <a:r>
              <a:rPr lang="es-ES" altLang="es-ES" sz="1800" smtClean="0">
                <a:solidFill>
                  <a:prstClr val="black"/>
                </a:solidFill>
              </a:rPr>
              <a:t>En ambas</a:t>
            </a:r>
          </a:p>
          <a:p>
            <a:pPr lvl="1" fontAlgn="base">
              <a:lnSpc>
                <a:spcPct val="100000"/>
              </a:lnSpc>
              <a:spcBef>
                <a:spcPct val="0"/>
              </a:spcBef>
              <a:spcAft>
                <a:spcPct val="0"/>
              </a:spcAft>
            </a:pPr>
            <a:r>
              <a:rPr lang="es-ES" altLang="es-ES" sz="1800" smtClean="0">
                <a:solidFill>
                  <a:prstClr val="black"/>
                </a:solidFill>
              </a:rPr>
              <a:t>En ninguna</a:t>
            </a:r>
          </a:p>
        </p:txBody>
      </p:sp>
    </p:spTree>
    <p:extLst>
      <p:ext uri="{BB962C8B-B14F-4D97-AF65-F5344CB8AC3E}">
        <p14:creationId xmlns:p14="http://schemas.microsoft.com/office/powerpoint/2010/main" val="1899253571"/>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Imagen 1"/>
          <p:cNvPicPr>
            <a:picLocks noChangeAspect="1"/>
          </p:cNvPicPr>
          <p:nvPr/>
        </p:nvPicPr>
        <p:blipFill>
          <a:blip r:embed="rId2">
            <a:extLst>
              <a:ext uri="{28A0092B-C50C-407E-A947-70E740481C1C}">
                <a14:useLocalDpi xmlns:a14="http://schemas.microsoft.com/office/drawing/2010/main" val="0"/>
              </a:ext>
            </a:extLst>
          </a:blip>
          <a:srcRect r="9447" b="46001"/>
          <a:stretch>
            <a:fillRect/>
          </a:stretch>
        </p:blipFill>
        <p:spPr bwMode="auto">
          <a:xfrm>
            <a:off x="141288" y="557562"/>
            <a:ext cx="5988032" cy="267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1" name="CuadroTexto 2"/>
          <p:cNvSpPr txBox="1">
            <a:spLocks noChangeArrowheads="1"/>
          </p:cNvSpPr>
          <p:nvPr/>
        </p:nvSpPr>
        <p:spPr bwMode="auto">
          <a:xfrm>
            <a:off x="2695575" y="284163"/>
            <a:ext cx="1577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b="1" smtClean="0">
                <a:solidFill>
                  <a:prstClr val="black"/>
                </a:solidFill>
              </a:rPr>
              <a:t>VIS</a:t>
            </a:r>
          </a:p>
        </p:txBody>
      </p:sp>
      <p:pic>
        <p:nvPicPr>
          <p:cNvPr id="135172" name="Imagen 3"/>
          <p:cNvPicPr>
            <a:picLocks noChangeAspect="1"/>
          </p:cNvPicPr>
          <p:nvPr/>
        </p:nvPicPr>
        <p:blipFill>
          <a:blip r:embed="rId3">
            <a:extLst>
              <a:ext uri="{28A0092B-C50C-407E-A947-70E740481C1C}">
                <a14:useLocalDpi xmlns:a14="http://schemas.microsoft.com/office/drawing/2010/main" val="0"/>
              </a:ext>
            </a:extLst>
          </a:blip>
          <a:srcRect r="8372" b="45976"/>
          <a:stretch>
            <a:fillRect/>
          </a:stretch>
        </p:blipFill>
        <p:spPr bwMode="auto">
          <a:xfrm>
            <a:off x="6267450" y="674688"/>
            <a:ext cx="5789613" cy="256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3" name="CuadroTexto 4"/>
          <p:cNvSpPr txBox="1">
            <a:spLocks noChangeArrowheads="1"/>
          </p:cNvSpPr>
          <p:nvPr/>
        </p:nvSpPr>
        <p:spPr bwMode="auto">
          <a:xfrm>
            <a:off x="9064625" y="284163"/>
            <a:ext cx="1577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b="1" smtClean="0">
                <a:solidFill>
                  <a:prstClr val="black"/>
                </a:solidFill>
              </a:rPr>
              <a:t>IR</a:t>
            </a:r>
          </a:p>
        </p:txBody>
      </p:sp>
      <p:pic>
        <p:nvPicPr>
          <p:cNvPr id="135174" name="Imagen 5"/>
          <p:cNvPicPr>
            <a:picLocks noChangeAspect="1"/>
          </p:cNvPicPr>
          <p:nvPr/>
        </p:nvPicPr>
        <p:blipFill>
          <a:blip r:embed="rId4">
            <a:extLst>
              <a:ext uri="{28A0092B-C50C-407E-A947-70E740481C1C}">
                <a14:useLocalDpi xmlns:a14="http://schemas.microsoft.com/office/drawing/2010/main" val="0"/>
              </a:ext>
            </a:extLst>
          </a:blip>
          <a:srcRect l="26927" t="34193" r="45105" b="30698"/>
          <a:stretch>
            <a:fillRect/>
          </a:stretch>
        </p:blipFill>
        <p:spPr bwMode="auto">
          <a:xfrm>
            <a:off x="141288" y="3892550"/>
            <a:ext cx="5726112"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5" name="CuadroTexto 6"/>
          <p:cNvSpPr txBox="1">
            <a:spLocks noChangeArrowheads="1"/>
          </p:cNvSpPr>
          <p:nvPr/>
        </p:nvSpPr>
        <p:spPr bwMode="auto">
          <a:xfrm>
            <a:off x="2695575" y="3522663"/>
            <a:ext cx="1577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b="1" smtClean="0">
                <a:solidFill>
                  <a:prstClr val="black"/>
                </a:solidFill>
              </a:rPr>
              <a:t>RDT CW</a:t>
            </a:r>
          </a:p>
        </p:txBody>
      </p:sp>
      <p:sp>
        <p:nvSpPr>
          <p:cNvPr id="8" name="CuadroTexto 7"/>
          <p:cNvSpPr txBox="1"/>
          <p:nvPr/>
        </p:nvSpPr>
        <p:spPr>
          <a:xfrm>
            <a:off x="6403975" y="4416425"/>
            <a:ext cx="5653088" cy="2030413"/>
          </a:xfrm>
          <a:prstGeom prst="rect">
            <a:avLst/>
          </a:prstGeom>
          <a:noFill/>
        </p:spPr>
        <p:txBody>
          <a:bodyPr>
            <a:spAutoFit/>
          </a:bodyPr>
          <a:lstStyle/>
          <a:p>
            <a:pPr>
              <a:defRPr/>
            </a:pPr>
            <a:r>
              <a:rPr lang="es-ES" sz="1400" dirty="0">
                <a:solidFill>
                  <a:prstClr val="black"/>
                </a:solidFill>
              </a:rPr>
              <a:t>Ventajas de usar el producto:</a:t>
            </a:r>
          </a:p>
          <a:p>
            <a:pPr>
              <a:defRPr/>
            </a:pPr>
            <a:endParaRPr lang="es-ES" sz="1400" dirty="0">
              <a:solidFill>
                <a:prstClr val="black"/>
              </a:solidFill>
            </a:endParaRPr>
          </a:p>
          <a:p>
            <a:pPr marL="285750" indent="-285750">
              <a:buFont typeface="Arial" panose="020B0604020202020204" pitchFamily="34" charset="0"/>
              <a:buChar char="•"/>
              <a:defRPr/>
            </a:pPr>
            <a:r>
              <a:rPr lang="es-ES" sz="1400" dirty="0">
                <a:solidFill>
                  <a:prstClr val="black"/>
                </a:solidFill>
              </a:rPr>
              <a:t>Se ve dónde hay convección de un </a:t>
            </a:r>
            <a:r>
              <a:rPr lang="es-ES" sz="1400" b="1" dirty="0">
                <a:solidFill>
                  <a:prstClr val="black"/>
                </a:solidFill>
              </a:rPr>
              <a:t>rápido</a:t>
            </a:r>
            <a:r>
              <a:rPr lang="es-ES" sz="1400" dirty="0">
                <a:solidFill>
                  <a:prstClr val="black"/>
                </a:solidFill>
              </a:rPr>
              <a:t> golpe de vista</a:t>
            </a:r>
          </a:p>
          <a:p>
            <a:pPr marL="285750" indent="-285750">
              <a:buFont typeface="Arial" panose="020B0604020202020204" pitchFamily="34" charset="0"/>
              <a:buChar char="•"/>
              <a:defRPr/>
            </a:pPr>
            <a:endParaRPr lang="es-ES" sz="1400" dirty="0">
              <a:solidFill>
                <a:prstClr val="black"/>
              </a:solidFill>
            </a:endParaRPr>
          </a:p>
          <a:p>
            <a:pPr marL="285750" indent="-285750">
              <a:buFont typeface="Arial" panose="020B0604020202020204" pitchFamily="34" charset="0"/>
              <a:buChar char="•"/>
              <a:defRPr/>
            </a:pPr>
            <a:r>
              <a:rPr lang="es-ES" sz="1400" dirty="0">
                <a:solidFill>
                  <a:prstClr val="black"/>
                </a:solidFill>
              </a:rPr>
              <a:t>Discrimina </a:t>
            </a:r>
            <a:r>
              <a:rPr lang="es-ES" sz="1400" b="1" dirty="0">
                <a:solidFill>
                  <a:prstClr val="black"/>
                </a:solidFill>
              </a:rPr>
              <a:t>etapas</a:t>
            </a:r>
            <a:r>
              <a:rPr lang="es-ES" sz="1400" dirty="0">
                <a:solidFill>
                  <a:prstClr val="black"/>
                </a:solidFill>
              </a:rPr>
              <a:t> convección (desarrollo, disipación…)</a:t>
            </a:r>
          </a:p>
          <a:p>
            <a:pPr marL="285750" indent="-285750">
              <a:buFont typeface="Arial" panose="020B0604020202020204" pitchFamily="34" charset="0"/>
              <a:buChar char="•"/>
              <a:defRPr/>
            </a:pPr>
            <a:endParaRPr lang="es-ES" sz="1400" dirty="0">
              <a:solidFill>
                <a:prstClr val="black"/>
              </a:solidFill>
            </a:endParaRPr>
          </a:p>
          <a:p>
            <a:pPr marL="285750" indent="-285750">
              <a:buFont typeface="Arial" panose="020B0604020202020204" pitchFamily="34" charset="0"/>
              <a:buChar char="•"/>
              <a:defRPr/>
            </a:pPr>
            <a:r>
              <a:rPr lang="es-ES" sz="1400" dirty="0">
                <a:solidFill>
                  <a:prstClr val="black"/>
                </a:solidFill>
              </a:rPr>
              <a:t>Informa de la </a:t>
            </a:r>
            <a:r>
              <a:rPr lang="es-ES" sz="1400" b="1" dirty="0">
                <a:solidFill>
                  <a:prstClr val="black"/>
                </a:solidFill>
              </a:rPr>
              <a:t>trayectoria</a:t>
            </a:r>
          </a:p>
          <a:p>
            <a:pPr marL="285750" indent="-285750">
              <a:buFont typeface="Arial" panose="020B0604020202020204" pitchFamily="34" charset="0"/>
              <a:buChar char="•"/>
              <a:defRPr/>
            </a:pPr>
            <a:endParaRPr lang="es-ES" sz="1400" b="1" dirty="0">
              <a:solidFill>
                <a:prstClr val="black"/>
              </a:solidFill>
            </a:endParaRPr>
          </a:p>
          <a:p>
            <a:pPr marL="285750" indent="-285750">
              <a:buFont typeface="Arial" panose="020B0604020202020204" pitchFamily="34" charset="0"/>
              <a:buChar char="•"/>
              <a:defRPr/>
            </a:pPr>
            <a:r>
              <a:rPr lang="es-ES" sz="1400" dirty="0">
                <a:solidFill>
                  <a:prstClr val="black"/>
                </a:solidFill>
              </a:rPr>
              <a:t>Detectar el </a:t>
            </a:r>
            <a:r>
              <a:rPr lang="es-ES" sz="1400" b="1" dirty="0">
                <a:solidFill>
                  <a:prstClr val="black"/>
                </a:solidFill>
              </a:rPr>
              <a:t>inicio</a:t>
            </a:r>
            <a:r>
              <a:rPr lang="es-ES" sz="1400" dirty="0">
                <a:solidFill>
                  <a:prstClr val="black"/>
                </a:solidFill>
              </a:rPr>
              <a:t> de la convección a ojo puede ser difícil</a:t>
            </a:r>
          </a:p>
        </p:txBody>
      </p:sp>
      <p:sp>
        <p:nvSpPr>
          <p:cNvPr id="10" name="CuadroTexto 9"/>
          <p:cNvSpPr txBox="1"/>
          <p:nvPr/>
        </p:nvSpPr>
        <p:spPr>
          <a:xfrm>
            <a:off x="6267450" y="3640138"/>
            <a:ext cx="5654675" cy="646112"/>
          </a:xfrm>
          <a:prstGeom prst="rect">
            <a:avLst/>
          </a:prstGeom>
          <a:solidFill>
            <a:schemeClr val="accent2">
              <a:lumMod val="60000"/>
              <a:lumOff val="40000"/>
            </a:schemeClr>
          </a:solidFill>
        </p:spPr>
        <p:txBody>
          <a:bodyPr>
            <a:spAutoFit/>
          </a:bodyPr>
          <a:lstStyle/>
          <a:p>
            <a:pPr>
              <a:defRPr/>
            </a:pPr>
            <a:r>
              <a:rPr lang="es-ES" dirty="0">
                <a:solidFill>
                  <a:prstClr val="black"/>
                </a:solidFill>
              </a:rPr>
              <a:t>Las nubes convectivas tienen </a:t>
            </a:r>
            <a:r>
              <a:rPr lang="es-ES" b="1" dirty="0">
                <a:solidFill>
                  <a:prstClr val="black"/>
                </a:solidFill>
              </a:rPr>
              <a:t>alta reflectividad</a:t>
            </a:r>
            <a:r>
              <a:rPr lang="es-ES" dirty="0">
                <a:solidFill>
                  <a:prstClr val="black"/>
                </a:solidFill>
              </a:rPr>
              <a:t> (VIS) y </a:t>
            </a:r>
            <a:r>
              <a:rPr lang="es-ES" b="1" dirty="0">
                <a:solidFill>
                  <a:prstClr val="black"/>
                </a:solidFill>
              </a:rPr>
              <a:t>bajas</a:t>
            </a:r>
            <a:r>
              <a:rPr lang="es-ES" dirty="0">
                <a:solidFill>
                  <a:prstClr val="black"/>
                </a:solidFill>
              </a:rPr>
              <a:t> </a:t>
            </a:r>
            <a:r>
              <a:rPr lang="es-ES" b="1" dirty="0">
                <a:solidFill>
                  <a:prstClr val="black"/>
                </a:solidFill>
              </a:rPr>
              <a:t>temperaturas</a:t>
            </a:r>
            <a:r>
              <a:rPr lang="es-ES" dirty="0">
                <a:solidFill>
                  <a:prstClr val="black"/>
                </a:solidFill>
              </a:rPr>
              <a:t> (IR)</a:t>
            </a:r>
          </a:p>
        </p:txBody>
      </p:sp>
    </p:spTree>
    <p:extLst>
      <p:ext uri="{BB962C8B-B14F-4D97-AF65-F5344CB8AC3E}">
        <p14:creationId xmlns:p14="http://schemas.microsoft.com/office/powerpoint/2010/main" val="2330796766"/>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ítulo 1"/>
          <p:cNvSpPr>
            <a:spLocks noGrp="1"/>
          </p:cNvSpPr>
          <p:nvPr>
            <p:ph type="title"/>
          </p:nvPr>
        </p:nvSpPr>
        <p:spPr>
          <a:xfrm>
            <a:off x="838200" y="220663"/>
            <a:ext cx="10515600" cy="1325562"/>
          </a:xfrm>
        </p:spPr>
        <p:txBody>
          <a:bodyPr/>
          <a:lstStyle/>
          <a:p>
            <a:pPr algn="ctr" eaLnBrk="1" hangingPunct="1"/>
            <a:r>
              <a:rPr lang="es-ES" altLang="es-ES" smtClean="0"/>
              <a:t>ALGORITMO    RDT CW</a:t>
            </a:r>
          </a:p>
        </p:txBody>
      </p:sp>
      <p:pic>
        <p:nvPicPr>
          <p:cNvPr id="138243"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2825" y="1325563"/>
            <a:ext cx="7626350"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8120511"/>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convectivas y les asigna atributos</a:t>
            </a:r>
          </a:p>
        </p:txBody>
      </p:sp>
      <p:sp>
        <p:nvSpPr>
          <p:cNvPr id="9" name="Rectángulo redondeado 8"/>
          <p:cNvSpPr/>
          <p:nvPr/>
        </p:nvSpPr>
        <p:spPr>
          <a:xfrm>
            <a:off x="3678238" y="3014663"/>
            <a:ext cx="1985962" cy="6889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pic>
        <p:nvPicPr>
          <p:cNvPr id="139272" name="Picture 4" descr="http://2.bp.blogspot.com/-AKupibll70k/Vi-ZqUXNKUI/AAAAAAAAFUg/ZW3QK1tXoZw/s1600/pensativo.jpg"/>
          <p:cNvPicPr>
            <a:picLocks noChangeAspect="1" noChangeArrowheads="1"/>
          </p:cNvPicPr>
          <p:nvPr/>
        </p:nvPicPr>
        <p:blipFill>
          <a:blip r:embed="rId7">
            <a:extLst>
              <a:ext uri="{28A0092B-C50C-407E-A947-70E740481C1C}">
                <a14:useLocalDpi xmlns:a14="http://schemas.microsoft.com/office/drawing/2010/main" val="0"/>
              </a:ext>
            </a:extLst>
          </a:blip>
          <a:srcRect r="31387"/>
          <a:stretch>
            <a:fillRect/>
          </a:stretch>
        </p:blipFill>
        <p:spPr bwMode="auto">
          <a:xfrm>
            <a:off x="996950" y="4835525"/>
            <a:ext cx="1335088"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73" name="CuadroTexto 2"/>
          <p:cNvSpPr txBox="1">
            <a:spLocks noChangeArrowheads="1"/>
          </p:cNvSpPr>
          <p:nvPr/>
        </p:nvSpPr>
        <p:spPr bwMode="auto">
          <a:xfrm>
            <a:off x="2514600" y="5165725"/>
            <a:ext cx="7532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b="1" smtClean="0">
                <a:solidFill>
                  <a:prstClr val="black"/>
                </a:solidFill>
              </a:rPr>
              <a:t>¿Qué característica de la convección podemos detectar mediante satélite?</a:t>
            </a:r>
          </a:p>
        </p:txBody>
      </p:sp>
      <p:sp>
        <p:nvSpPr>
          <p:cNvPr id="139274" name="CuadroTexto 3"/>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918806150"/>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a:t>
            </a:r>
            <a:r>
              <a:rPr lang="es-ES" dirty="0" err="1">
                <a:solidFill>
                  <a:prstClr val="white"/>
                </a:solidFill>
              </a:rPr>
              <a:t>convectivas</a:t>
            </a:r>
            <a:r>
              <a:rPr lang="es-ES" dirty="0">
                <a:solidFill>
                  <a:prstClr val="white"/>
                </a:solidFill>
              </a:rPr>
              <a:t> y les asigna atributos</a:t>
            </a:r>
          </a:p>
        </p:txBody>
      </p:sp>
      <p:sp>
        <p:nvSpPr>
          <p:cNvPr id="9" name="Rectángulo redondeado 8"/>
          <p:cNvSpPr/>
          <p:nvPr/>
        </p:nvSpPr>
        <p:spPr>
          <a:xfrm>
            <a:off x="3678238" y="3014663"/>
            <a:ext cx="1985962" cy="6889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sp>
        <p:nvSpPr>
          <p:cNvPr id="140296" name="CuadroTexto 2"/>
          <p:cNvSpPr txBox="1">
            <a:spLocks noChangeArrowheads="1"/>
          </p:cNvSpPr>
          <p:nvPr/>
        </p:nvSpPr>
        <p:spPr bwMode="auto">
          <a:xfrm>
            <a:off x="2514600" y="5165725"/>
            <a:ext cx="75326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b="1" smtClean="0">
                <a:solidFill>
                  <a:prstClr val="black"/>
                </a:solidFill>
              </a:rPr>
              <a:t>¿Qué característica de la convección podemos detectar mediante satélite?</a:t>
            </a:r>
          </a:p>
          <a:p>
            <a:pPr fontAlgn="base">
              <a:lnSpc>
                <a:spcPct val="100000"/>
              </a:lnSpc>
              <a:spcBef>
                <a:spcPct val="0"/>
              </a:spcBef>
              <a:spcAft>
                <a:spcPct val="0"/>
              </a:spcAft>
              <a:buFontTx/>
              <a:buNone/>
            </a:pPr>
            <a:r>
              <a:rPr lang="es-ES" altLang="es-ES" sz="1800" smtClean="0">
                <a:solidFill>
                  <a:prstClr val="black"/>
                </a:solidFill>
              </a:rPr>
              <a:t>La altura (temperatura) del tope nuboso (IR 10,8 µm).</a:t>
            </a:r>
          </a:p>
          <a:p>
            <a:pPr fontAlgn="base">
              <a:lnSpc>
                <a:spcPct val="100000"/>
              </a:lnSpc>
              <a:spcBef>
                <a:spcPct val="0"/>
              </a:spcBef>
              <a:spcAft>
                <a:spcPct val="0"/>
              </a:spcAft>
              <a:buFontTx/>
              <a:buNone/>
            </a:pPr>
            <a:endParaRPr lang="es-ES" altLang="es-ES" sz="1800" smtClean="0">
              <a:solidFill>
                <a:prstClr val="black"/>
              </a:solidFill>
            </a:endParaRPr>
          </a:p>
        </p:txBody>
      </p:sp>
      <p:pic>
        <p:nvPicPr>
          <p:cNvPr id="140297" name="Imagen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47725" y="4460875"/>
            <a:ext cx="1335088"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8" name="CuadroTexto 13"/>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932939669"/>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CuadroTexto 1"/>
          <p:cNvSpPr txBox="1">
            <a:spLocks noChangeArrowheads="1"/>
          </p:cNvSpPr>
          <p:nvPr/>
        </p:nvSpPr>
        <p:spPr bwMode="auto">
          <a:xfrm>
            <a:off x="4641850" y="3241675"/>
            <a:ext cx="52689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just" fontAlgn="base">
              <a:lnSpc>
                <a:spcPct val="100000"/>
              </a:lnSpc>
              <a:spcBef>
                <a:spcPts val="1000"/>
              </a:spcBef>
              <a:spcAft>
                <a:spcPct val="0"/>
              </a:spcAft>
              <a:buFontTx/>
              <a:buNone/>
            </a:pPr>
            <a:r>
              <a:rPr lang="es-ES" altLang="es-ES" sz="1600" smtClean="0">
                <a:solidFill>
                  <a:prstClr val="black"/>
                </a:solidFill>
              </a:rPr>
              <a:t>Si fijamos un umbral muy restrictivo, no detectaremos la convección hasta que sea muy acentuada.</a:t>
            </a:r>
            <a:endParaRPr lang="es-ES" altLang="es-ES" sz="1200" smtClean="0">
              <a:solidFill>
                <a:prstClr val="black"/>
              </a:solidFill>
            </a:endParaRPr>
          </a:p>
        </p:txBody>
      </p:sp>
      <p:pic>
        <p:nvPicPr>
          <p:cNvPr id="141315" name="Picture 6" descr="http://www.pasionporvolar.com/wp-content/uploads/2012/11/tiposdenub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288" y="3114675"/>
            <a:ext cx="2771775"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6" name="Marcador de contenido 2"/>
          <p:cNvSpPr txBox="1">
            <a:spLocks/>
          </p:cNvSpPr>
          <p:nvPr/>
        </p:nvSpPr>
        <p:spPr bwMode="auto">
          <a:xfrm>
            <a:off x="588963" y="587375"/>
            <a:ext cx="105156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spcAft>
                <a:spcPct val="0"/>
              </a:spcAft>
              <a:buFont typeface="Arial" panose="020B0604020202020204" pitchFamily="34" charset="0"/>
              <a:buNone/>
            </a:pPr>
            <a:r>
              <a:rPr lang="es-ES" altLang="es-ES" sz="2400" smtClean="0">
                <a:solidFill>
                  <a:prstClr val="black"/>
                </a:solidFill>
              </a:rPr>
              <a:t>¿Podríamos fijar un umbral de altura tal que si el tope nuboso lo supera se trata de una nube convectiva y si no no?</a:t>
            </a:r>
            <a:endParaRPr lang="es-ES" altLang="es-ES" sz="2400" b="1" smtClean="0">
              <a:solidFill>
                <a:prstClr val="black"/>
              </a:solidFill>
            </a:endParaRPr>
          </a:p>
        </p:txBody>
      </p:sp>
      <p:cxnSp>
        <p:nvCxnSpPr>
          <p:cNvPr id="9" name="Conector recto 8"/>
          <p:cNvCxnSpPr/>
          <p:nvPr/>
        </p:nvCxnSpPr>
        <p:spPr>
          <a:xfrm>
            <a:off x="995363" y="3744913"/>
            <a:ext cx="3484562" cy="254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41318" name="CuadroTexto 2"/>
          <p:cNvSpPr txBox="1">
            <a:spLocks noChangeArrowheads="1"/>
          </p:cNvSpPr>
          <p:nvPr/>
        </p:nvSpPr>
        <p:spPr bwMode="auto">
          <a:xfrm>
            <a:off x="4641850" y="4406900"/>
            <a:ext cx="62166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algn="just" fontAlgn="base">
              <a:lnSpc>
                <a:spcPct val="100000"/>
              </a:lnSpc>
              <a:spcBef>
                <a:spcPct val="0"/>
              </a:spcBef>
              <a:spcAft>
                <a:spcPct val="0"/>
              </a:spcAft>
              <a:buFontTx/>
              <a:buNone/>
            </a:pPr>
            <a:r>
              <a:rPr lang="es-ES" altLang="es-ES" sz="1600" smtClean="0">
                <a:solidFill>
                  <a:prstClr val="black"/>
                </a:solidFill>
              </a:rPr>
              <a:t>Y si lo fijamos muy permisivo, se nos colarán nubes altas no convectivas.</a:t>
            </a:r>
            <a:endParaRPr lang="es-ES" altLang="es-ES" sz="1200" smtClean="0">
              <a:solidFill>
                <a:prstClr val="black"/>
              </a:solidFill>
            </a:endParaRPr>
          </a:p>
          <a:p>
            <a:pPr fontAlgn="base">
              <a:lnSpc>
                <a:spcPct val="100000"/>
              </a:lnSpc>
              <a:spcBef>
                <a:spcPct val="0"/>
              </a:spcBef>
              <a:spcAft>
                <a:spcPct val="0"/>
              </a:spcAft>
              <a:buFontTx/>
              <a:buNone/>
            </a:pPr>
            <a:endParaRPr lang="es-ES" altLang="es-ES" sz="1800" smtClean="0">
              <a:solidFill>
                <a:prstClr val="black"/>
              </a:solidFill>
            </a:endParaRPr>
          </a:p>
        </p:txBody>
      </p:sp>
      <p:pic>
        <p:nvPicPr>
          <p:cNvPr id="141319" name="Picture 4" descr="http://2.bp.blogspot.com/-AKupibll70k/Vi-ZqUXNKUI/AAAAAAAAFUg/ZW3QK1tXoZw/s1600/pensativo.jpg"/>
          <p:cNvPicPr>
            <a:picLocks noChangeAspect="1" noChangeArrowheads="1"/>
          </p:cNvPicPr>
          <p:nvPr/>
        </p:nvPicPr>
        <p:blipFill>
          <a:blip r:embed="rId3">
            <a:extLst>
              <a:ext uri="{28A0092B-C50C-407E-A947-70E740481C1C}">
                <a14:useLocalDpi xmlns:a14="http://schemas.microsoft.com/office/drawing/2010/main" val="0"/>
              </a:ext>
            </a:extLst>
          </a:blip>
          <a:srcRect r="31387"/>
          <a:stretch>
            <a:fillRect/>
          </a:stretch>
        </p:blipFill>
        <p:spPr bwMode="auto">
          <a:xfrm>
            <a:off x="9509125" y="1371600"/>
            <a:ext cx="1258888"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ángulo 4"/>
          <p:cNvSpPr/>
          <p:nvPr/>
        </p:nvSpPr>
        <p:spPr>
          <a:xfrm>
            <a:off x="6069013" y="5029200"/>
            <a:ext cx="1349375" cy="350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cxnSp>
        <p:nvCxnSpPr>
          <p:cNvPr id="15" name="Conector recto 14"/>
          <p:cNvCxnSpPr/>
          <p:nvPr/>
        </p:nvCxnSpPr>
        <p:spPr>
          <a:xfrm>
            <a:off x="995363" y="4643438"/>
            <a:ext cx="3484562" cy="2381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8345901"/>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CuadroTexto 4"/>
          <p:cNvSpPr txBox="1">
            <a:spLocks noChangeArrowheads="1"/>
          </p:cNvSpPr>
          <p:nvPr/>
        </p:nvSpPr>
        <p:spPr bwMode="auto">
          <a:xfrm>
            <a:off x="968375" y="1238250"/>
            <a:ext cx="282416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fontAlgn="base">
              <a:lnSpc>
                <a:spcPct val="100000"/>
              </a:lnSpc>
              <a:spcBef>
                <a:spcPct val="0"/>
              </a:spcBef>
              <a:spcAft>
                <a:spcPct val="0"/>
              </a:spcAft>
              <a:buFontTx/>
              <a:buNone/>
            </a:pPr>
            <a:r>
              <a:rPr lang="es-ES" altLang="es-ES" smtClean="0">
                <a:solidFill>
                  <a:prstClr val="black"/>
                </a:solidFill>
              </a:rPr>
              <a:t>¿Cómo de alto es el tope nuboso?</a:t>
            </a:r>
          </a:p>
        </p:txBody>
      </p:sp>
      <p:sp>
        <p:nvSpPr>
          <p:cNvPr id="142339" name="CuadroTexto 5"/>
          <p:cNvSpPr txBox="1">
            <a:spLocks noChangeArrowheads="1"/>
          </p:cNvSpPr>
          <p:nvPr/>
        </p:nvSpPr>
        <p:spPr bwMode="auto">
          <a:xfrm>
            <a:off x="5438775" y="1028700"/>
            <a:ext cx="2921000"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fontAlgn="base">
              <a:lnSpc>
                <a:spcPct val="100000"/>
              </a:lnSpc>
              <a:spcBef>
                <a:spcPct val="0"/>
              </a:spcBef>
              <a:spcAft>
                <a:spcPct val="0"/>
              </a:spcAft>
              <a:buFontTx/>
              <a:buNone/>
            </a:pPr>
            <a:r>
              <a:rPr lang="es-ES" altLang="es-ES" smtClean="0">
                <a:solidFill>
                  <a:prstClr val="black"/>
                </a:solidFill>
              </a:rPr>
              <a:t>¿Cuánto sobresale respecto de su alrededor?</a:t>
            </a:r>
          </a:p>
        </p:txBody>
      </p:sp>
      <p:sp>
        <p:nvSpPr>
          <p:cNvPr id="17" name="Flecha derecha 16"/>
          <p:cNvSpPr/>
          <p:nvPr/>
        </p:nvSpPr>
        <p:spPr>
          <a:xfrm>
            <a:off x="4006850" y="1489075"/>
            <a:ext cx="1219200" cy="452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solidFill>
                <a:prstClr val="white"/>
              </a:solidFill>
            </a:endParaRPr>
          </a:p>
        </p:txBody>
      </p:sp>
      <p:pic>
        <p:nvPicPr>
          <p:cNvPr id="142341" name="Imagen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86875" y="1028700"/>
            <a:ext cx="1371600"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p:cNvSpPr/>
          <p:nvPr/>
        </p:nvSpPr>
        <p:spPr>
          <a:xfrm>
            <a:off x="650875" y="3214688"/>
            <a:ext cx="11110913" cy="31130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ES" sz="2400" b="1" dirty="0">
                <a:solidFill>
                  <a:srgbClr val="F19D19">
                    <a:lumMod val="40000"/>
                    <a:lumOff val="60000"/>
                  </a:srgbClr>
                </a:solidFill>
              </a:rPr>
              <a:t>Umbral adaptativo </a:t>
            </a:r>
            <a:r>
              <a:rPr lang="es-ES" sz="2400" dirty="0">
                <a:solidFill>
                  <a:prstClr val="white"/>
                </a:solidFill>
              </a:rPr>
              <a:t>(variable) en función de la topografía de topes nubosos vecinos. </a:t>
            </a:r>
          </a:p>
          <a:p>
            <a:pPr>
              <a:defRPr/>
            </a:pPr>
            <a:endParaRPr lang="es-ES" sz="2400" dirty="0">
              <a:solidFill>
                <a:prstClr val="white"/>
              </a:solidFill>
            </a:endParaRPr>
          </a:p>
          <a:p>
            <a:pPr>
              <a:defRPr/>
            </a:pPr>
            <a:r>
              <a:rPr lang="es-ES" sz="2400" dirty="0">
                <a:solidFill>
                  <a:prstClr val="white"/>
                </a:solidFill>
              </a:rPr>
              <a:t>Seleccionamos nubes que sobresalgan más de </a:t>
            </a:r>
            <a:r>
              <a:rPr lang="es-ES" sz="2400" b="1" dirty="0">
                <a:solidFill>
                  <a:srgbClr val="F19D19">
                    <a:lumMod val="40000"/>
                    <a:lumOff val="60000"/>
                  </a:srgbClr>
                </a:solidFill>
              </a:rPr>
              <a:t>6°C</a:t>
            </a:r>
            <a:r>
              <a:rPr lang="es-ES" sz="2400" b="1" dirty="0">
                <a:solidFill>
                  <a:prstClr val="white"/>
                </a:solidFill>
              </a:rPr>
              <a:t> </a:t>
            </a:r>
            <a:r>
              <a:rPr lang="es-ES" sz="2400" dirty="0">
                <a:solidFill>
                  <a:prstClr val="white"/>
                </a:solidFill>
              </a:rPr>
              <a:t>sobre su alrededor: </a:t>
            </a:r>
            <a:r>
              <a:rPr lang="es-ES" sz="2400" b="1" dirty="0">
                <a:solidFill>
                  <a:srgbClr val="F19D19">
                    <a:lumMod val="40000"/>
                    <a:lumOff val="60000"/>
                  </a:srgbClr>
                </a:solidFill>
              </a:rPr>
              <a:t>objetos.</a:t>
            </a:r>
            <a:endParaRPr lang="es-ES" sz="2400" dirty="0">
              <a:solidFill>
                <a:prstClr val="white"/>
              </a:solidFill>
            </a:endParaRPr>
          </a:p>
          <a:p>
            <a:pPr>
              <a:defRPr/>
            </a:pPr>
            <a:endParaRPr lang="es-ES" sz="2400" dirty="0">
              <a:solidFill>
                <a:prstClr val="white"/>
              </a:solidFill>
            </a:endParaRPr>
          </a:p>
          <a:p>
            <a:pPr>
              <a:defRPr/>
            </a:pPr>
            <a:r>
              <a:rPr lang="es-ES" sz="2400" dirty="0">
                <a:solidFill>
                  <a:prstClr val="white"/>
                </a:solidFill>
              </a:rPr>
              <a:t>Además les asignamos ciertos </a:t>
            </a:r>
            <a:r>
              <a:rPr lang="es-ES" sz="2400" b="1" dirty="0">
                <a:solidFill>
                  <a:srgbClr val="F19D19">
                    <a:lumMod val="40000"/>
                    <a:lumOff val="60000"/>
                  </a:srgbClr>
                </a:solidFill>
              </a:rPr>
              <a:t>atributos</a:t>
            </a:r>
            <a:r>
              <a:rPr lang="es-ES" sz="2400" dirty="0">
                <a:solidFill>
                  <a:prstClr val="white"/>
                </a:solidFill>
              </a:rPr>
              <a:t> (extensión vertical, superficie, temperatura del tope nuboso, </a:t>
            </a:r>
            <a:r>
              <a:rPr lang="es-ES" sz="2400" dirty="0" err="1">
                <a:solidFill>
                  <a:prstClr val="white"/>
                </a:solidFill>
              </a:rPr>
              <a:t>etc</a:t>
            </a:r>
            <a:r>
              <a:rPr lang="es-ES" sz="2400" dirty="0">
                <a:solidFill>
                  <a:prstClr val="white"/>
                </a:solidFill>
              </a:rPr>
              <a:t>)</a:t>
            </a:r>
          </a:p>
        </p:txBody>
      </p:sp>
    </p:spTree>
    <p:extLst>
      <p:ext uri="{BB962C8B-B14F-4D97-AF65-F5344CB8AC3E}">
        <p14:creationId xmlns:p14="http://schemas.microsoft.com/office/powerpoint/2010/main" val="2258545676"/>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a:t>
            </a:r>
            <a:r>
              <a:rPr lang="es-ES" dirty="0" err="1">
                <a:solidFill>
                  <a:prstClr val="white"/>
                </a:solidFill>
              </a:rPr>
              <a:t>convectivas</a:t>
            </a:r>
            <a:r>
              <a:rPr lang="es-ES" dirty="0">
                <a:solidFill>
                  <a:prstClr val="white"/>
                </a:solidFill>
              </a:rPr>
              <a:t> y les asigna atributos</a:t>
            </a:r>
          </a:p>
        </p:txBody>
      </p:sp>
      <p:sp>
        <p:nvSpPr>
          <p:cNvPr id="9" name="Rectángulo redondeado 8"/>
          <p:cNvSpPr/>
          <p:nvPr/>
        </p:nvSpPr>
        <p:spPr>
          <a:xfrm>
            <a:off x="3678238" y="3014663"/>
            <a:ext cx="1985962" cy="68897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sp>
        <p:nvSpPr>
          <p:cNvPr id="12" name="Rectángulo redondeado 11"/>
          <p:cNvSpPr/>
          <p:nvPr/>
        </p:nvSpPr>
        <p:spPr>
          <a:xfrm>
            <a:off x="847725" y="4041775"/>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Umbral adaptativo IR 10,8 µm.</a:t>
            </a:r>
          </a:p>
          <a:p>
            <a:pPr algn="ctr">
              <a:defRPr/>
            </a:pPr>
            <a:r>
              <a:rPr lang="es-ES" sz="1600" dirty="0">
                <a:solidFill>
                  <a:prstClr val="white"/>
                </a:solidFill>
              </a:rPr>
              <a:t>&gt; 6°C</a:t>
            </a:r>
          </a:p>
        </p:txBody>
      </p:sp>
      <p:pic>
        <p:nvPicPr>
          <p:cNvPr id="143369" name="Picture 4" descr="http://2.bp.blogspot.com/-AKupibll70k/Vi-ZqUXNKUI/AAAAAAAAFUg/ZW3QK1tXoZw/s1600/pensativo.jpg"/>
          <p:cNvPicPr>
            <a:picLocks noChangeAspect="1" noChangeArrowheads="1"/>
          </p:cNvPicPr>
          <p:nvPr/>
        </p:nvPicPr>
        <p:blipFill>
          <a:blip r:embed="rId7">
            <a:extLst>
              <a:ext uri="{28A0092B-C50C-407E-A947-70E740481C1C}">
                <a14:useLocalDpi xmlns:a14="http://schemas.microsoft.com/office/drawing/2010/main" val="0"/>
              </a:ext>
            </a:extLst>
          </a:blip>
          <a:srcRect r="31387"/>
          <a:stretch>
            <a:fillRect/>
          </a:stretch>
        </p:blipFill>
        <p:spPr bwMode="auto">
          <a:xfrm>
            <a:off x="984250" y="5207000"/>
            <a:ext cx="1335088"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70" name="CuadroTexto 2"/>
          <p:cNvSpPr txBox="1">
            <a:spLocks noChangeArrowheads="1"/>
          </p:cNvSpPr>
          <p:nvPr/>
        </p:nvSpPr>
        <p:spPr bwMode="auto">
          <a:xfrm>
            <a:off x="2832100" y="5611813"/>
            <a:ext cx="7146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b="1" smtClean="0">
                <a:solidFill>
                  <a:prstClr val="black"/>
                </a:solidFill>
              </a:rPr>
              <a:t>¿Cómo podemos determinar la trayectoria de los sistemas convectivos?</a:t>
            </a:r>
          </a:p>
        </p:txBody>
      </p:sp>
      <p:sp>
        <p:nvSpPr>
          <p:cNvPr id="143371" name="CuadroTexto 13"/>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1222072876"/>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a:t>
            </a:r>
            <a:r>
              <a:rPr lang="es-ES" dirty="0" err="1">
                <a:solidFill>
                  <a:prstClr val="white"/>
                </a:solidFill>
              </a:rPr>
              <a:t>convectivas</a:t>
            </a:r>
            <a:r>
              <a:rPr lang="es-ES" dirty="0">
                <a:solidFill>
                  <a:prstClr val="white"/>
                </a:solidFill>
              </a:rPr>
              <a:t> y les asigna atributos</a:t>
            </a:r>
          </a:p>
        </p:txBody>
      </p:sp>
      <p:sp>
        <p:nvSpPr>
          <p:cNvPr id="9" name="Rectángulo redondeado 8"/>
          <p:cNvSpPr/>
          <p:nvPr/>
        </p:nvSpPr>
        <p:spPr>
          <a:xfrm>
            <a:off x="3678238" y="3014663"/>
            <a:ext cx="1985962" cy="68897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sp>
        <p:nvSpPr>
          <p:cNvPr id="12" name="Rectángulo redondeado 11"/>
          <p:cNvSpPr/>
          <p:nvPr/>
        </p:nvSpPr>
        <p:spPr>
          <a:xfrm>
            <a:off x="847725" y="4041775"/>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Umbral adaptativo IR 10,8 µm.</a:t>
            </a:r>
          </a:p>
          <a:p>
            <a:pPr algn="ctr">
              <a:defRPr/>
            </a:pPr>
            <a:r>
              <a:rPr lang="es-ES" sz="1600" dirty="0">
                <a:solidFill>
                  <a:prstClr val="white"/>
                </a:solidFill>
              </a:rPr>
              <a:t>&gt; 6°C</a:t>
            </a:r>
          </a:p>
        </p:txBody>
      </p:sp>
      <p:sp>
        <p:nvSpPr>
          <p:cNvPr id="144393" name="CuadroTexto 2"/>
          <p:cNvSpPr txBox="1">
            <a:spLocks noChangeArrowheads="1"/>
          </p:cNvSpPr>
          <p:nvPr/>
        </p:nvSpPr>
        <p:spPr bwMode="auto">
          <a:xfrm>
            <a:off x="2832100" y="5611813"/>
            <a:ext cx="71469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b="1" smtClean="0">
                <a:solidFill>
                  <a:prstClr val="black"/>
                </a:solidFill>
              </a:rPr>
              <a:t>¿Cómo podemos determinar la trayectoria de los sistemas convectivos?</a:t>
            </a:r>
          </a:p>
          <a:p>
            <a:pPr fontAlgn="base">
              <a:lnSpc>
                <a:spcPct val="100000"/>
              </a:lnSpc>
              <a:spcBef>
                <a:spcPct val="0"/>
              </a:spcBef>
              <a:spcAft>
                <a:spcPct val="0"/>
              </a:spcAft>
              <a:buFontTx/>
              <a:buNone/>
            </a:pPr>
            <a:r>
              <a:rPr lang="es-ES" altLang="es-ES" sz="1800" smtClean="0">
                <a:solidFill>
                  <a:prstClr val="black"/>
                </a:solidFill>
              </a:rPr>
              <a:t>Comparando imágenes consecutivas</a:t>
            </a:r>
          </a:p>
        </p:txBody>
      </p:sp>
      <p:pic>
        <p:nvPicPr>
          <p:cNvPr id="144394" name="Imagen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5488" y="5070475"/>
            <a:ext cx="1371600"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95" name="CuadroTexto 14"/>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3366167718"/>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1404938" y="5006975"/>
            <a:ext cx="8882062" cy="1314450"/>
          </a:xfrm>
          <a:prstGeom prst="rect">
            <a:avLst/>
          </a:prstGeom>
        </p:spPr>
        <p:txBody>
          <a:bodyPr rtlCol="0">
            <a:normAutofit fontScale="62500" lnSpcReduction="20000"/>
          </a:bodyPr>
          <a:lstStyle/>
          <a:p>
            <a:pPr marL="0" indent="0" eaLnBrk="1" fontAlgn="auto" hangingPunct="1">
              <a:spcAft>
                <a:spcPts val="0"/>
              </a:spcAft>
              <a:buFont typeface="Arial" panose="020B0604020202020204" pitchFamily="34" charset="0"/>
              <a:buNone/>
              <a:defRPr/>
            </a:pPr>
            <a:r>
              <a:rPr lang="es-ES" dirty="0" smtClean="0"/>
              <a:t>Dificultades:</a:t>
            </a:r>
            <a:endParaRPr lang="es-ES" dirty="0"/>
          </a:p>
          <a:p>
            <a:pPr eaLnBrk="1" fontAlgn="auto" hangingPunct="1">
              <a:spcAft>
                <a:spcPts val="0"/>
              </a:spcAft>
              <a:defRPr/>
            </a:pPr>
            <a:r>
              <a:rPr lang="es-ES" dirty="0"/>
              <a:t>Nubes pequeñas </a:t>
            </a:r>
            <a:r>
              <a:rPr lang="es-ES" b="1" dirty="0"/>
              <a:t>pueden</a:t>
            </a:r>
            <a:r>
              <a:rPr lang="es-ES" dirty="0"/>
              <a:t> </a:t>
            </a:r>
            <a:r>
              <a:rPr lang="es-ES" b="1" dirty="0"/>
              <a:t>no solapar </a:t>
            </a:r>
            <a:r>
              <a:rPr lang="es-ES" dirty="0" smtClean="0"/>
              <a:t>en la </a:t>
            </a:r>
            <a:r>
              <a:rPr lang="es-ES" dirty="0"/>
              <a:t>siguiente imagen</a:t>
            </a:r>
          </a:p>
          <a:p>
            <a:pPr eaLnBrk="1" fontAlgn="auto" hangingPunct="1">
              <a:spcAft>
                <a:spcPts val="0"/>
              </a:spcAft>
              <a:defRPr/>
            </a:pPr>
            <a:r>
              <a:rPr lang="es-ES" dirty="0"/>
              <a:t>Cuando varias nubes antiguas solapan con una </a:t>
            </a:r>
            <a:r>
              <a:rPr lang="es-ES" dirty="0" smtClean="0"/>
              <a:t>nueva (</a:t>
            </a:r>
            <a:r>
              <a:rPr lang="es-ES" b="1" dirty="0" err="1" smtClean="0"/>
              <a:t>merge</a:t>
            </a:r>
            <a:r>
              <a:rPr lang="es-ES" dirty="0" smtClean="0"/>
              <a:t>)</a:t>
            </a:r>
            <a:endParaRPr lang="es-ES" dirty="0"/>
          </a:p>
          <a:p>
            <a:pPr eaLnBrk="1" fontAlgn="auto" hangingPunct="1">
              <a:spcAft>
                <a:spcPts val="0"/>
              </a:spcAft>
              <a:defRPr/>
            </a:pPr>
            <a:r>
              <a:rPr lang="es-ES" dirty="0"/>
              <a:t>Cuando una nube antigua solapa con varias </a:t>
            </a:r>
            <a:r>
              <a:rPr lang="es-ES" dirty="0" smtClean="0"/>
              <a:t>nuevas (</a:t>
            </a:r>
            <a:r>
              <a:rPr lang="es-ES" b="1" dirty="0" err="1" smtClean="0"/>
              <a:t>split</a:t>
            </a:r>
            <a:r>
              <a:rPr lang="es-ES" dirty="0" smtClean="0"/>
              <a:t>)</a:t>
            </a:r>
          </a:p>
          <a:p>
            <a:pPr eaLnBrk="1" fontAlgn="auto" hangingPunct="1">
              <a:spcAft>
                <a:spcPts val="0"/>
              </a:spcAft>
              <a:defRPr/>
            </a:pPr>
            <a:endParaRPr lang="es-ES" dirty="0"/>
          </a:p>
          <a:p>
            <a:pPr eaLnBrk="1" fontAlgn="auto" hangingPunct="1">
              <a:spcAft>
                <a:spcPts val="0"/>
              </a:spcAft>
              <a:defRPr/>
            </a:pPr>
            <a:endParaRPr lang="es-ES" dirty="0"/>
          </a:p>
          <a:p>
            <a:pPr eaLnBrk="1" fontAlgn="auto" hangingPunct="1">
              <a:spcAft>
                <a:spcPts val="0"/>
              </a:spcAft>
              <a:defRPr/>
            </a:pPr>
            <a:endParaRPr lang="es-ES" dirty="0"/>
          </a:p>
        </p:txBody>
      </p:sp>
      <p:pic>
        <p:nvPicPr>
          <p:cNvPr id="145411" name="Picture 3" descr="correl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0450" y="1674813"/>
            <a:ext cx="5557838"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Marcador de contenido 2"/>
          <p:cNvSpPr txBox="1">
            <a:spLocks/>
          </p:cNvSpPr>
          <p:nvPr/>
        </p:nvSpPr>
        <p:spPr>
          <a:xfrm>
            <a:off x="714375" y="625475"/>
            <a:ext cx="4772025" cy="746125"/>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es-ES" sz="4400" b="1" dirty="0" smtClean="0">
                <a:solidFill>
                  <a:prstClr val="black"/>
                </a:solidFill>
              </a:rPr>
              <a:t>2-Seguimiento </a:t>
            </a:r>
            <a:r>
              <a:rPr lang="es-ES" sz="4400" b="1" dirty="0">
                <a:solidFill>
                  <a:prstClr val="black"/>
                </a:solidFill>
              </a:rPr>
              <a:t>(trayectorias):</a:t>
            </a:r>
          </a:p>
          <a:p>
            <a:pPr marL="514350" indent="-514350">
              <a:buFont typeface="+mj-lt"/>
              <a:buAutoNum type="arabicPeriod" startAt="2"/>
              <a:defRPr/>
            </a:pPr>
            <a:endParaRPr lang="es-ES" dirty="0" smtClean="0">
              <a:solidFill>
                <a:prstClr val="black"/>
              </a:solidFill>
            </a:endParaRPr>
          </a:p>
        </p:txBody>
      </p:sp>
      <p:sp>
        <p:nvSpPr>
          <p:cNvPr id="2" name="Rectángulo 1"/>
          <p:cNvSpPr/>
          <p:nvPr/>
        </p:nvSpPr>
        <p:spPr>
          <a:xfrm>
            <a:off x="714375" y="1565275"/>
            <a:ext cx="4772025" cy="2719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Arial" panose="020B0604020202020204" pitchFamily="34" charset="0"/>
              <a:buChar char="•"/>
              <a:defRPr/>
            </a:pPr>
            <a:r>
              <a:rPr lang="es-ES" dirty="0">
                <a:solidFill>
                  <a:prstClr val="white"/>
                </a:solidFill>
              </a:rPr>
              <a:t>Busca </a:t>
            </a:r>
            <a:r>
              <a:rPr lang="es-ES" b="1" dirty="0">
                <a:solidFill>
                  <a:srgbClr val="F19D19">
                    <a:lumMod val="40000"/>
                    <a:lumOff val="60000"/>
                  </a:srgbClr>
                </a:solidFill>
              </a:rPr>
              <a:t>solapamiento</a:t>
            </a:r>
            <a:r>
              <a:rPr lang="es-ES" dirty="0">
                <a:solidFill>
                  <a:srgbClr val="F19D19">
                    <a:lumMod val="40000"/>
                    <a:lumOff val="60000"/>
                  </a:srgbClr>
                </a:solidFill>
              </a:rPr>
              <a:t> </a:t>
            </a:r>
            <a:r>
              <a:rPr lang="es-ES" dirty="0">
                <a:solidFill>
                  <a:prstClr val="white"/>
                </a:solidFill>
              </a:rPr>
              <a:t>entre sistemas nubosos en imágenes consecutivas.</a:t>
            </a:r>
          </a:p>
          <a:p>
            <a:pPr marL="285750" indent="-285750">
              <a:buFont typeface="Arial" panose="020B0604020202020204" pitchFamily="34" charset="0"/>
              <a:buChar char="•"/>
              <a:defRPr/>
            </a:pPr>
            <a:endParaRPr lang="es-ES" dirty="0">
              <a:solidFill>
                <a:prstClr val="white"/>
              </a:solidFill>
            </a:endParaRPr>
          </a:p>
          <a:p>
            <a:pPr marL="285750" indent="-285750">
              <a:buFont typeface="Arial" panose="020B0604020202020204" pitchFamily="34" charset="0"/>
              <a:buChar char="•"/>
              <a:defRPr/>
            </a:pPr>
            <a:r>
              <a:rPr lang="es-ES" b="1" dirty="0">
                <a:solidFill>
                  <a:srgbClr val="F19D19">
                    <a:lumMod val="40000"/>
                    <a:lumOff val="60000"/>
                  </a:srgbClr>
                </a:solidFill>
              </a:rPr>
              <a:t>Previamente</a:t>
            </a:r>
            <a:r>
              <a:rPr lang="es-ES" dirty="0">
                <a:solidFill>
                  <a:srgbClr val="F19D19">
                    <a:lumMod val="40000"/>
                    <a:lumOff val="60000"/>
                  </a:srgbClr>
                </a:solidFill>
              </a:rPr>
              <a:t> </a:t>
            </a:r>
            <a:r>
              <a:rPr lang="es-ES" dirty="0">
                <a:solidFill>
                  <a:prstClr val="white"/>
                </a:solidFill>
              </a:rPr>
              <a:t>la célula ha sido </a:t>
            </a:r>
            <a:r>
              <a:rPr lang="es-ES" b="1" dirty="0" err="1">
                <a:solidFill>
                  <a:srgbClr val="F19D19">
                    <a:lumMod val="40000"/>
                    <a:lumOff val="60000"/>
                  </a:srgbClr>
                </a:solidFill>
              </a:rPr>
              <a:t>advectada</a:t>
            </a:r>
            <a:r>
              <a:rPr lang="es-ES" dirty="0">
                <a:solidFill>
                  <a:srgbClr val="F19D19">
                    <a:lumMod val="40000"/>
                    <a:lumOff val="60000"/>
                  </a:srgbClr>
                </a:solidFill>
              </a:rPr>
              <a:t> </a:t>
            </a:r>
            <a:r>
              <a:rPr lang="es-ES" dirty="0">
                <a:solidFill>
                  <a:prstClr val="white"/>
                </a:solidFill>
              </a:rPr>
              <a:t>según su trayectoria/NWP 850 </a:t>
            </a:r>
            <a:r>
              <a:rPr lang="es-ES" dirty="0" err="1">
                <a:solidFill>
                  <a:prstClr val="white"/>
                </a:solidFill>
              </a:rPr>
              <a:t>hPa</a:t>
            </a:r>
            <a:r>
              <a:rPr lang="es-ES" dirty="0">
                <a:solidFill>
                  <a:prstClr val="white"/>
                </a:solidFill>
              </a:rPr>
              <a:t>/ HRW</a:t>
            </a:r>
          </a:p>
          <a:p>
            <a:pPr marL="285750" indent="-285750">
              <a:buFont typeface="Arial" panose="020B0604020202020204" pitchFamily="34" charset="0"/>
              <a:buChar char="•"/>
              <a:defRPr/>
            </a:pPr>
            <a:endParaRPr lang="es-ES" dirty="0">
              <a:solidFill>
                <a:prstClr val="white"/>
              </a:solidFill>
            </a:endParaRPr>
          </a:p>
          <a:p>
            <a:pPr marL="285750" indent="-285750">
              <a:buFont typeface="Arial" panose="020B0604020202020204" pitchFamily="34" charset="0"/>
              <a:buChar char="•"/>
              <a:defRPr/>
            </a:pPr>
            <a:r>
              <a:rPr lang="es-ES" dirty="0">
                <a:solidFill>
                  <a:prstClr val="white"/>
                </a:solidFill>
              </a:rPr>
              <a:t>Crea vínculo entre células y se </a:t>
            </a:r>
            <a:r>
              <a:rPr lang="es-ES" b="1" dirty="0">
                <a:solidFill>
                  <a:srgbClr val="F19D19">
                    <a:lumMod val="40000"/>
                    <a:lumOff val="60000"/>
                  </a:srgbClr>
                </a:solidFill>
              </a:rPr>
              <a:t>heredan</a:t>
            </a:r>
            <a:r>
              <a:rPr lang="es-ES" dirty="0">
                <a:solidFill>
                  <a:prstClr val="white"/>
                </a:solidFill>
              </a:rPr>
              <a:t> </a:t>
            </a:r>
            <a:r>
              <a:rPr lang="es-ES" b="1" dirty="0">
                <a:solidFill>
                  <a:srgbClr val="F19D19">
                    <a:lumMod val="40000"/>
                    <a:lumOff val="60000"/>
                  </a:srgbClr>
                </a:solidFill>
              </a:rPr>
              <a:t>propiedades</a:t>
            </a:r>
            <a:r>
              <a:rPr lang="es-ES" dirty="0">
                <a:solidFill>
                  <a:prstClr val="white"/>
                </a:solidFill>
              </a:rPr>
              <a:t>.</a:t>
            </a:r>
          </a:p>
          <a:p>
            <a:pPr algn="ctr">
              <a:defRPr/>
            </a:pPr>
            <a:endParaRPr lang="es-ES" dirty="0">
              <a:solidFill>
                <a:prstClr val="white"/>
              </a:solidFill>
            </a:endParaRPr>
          </a:p>
        </p:txBody>
      </p:sp>
    </p:spTree>
    <p:extLst>
      <p:ext uri="{BB962C8B-B14F-4D97-AF65-F5344CB8AC3E}">
        <p14:creationId xmlns:p14="http://schemas.microsoft.com/office/powerpoint/2010/main" val="165666085"/>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a:t>
            </a:r>
            <a:r>
              <a:rPr lang="es-ES" dirty="0" err="1">
                <a:solidFill>
                  <a:prstClr val="white"/>
                </a:solidFill>
              </a:rPr>
              <a:t>convectivas</a:t>
            </a:r>
            <a:r>
              <a:rPr lang="es-ES" dirty="0">
                <a:solidFill>
                  <a:prstClr val="white"/>
                </a:solidFill>
              </a:rPr>
              <a:t> y les asigna atributos</a:t>
            </a:r>
          </a:p>
        </p:txBody>
      </p:sp>
      <p:sp>
        <p:nvSpPr>
          <p:cNvPr id="9" name="Rectángulo redondeado 8"/>
          <p:cNvSpPr/>
          <p:nvPr/>
        </p:nvSpPr>
        <p:spPr>
          <a:xfrm>
            <a:off x="3678238" y="3014663"/>
            <a:ext cx="1985962" cy="6889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sp>
        <p:nvSpPr>
          <p:cNvPr id="12" name="Rectángulo redondeado 11"/>
          <p:cNvSpPr/>
          <p:nvPr/>
        </p:nvSpPr>
        <p:spPr>
          <a:xfrm>
            <a:off x="847725" y="4041775"/>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Umbral adaptativo IR 10,8 µm.</a:t>
            </a:r>
          </a:p>
          <a:p>
            <a:pPr algn="ctr">
              <a:defRPr/>
            </a:pPr>
            <a:r>
              <a:rPr lang="es-ES" sz="1600" dirty="0">
                <a:solidFill>
                  <a:prstClr val="white"/>
                </a:solidFill>
              </a:rPr>
              <a:t>&gt; 6°C</a:t>
            </a:r>
          </a:p>
        </p:txBody>
      </p:sp>
      <p:sp>
        <p:nvSpPr>
          <p:cNvPr id="13" name="Rectángulo redondeado 12"/>
          <p:cNvSpPr/>
          <p:nvPr/>
        </p:nvSpPr>
        <p:spPr>
          <a:xfrm>
            <a:off x="3668713" y="3840163"/>
            <a:ext cx="1985962" cy="1093787"/>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Solapamiento imágenes consecutivas.</a:t>
            </a:r>
          </a:p>
          <a:p>
            <a:pPr algn="ctr">
              <a:defRPr/>
            </a:pPr>
            <a:r>
              <a:rPr lang="es-ES" sz="1600" dirty="0" err="1">
                <a:solidFill>
                  <a:prstClr val="white"/>
                </a:solidFill>
              </a:rPr>
              <a:t>Merge</a:t>
            </a:r>
            <a:r>
              <a:rPr lang="es-ES" sz="1600" dirty="0">
                <a:solidFill>
                  <a:prstClr val="white"/>
                </a:solidFill>
              </a:rPr>
              <a:t>/</a:t>
            </a:r>
            <a:r>
              <a:rPr lang="es-ES" sz="1600" dirty="0" err="1">
                <a:solidFill>
                  <a:prstClr val="white"/>
                </a:solidFill>
              </a:rPr>
              <a:t>split</a:t>
            </a:r>
            <a:endParaRPr lang="es-ES" sz="1600" dirty="0">
              <a:solidFill>
                <a:prstClr val="white"/>
              </a:solidFill>
            </a:endParaRPr>
          </a:p>
        </p:txBody>
      </p:sp>
      <p:sp>
        <p:nvSpPr>
          <p:cNvPr id="146442" name="CuadroTexto 2"/>
          <p:cNvSpPr txBox="1">
            <a:spLocks noChangeArrowheads="1"/>
          </p:cNvSpPr>
          <p:nvPr/>
        </p:nvSpPr>
        <p:spPr bwMode="auto">
          <a:xfrm>
            <a:off x="3292475" y="5222875"/>
            <a:ext cx="8432800"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001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900113">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900113">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9001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900113">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9001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9001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9001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9001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600" smtClean="0">
                <a:solidFill>
                  <a:prstClr val="black"/>
                </a:solidFill>
              </a:rPr>
              <a:t>Se puede haber colado nubosidad no convectiva, y también podríamos haber despreciado nubes convectivas embebidas en otro tipo de nubosidad. </a:t>
            </a:r>
          </a:p>
          <a:p>
            <a:pPr fontAlgn="base">
              <a:lnSpc>
                <a:spcPct val="100000"/>
              </a:lnSpc>
              <a:spcBef>
                <a:spcPct val="0"/>
              </a:spcBef>
              <a:spcAft>
                <a:spcPct val="0"/>
              </a:spcAft>
              <a:buFontTx/>
              <a:buNone/>
            </a:pPr>
            <a:r>
              <a:rPr lang="es-ES" altLang="es-ES" sz="1600" smtClean="0">
                <a:solidFill>
                  <a:prstClr val="black"/>
                </a:solidFill>
              </a:rPr>
              <a:t>Ahora tenemos acceso a todo tipo de herramientas (que puedan estar disponibles a tiempo real): NWP, radar, rayos, etc. </a:t>
            </a:r>
          </a:p>
          <a:p>
            <a:pPr fontAlgn="base">
              <a:lnSpc>
                <a:spcPct val="100000"/>
              </a:lnSpc>
              <a:spcBef>
                <a:spcPct val="0"/>
              </a:spcBef>
              <a:spcAft>
                <a:spcPct val="0"/>
              </a:spcAft>
              <a:buFontTx/>
              <a:buNone/>
            </a:pPr>
            <a:r>
              <a:rPr lang="es-ES" altLang="es-ES" sz="1600" b="1" smtClean="0">
                <a:solidFill>
                  <a:prstClr val="black"/>
                </a:solidFill>
              </a:rPr>
              <a:t>¿Cómo podríamos afinar el producto? </a:t>
            </a:r>
          </a:p>
          <a:p>
            <a:pPr fontAlgn="base">
              <a:lnSpc>
                <a:spcPct val="100000"/>
              </a:lnSpc>
              <a:spcBef>
                <a:spcPct val="0"/>
              </a:spcBef>
              <a:spcAft>
                <a:spcPct val="0"/>
              </a:spcAft>
              <a:buFontTx/>
              <a:buNone/>
            </a:pPr>
            <a:endParaRPr lang="es-ES" altLang="es-ES" sz="1800" smtClean="0">
              <a:solidFill>
                <a:prstClr val="black"/>
              </a:solidFill>
            </a:endParaRPr>
          </a:p>
        </p:txBody>
      </p:sp>
      <p:pic>
        <p:nvPicPr>
          <p:cNvPr id="146443" name="Picture 4" descr="http://2.bp.blogspot.com/-AKupibll70k/Vi-ZqUXNKUI/AAAAAAAAFUg/ZW3QK1tXoZw/s1600/pensativo.jpg"/>
          <p:cNvPicPr>
            <a:picLocks noChangeAspect="1" noChangeArrowheads="1"/>
          </p:cNvPicPr>
          <p:nvPr/>
        </p:nvPicPr>
        <p:blipFill>
          <a:blip r:embed="rId7">
            <a:extLst>
              <a:ext uri="{28A0092B-C50C-407E-A947-70E740481C1C}">
                <a14:useLocalDpi xmlns:a14="http://schemas.microsoft.com/office/drawing/2010/main" val="0"/>
              </a:ext>
            </a:extLst>
          </a:blip>
          <a:srcRect r="31387"/>
          <a:stretch>
            <a:fillRect/>
          </a:stretch>
        </p:blipFill>
        <p:spPr bwMode="auto">
          <a:xfrm>
            <a:off x="1457325" y="5222875"/>
            <a:ext cx="1374775"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44" name="CuadroTexto 14"/>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3060072157"/>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838200" y="825500"/>
            <a:ext cx="10515600" cy="5351463"/>
          </a:xfrm>
          <a:prstGeom prst="rect">
            <a:avLst/>
          </a:prstGeom>
        </p:spPr>
        <p:txBody>
          <a:bodyPr rtlCol="0">
            <a:normAutofit/>
          </a:bodyPr>
          <a:lstStyle/>
          <a:p>
            <a:pPr marL="0" indent="0" eaLnBrk="1" fontAlgn="auto" hangingPunct="1">
              <a:spcAft>
                <a:spcPts val="0"/>
              </a:spcAft>
              <a:buFont typeface="Arial" panose="020B0604020202020204" pitchFamily="34" charset="0"/>
              <a:buNone/>
              <a:defRPr/>
            </a:pPr>
            <a:r>
              <a:rPr lang="es-ES" b="1" dirty="0" smtClean="0"/>
              <a:t>3- Discriminación </a:t>
            </a:r>
            <a:r>
              <a:rPr lang="es-ES" b="1" dirty="0"/>
              <a:t>de convección:</a:t>
            </a:r>
          </a:p>
          <a:p>
            <a:pPr lvl="1" eaLnBrk="1" fontAlgn="auto" hangingPunct="1">
              <a:spcAft>
                <a:spcPts val="0"/>
              </a:spcAft>
              <a:defRPr/>
            </a:pPr>
            <a:endParaRPr lang="es-ES" dirty="0" smtClean="0"/>
          </a:p>
          <a:p>
            <a:pPr marL="457200" lvl="1" indent="0" eaLnBrk="1" fontAlgn="auto" hangingPunct="1">
              <a:spcAft>
                <a:spcPts val="0"/>
              </a:spcAft>
              <a:buFont typeface="Arial" panose="020B0604020202020204" pitchFamily="34" charset="0"/>
              <a:buNone/>
              <a:defRPr/>
            </a:pPr>
            <a:endParaRPr lang="es-ES" dirty="0" smtClean="0"/>
          </a:p>
          <a:p>
            <a:pPr marL="457200" lvl="1" indent="0" eaLnBrk="1" fontAlgn="auto" hangingPunct="1">
              <a:spcAft>
                <a:spcPts val="0"/>
              </a:spcAft>
              <a:buFont typeface="Arial" panose="020B0604020202020204" pitchFamily="34" charset="0"/>
              <a:buNone/>
              <a:defRPr/>
            </a:pPr>
            <a:endParaRPr lang="es-ES" dirty="0" smtClean="0"/>
          </a:p>
          <a:p>
            <a:pPr marL="457200" lvl="1" indent="0" eaLnBrk="1" fontAlgn="auto" hangingPunct="1">
              <a:spcAft>
                <a:spcPts val="0"/>
              </a:spcAft>
              <a:buFont typeface="Arial" panose="020B0604020202020204" pitchFamily="34" charset="0"/>
              <a:buNone/>
              <a:defRPr/>
            </a:pPr>
            <a:endParaRPr lang="es-ES" dirty="0"/>
          </a:p>
          <a:p>
            <a:pPr marL="914400" lvl="2" indent="0" eaLnBrk="1" fontAlgn="auto" hangingPunct="1">
              <a:spcAft>
                <a:spcPts val="0"/>
              </a:spcAft>
              <a:buFont typeface="Arial" panose="020B0604020202020204" pitchFamily="34" charset="0"/>
              <a:buNone/>
              <a:defRPr/>
            </a:pPr>
            <a:endParaRPr lang="es-ES" dirty="0"/>
          </a:p>
        </p:txBody>
      </p:sp>
      <p:sp>
        <p:nvSpPr>
          <p:cNvPr id="2" name="Rectángulo 1"/>
          <p:cNvSpPr/>
          <p:nvPr/>
        </p:nvSpPr>
        <p:spPr>
          <a:xfrm>
            <a:off x="1039813" y="1520825"/>
            <a:ext cx="9990137" cy="49260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742950" lvl="1" indent="-285750">
              <a:buFont typeface="Arial" panose="020B0604020202020204" pitchFamily="34" charset="0"/>
              <a:buChar char="•"/>
              <a:defRPr/>
            </a:pPr>
            <a:r>
              <a:rPr lang="es-ES" dirty="0">
                <a:solidFill>
                  <a:prstClr val="white"/>
                </a:solidFill>
              </a:rPr>
              <a:t>Utiliza una máscara convectiva a partir de </a:t>
            </a:r>
            <a:r>
              <a:rPr lang="es-ES" b="1" dirty="0">
                <a:solidFill>
                  <a:srgbClr val="F19D19">
                    <a:lumMod val="40000"/>
                    <a:lumOff val="60000"/>
                  </a:srgbClr>
                </a:solidFill>
              </a:rPr>
              <a:t>NWP índices de inestabilidad</a:t>
            </a:r>
            <a:r>
              <a:rPr lang="es-ES" b="1" dirty="0">
                <a:solidFill>
                  <a:srgbClr val="FFC000"/>
                </a:solidFill>
              </a:rPr>
              <a:t> </a:t>
            </a:r>
            <a:r>
              <a:rPr lang="es-ES" dirty="0">
                <a:solidFill>
                  <a:prstClr val="white"/>
                </a:solidFill>
              </a:rPr>
              <a:t>para descartar píxeles.</a:t>
            </a:r>
          </a:p>
          <a:p>
            <a:pPr marL="742950" lvl="1" indent="-285750">
              <a:buFont typeface="Arial" panose="020B0604020202020204" pitchFamily="34" charset="0"/>
              <a:buChar char="•"/>
              <a:defRPr/>
            </a:pPr>
            <a:endParaRPr lang="es-ES" dirty="0">
              <a:solidFill>
                <a:prstClr val="white"/>
              </a:solidFill>
            </a:endParaRPr>
          </a:p>
          <a:p>
            <a:pPr marL="742950" lvl="1" indent="-285750">
              <a:buFont typeface="Arial" panose="020B0604020202020204" pitchFamily="34" charset="0"/>
              <a:buChar char="•"/>
              <a:defRPr/>
            </a:pPr>
            <a:r>
              <a:rPr lang="es-ES" dirty="0">
                <a:solidFill>
                  <a:prstClr val="white"/>
                </a:solidFill>
              </a:rPr>
              <a:t>Otras opciones: </a:t>
            </a:r>
          </a:p>
          <a:p>
            <a:pPr marL="1200150" lvl="2" indent="-285750">
              <a:buFont typeface="Arial" panose="020B0604020202020204" pitchFamily="34" charset="0"/>
              <a:buChar char="•"/>
              <a:defRPr/>
            </a:pPr>
            <a:r>
              <a:rPr lang="es-ES" b="1" dirty="0">
                <a:solidFill>
                  <a:srgbClr val="F19D19">
                    <a:lumMod val="40000"/>
                    <a:lumOff val="60000"/>
                  </a:srgbClr>
                </a:solidFill>
              </a:rPr>
              <a:t>rayos</a:t>
            </a:r>
            <a:r>
              <a:rPr lang="es-ES" dirty="0">
                <a:solidFill>
                  <a:srgbClr val="F19D19">
                    <a:lumMod val="40000"/>
                    <a:lumOff val="60000"/>
                  </a:srgbClr>
                </a:solidFill>
              </a:rPr>
              <a:t> </a:t>
            </a:r>
            <a:r>
              <a:rPr lang="es-ES" dirty="0">
                <a:solidFill>
                  <a:prstClr val="white"/>
                </a:solidFill>
              </a:rPr>
              <a:t>(si hay en tiempo real)</a:t>
            </a:r>
          </a:p>
          <a:p>
            <a:pPr marL="1200150" lvl="2" indent="-285750">
              <a:buFont typeface="Arial" panose="020B0604020202020204" pitchFamily="34" charset="0"/>
              <a:buChar char="•"/>
              <a:defRPr/>
            </a:pPr>
            <a:r>
              <a:rPr lang="es-ES" b="1" dirty="0">
                <a:solidFill>
                  <a:srgbClr val="F19D19">
                    <a:lumMod val="40000"/>
                    <a:lumOff val="60000"/>
                  </a:srgbClr>
                </a:solidFill>
              </a:rPr>
              <a:t>CRR</a:t>
            </a:r>
            <a:r>
              <a:rPr lang="es-ES" dirty="0">
                <a:solidFill>
                  <a:srgbClr val="F19D19">
                    <a:lumMod val="40000"/>
                    <a:lumOff val="60000"/>
                  </a:srgbClr>
                </a:solidFill>
              </a:rPr>
              <a:t> </a:t>
            </a:r>
            <a:r>
              <a:rPr lang="es-ES" dirty="0">
                <a:solidFill>
                  <a:prstClr val="white"/>
                </a:solidFill>
              </a:rPr>
              <a:t>(si &gt;50mm/h se pone como </a:t>
            </a:r>
            <a:r>
              <a:rPr lang="es-ES" dirty="0" err="1">
                <a:solidFill>
                  <a:prstClr val="white"/>
                </a:solidFill>
              </a:rPr>
              <a:t>convectivo</a:t>
            </a:r>
            <a:r>
              <a:rPr lang="es-ES" dirty="0">
                <a:solidFill>
                  <a:prstClr val="white"/>
                </a:solidFill>
              </a:rPr>
              <a:t>)</a:t>
            </a:r>
          </a:p>
          <a:p>
            <a:pPr marL="1200150" lvl="2" indent="-285750">
              <a:buFont typeface="Arial" panose="020B0604020202020204" pitchFamily="34" charset="0"/>
              <a:buChar char="•"/>
              <a:defRPr/>
            </a:pPr>
            <a:r>
              <a:rPr lang="es-ES" b="1" dirty="0" err="1">
                <a:solidFill>
                  <a:srgbClr val="F19D19">
                    <a:lumMod val="40000"/>
                    <a:lumOff val="60000"/>
                  </a:srgbClr>
                </a:solidFill>
              </a:rPr>
              <a:t>Overshooting</a:t>
            </a:r>
            <a:r>
              <a:rPr lang="es-ES" dirty="0">
                <a:solidFill>
                  <a:srgbClr val="F19D19">
                    <a:lumMod val="40000"/>
                    <a:lumOff val="60000"/>
                  </a:srgbClr>
                </a:solidFill>
              </a:rPr>
              <a:t> </a:t>
            </a:r>
            <a:r>
              <a:rPr lang="es-ES" b="1" dirty="0">
                <a:solidFill>
                  <a:srgbClr val="F19D19">
                    <a:lumMod val="40000"/>
                    <a:lumOff val="60000"/>
                  </a:srgbClr>
                </a:solidFill>
              </a:rPr>
              <a:t>tops</a:t>
            </a:r>
            <a:r>
              <a:rPr lang="es-ES" dirty="0">
                <a:solidFill>
                  <a:srgbClr val="F19D19">
                    <a:lumMod val="40000"/>
                    <a:lumOff val="60000"/>
                  </a:srgbClr>
                </a:solidFill>
              </a:rPr>
              <a:t> </a:t>
            </a:r>
            <a:r>
              <a:rPr lang="es-ES" dirty="0">
                <a:solidFill>
                  <a:prstClr val="white"/>
                </a:solidFill>
              </a:rPr>
              <a:t>(5</a:t>
            </a:r>
            <a:r>
              <a:rPr lang="es-ES" baseline="30000" dirty="0">
                <a:solidFill>
                  <a:prstClr val="white"/>
                </a:solidFill>
              </a:rPr>
              <a:t>o</a:t>
            </a:r>
            <a:r>
              <a:rPr lang="es-ES" dirty="0">
                <a:solidFill>
                  <a:prstClr val="white"/>
                </a:solidFill>
              </a:rPr>
              <a:t>C más frío que la tropopausa de NWP)</a:t>
            </a:r>
          </a:p>
          <a:p>
            <a:pPr marL="742950" lvl="1" indent="-285750">
              <a:buFont typeface="Arial" panose="020B0604020202020204" pitchFamily="34" charset="0"/>
              <a:buChar char="•"/>
              <a:defRPr/>
            </a:pPr>
            <a:endParaRPr lang="es-ES" dirty="0">
              <a:solidFill>
                <a:prstClr val="white"/>
              </a:solidFill>
            </a:endParaRPr>
          </a:p>
          <a:p>
            <a:pPr marL="742950" lvl="1" indent="-285750">
              <a:buFont typeface="Arial" panose="020B0604020202020204" pitchFamily="34" charset="0"/>
              <a:buChar char="•"/>
              <a:defRPr/>
            </a:pPr>
            <a:endParaRPr lang="es-ES" dirty="0">
              <a:solidFill>
                <a:prstClr val="white"/>
              </a:solidFill>
            </a:endParaRPr>
          </a:p>
          <a:p>
            <a:pPr marL="742950" lvl="1" indent="-285750" algn="just">
              <a:buFont typeface="Arial" panose="020B0604020202020204" pitchFamily="34" charset="0"/>
              <a:buChar char="•"/>
              <a:defRPr/>
            </a:pPr>
            <a:r>
              <a:rPr lang="es-ES" dirty="0">
                <a:solidFill>
                  <a:prstClr val="white"/>
                </a:solidFill>
              </a:rPr>
              <a:t>En base a varios parámetros y reglas estadísticas, identifica las diferentes </a:t>
            </a:r>
            <a:r>
              <a:rPr lang="es-ES" b="1" dirty="0">
                <a:solidFill>
                  <a:srgbClr val="F19D19">
                    <a:lumMod val="40000"/>
                    <a:lumOff val="60000"/>
                  </a:srgbClr>
                </a:solidFill>
              </a:rPr>
              <a:t>fases</a:t>
            </a:r>
            <a:r>
              <a:rPr lang="es-ES" dirty="0">
                <a:solidFill>
                  <a:srgbClr val="F19D19">
                    <a:lumMod val="40000"/>
                    <a:lumOff val="60000"/>
                  </a:srgbClr>
                </a:solidFill>
              </a:rPr>
              <a:t> </a:t>
            </a:r>
            <a:r>
              <a:rPr lang="es-ES" dirty="0">
                <a:solidFill>
                  <a:prstClr val="white"/>
                </a:solidFill>
              </a:rPr>
              <a:t>y </a:t>
            </a:r>
            <a:r>
              <a:rPr lang="es-ES" b="1" dirty="0">
                <a:solidFill>
                  <a:srgbClr val="F19D19">
                    <a:lumMod val="40000"/>
                    <a:lumOff val="60000"/>
                  </a:srgbClr>
                </a:solidFill>
              </a:rPr>
              <a:t>transiciones</a:t>
            </a:r>
            <a:r>
              <a:rPr lang="es-ES" dirty="0">
                <a:solidFill>
                  <a:srgbClr val="F19D19">
                    <a:lumMod val="40000"/>
                    <a:lumOff val="60000"/>
                  </a:srgbClr>
                </a:solidFill>
              </a:rPr>
              <a:t> </a:t>
            </a:r>
            <a:r>
              <a:rPr lang="es-ES" dirty="0">
                <a:solidFill>
                  <a:prstClr val="white"/>
                </a:solidFill>
              </a:rPr>
              <a:t>de la convección:</a:t>
            </a:r>
          </a:p>
          <a:p>
            <a:pPr marL="742950" lvl="1" indent="-285750" algn="ctr">
              <a:buFont typeface="Arial" panose="020B0604020202020204" pitchFamily="34" charset="0"/>
              <a:buChar char="•"/>
              <a:defRPr/>
            </a:pPr>
            <a:endParaRPr lang="es-ES" dirty="0">
              <a:solidFill>
                <a:prstClr val="white"/>
              </a:solidFill>
            </a:endParaRPr>
          </a:p>
          <a:p>
            <a:pPr lvl="3">
              <a:defRPr/>
            </a:pPr>
            <a:r>
              <a:rPr lang="en-US" sz="1400" dirty="0">
                <a:solidFill>
                  <a:prstClr val="white"/>
                </a:solidFill>
              </a:rPr>
              <a:t>·  Mature: top temperature &lt; -40°C since at least 45min</a:t>
            </a:r>
          </a:p>
          <a:p>
            <a:pPr lvl="3">
              <a:defRPr/>
            </a:pPr>
            <a:r>
              <a:rPr lang="en-US" sz="1400" dirty="0">
                <a:solidFill>
                  <a:prstClr val="white"/>
                </a:solidFill>
              </a:rPr>
              <a:t>·  Mature transition: crossing top temperature –40°C</a:t>
            </a:r>
          </a:p>
          <a:p>
            <a:pPr lvl="3">
              <a:defRPr/>
            </a:pPr>
            <a:r>
              <a:rPr lang="en-US" sz="1400" dirty="0">
                <a:solidFill>
                  <a:prstClr val="white"/>
                </a:solidFill>
              </a:rPr>
              <a:t>·  Cold transition: crossing top temperature –35°C </a:t>
            </a:r>
            <a:r>
              <a:rPr lang="en-US" sz="1400" b="1" dirty="0">
                <a:solidFill>
                  <a:prstClr val="white"/>
                </a:solidFill>
              </a:rPr>
              <a:t>or </a:t>
            </a:r>
            <a:r>
              <a:rPr lang="en-US" sz="1400" dirty="0">
                <a:solidFill>
                  <a:prstClr val="white"/>
                </a:solidFill>
              </a:rPr>
              <a:t>base of cloud tower –25°C</a:t>
            </a:r>
          </a:p>
          <a:p>
            <a:pPr lvl="3">
              <a:defRPr/>
            </a:pPr>
            <a:r>
              <a:rPr lang="en-US" sz="1400" dirty="0">
                <a:solidFill>
                  <a:prstClr val="white"/>
                </a:solidFill>
              </a:rPr>
              <a:t>·  Warm2 transition: crossing top temperature –25°C </a:t>
            </a:r>
            <a:r>
              <a:rPr lang="en-US" sz="1400" b="1" dirty="0">
                <a:solidFill>
                  <a:prstClr val="white"/>
                </a:solidFill>
              </a:rPr>
              <a:t>or </a:t>
            </a:r>
            <a:r>
              <a:rPr lang="en-US" sz="1400" dirty="0">
                <a:solidFill>
                  <a:prstClr val="white"/>
                </a:solidFill>
              </a:rPr>
              <a:t>base of cloud tower –15°C</a:t>
            </a:r>
          </a:p>
          <a:p>
            <a:pPr lvl="3">
              <a:defRPr/>
            </a:pPr>
            <a:r>
              <a:rPr lang="en-US" sz="1400" dirty="0">
                <a:solidFill>
                  <a:prstClr val="white"/>
                </a:solidFill>
              </a:rPr>
              <a:t>·  Warm1 transition: crossing top temperature –15°C </a:t>
            </a:r>
            <a:r>
              <a:rPr lang="en-US" sz="1400" b="1" dirty="0">
                <a:solidFill>
                  <a:prstClr val="white"/>
                </a:solidFill>
              </a:rPr>
              <a:t>or </a:t>
            </a:r>
            <a:r>
              <a:rPr lang="en-US" sz="1400" dirty="0">
                <a:solidFill>
                  <a:prstClr val="white"/>
                </a:solidFill>
              </a:rPr>
              <a:t>base of cloud tower –5°C</a:t>
            </a:r>
          </a:p>
          <a:p>
            <a:pPr lvl="3">
              <a:defRPr/>
            </a:pPr>
            <a:r>
              <a:rPr lang="en-US" sz="1400" dirty="0">
                <a:solidFill>
                  <a:prstClr val="white"/>
                </a:solidFill>
              </a:rPr>
              <a:t>·  Warm: top temperature &gt; -15° </a:t>
            </a:r>
            <a:r>
              <a:rPr lang="en-US" sz="1400" b="1" dirty="0">
                <a:solidFill>
                  <a:prstClr val="white"/>
                </a:solidFill>
              </a:rPr>
              <a:t>and </a:t>
            </a:r>
            <a:r>
              <a:rPr lang="en-US" sz="1400" dirty="0">
                <a:solidFill>
                  <a:prstClr val="white"/>
                </a:solidFill>
              </a:rPr>
              <a:t>base of cloud tower &gt; –5°C, preceding Warm1 crossing</a:t>
            </a:r>
            <a:endParaRPr lang="es-ES" sz="1400" dirty="0">
              <a:solidFill>
                <a:prstClr val="white"/>
              </a:solidFill>
            </a:endParaRPr>
          </a:p>
        </p:txBody>
      </p:sp>
    </p:spTree>
    <p:extLst>
      <p:ext uri="{BB962C8B-B14F-4D97-AF65-F5344CB8AC3E}">
        <p14:creationId xmlns:p14="http://schemas.microsoft.com/office/powerpoint/2010/main" val="1097631304"/>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a:t>
            </a:r>
            <a:r>
              <a:rPr lang="es-ES" dirty="0" err="1">
                <a:solidFill>
                  <a:prstClr val="white"/>
                </a:solidFill>
              </a:rPr>
              <a:t>convectivas</a:t>
            </a:r>
            <a:r>
              <a:rPr lang="es-ES" dirty="0">
                <a:solidFill>
                  <a:prstClr val="white"/>
                </a:solidFill>
              </a:rPr>
              <a:t> y les asigna atributos</a:t>
            </a:r>
          </a:p>
        </p:txBody>
      </p:sp>
      <p:sp>
        <p:nvSpPr>
          <p:cNvPr id="9" name="Rectángulo redondeado 8"/>
          <p:cNvSpPr/>
          <p:nvPr/>
        </p:nvSpPr>
        <p:spPr>
          <a:xfrm>
            <a:off x="3678238" y="3014663"/>
            <a:ext cx="1985962" cy="6889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sp>
        <p:nvSpPr>
          <p:cNvPr id="12" name="Rectángulo redondeado 11"/>
          <p:cNvSpPr/>
          <p:nvPr/>
        </p:nvSpPr>
        <p:spPr>
          <a:xfrm>
            <a:off x="847725" y="4041775"/>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Umbral adaptativo IR 10,8 µm.</a:t>
            </a:r>
          </a:p>
          <a:p>
            <a:pPr algn="ctr">
              <a:defRPr/>
            </a:pPr>
            <a:r>
              <a:rPr lang="es-ES" sz="1600" dirty="0">
                <a:solidFill>
                  <a:prstClr val="white"/>
                </a:solidFill>
              </a:rPr>
              <a:t>&gt; 6°C</a:t>
            </a:r>
          </a:p>
        </p:txBody>
      </p:sp>
      <p:sp>
        <p:nvSpPr>
          <p:cNvPr id="13" name="Rectángulo redondeado 12"/>
          <p:cNvSpPr/>
          <p:nvPr/>
        </p:nvSpPr>
        <p:spPr>
          <a:xfrm>
            <a:off x="3668713" y="3840163"/>
            <a:ext cx="1985962" cy="1093787"/>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Solapamiento imágenes consecutivas.</a:t>
            </a:r>
          </a:p>
          <a:p>
            <a:pPr algn="ctr">
              <a:defRPr/>
            </a:pPr>
            <a:r>
              <a:rPr lang="es-ES" sz="1600" dirty="0" err="1">
                <a:solidFill>
                  <a:prstClr val="white"/>
                </a:solidFill>
              </a:rPr>
              <a:t>Merge</a:t>
            </a:r>
            <a:r>
              <a:rPr lang="es-ES" sz="1600" dirty="0">
                <a:solidFill>
                  <a:prstClr val="white"/>
                </a:solidFill>
              </a:rPr>
              <a:t>/</a:t>
            </a:r>
            <a:r>
              <a:rPr lang="es-ES" sz="1600" dirty="0" err="1">
                <a:solidFill>
                  <a:prstClr val="white"/>
                </a:solidFill>
              </a:rPr>
              <a:t>split</a:t>
            </a:r>
            <a:endParaRPr lang="es-ES" sz="1600" dirty="0">
              <a:solidFill>
                <a:prstClr val="white"/>
              </a:solidFill>
            </a:endParaRPr>
          </a:p>
        </p:txBody>
      </p:sp>
      <p:sp>
        <p:nvSpPr>
          <p:cNvPr id="14" name="Rectángulo redondeado 13"/>
          <p:cNvSpPr/>
          <p:nvPr/>
        </p:nvSpPr>
        <p:spPr>
          <a:xfrm>
            <a:off x="6523038" y="4627563"/>
            <a:ext cx="1985962" cy="765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NWP índices inestabilidad.</a:t>
            </a:r>
          </a:p>
        </p:txBody>
      </p:sp>
      <p:sp>
        <p:nvSpPr>
          <p:cNvPr id="148491" name="Marcador de contenido 2"/>
          <p:cNvSpPr txBox="1">
            <a:spLocks/>
          </p:cNvSpPr>
          <p:nvPr/>
        </p:nvSpPr>
        <p:spPr bwMode="auto">
          <a:xfrm>
            <a:off x="2652713" y="5581650"/>
            <a:ext cx="8556625"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spcAft>
                <a:spcPct val="0"/>
              </a:spcAft>
              <a:buFont typeface="Arial" panose="020B0604020202020204" pitchFamily="34" charset="0"/>
              <a:buNone/>
            </a:pPr>
            <a:r>
              <a:rPr lang="es-ES" altLang="es-ES" sz="2200" smtClean="0">
                <a:solidFill>
                  <a:prstClr val="black"/>
                </a:solidFill>
              </a:rPr>
              <a:t>¿Qué desplazamiento asignamos a cada célula? ¿</a:t>
            </a:r>
            <a:r>
              <a:rPr lang="es-ES" altLang="es-ES" sz="2200" b="1" smtClean="0">
                <a:solidFill>
                  <a:prstClr val="black"/>
                </a:solidFill>
              </a:rPr>
              <a:t>Vientos NWP</a:t>
            </a:r>
            <a:r>
              <a:rPr lang="es-ES" altLang="es-ES" sz="2200" smtClean="0">
                <a:solidFill>
                  <a:prstClr val="black"/>
                </a:solidFill>
              </a:rPr>
              <a:t> </a:t>
            </a:r>
            <a:r>
              <a:rPr lang="es-ES" altLang="es-ES" sz="2200" b="1" smtClean="0">
                <a:solidFill>
                  <a:prstClr val="black"/>
                </a:solidFill>
              </a:rPr>
              <a:t>o</a:t>
            </a:r>
            <a:r>
              <a:rPr lang="es-ES" altLang="es-ES" sz="2200" smtClean="0">
                <a:solidFill>
                  <a:prstClr val="black"/>
                </a:solidFill>
              </a:rPr>
              <a:t> </a:t>
            </a:r>
            <a:r>
              <a:rPr lang="es-ES" altLang="es-ES" sz="2200" b="1" smtClean="0">
                <a:solidFill>
                  <a:prstClr val="black"/>
                </a:solidFill>
              </a:rPr>
              <a:t>extrapolamos su trayectoria</a:t>
            </a:r>
            <a:r>
              <a:rPr lang="es-ES" altLang="es-ES" sz="2200" smtClean="0">
                <a:solidFill>
                  <a:prstClr val="black"/>
                </a:solidFill>
              </a:rPr>
              <a:t>?</a:t>
            </a:r>
          </a:p>
          <a:p>
            <a:pPr fontAlgn="base">
              <a:spcAft>
                <a:spcPct val="0"/>
              </a:spcAft>
              <a:buFont typeface="Arial" panose="020B0604020202020204" pitchFamily="34" charset="0"/>
              <a:buNone/>
            </a:pPr>
            <a:endParaRPr lang="es-ES" altLang="es-ES" b="1" smtClean="0">
              <a:solidFill>
                <a:prstClr val="black"/>
              </a:solidFill>
            </a:endParaRPr>
          </a:p>
          <a:p>
            <a:pPr algn="ctr" fontAlgn="base">
              <a:spcAft>
                <a:spcPct val="0"/>
              </a:spcAft>
              <a:buFont typeface="Arial" panose="020B0604020202020204" pitchFamily="34" charset="0"/>
              <a:buNone/>
            </a:pPr>
            <a:endParaRPr lang="es-ES" altLang="es-ES" smtClean="0">
              <a:solidFill>
                <a:prstClr val="black"/>
              </a:solidFill>
            </a:endParaRPr>
          </a:p>
          <a:p>
            <a:pPr algn="ctr" fontAlgn="base">
              <a:spcAft>
                <a:spcPct val="0"/>
              </a:spcAft>
              <a:buFont typeface="Arial" panose="020B0604020202020204" pitchFamily="34" charset="0"/>
              <a:buNone/>
            </a:pPr>
            <a:endParaRPr lang="es-ES" altLang="es-ES" smtClean="0">
              <a:solidFill>
                <a:prstClr val="black"/>
              </a:solidFill>
            </a:endParaRPr>
          </a:p>
          <a:p>
            <a:pPr lvl="1" fontAlgn="base">
              <a:spcAft>
                <a:spcPct val="0"/>
              </a:spcAft>
            </a:pPr>
            <a:endParaRPr lang="en-GB" altLang="es-ES" smtClean="0">
              <a:solidFill>
                <a:prstClr val="black"/>
              </a:solidFill>
            </a:endParaRPr>
          </a:p>
          <a:p>
            <a:pPr lvl="1" fontAlgn="base">
              <a:spcAft>
                <a:spcPct val="0"/>
              </a:spcAft>
            </a:pPr>
            <a:endParaRPr lang="en-GB" altLang="es-ES" smtClean="0">
              <a:solidFill>
                <a:prstClr val="black"/>
              </a:solidFill>
            </a:endParaRPr>
          </a:p>
          <a:p>
            <a:pPr lvl="2" fontAlgn="base">
              <a:spcAft>
                <a:spcPct val="0"/>
              </a:spcAft>
              <a:buFont typeface="Arial" panose="020B0604020202020204" pitchFamily="34" charset="0"/>
              <a:buNone/>
            </a:pPr>
            <a:endParaRPr lang="es-ES" altLang="es-ES" smtClean="0">
              <a:solidFill>
                <a:prstClr val="black"/>
              </a:solidFill>
            </a:endParaRPr>
          </a:p>
        </p:txBody>
      </p:sp>
      <p:pic>
        <p:nvPicPr>
          <p:cNvPr id="148492" name="Picture 4" descr="http://2.bp.blogspot.com/-AKupibll70k/Vi-ZqUXNKUI/AAAAAAAAFUg/ZW3QK1tXoZw/s1600/pensativo.jpg"/>
          <p:cNvPicPr>
            <a:picLocks noChangeAspect="1" noChangeArrowheads="1"/>
          </p:cNvPicPr>
          <p:nvPr/>
        </p:nvPicPr>
        <p:blipFill>
          <a:blip r:embed="rId7">
            <a:extLst>
              <a:ext uri="{28A0092B-C50C-407E-A947-70E740481C1C}">
                <a14:useLocalDpi xmlns:a14="http://schemas.microsoft.com/office/drawing/2010/main" val="0"/>
              </a:ext>
            </a:extLst>
          </a:blip>
          <a:srcRect r="31387"/>
          <a:stretch>
            <a:fillRect/>
          </a:stretch>
        </p:blipFill>
        <p:spPr bwMode="auto">
          <a:xfrm>
            <a:off x="1246188" y="5545138"/>
            <a:ext cx="1189037"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93" name="CuadroTexto 17"/>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3887187286"/>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Marcador de contenido 2"/>
          <p:cNvSpPr>
            <a:spLocks noGrp="1"/>
          </p:cNvSpPr>
          <p:nvPr>
            <p:ph idx="4294967295"/>
          </p:nvPr>
        </p:nvSpPr>
        <p:spPr>
          <a:xfrm>
            <a:off x="838200" y="1123950"/>
            <a:ext cx="10515600" cy="5053013"/>
          </a:xfrm>
          <a:prstGeom prst="rect">
            <a:avLst/>
          </a:prstGeom>
        </p:spPr>
        <p:txBody>
          <a:bodyPr/>
          <a:lstStyle/>
          <a:p>
            <a:pPr marL="0" indent="0" eaLnBrk="1" hangingPunct="1">
              <a:buFont typeface="Arial" panose="020B0604020202020204" pitchFamily="34" charset="0"/>
              <a:buNone/>
            </a:pPr>
            <a:r>
              <a:rPr lang="es-ES" altLang="es-ES" b="1" smtClean="0"/>
              <a:t>4-Forecast scheme:</a:t>
            </a:r>
          </a:p>
          <a:p>
            <a:pPr marL="914400" lvl="2" indent="0" eaLnBrk="1" hangingPunct="1">
              <a:buFont typeface="Arial" panose="020B0604020202020204" pitchFamily="34" charset="0"/>
              <a:buNone/>
            </a:pPr>
            <a:endParaRPr lang="es-ES" altLang="es-ES" smtClean="0"/>
          </a:p>
        </p:txBody>
      </p:sp>
      <p:sp>
        <p:nvSpPr>
          <p:cNvPr id="4" name="Rectángulo 3"/>
          <p:cNvSpPr/>
          <p:nvPr/>
        </p:nvSpPr>
        <p:spPr>
          <a:xfrm>
            <a:off x="993775" y="2057400"/>
            <a:ext cx="9682163" cy="3679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a:buFont typeface="Arial" panose="020B0604020202020204" pitchFamily="34" charset="0"/>
              <a:buChar char="•"/>
              <a:defRPr/>
            </a:pPr>
            <a:r>
              <a:rPr lang="es-ES" dirty="0">
                <a:solidFill>
                  <a:prstClr val="white"/>
                </a:solidFill>
              </a:rPr>
              <a:t>Como las células </a:t>
            </a:r>
            <a:r>
              <a:rPr lang="es-ES" dirty="0" err="1">
                <a:solidFill>
                  <a:prstClr val="white"/>
                </a:solidFill>
              </a:rPr>
              <a:t>convectivas</a:t>
            </a:r>
            <a:r>
              <a:rPr lang="es-ES" dirty="0">
                <a:solidFill>
                  <a:prstClr val="white"/>
                </a:solidFill>
              </a:rPr>
              <a:t> tienen su </a:t>
            </a:r>
            <a:r>
              <a:rPr lang="es-ES" b="1" dirty="0">
                <a:solidFill>
                  <a:srgbClr val="F19D19">
                    <a:lumMod val="40000"/>
                    <a:lumOff val="60000"/>
                  </a:srgbClr>
                </a:solidFill>
              </a:rPr>
              <a:t>propia</a:t>
            </a:r>
            <a:r>
              <a:rPr lang="es-ES" b="1" dirty="0">
                <a:solidFill>
                  <a:srgbClr val="FFC000"/>
                </a:solidFill>
              </a:rPr>
              <a:t> </a:t>
            </a:r>
            <a:r>
              <a:rPr lang="es-ES" b="1" dirty="0">
                <a:solidFill>
                  <a:srgbClr val="F19D19">
                    <a:lumMod val="40000"/>
                    <a:lumOff val="60000"/>
                  </a:srgbClr>
                </a:solidFill>
              </a:rPr>
              <a:t>dinámica</a:t>
            </a:r>
            <a:r>
              <a:rPr lang="es-ES" dirty="0">
                <a:solidFill>
                  <a:srgbClr val="F19D19">
                    <a:lumMod val="40000"/>
                    <a:lumOff val="60000"/>
                  </a:srgbClr>
                </a:solidFill>
              </a:rPr>
              <a:t> </a:t>
            </a:r>
            <a:r>
              <a:rPr lang="es-ES" dirty="0">
                <a:solidFill>
                  <a:prstClr val="white"/>
                </a:solidFill>
              </a:rPr>
              <a:t>y su movimiento no siempre coincide con el del flujo atmosférico, </a:t>
            </a:r>
            <a:r>
              <a:rPr lang="es-ES" b="1" dirty="0">
                <a:solidFill>
                  <a:srgbClr val="F19D19">
                    <a:lumMod val="40000"/>
                    <a:lumOff val="60000"/>
                  </a:srgbClr>
                </a:solidFill>
              </a:rPr>
              <a:t>no</a:t>
            </a:r>
            <a:r>
              <a:rPr lang="es-ES" dirty="0">
                <a:solidFill>
                  <a:srgbClr val="F19D19">
                    <a:lumMod val="40000"/>
                    <a:lumOff val="60000"/>
                  </a:srgbClr>
                </a:solidFill>
              </a:rPr>
              <a:t> </a:t>
            </a:r>
            <a:r>
              <a:rPr lang="es-ES" dirty="0">
                <a:solidFill>
                  <a:prstClr val="white"/>
                </a:solidFill>
              </a:rPr>
              <a:t>se usa el </a:t>
            </a:r>
            <a:r>
              <a:rPr lang="es-ES" b="1" dirty="0">
                <a:solidFill>
                  <a:srgbClr val="F19D19">
                    <a:lumMod val="40000"/>
                    <a:lumOff val="60000"/>
                  </a:srgbClr>
                </a:solidFill>
              </a:rPr>
              <a:t>viento</a:t>
            </a:r>
            <a:r>
              <a:rPr lang="es-ES" dirty="0">
                <a:solidFill>
                  <a:srgbClr val="F19D19">
                    <a:lumMod val="40000"/>
                    <a:lumOff val="60000"/>
                  </a:srgbClr>
                </a:solidFill>
              </a:rPr>
              <a:t> </a:t>
            </a:r>
            <a:r>
              <a:rPr lang="es-ES" dirty="0">
                <a:solidFill>
                  <a:prstClr val="white"/>
                </a:solidFill>
              </a:rPr>
              <a:t>de </a:t>
            </a:r>
            <a:r>
              <a:rPr lang="es-ES" b="1" dirty="0">
                <a:solidFill>
                  <a:srgbClr val="F19D19">
                    <a:lumMod val="40000"/>
                    <a:lumOff val="60000"/>
                  </a:srgbClr>
                </a:solidFill>
              </a:rPr>
              <a:t>NWP</a:t>
            </a:r>
            <a:r>
              <a:rPr lang="es-ES" dirty="0">
                <a:solidFill>
                  <a:srgbClr val="F19D19">
                    <a:lumMod val="40000"/>
                    <a:lumOff val="60000"/>
                  </a:srgbClr>
                </a:solidFill>
              </a:rPr>
              <a:t> </a:t>
            </a:r>
            <a:r>
              <a:rPr lang="es-ES" dirty="0">
                <a:solidFill>
                  <a:prstClr val="white"/>
                </a:solidFill>
              </a:rPr>
              <a:t>o de HRW, sino que se estima su movimiento a partir del seguimiento en varias imágenes de una misma célula (</a:t>
            </a:r>
            <a:r>
              <a:rPr lang="es-ES" b="1" dirty="0">
                <a:solidFill>
                  <a:srgbClr val="F19D19">
                    <a:lumMod val="40000"/>
                    <a:lumOff val="60000"/>
                  </a:srgbClr>
                </a:solidFill>
              </a:rPr>
              <a:t>trayectoria</a:t>
            </a:r>
            <a:r>
              <a:rPr lang="es-ES" dirty="0">
                <a:solidFill>
                  <a:prstClr val="white"/>
                </a:solidFill>
              </a:rPr>
              <a:t>).</a:t>
            </a:r>
          </a:p>
          <a:p>
            <a:pPr marL="342900" indent="-342900">
              <a:buFont typeface="Arial" panose="020B0604020202020204" pitchFamily="34" charset="0"/>
              <a:buChar char="•"/>
              <a:defRPr/>
            </a:pPr>
            <a:endParaRPr lang="es-ES" dirty="0">
              <a:solidFill>
                <a:prstClr val="white"/>
              </a:solidFill>
            </a:endParaRPr>
          </a:p>
          <a:p>
            <a:pPr marL="342900" indent="-342900">
              <a:buFont typeface="Arial" panose="020B0604020202020204" pitchFamily="34" charset="0"/>
              <a:buChar char="•"/>
              <a:defRPr/>
            </a:pPr>
            <a:endParaRPr lang="es-ES" dirty="0">
              <a:solidFill>
                <a:prstClr val="white"/>
              </a:solidFill>
            </a:endParaRPr>
          </a:p>
          <a:p>
            <a:pPr marL="342900" indent="-342900">
              <a:buFont typeface="Arial" panose="020B0604020202020204" pitchFamily="34" charset="0"/>
              <a:buChar char="•"/>
              <a:defRPr/>
            </a:pPr>
            <a:endParaRPr lang="es-ES" dirty="0">
              <a:solidFill>
                <a:prstClr val="white"/>
              </a:solidFill>
            </a:endParaRPr>
          </a:p>
          <a:p>
            <a:pPr marL="342900" indent="-342900">
              <a:buFont typeface="Arial" panose="020B0604020202020204" pitchFamily="34" charset="0"/>
              <a:buChar char="•"/>
              <a:defRPr/>
            </a:pPr>
            <a:r>
              <a:rPr lang="es-ES" dirty="0">
                <a:solidFill>
                  <a:prstClr val="white"/>
                </a:solidFill>
              </a:rPr>
              <a:t>El resto de </a:t>
            </a:r>
            <a:r>
              <a:rPr lang="es-ES" b="1" dirty="0">
                <a:solidFill>
                  <a:srgbClr val="F19D19">
                    <a:lumMod val="40000"/>
                    <a:lumOff val="60000"/>
                  </a:srgbClr>
                </a:solidFill>
              </a:rPr>
              <a:t>atributos</a:t>
            </a:r>
            <a:r>
              <a:rPr lang="es-ES" dirty="0">
                <a:solidFill>
                  <a:srgbClr val="F19D19">
                    <a:lumMod val="40000"/>
                    <a:lumOff val="60000"/>
                  </a:srgbClr>
                </a:solidFill>
              </a:rPr>
              <a:t> </a:t>
            </a:r>
            <a:r>
              <a:rPr lang="es-ES" dirty="0">
                <a:solidFill>
                  <a:prstClr val="white"/>
                </a:solidFill>
              </a:rPr>
              <a:t>(superficie, altura, ritmo de crecimiento, actividad, </a:t>
            </a:r>
            <a:r>
              <a:rPr lang="es-ES" dirty="0" err="1">
                <a:solidFill>
                  <a:prstClr val="white"/>
                </a:solidFill>
              </a:rPr>
              <a:t>etc</a:t>
            </a:r>
            <a:r>
              <a:rPr lang="es-ES" dirty="0">
                <a:solidFill>
                  <a:prstClr val="white"/>
                </a:solidFill>
              </a:rPr>
              <a:t>) se dejan en su mayoría </a:t>
            </a:r>
            <a:r>
              <a:rPr lang="es-ES" b="1" dirty="0">
                <a:solidFill>
                  <a:srgbClr val="F19D19">
                    <a:lumMod val="40000"/>
                    <a:lumOff val="60000"/>
                  </a:srgbClr>
                </a:solidFill>
              </a:rPr>
              <a:t>inalterados</a:t>
            </a:r>
            <a:r>
              <a:rPr lang="es-ES" dirty="0">
                <a:solidFill>
                  <a:prstClr val="white"/>
                </a:solidFill>
              </a:rPr>
              <a:t>, salvo para T+15 y T+30 en casos de muy alta tasa de expansión o enfriamiento.</a:t>
            </a:r>
          </a:p>
        </p:txBody>
      </p:sp>
    </p:spTree>
    <p:extLst>
      <p:ext uri="{BB962C8B-B14F-4D97-AF65-F5344CB8AC3E}">
        <p14:creationId xmlns:p14="http://schemas.microsoft.com/office/powerpoint/2010/main" val="4141960855"/>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convectivas y les asigna atributos</a:t>
            </a:r>
          </a:p>
        </p:txBody>
      </p:sp>
      <p:sp>
        <p:nvSpPr>
          <p:cNvPr id="9" name="Rectángulo redondeado 8"/>
          <p:cNvSpPr/>
          <p:nvPr/>
        </p:nvSpPr>
        <p:spPr>
          <a:xfrm>
            <a:off x="3678238" y="3014663"/>
            <a:ext cx="1985962" cy="6889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pic>
        <p:nvPicPr>
          <p:cNvPr id="150536" name="Picture 4" descr="http://2.bp.blogspot.com/-AKupibll70k/Vi-ZqUXNKUI/AAAAAAAAFUg/ZW3QK1tXoZw/s1600/pensativo.jpg"/>
          <p:cNvPicPr>
            <a:picLocks noChangeAspect="1" noChangeArrowheads="1"/>
          </p:cNvPicPr>
          <p:nvPr/>
        </p:nvPicPr>
        <p:blipFill>
          <a:blip r:embed="rId7">
            <a:extLst>
              <a:ext uri="{28A0092B-C50C-407E-A947-70E740481C1C}">
                <a14:useLocalDpi xmlns:a14="http://schemas.microsoft.com/office/drawing/2010/main" val="0"/>
              </a:ext>
            </a:extLst>
          </a:blip>
          <a:srcRect r="31387"/>
          <a:stretch>
            <a:fillRect/>
          </a:stretch>
        </p:blipFill>
        <p:spPr bwMode="auto">
          <a:xfrm>
            <a:off x="1246188" y="4208463"/>
            <a:ext cx="1189037"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7" name="Imagen 12"/>
          <p:cNvPicPr>
            <a:picLocks noChangeAspect="1"/>
          </p:cNvPicPr>
          <p:nvPr/>
        </p:nvPicPr>
        <p:blipFill>
          <a:blip r:embed="rId8">
            <a:extLst>
              <a:ext uri="{28A0092B-C50C-407E-A947-70E740481C1C}">
                <a14:useLocalDpi xmlns:a14="http://schemas.microsoft.com/office/drawing/2010/main" val="0"/>
              </a:ext>
            </a:extLst>
          </a:blip>
          <a:srcRect l="38548" t="41568" r="49001" b="34122"/>
          <a:stretch>
            <a:fillRect/>
          </a:stretch>
        </p:blipFill>
        <p:spPr bwMode="auto">
          <a:xfrm>
            <a:off x="8978900" y="153988"/>
            <a:ext cx="1830388"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8" name="CuadroTexto 13"/>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1475042129"/>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convectivas y les asigna atributos</a:t>
            </a:r>
          </a:p>
        </p:txBody>
      </p:sp>
      <p:sp>
        <p:nvSpPr>
          <p:cNvPr id="9" name="Rectángulo redondeado 8"/>
          <p:cNvSpPr/>
          <p:nvPr/>
        </p:nvSpPr>
        <p:spPr>
          <a:xfrm>
            <a:off x="3678238" y="3014663"/>
            <a:ext cx="1985962" cy="6889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sp>
        <p:nvSpPr>
          <p:cNvPr id="12" name="Rectángulo redondeado 11"/>
          <p:cNvSpPr/>
          <p:nvPr/>
        </p:nvSpPr>
        <p:spPr>
          <a:xfrm>
            <a:off x="847725" y="4041775"/>
            <a:ext cx="1984375" cy="892175"/>
          </a:xfrm>
          <a:prstGeom prst="round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black"/>
                </a:solidFill>
              </a:rPr>
              <a:t>Umbral adaptativo IR 10,8 µm.</a:t>
            </a:r>
          </a:p>
          <a:p>
            <a:pPr algn="ctr">
              <a:defRPr/>
            </a:pPr>
            <a:r>
              <a:rPr lang="es-ES" sz="1600" dirty="0">
                <a:solidFill>
                  <a:prstClr val="black"/>
                </a:solidFill>
              </a:rPr>
              <a:t>&gt; 6°C</a:t>
            </a:r>
          </a:p>
        </p:txBody>
      </p:sp>
      <p:pic>
        <p:nvPicPr>
          <p:cNvPr id="151561" name="Imagen 12"/>
          <p:cNvPicPr>
            <a:picLocks noChangeAspect="1"/>
          </p:cNvPicPr>
          <p:nvPr/>
        </p:nvPicPr>
        <p:blipFill>
          <a:blip r:embed="rId7">
            <a:extLst>
              <a:ext uri="{28A0092B-C50C-407E-A947-70E740481C1C}">
                <a14:useLocalDpi xmlns:a14="http://schemas.microsoft.com/office/drawing/2010/main" val="0"/>
              </a:ext>
            </a:extLst>
          </a:blip>
          <a:srcRect l="38548" t="41568" r="49001" b="34122"/>
          <a:stretch>
            <a:fillRect/>
          </a:stretch>
        </p:blipFill>
        <p:spPr bwMode="auto">
          <a:xfrm>
            <a:off x="8978900" y="153988"/>
            <a:ext cx="1830388"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2" name="CuadroTexto 13"/>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2954911423"/>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convectivas y les asigna atributos</a:t>
            </a:r>
          </a:p>
        </p:txBody>
      </p:sp>
      <p:sp>
        <p:nvSpPr>
          <p:cNvPr id="9" name="Rectángulo redondeado 8"/>
          <p:cNvSpPr/>
          <p:nvPr/>
        </p:nvSpPr>
        <p:spPr>
          <a:xfrm>
            <a:off x="3678238" y="3014663"/>
            <a:ext cx="1985962" cy="68897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sp>
        <p:nvSpPr>
          <p:cNvPr id="12" name="Rectángulo redondeado 11"/>
          <p:cNvSpPr/>
          <p:nvPr/>
        </p:nvSpPr>
        <p:spPr>
          <a:xfrm>
            <a:off x="847725" y="4041775"/>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Umbral adaptativo IR 10,8 µm.</a:t>
            </a:r>
          </a:p>
          <a:p>
            <a:pPr algn="ctr">
              <a:defRPr/>
            </a:pPr>
            <a:r>
              <a:rPr lang="es-ES" sz="1600" dirty="0">
                <a:solidFill>
                  <a:prstClr val="white"/>
                </a:solidFill>
              </a:rPr>
              <a:t>&gt; 6°C</a:t>
            </a:r>
          </a:p>
        </p:txBody>
      </p:sp>
      <p:pic>
        <p:nvPicPr>
          <p:cNvPr id="152585" name="Picture 4" descr="http://2.bp.blogspot.com/-AKupibll70k/Vi-ZqUXNKUI/AAAAAAAAFUg/ZW3QK1tXoZw/s1600/pensativo.jpg"/>
          <p:cNvPicPr>
            <a:picLocks noChangeAspect="1" noChangeArrowheads="1"/>
          </p:cNvPicPr>
          <p:nvPr/>
        </p:nvPicPr>
        <p:blipFill>
          <a:blip r:embed="rId7">
            <a:extLst>
              <a:ext uri="{28A0092B-C50C-407E-A947-70E740481C1C}">
                <a14:useLocalDpi xmlns:a14="http://schemas.microsoft.com/office/drawing/2010/main" val="0"/>
              </a:ext>
            </a:extLst>
          </a:blip>
          <a:srcRect r="31387"/>
          <a:stretch>
            <a:fillRect/>
          </a:stretch>
        </p:blipFill>
        <p:spPr bwMode="auto">
          <a:xfrm>
            <a:off x="4076700" y="4041775"/>
            <a:ext cx="1189038"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6" name="Imagen 13"/>
          <p:cNvPicPr>
            <a:picLocks noChangeAspect="1"/>
          </p:cNvPicPr>
          <p:nvPr/>
        </p:nvPicPr>
        <p:blipFill>
          <a:blip r:embed="rId8">
            <a:extLst>
              <a:ext uri="{28A0092B-C50C-407E-A947-70E740481C1C}">
                <a14:useLocalDpi xmlns:a14="http://schemas.microsoft.com/office/drawing/2010/main" val="0"/>
              </a:ext>
            </a:extLst>
          </a:blip>
          <a:srcRect l="38548" t="41568" r="49001" b="34122"/>
          <a:stretch>
            <a:fillRect/>
          </a:stretch>
        </p:blipFill>
        <p:spPr bwMode="auto">
          <a:xfrm>
            <a:off x="8978900" y="153988"/>
            <a:ext cx="1830388"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7" name="CuadroTexto 14"/>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3183828225"/>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convectivas y les asigna atributos</a:t>
            </a:r>
          </a:p>
        </p:txBody>
      </p:sp>
      <p:sp>
        <p:nvSpPr>
          <p:cNvPr id="9" name="Rectángulo redondeado 8"/>
          <p:cNvSpPr/>
          <p:nvPr/>
        </p:nvSpPr>
        <p:spPr>
          <a:xfrm>
            <a:off x="3678238" y="3014663"/>
            <a:ext cx="1985962" cy="68897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sp>
        <p:nvSpPr>
          <p:cNvPr id="12" name="Rectángulo redondeado 11"/>
          <p:cNvSpPr/>
          <p:nvPr/>
        </p:nvSpPr>
        <p:spPr>
          <a:xfrm>
            <a:off x="847725" y="4041775"/>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Umbral adaptativo IR 10,8 µm.</a:t>
            </a:r>
          </a:p>
          <a:p>
            <a:pPr algn="ctr">
              <a:defRPr/>
            </a:pPr>
            <a:r>
              <a:rPr lang="es-ES" sz="1600" dirty="0">
                <a:solidFill>
                  <a:prstClr val="white"/>
                </a:solidFill>
              </a:rPr>
              <a:t>&gt; 6°C</a:t>
            </a:r>
          </a:p>
        </p:txBody>
      </p:sp>
      <p:sp>
        <p:nvSpPr>
          <p:cNvPr id="13" name="Rectángulo redondeado 12"/>
          <p:cNvSpPr/>
          <p:nvPr/>
        </p:nvSpPr>
        <p:spPr>
          <a:xfrm>
            <a:off x="3668713" y="3840163"/>
            <a:ext cx="1985962" cy="1093787"/>
          </a:xfrm>
          <a:prstGeom prst="round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black"/>
                </a:solidFill>
              </a:rPr>
              <a:t>Solapamiento imágenes consecutivas.</a:t>
            </a:r>
          </a:p>
          <a:p>
            <a:pPr algn="ctr">
              <a:defRPr/>
            </a:pPr>
            <a:r>
              <a:rPr lang="es-ES" sz="1600" dirty="0" err="1">
                <a:solidFill>
                  <a:prstClr val="black"/>
                </a:solidFill>
              </a:rPr>
              <a:t>Merge</a:t>
            </a:r>
            <a:r>
              <a:rPr lang="es-ES" sz="1600" dirty="0">
                <a:solidFill>
                  <a:prstClr val="black"/>
                </a:solidFill>
              </a:rPr>
              <a:t>/</a:t>
            </a:r>
            <a:r>
              <a:rPr lang="es-ES" sz="1600" dirty="0" err="1">
                <a:solidFill>
                  <a:prstClr val="black"/>
                </a:solidFill>
              </a:rPr>
              <a:t>split</a:t>
            </a:r>
            <a:endParaRPr lang="es-ES" sz="1600" dirty="0">
              <a:solidFill>
                <a:prstClr val="black"/>
              </a:solidFill>
            </a:endParaRPr>
          </a:p>
        </p:txBody>
      </p:sp>
      <p:pic>
        <p:nvPicPr>
          <p:cNvPr id="153610" name="Imagen 13"/>
          <p:cNvPicPr>
            <a:picLocks noChangeAspect="1"/>
          </p:cNvPicPr>
          <p:nvPr/>
        </p:nvPicPr>
        <p:blipFill>
          <a:blip r:embed="rId7">
            <a:extLst>
              <a:ext uri="{28A0092B-C50C-407E-A947-70E740481C1C}">
                <a14:useLocalDpi xmlns:a14="http://schemas.microsoft.com/office/drawing/2010/main" val="0"/>
              </a:ext>
            </a:extLst>
          </a:blip>
          <a:srcRect l="38548" t="41568" r="49001" b="34122"/>
          <a:stretch>
            <a:fillRect/>
          </a:stretch>
        </p:blipFill>
        <p:spPr bwMode="auto">
          <a:xfrm>
            <a:off x="8978900" y="153988"/>
            <a:ext cx="1830388"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11" name="CuadroTexto 14"/>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4087606873"/>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convectivas y les asigna atributos</a:t>
            </a:r>
          </a:p>
        </p:txBody>
      </p:sp>
      <p:sp>
        <p:nvSpPr>
          <p:cNvPr id="9" name="Rectángulo redondeado 8"/>
          <p:cNvSpPr/>
          <p:nvPr/>
        </p:nvSpPr>
        <p:spPr>
          <a:xfrm>
            <a:off x="3678238" y="3014663"/>
            <a:ext cx="1985962" cy="6889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sp>
        <p:nvSpPr>
          <p:cNvPr id="12" name="Rectángulo redondeado 11"/>
          <p:cNvSpPr/>
          <p:nvPr/>
        </p:nvSpPr>
        <p:spPr>
          <a:xfrm>
            <a:off x="847725" y="4041775"/>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Umbral adaptativo IR 10,8 µm.</a:t>
            </a:r>
          </a:p>
          <a:p>
            <a:pPr algn="ctr">
              <a:defRPr/>
            </a:pPr>
            <a:r>
              <a:rPr lang="es-ES" sz="1600" dirty="0">
                <a:solidFill>
                  <a:prstClr val="white"/>
                </a:solidFill>
              </a:rPr>
              <a:t>&gt; 6°C</a:t>
            </a:r>
          </a:p>
        </p:txBody>
      </p:sp>
      <p:sp>
        <p:nvSpPr>
          <p:cNvPr id="13" name="Rectángulo redondeado 12"/>
          <p:cNvSpPr/>
          <p:nvPr/>
        </p:nvSpPr>
        <p:spPr>
          <a:xfrm>
            <a:off x="3668713" y="3840163"/>
            <a:ext cx="1985962" cy="1093787"/>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Solapamiento imágenes consecutivas.</a:t>
            </a:r>
          </a:p>
          <a:p>
            <a:pPr algn="ctr">
              <a:defRPr/>
            </a:pPr>
            <a:r>
              <a:rPr lang="es-ES" sz="1600" dirty="0" err="1">
                <a:solidFill>
                  <a:prstClr val="white"/>
                </a:solidFill>
              </a:rPr>
              <a:t>Merge</a:t>
            </a:r>
            <a:r>
              <a:rPr lang="es-ES" sz="1600" dirty="0">
                <a:solidFill>
                  <a:prstClr val="white"/>
                </a:solidFill>
              </a:rPr>
              <a:t>/</a:t>
            </a:r>
            <a:r>
              <a:rPr lang="es-ES" sz="1600" dirty="0" err="1">
                <a:solidFill>
                  <a:prstClr val="white"/>
                </a:solidFill>
              </a:rPr>
              <a:t>split</a:t>
            </a:r>
            <a:endParaRPr lang="es-ES" sz="1600" dirty="0">
              <a:solidFill>
                <a:prstClr val="white"/>
              </a:solidFill>
            </a:endParaRPr>
          </a:p>
        </p:txBody>
      </p:sp>
      <p:pic>
        <p:nvPicPr>
          <p:cNvPr id="154634" name="Picture 4" descr="http://2.bp.blogspot.com/-AKupibll70k/Vi-ZqUXNKUI/AAAAAAAAFUg/ZW3QK1tXoZw/s1600/pensativo.jpg"/>
          <p:cNvPicPr>
            <a:picLocks noChangeAspect="1" noChangeArrowheads="1"/>
          </p:cNvPicPr>
          <p:nvPr/>
        </p:nvPicPr>
        <p:blipFill>
          <a:blip r:embed="rId7">
            <a:extLst>
              <a:ext uri="{28A0092B-C50C-407E-A947-70E740481C1C}">
                <a14:useLocalDpi xmlns:a14="http://schemas.microsoft.com/office/drawing/2010/main" val="0"/>
              </a:ext>
            </a:extLst>
          </a:blip>
          <a:srcRect r="31387"/>
          <a:stretch>
            <a:fillRect/>
          </a:stretch>
        </p:blipFill>
        <p:spPr bwMode="auto">
          <a:xfrm>
            <a:off x="7018338" y="4627563"/>
            <a:ext cx="1189037"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35" name="Imagen 14"/>
          <p:cNvPicPr>
            <a:picLocks noChangeAspect="1"/>
          </p:cNvPicPr>
          <p:nvPr/>
        </p:nvPicPr>
        <p:blipFill>
          <a:blip r:embed="rId8">
            <a:extLst>
              <a:ext uri="{28A0092B-C50C-407E-A947-70E740481C1C}">
                <a14:useLocalDpi xmlns:a14="http://schemas.microsoft.com/office/drawing/2010/main" val="0"/>
              </a:ext>
            </a:extLst>
          </a:blip>
          <a:srcRect l="38548" t="41568" r="49001" b="34122"/>
          <a:stretch>
            <a:fillRect/>
          </a:stretch>
        </p:blipFill>
        <p:spPr bwMode="auto">
          <a:xfrm>
            <a:off x="8978900" y="153988"/>
            <a:ext cx="1830388"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6" name="CuadroTexto 15"/>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2431801375"/>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convectivas y les asigna atributos</a:t>
            </a:r>
          </a:p>
        </p:txBody>
      </p:sp>
      <p:sp>
        <p:nvSpPr>
          <p:cNvPr id="9" name="Rectángulo redondeado 8"/>
          <p:cNvSpPr/>
          <p:nvPr/>
        </p:nvSpPr>
        <p:spPr>
          <a:xfrm>
            <a:off x="3678238" y="3014663"/>
            <a:ext cx="1985962" cy="6889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sp>
        <p:nvSpPr>
          <p:cNvPr id="12" name="Rectángulo redondeado 11"/>
          <p:cNvSpPr/>
          <p:nvPr/>
        </p:nvSpPr>
        <p:spPr>
          <a:xfrm>
            <a:off x="847725" y="4041775"/>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Umbral adaptativo IR 10,8 µm.</a:t>
            </a:r>
          </a:p>
          <a:p>
            <a:pPr algn="ctr">
              <a:defRPr/>
            </a:pPr>
            <a:r>
              <a:rPr lang="es-ES" sz="1600" dirty="0">
                <a:solidFill>
                  <a:prstClr val="white"/>
                </a:solidFill>
              </a:rPr>
              <a:t>&gt; 6°C</a:t>
            </a:r>
          </a:p>
        </p:txBody>
      </p:sp>
      <p:sp>
        <p:nvSpPr>
          <p:cNvPr id="13" name="Rectángulo redondeado 12"/>
          <p:cNvSpPr/>
          <p:nvPr/>
        </p:nvSpPr>
        <p:spPr>
          <a:xfrm>
            <a:off x="3668713" y="3840163"/>
            <a:ext cx="1985962" cy="1093787"/>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Solapamiento imágenes consecutivas.</a:t>
            </a:r>
          </a:p>
          <a:p>
            <a:pPr algn="ctr">
              <a:defRPr/>
            </a:pPr>
            <a:r>
              <a:rPr lang="es-ES" sz="1600" dirty="0" err="1">
                <a:solidFill>
                  <a:prstClr val="white"/>
                </a:solidFill>
              </a:rPr>
              <a:t>Merge</a:t>
            </a:r>
            <a:r>
              <a:rPr lang="es-ES" sz="1600" dirty="0">
                <a:solidFill>
                  <a:prstClr val="white"/>
                </a:solidFill>
              </a:rPr>
              <a:t>/</a:t>
            </a:r>
            <a:r>
              <a:rPr lang="es-ES" sz="1600" dirty="0" err="1">
                <a:solidFill>
                  <a:prstClr val="white"/>
                </a:solidFill>
              </a:rPr>
              <a:t>split</a:t>
            </a:r>
            <a:endParaRPr lang="es-ES" sz="1600" dirty="0">
              <a:solidFill>
                <a:prstClr val="white"/>
              </a:solidFill>
            </a:endParaRPr>
          </a:p>
        </p:txBody>
      </p:sp>
      <p:sp>
        <p:nvSpPr>
          <p:cNvPr id="14" name="Rectángulo redondeado 13"/>
          <p:cNvSpPr/>
          <p:nvPr/>
        </p:nvSpPr>
        <p:spPr>
          <a:xfrm>
            <a:off x="6523038" y="4627563"/>
            <a:ext cx="1985962" cy="765175"/>
          </a:xfrm>
          <a:prstGeom prst="round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black"/>
                </a:solidFill>
              </a:rPr>
              <a:t>NWP índices inestabilidad.</a:t>
            </a:r>
          </a:p>
        </p:txBody>
      </p:sp>
      <p:pic>
        <p:nvPicPr>
          <p:cNvPr id="155659" name="Imagen 14"/>
          <p:cNvPicPr>
            <a:picLocks noChangeAspect="1"/>
          </p:cNvPicPr>
          <p:nvPr/>
        </p:nvPicPr>
        <p:blipFill>
          <a:blip r:embed="rId7">
            <a:extLst>
              <a:ext uri="{28A0092B-C50C-407E-A947-70E740481C1C}">
                <a14:useLocalDpi xmlns:a14="http://schemas.microsoft.com/office/drawing/2010/main" val="0"/>
              </a:ext>
            </a:extLst>
          </a:blip>
          <a:srcRect l="38548" t="41568" r="49001" b="34122"/>
          <a:stretch>
            <a:fillRect/>
          </a:stretch>
        </p:blipFill>
        <p:spPr bwMode="auto">
          <a:xfrm>
            <a:off x="8978900" y="153988"/>
            <a:ext cx="1830388"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60" name="CuadroTexto 15"/>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2443473765"/>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convectivas y les asigna atributos</a:t>
            </a:r>
          </a:p>
        </p:txBody>
      </p:sp>
      <p:sp>
        <p:nvSpPr>
          <p:cNvPr id="9" name="Rectángulo redondeado 8"/>
          <p:cNvSpPr/>
          <p:nvPr/>
        </p:nvSpPr>
        <p:spPr>
          <a:xfrm>
            <a:off x="3678238" y="3014663"/>
            <a:ext cx="1985962" cy="6889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sp>
        <p:nvSpPr>
          <p:cNvPr id="12" name="Rectángulo redondeado 11"/>
          <p:cNvSpPr/>
          <p:nvPr/>
        </p:nvSpPr>
        <p:spPr>
          <a:xfrm>
            <a:off x="847725" y="4041775"/>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Umbral adaptativo IR 10,8 µm.</a:t>
            </a:r>
          </a:p>
          <a:p>
            <a:pPr algn="ctr">
              <a:defRPr/>
            </a:pPr>
            <a:r>
              <a:rPr lang="es-ES" sz="1600" dirty="0">
                <a:solidFill>
                  <a:prstClr val="white"/>
                </a:solidFill>
              </a:rPr>
              <a:t>&gt; 6°C</a:t>
            </a:r>
          </a:p>
        </p:txBody>
      </p:sp>
      <p:sp>
        <p:nvSpPr>
          <p:cNvPr id="13" name="Rectángulo redondeado 12"/>
          <p:cNvSpPr/>
          <p:nvPr/>
        </p:nvSpPr>
        <p:spPr>
          <a:xfrm>
            <a:off x="3668713" y="3840163"/>
            <a:ext cx="1985962" cy="1093787"/>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Solapamiento imágenes consecutivas.</a:t>
            </a:r>
          </a:p>
          <a:p>
            <a:pPr algn="ctr">
              <a:defRPr/>
            </a:pPr>
            <a:r>
              <a:rPr lang="es-ES" sz="1600" dirty="0" err="1">
                <a:solidFill>
                  <a:prstClr val="white"/>
                </a:solidFill>
              </a:rPr>
              <a:t>Merge</a:t>
            </a:r>
            <a:r>
              <a:rPr lang="es-ES" sz="1600" dirty="0">
                <a:solidFill>
                  <a:prstClr val="white"/>
                </a:solidFill>
              </a:rPr>
              <a:t>/</a:t>
            </a:r>
            <a:r>
              <a:rPr lang="es-ES" sz="1600" dirty="0" err="1">
                <a:solidFill>
                  <a:prstClr val="white"/>
                </a:solidFill>
              </a:rPr>
              <a:t>split</a:t>
            </a:r>
            <a:endParaRPr lang="es-ES" sz="1600" dirty="0">
              <a:solidFill>
                <a:prstClr val="white"/>
              </a:solidFill>
            </a:endParaRPr>
          </a:p>
        </p:txBody>
      </p:sp>
      <p:sp>
        <p:nvSpPr>
          <p:cNvPr id="14" name="Rectángulo redondeado 13"/>
          <p:cNvSpPr/>
          <p:nvPr/>
        </p:nvSpPr>
        <p:spPr>
          <a:xfrm>
            <a:off x="6523038" y="4627563"/>
            <a:ext cx="1985962" cy="765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NWP índices inestabilidad.</a:t>
            </a:r>
          </a:p>
        </p:txBody>
      </p:sp>
      <p:pic>
        <p:nvPicPr>
          <p:cNvPr id="156683" name="Picture 4" descr="http://2.bp.blogspot.com/-AKupibll70k/Vi-ZqUXNKUI/AAAAAAAAFUg/ZW3QK1tXoZw/s1600/pensativo.jpg"/>
          <p:cNvPicPr>
            <a:picLocks noChangeAspect="1" noChangeArrowheads="1"/>
          </p:cNvPicPr>
          <p:nvPr/>
        </p:nvPicPr>
        <p:blipFill>
          <a:blip r:embed="rId7">
            <a:extLst>
              <a:ext uri="{28A0092B-C50C-407E-A947-70E740481C1C}">
                <a14:useLocalDpi xmlns:a14="http://schemas.microsoft.com/office/drawing/2010/main" val="0"/>
              </a:ext>
            </a:extLst>
          </a:blip>
          <a:srcRect r="31387"/>
          <a:stretch>
            <a:fillRect/>
          </a:stretch>
        </p:blipFill>
        <p:spPr bwMode="auto">
          <a:xfrm>
            <a:off x="9775825" y="4140200"/>
            <a:ext cx="1189038"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684" name="Imagen 18"/>
          <p:cNvPicPr>
            <a:picLocks noChangeAspect="1"/>
          </p:cNvPicPr>
          <p:nvPr/>
        </p:nvPicPr>
        <p:blipFill>
          <a:blip r:embed="rId8">
            <a:extLst>
              <a:ext uri="{28A0092B-C50C-407E-A947-70E740481C1C}">
                <a14:useLocalDpi xmlns:a14="http://schemas.microsoft.com/office/drawing/2010/main" val="0"/>
              </a:ext>
            </a:extLst>
          </a:blip>
          <a:srcRect l="38548" t="41568" r="49001" b="34122"/>
          <a:stretch>
            <a:fillRect/>
          </a:stretch>
        </p:blipFill>
        <p:spPr bwMode="auto">
          <a:xfrm>
            <a:off x="8978900" y="153988"/>
            <a:ext cx="1830388"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85" name="CuadroTexto 14"/>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1216239212"/>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ítulo 1"/>
          <p:cNvSpPr>
            <a:spLocks noGrp="1"/>
          </p:cNvSpPr>
          <p:nvPr>
            <p:ph type="title"/>
          </p:nvPr>
        </p:nvSpPr>
        <p:spPr>
          <a:xfrm>
            <a:off x="838200" y="220663"/>
            <a:ext cx="10515600" cy="1325562"/>
          </a:xfrm>
        </p:spPr>
        <p:txBody>
          <a:bodyPr/>
          <a:lstStyle/>
          <a:p>
            <a:pPr eaLnBrk="1" hangingPunct="1"/>
            <a:r>
              <a:rPr lang="es-ES" altLang="es-ES" smtClean="0"/>
              <a:t>ALGORITMO    RDT CW</a:t>
            </a:r>
          </a:p>
        </p:txBody>
      </p:sp>
      <p:graphicFrame>
        <p:nvGraphicFramePr>
          <p:cNvPr id="6" name="Marcador de contenido 5"/>
          <p:cNvGraphicFramePr>
            <a:graphicFrameLocks noGrp="1"/>
          </p:cNvGraphicFramePr>
          <p:nvPr>
            <p:ph idx="4294967295"/>
          </p:nvPr>
        </p:nvGraphicFramePr>
        <p:xfrm>
          <a:off x="847725" y="1780223"/>
          <a:ext cx="10515600" cy="109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redondeado 7"/>
          <p:cNvSpPr/>
          <p:nvPr/>
        </p:nvSpPr>
        <p:spPr>
          <a:xfrm>
            <a:off x="847725" y="3014663"/>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Contornea nubes convectivas y les asigna atributos</a:t>
            </a:r>
          </a:p>
        </p:txBody>
      </p:sp>
      <p:sp>
        <p:nvSpPr>
          <p:cNvPr id="9" name="Rectángulo redondeado 8"/>
          <p:cNvSpPr/>
          <p:nvPr/>
        </p:nvSpPr>
        <p:spPr>
          <a:xfrm>
            <a:off x="3678238" y="3014663"/>
            <a:ext cx="1985962" cy="6889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Determina su trayectoria</a:t>
            </a:r>
          </a:p>
        </p:txBody>
      </p:sp>
      <p:sp>
        <p:nvSpPr>
          <p:cNvPr id="10" name="Rectángulo redondeado 9"/>
          <p:cNvSpPr/>
          <p:nvPr/>
        </p:nvSpPr>
        <p:spPr>
          <a:xfrm>
            <a:off x="6527800" y="3017838"/>
            <a:ext cx="1985963" cy="147002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Corrige posibles errores y determina fases de la convección</a:t>
            </a:r>
          </a:p>
        </p:txBody>
      </p:sp>
      <p:sp>
        <p:nvSpPr>
          <p:cNvPr id="11" name="Rectángulo redondeado 10"/>
          <p:cNvSpPr/>
          <p:nvPr/>
        </p:nvSpPr>
        <p:spPr>
          <a:xfrm>
            <a:off x="9378950" y="3014663"/>
            <a:ext cx="1984375" cy="892175"/>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dirty="0">
                <a:solidFill>
                  <a:prstClr val="white"/>
                </a:solidFill>
              </a:rPr>
              <a:t>Estima posición y atributos en T+</a:t>
            </a:r>
            <a:r>
              <a:rPr lang="el-GR" dirty="0">
                <a:solidFill>
                  <a:prstClr val="white"/>
                </a:solidFill>
              </a:rPr>
              <a:t>Δ</a:t>
            </a:r>
            <a:r>
              <a:rPr lang="es-ES" dirty="0">
                <a:solidFill>
                  <a:prstClr val="white"/>
                </a:solidFill>
              </a:rPr>
              <a:t>T</a:t>
            </a:r>
          </a:p>
        </p:txBody>
      </p:sp>
      <p:sp>
        <p:nvSpPr>
          <p:cNvPr id="12" name="Rectángulo redondeado 11"/>
          <p:cNvSpPr/>
          <p:nvPr/>
        </p:nvSpPr>
        <p:spPr>
          <a:xfrm>
            <a:off x="847725" y="4041775"/>
            <a:ext cx="1984375" cy="892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Umbral adaptativo IR 10,8 µm.</a:t>
            </a:r>
          </a:p>
          <a:p>
            <a:pPr algn="ctr">
              <a:defRPr/>
            </a:pPr>
            <a:r>
              <a:rPr lang="es-ES" sz="1600" dirty="0">
                <a:solidFill>
                  <a:prstClr val="white"/>
                </a:solidFill>
              </a:rPr>
              <a:t>&gt; 6°C</a:t>
            </a:r>
          </a:p>
        </p:txBody>
      </p:sp>
      <p:sp>
        <p:nvSpPr>
          <p:cNvPr id="13" name="Rectángulo redondeado 12"/>
          <p:cNvSpPr/>
          <p:nvPr/>
        </p:nvSpPr>
        <p:spPr>
          <a:xfrm>
            <a:off x="3668713" y="3840163"/>
            <a:ext cx="1985962" cy="1093787"/>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Solapamiento imágenes consecutivas.</a:t>
            </a:r>
          </a:p>
          <a:p>
            <a:pPr algn="ctr">
              <a:defRPr/>
            </a:pPr>
            <a:r>
              <a:rPr lang="es-ES" sz="1600" dirty="0" err="1">
                <a:solidFill>
                  <a:prstClr val="white"/>
                </a:solidFill>
              </a:rPr>
              <a:t>Merge</a:t>
            </a:r>
            <a:r>
              <a:rPr lang="es-ES" sz="1600" dirty="0">
                <a:solidFill>
                  <a:prstClr val="white"/>
                </a:solidFill>
              </a:rPr>
              <a:t>/</a:t>
            </a:r>
            <a:r>
              <a:rPr lang="es-ES" sz="1600" dirty="0" err="1">
                <a:solidFill>
                  <a:prstClr val="white"/>
                </a:solidFill>
              </a:rPr>
              <a:t>split</a:t>
            </a:r>
            <a:endParaRPr lang="es-ES" sz="1600" dirty="0">
              <a:solidFill>
                <a:prstClr val="white"/>
              </a:solidFill>
            </a:endParaRPr>
          </a:p>
        </p:txBody>
      </p:sp>
      <p:sp>
        <p:nvSpPr>
          <p:cNvPr id="14" name="Rectángulo redondeado 13"/>
          <p:cNvSpPr/>
          <p:nvPr/>
        </p:nvSpPr>
        <p:spPr>
          <a:xfrm>
            <a:off x="6523038" y="4627563"/>
            <a:ext cx="1985962" cy="765175"/>
          </a:xfrm>
          <a:prstGeom prst="round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white"/>
                </a:solidFill>
              </a:rPr>
              <a:t>NWP índices inestabilidad.</a:t>
            </a:r>
          </a:p>
        </p:txBody>
      </p:sp>
      <p:sp>
        <p:nvSpPr>
          <p:cNvPr id="15" name="Rectángulo redondeado 14"/>
          <p:cNvSpPr/>
          <p:nvPr/>
        </p:nvSpPr>
        <p:spPr>
          <a:xfrm>
            <a:off x="9378950" y="4041775"/>
            <a:ext cx="1984375" cy="1003300"/>
          </a:xfrm>
          <a:prstGeom prst="round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ES" sz="1600" dirty="0">
                <a:solidFill>
                  <a:prstClr val="black"/>
                </a:solidFill>
              </a:rPr>
              <a:t>Desplazamiento a partir de trayectoria previa, no de vientos NWP</a:t>
            </a:r>
          </a:p>
        </p:txBody>
      </p:sp>
      <p:pic>
        <p:nvPicPr>
          <p:cNvPr id="157708" name="Imagen 15"/>
          <p:cNvPicPr>
            <a:picLocks noChangeAspect="1"/>
          </p:cNvPicPr>
          <p:nvPr/>
        </p:nvPicPr>
        <p:blipFill>
          <a:blip r:embed="rId7">
            <a:extLst>
              <a:ext uri="{28A0092B-C50C-407E-A947-70E740481C1C}">
                <a14:useLocalDpi xmlns:a14="http://schemas.microsoft.com/office/drawing/2010/main" val="0"/>
              </a:ext>
            </a:extLst>
          </a:blip>
          <a:srcRect l="38548" t="41568" r="49001" b="34122"/>
          <a:stretch>
            <a:fillRect/>
          </a:stretch>
        </p:blipFill>
        <p:spPr bwMode="auto">
          <a:xfrm>
            <a:off x="8978900" y="153988"/>
            <a:ext cx="1830388"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9" name="CuadroTexto 16"/>
          <p:cNvSpPr txBox="1">
            <a:spLocks noChangeArrowheads="1"/>
          </p:cNvSpPr>
          <p:nvPr/>
        </p:nvSpPr>
        <p:spPr bwMode="auto">
          <a:xfrm>
            <a:off x="1665288" y="1131888"/>
            <a:ext cx="6262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es-ES" altLang="es-ES" sz="1800" smtClean="0">
                <a:solidFill>
                  <a:prstClr val="black"/>
                </a:solidFill>
              </a:rPr>
              <a:t>Rapid Development Thunderstorm – Convection Warning</a:t>
            </a:r>
          </a:p>
        </p:txBody>
      </p:sp>
    </p:spTree>
    <p:extLst>
      <p:ext uri="{BB962C8B-B14F-4D97-AF65-F5344CB8AC3E}">
        <p14:creationId xmlns:p14="http://schemas.microsoft.com/office/powerpoint/2010/main" val="3959223080"/>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9367" y="536600"/>
            <a:ext cx="9623502" cy="5797293"/>
          </a:xfrm>
          <a:prstGeom prst="rect">
            <a:avLst/>
          </a:prstGeom>
        </p:spPr>
      </p:pic>
      <p:sp>
        <p:nvSpPr>
          <p:cNvPr id="3" name="CuadroTexto 2"/>
          <p:cNvSpPr txBox="1"/>
          <p:nvPr/>
        </p:nvSpPr>
        <p:spPr>
          <a:xfrm>
            <a:off x="4293219" y="167268"/>
            <a:ext cx="3378820" cy="369332"/>
          </a:xfrm>
          <a:prstGeom prst="rect">
            <a:avLst/>
          </a:prstGeom>
          <a:solidFill>
            <a:srgbClr val="FFC000"/>
          </a:solidFill>
        </p:spPr>
        <p:txBody>
          <a:bodyPr wrap="square" rtlCol="0">
            <a:spAutoFit/>
          </a:bodyPr>
          <a:lstStyle/>
          <a:p>
            <a:r>
              <a:rPr lang="es-ES" dirty="0" err="1" smtClean="0">
                <a:solidFill>
                  <a:srgbClr val="000000"/>
                </a:solidFill>
              </a:rPr>
              <a:t>Convection</a:t>
            </a:r>
            <a:r>
              <a:rPr lang="es-ES" dirty="0" smtClean="0">
                <a:solidFill>
                  <a:srgbClr val="000000"/>
                </a:solidFill>
              </a:rPr>
              <a:t> </a:t>
            </a:r>
            <a:r>
              <a:rPr lang="es-ES" dirty="0" err="1" smtClean="0">
                <a:solidFill>
                  <a:srgbClr val="000000"/>
                </a:solidFill>
              </a:rPr>
              <a:t>Iniciation</a:t>
            </a:r>
            <a:r>
              <a:rPr lang="es-ES" dirty="0" smtClean="0">
                <a:solidFill>
                  <a:srgbClr val="000000"/>
                </a:solidFill>
              </a:rPr>
              <a:t> (CI)</a:t>
            </a:r>
            <a:endParaRPr lang="es-ES" dirty="0">
              <a:solidFill>
                <a:srgbClr val="000000"/>
              </a:solidFill>
            </a:endParaRPr>
          </a:p>
        </p:txBody>
      </p:sp>
    </p:spTree>
    <p:extLst>
      <p:ext uri="{BB962C8B-B14F-4D97-AF65-F5344CB8AC3E}">
        <p14:creationId xmlns:p14="http://schemas.microsoft.com/office/powerpoint/2010/main" val="120288936"/>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63912" y="111511"/>
            <a:ext cx="11664176" cy="923330"/>
          </a:xfrm>
          <a:prstGeom prst="rect">
            <a:avLst/>
          </a:prstGeom>
          <a:noFill/>
        </p:spPr>
        <p:txBody>
          <a:bodyPr wrap="square" rtlCol="0">
            <a:spAutoFit/>
          </a:bodyPr>
          <a:lstStyle/>
          <a:p>
            <a:r>
              <a:rPr lang="es-ES" dirty="0" smtClean="0">
                <a:solidFill>
                  <a:srgbClr val="000000"/>
                </a:solidFill>
                <a:latin typeface="Verdana" panose="020B0604030504040204" pitchFamily="34" charset="0"/>
              </a:rPr>
              <a:t>El CI proporciona la probabilidad de que un pixel nuboso se desarrolle en una tormenta para un período determinado de tiempo (30minutos).</a:t>
            </a:r>
          </a:p>
          <a:p>
            <a:endParaRPr lang="en-US" dirty="0">
              <a:solidFill>
                <a:srgbClr val="000000"/>
              </a:solidFill>
              <a:latin typeface="Verdana" panose="020B0604030504040204" pitchFamily="34" charset="0"/>
            </a:endParaRPr>
          </a:p>
        </p:txBody>
      </p:sp>
      <p:sp>
        <p:nvSpPr>
          <p:cNvPr id="6" name="CuadroTexto 5"/>
          <p:cNvSpPr txBox="1"/>
          <p:nvPr/>
        </p:nvSpPr>
        <p:spPr>
          <a:xfrm>
            <a:off x="395867" y="1029265"/>
            <a:ext cx="5174167" cy="2308324"/>
          </a:xfrm>
          <a:prstGeom prst="rect">
            <a:avLst/>
          </a:prstGeom>
          <a:noFill/>
        </p:spPr>
        <p:txBody>
          <a:bodyPr wrap="square" rtlCol="0">
            <a:spAutoFit/>
          </a:bodyPr>
          <a:lstStyle/>
          <a:p>
            <a:r>
              <a:rPr lang="en-US" dirty="0" smtClean="0"/>
              <a:t>1</a:t>
            </a:r>
            <a:r>
              <a:rPr lang="es-ES" dirty="0" smtClean="0"/>
              <a:t>. Detección</a:t>
            </a:r>
          </a:p>
          <a:p>
            <a:r>
              <a:rPr lang="es-ES" dirty="0" smtClean="0"/>
              <a:t>a)Se aplica un filtro basado en la temperatura de brillo 10.8µm para descartar pixeles fríos y centrarse en las primeras etapas de desarrollo de pixeles cálidos.</a:t>
            </a:r>
          </a:p>
          <a:p>
            <a:r>
              <a:rPr lang="es-ES" dirty="0" smtClean="0"/>
              <a:t>b)Se aplican NWP para eliminar áreas estables y centrarse en zonas inestables</a:t>
            </a:r>
          </a:p>
          <a:p>
            <a:r>
              <a:rPr lang="es-ES" dirty="0" smtClean="0"/>
              <a:t> </a:t>
            </a:r>
            <a:endParaRPr lang="es-ES" dirty="0"/>
          </a:p>
        </p:txBody>
      </p:sp>
      <p:sp>
        <p:nvSpPr>
          <p:cNvPr id="4" name="CuadroTexto 3"/>
          <p:cNvSpPr txBox="1"/>
          <p:nvPr/>
        </p:nvSpPr>
        <p:spPr>
          <a:xfrm>
            <a:off x="345686" y="3534937"/>
            <a:ext cx="5274527" cy="1200329"/>
          </a:xfrm>
          <a:prstGeom prst="rect">
            <a:avLst/>
          </a:prstGeom>
          <a:noFill/>
        </p:spPr>
        <p:txBody>
          <a:bodyPr wrap="square" rtlCol="0">
            <a:spAutoFit/>
          </a:bodyPr>
          <a:lstStyle/>
          <a:p>
            <a:r>
              <a:rPr lang="es-ES" dirty="0" smtClean="0"/>
              <a:t>2.Movimiento:</a:t>
            </a:r>
          </a:p>
          <a:p>
            <a:r>
              <a:rPr lang="es-ES" dirty="0" smtClean="0"/>
              <a:t>NWP en 850hPa + Último HRW (High </a:t>
            </a:r>
            <a:r>
              <a:rPr lang="es-ES" dirty="0" err="1" smtClean="0"/>
              <a:t>Resolution</a:t>
            </a:r>
            <a:r>
              <a:rPr lang="es-ES" dirty="0" smtClean="0"/>
              <a:t> </a:t>
            </a:r>
            <a:r>
              <a:rPr lang="es-ES" dirty="0" err="1" smtClean="0"/>
              <a:t>Winds</a:t>
            </a:r>
            <a:r>
              <a:rPr lang="es-ES" dirty="0"/>
              <a:t>)</a:t>
            </a:r>
            <a:r>
              <a:rPr lang="es-ES" dirty="0" smtClean="0"/>
              <a:t> disponible</a:t>
            </a:r>
          </a:p>
          <a:p>
            <a:pPr marL="342900" indent="-342900">
              <a:buAutoNum type="alphaLcParenR"/>
            </a:pPr>
            <a:endParaRPr lang="es-ES" dirty="0"/>
          </a:p>
        </p:txBody>
      </p:sp>
      <mc:AlternateContent xmlns:mc="http://schemas.openxmlformats.org/markup-compatibility/2006" xmlns:a14="http://schemas.microsoft.com/office/drawing/2010/main">
        <mc:Choice Requires="a14">
          <p:sp>
            <p:nvSpPr>
              <p:cNvPr id="5" name="CuadroTexto 4"/>
              <p:cNvSpPr txBox="1"/>
              <p:nvPr/>
            </p:nvSpPr>
            <p:spPr>
              <a:xfrm>
                <a:off x="345686" y="4758364"/>
                <a:ext cx="5274527" cy="923330"/>
              </a:xfrm>
              <a:prstGeom prst="rect">
                <a:avLst/>
              </a:prstGeom>
              <a:noFill/>
            </p:spPr>
            <p:txBody>
              <a:bodyPr wrap="square" rtlCol="0">
                <a:spAutoFit/>
              </a:bodyPr>
              <a:lstStyle/>
              <a:p>
                <a:r>
                  <a:rPr lang="es-ES" dirty="0" smtClean="0"/>
                  <a:t>3. Detección de células calientes en niveles bajos:</a:t>
                </a:r>
              </a:p>
              <a:p>
                <a:r>
                  <a:rPr lang="es-ES" dirty="0" smtClean="0"/>
                  <a:t>Se establece un umbral </a:t>
                </a:r>
                <a14:m>
                  <m:oMath xmlns:m="http://schemas.openxmlformats.org/officeDocument/2006/math">
                    <m:r>
                      <a:rPr lang="es-ES"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𝑇</m:t>
                    </m:r>
                    <m:r>
                      <a:rPr lang="es-ES" b="0" i="1" smtClean="0">
                        <a:latin typeface="Cambria Math" panose="02040503050406030204" pitchFamily="18" charset="0"/>
                        <a:ea typeface="Cambria Math" panose="02040503050406030204" pitchFamily="18" charset="0"/>
                      </a:rPr>
                      <m:t>&gt;3℃</m:t>
                    </m:r>
                  </m:oMath>
                </a14:m>
                <a:r>
                  <a:rPr lang="es-ES" dirty="0" smtClean="0"/>
                  <a:t>  en vez los 6 del RDT.</a:t>
                </a:r>
                <a:endParaRPr lang="es-ES" dirty="0"/>
              </a:p>
            </p:txBody>
          </p:sp>
        </mc:Choice>
        <mc:Fallback xmlns="">
          <p:sp>
            <p:nvSpPr>
              <p:cNvPr id="5" name="CuadroTexto 4"/>
              <p:cNvSpPr txBox="1">
                <a:spLocks noRot="1" noChangeAspect="1" noMove="1" noResize="1" noEditPoints="1" noAdjustHandles="1" noChangeArrowheads="1" noChangeShapeType="1" noTextEdit="1"/>
              </p:cNvSpPr>
              <p:nvPr/>
            </p:nvSpPr>
            <p:spPr>
              <a:xfrm>
                <a:off x="345686" y="4758364"/>
                <a:ext cx="5274527" cy="923330"/>
              </a:xfrm>
              <a:prstGeom prst="rect">
                <a:avLst/>
              </a:prstGeom>
              <a:blipFill rotWithShape="0">
                <a:blip r:embed="rId2"/>
                <a:stretch>
                  <a:fillRect l="-1040" t="-3974" b="-993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CuadroTexto 8"/>
              <p:cNvSpPr txBox="1"/>
              <p:nvPr/>
            </p:nvSpPr>
            <p:spPr>
              <a:xfrm>
                <a:off x="6200079" y="880380"/>
                <a:ext cx="5594195" cy="4801314"/>
              </a:xfrm>
              <a:prstGeom prst="rect">
                <a:avLst/>
              </a:prstGeom>
              <a:noFill/>
            </p:spPr>
            <p:txBody>
              <a:bodyPr wrap="square" rtlCol="0">
                <a:spAutoFit/>
              </a:bodyPr>
              <a:lstStyle/>
              <a:p>
                <a:r>
                  <a:rPr lang="es-ES" dirty="0" smtClean="0"/>
                  <a:t>4. Identificación de píxeles CI en base a diferencias de temperatura de brillo (para un slot y el </a:t>
                </a:r>
                <a:r>
                  <a:rPr lang="es-ES" dirty="0" err="1" smtClean="0"/>
                  <a:t>precendente</a:t>
                </a:r>
                <a:r>
                  <a:rPr lang="es-ES" dirty="0" smtClean="0"/>
                  <a:t>)</a:t>
                </a:r>
              </a:p>
              <a:p>
                <a:endParaRPr lang="es-ES" dirty="0" smtClean="0"/>
              </a:p>
              <a:p>
                <a:r>
                  <a:rPr lang="es-ES" b="1" dirty="0" smtClean="0"/>
                  <a:t>Umbrales </a:t>
                </a:r>
                <a:r>
                  <a:rPr lang="es-ES" b="1" dirty="0"/>
                  <a:t>de “</a:t>
                </a:r>
                <a:r>
                  <a:rPr lang="es-ES" b="1" dirty="0" err="1"/>
                  <a:t>glaciation</a:t>
                </a:r>
                <a:r>
                  <a:rPr lang="es-ES" dirty="0"/>
                  <a:t>” (</a:t>
                </a:r>
                <a:r>
                  <a:rPr lang="es-ES" dirty="0" err="1"/>
                  <a:t>sobreenfriamiento</a:t>
                </a:r>
                <a:r>
                  <a:rPr lang="es-ES" dirty="0"/>
                  <a:t>) en el tope nuboso:</a:t>
                </a:r>
              </a:p>
              <a:p>
                <a:r>
                  <a:rPr lang="es-ES" dirty="0"/>
                  <a:t>IR 10,8 BT</a:t>
                </a:r>
              </a:p>
              <a:p>
                <a:r>
                  <a:rPr lang="es-ES" dirty="0"/>
                  <a:t>Tiempo por </a:t>
                </a:r>
                <a:r>
                  <a:rPr lang="es-ES" dirty="0" smtClean="0"/>
                  <a:t>debajo</a:t>
                </a:r>
                <a14:m>
                  <m:oMath xmlns:m="http://schemas.openxmlformats.org/officeDocument/2006/math">
                    <m:r>
                      <a:rPr lang="es-ES" b="0" i="0" smtClean="0">
                        <a:latin typeface="Cambria Math" panose="02040503050406030204" pitchFamily="18" charset="0"/>
                        <a:ea typeface="Cambria Math" panose="02040503050406030204" pitchFamily="18" charset="0"/>
                      </a:rPr>
                      <m:t> 0</m:t>
                    </m:r>
                    <m:r>
                      <a:rPr lang="es-ES" i="1" smtClean="0">
                        <a:latin typeface="Cambria Math" panose="02040503050406030204" pitchFamily="18" charset="0"/>
                        <a:ea typeface="Cambria Math" panose="02040503050406030204" pitchFamily="18" charset="0"/>
                      </a:rPr>
                      <m:t>℃</m:t>
                    </m:r>
                  </m:oMath>
                </a14:m>
                <a:endParaRPr lang="es-ES" dirty="0"/>
              </a:p>
              <a:p>
                <a:r>
                  <a:rPr lang="es-ES" dirty="0"/>
                  <a:t>IR 10,8 – IR 8,7 BTD</a:t>
                </a:r>
              </a:p>
              <a:p>
                <a:endParaRPr lang="es-ES" dirty="0"/>
              </a:p>
              <a:p>
                <a:r>
                  <a:rPr lang="es-ES" dirty="0"/>
                  <a:t>Umbrales de </a:t>
                </a:r>
                <a:r>
                  <a:rPr lang="es-ES" b="1" dirty="0"/>
                  <a:t>extensión vertical</a:t>
                </a:r>
                <a:r>
                  <a:rPr lang="es-ES" dirty="0"/>
                  <a:t>:</a:t>
                </a:r>
              </a:p>
              <a:p>
                <a:r>
                  <a:rPr lang="es-ES" dirty="0"/>
                  <a:t>WV6.2-IR10.8 BTD</a:t>
                </a:r>
              </a:p>
              <a:p>
                <a:r>
                  <a:rPr lang="es-ES" dirty="0"/>
                  <a:t>IR13.4-IR10.8 BTD</a:t>
                </a:r>
              </a:p>
              <a:p>
                <a:r>
                  <a:rPr lang="es-ES" dirty="0"/>
                  <a:t>IR12.0-IR10.8 BTD</a:t>
                </a:r>
              </a:p>
              <a:p>
                <a:endParaRPr lang="es-ES" dirty="0"/>
              </a:p>
              <a:p>
                <a:r>
                  <a:rPr lang="es-ES" dirty="0"/>
                  <a:t>Umbrales </a:t>
                </a:r>
                <a:r>
                  <a:rPr lang="es-ES" b="1" dirty="0"/>
                  <a:t>de crecimiento</a:t>
                </a:r>
                <a:r>
                  <a:rPr lang="es-ES" dirty="0"/>
                  <a:t>, </a:t>
                </a:r>
                <a:r>
                  <a:rPr lang="es-ES" dirty="0" err="1"/>
                  <a:t>updrafts</a:t>
                </a:r>
                <a:r>
                  <a:rPr lang="es-ES" dirty="0"/>
                  <a:t>:</a:t>
                </a:r>
              </a:p>
              <a:p>
                <a:r>
                  <a:rPr lang="es-ES" dirty="0" err="1"/>
                  <a:t>All</a:t>
                </a:r>
                <a:r>
                  <a:rPr lang="es-ES" dirty="0"/>
                  <a:t> </a:t>
                </a:r>
                <a:r>
                  <a:rPr lang="es-ES" dirty="0" err="1"/>
                  <a:t>BTDs</a:t>
                </a:r>
                <a:r>
                  <a:rPr lang="es-ES" dirty="0"/>
                  <a:t> </a:t>
                </a:r>
                <a:r>
                  <a:rPr lang="es-ES" dirty="0" err="1"/>
                  <a:t>trends</a:t>
                </a:r>
                <a:endParaRPr lang="es-ES" dirty="0"/>
              </a:p>
              <a:p>
                <a:r>
                  <a:rPr lang="es-ES" dirty="0"/>
                  <a:t>IR10.8 BT </a:t>
                </a:r>
                <a:r>
                  <a:rPr lang="es-ES" dirty="0" err="1"/>
                  <a:t>trends</a:t>
                </a:r>
                <a:endParaRPr lang="es-ES" dirty="0"/>
              </a:p>
            </p:txBody>
          </p:sp>
        </mc:Choice>
        <mc:Fallback xmlns="">
          <p:sp>
            <p:nvSpPr>
              <p:cNvPr id="9" name="CuadroTexto 8"/>
              <p:cNvSpPr txBox="1">
                <a:spLocks noRot="1" noChangeAspect="1" noMove="1" noResize="1" noEditPoints="1" noAdjustHandles="1" noChangeArrowheads="1" noChangeShapeType="1" noTextEdit="1"/>
              </p:cNvSpPr>
              <p:nvPr/>
            </p:nvSpPr>
            <p:spPr>
              <a:xfrm>
                <a:off x="6200079" y="880380"/>
                <a:ext cx="5594195" cy="4801314"/>
              </a:xfrm>
              <a:prstGeom prst="rect">
                <a:avLst/>
              </a:prstGeom>
              <a:blipFill rotWithShape="0">
                <a:blip r:embed="rId3"/>
                <a:stretch>
                  <a:fillRect l="-871" t="-635" b="-1015"/>
                </a:stretch>
              </a:blipFill>
            </p:spPr>
            <p:txBody>
              <a:bodyPr/>
              <a:lstStyle/>
              <a:p>
                <a:r>
                  <a:rPr lang="es-ES">
                    <a:noFill/>
                  </a:rPr>
                  <a:t> </a:t>
                </a:r>
              </a:p>
            </p:txBody>
          </p:sp>
        </mc:Fallback>
      </mc:AlternateContent>
    </p:spTree>
    <p:extLst>
      <p:ext uri="{BB962C8B-B14F-4D97-AF65-F5344CB8AC3E}">
        <p14:creationId xmlns:p14="http://schemas.microsoft.com/office/powerpoint/2010/main" val="43610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4" grpId="0"/>
      <p:bldP spid="5" grpId="0"/>
      <p:bldP spid="9"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95093" y="509383"/>
            <a:ext cx="3653883" cy="2308324"/>
          </a:xfrm>
          <a:prstGeom prst="rect">
            <a:avLst/>
          </a:prstGeom>
        </p:spPr>
        <p:txBody>
          <a:bodyPr wrap="square">
            <a:spAutoFit/>
          </a:bodyPr>
          <a:lstStyle/>
          <a:p>
            <a:r>
              <a:rPr lang="es-ES" dirty="0" smtClean="0"/>
              <a:t>5. Diagnosis</a:t>
            </a:r>
          </a:p>
          <a:p>
            <a:r>
              <a:rPr lang="es-ES" dirty="0" smtClean="0"/>
              <a:t>Se </a:t>
            </a:r>
            <a:r>
              <a:rPr lang="es-ES" dirty="0"/>
              <a:t>asigna probabilidad (0-25%, 25-50 %, 50-75 %, 75-100%) en función del número de umbrales que se hayan superado de cada familia, dando </a:t>
            </a:r>
            <a:r>
              <a:rPr lang="es-ES" b="1" dirty="0"/>
              <a:t>mayor peso </a:t>
            </a:r>
            <a:r>
              <a:rPr lang="es-ES" dirty="0"/>
              <a:t>a los de </a:t>
            </a:r>
            <a:r>
              <a:rPr lang="es-ES" b="1" dirty="0"/>
              <a:t>crecimiento</a:t>
            </a:r>
            <a:r>
              <a:rPr lang="es-ES" dirty="0"/>
              <a:t>, luego </a:t>
            </a:r>
            <a:r>
              <a:rPr lang="es-ES" b="1" dirty="0"/>
              <a:t>glaciación</a:t>
            </a:r>
            <a:r>
              <a:rPr lang="es-ES" dirty="0"/>
              <a:t> y finalmente </a:t>
            </a:r>
            <a:r>
              <a:rPr lang="es-ES" b="1" dirty="0"/>
              <a:t>extensión vertical</a:t>
            </a:r>
            <a:r>
              <a:rPr lang="es-ES" dirty="0"/>
              <a:t>.</a:t>
            </a:r>
          </a:p>
        </p:txBody>
      </p:sp>
    </p:spTree>
    <p:extLst>
      <p:ext uri="{BB962C8B-B14F-4D97-AF65-F5344CB8AC3E}">
        <p14:creationId xmlns:p14="http://schemas.microsoft.com/office/powerpoint/2010/main" val="173610993"/>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ítulo 1"/>
          <p:cNvSpPr txBox="1">
            <a:spLocks/>
          </p:cNvSpPr>
          <p:nvPr/>
        </p:nvSpPr>
        <p:spPr bwMode="auto">
          <a:xfrm>
            <a:off x="968375" y="0"/>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s-ES" altLang="es-ES" sz="4400">
                <a:latin typeface="Calibri Light" panose="020F0302020204030204" pitchFamily="34" charset="0"/>
              </a:rPr>
              <a:t>VALIDACIÓN</a:t>
            </a:r>
          </a:p>
        </p:txBody>
      </p:sp>
      <p:sp>
        <p:nvSpPr>
          <p:cNvPr id="6" name="CuadroTexto 5"/>
          <p:cNvSpPr txBox="1"/>
          <p:nvPr/>
        </p:nvSpPr>
        <p:spPr>
          <a:xfrm>
            <a:off x="1908175" y="1817649"/>
            <a:ext cx="7971805" cy="2062103"/>
          </a:xfrm>
          <a:prstGeom prst="rect">
            <a:avLst/>
          </a:prstGeom>
          <a:solidFill>
            <a:schemeClr val="accent4">
              <a:lumMod val="20000"/>
              <a:lumOff val="80000"/>
            </a:schemeClr>
          </a:solidFill>
          <a:ln>
            <a:solidFill>
              <a:schemeClr val="accent4"/>
            </a:solidFill>
          </a:ln>
        </p:spPr>
        <p:txBody>
          <a:bodyPr wrap="square">
            <a:spAutoFit/>
          </a:bodyPr>
          <a:lstStyle/>
          <a:p>
            <a:pPr algn="ctr" eaLnBrk="1" fontAlgn="auto" hangingPunct="1">
              <a:spcBef>
                <a:spcPts val="0"/>
              </a:spcBef>
              <a:spcAft>
                <a:spcPts val="0"/>
              </a:spcAft>
              <a:defRPr/>
            </a:pPr>
            <a:r>
              <a:rPr lang="es-ES" sz="2000" b="1" dirty="0" smtClean="0">
                <a:latin typeface="+mn-lt"/>
              </a:rPr>
              <a:t>CI</a:t>
            </a:r>
            <a:r>
              <a:rPr lang="es-ES" sz="2000" b="1" dirty="0">
                <a:latin typeface="+mn-lt"/>
              </a:rPr>
              <a:t>: </a:t>
            </a:r>
          </a:p>
          <a:p>
            <a:pPr marL="285750" indent="-285750">
              <a:buFont typeface="Arial" panose="020B0604020202020204" pitchFamily="34" charset="0"/>
              <a:buChar char="•"/>
              <a:defRPr/>
            </a:pPr>
            <a:r>
              <a:rPr lang="en-GB" dirty="0" smtClean="0"/>
              <a:t>CI </a:t>
            </a:r>
            <a:r>
              <a:rPr lang="en-GB" dirty="0"/>
              <a:t>product verification is performed with both objective scores and case studies. The ground truth in objective scores is a radar-based product in object mode, providing key information about the birth of the cells. The objective validation study focused on nine days with convection over France in June 2021. The verification is rather strict and the definition of the ground truth is derived from a </a:t>
            </a:r>
            <a:r>
              <a:rPr lang="en-GB" dirty="0" err="1"/>
              <a:t>Météo</a:t>
            </a:r>
            <a:r>
              <a:rPr lang="en-GB" dirty="0"/>
              <a:t>-France radar-based product. </a:t>
            </a:r>
            <a:endParaRPr lang="es-ES" dirty="0">
              <a:latin typeface="+mn-lt"/>
            </a:endParaRPr>
          </a:p>
        </p:txBody>
      </p:sp>
      <p:sp>
        <p:nvSpPr>
          <p:cNvPr id="7" name="CuadroTexto 6"/>
          <p:cNvSpPr txBox="1"/>
          <p:nvPr/>
        </p:nvSpPr>
        <p:spPr>
          <a:xfrm>
            <a:off x="1908174" y="4116388"/>
            <a:ext cx="8058151" cy="2123658"/>
          </a:xfrm>
          <a:prstGeom prst="rect">
            <a:avLst/>
          </a:prstGeom>
          <a:solidFill>
            <a:schemeClr val="accent2">
              <a:lumMod val="40000"/>
              <a:lumOff val="60000"/>
            </a:schemeClr>
          </a:solidFill>
          <a:ln>
            <a:solidFill>
              <a:schemeClr val="accent2"/>
            </a:solidFill>
          </a:ln>
        </p:spPr>
        <p:txBody>
          <a:bodyPr wrap="square">
            <a:spAutoFit/>
          </a:bodyPr>
          <a:lstStyle/>
          <a:p>
            <a:pPr algn="ctr" eaLnBrk="1" fontAlgn="auto" hangingPunct="1">
              <a:spcBef>
                <a:spcPts val="0"/>
              </a:spcBef>
              <a:spcAft>
                <a:spcPts val="0"/>
              </a:spcAft>
              <a:defRPr/>
            </a:pPr>
            <a:endParaRPr lang="es-ES" sz="2000" b="1" dirty="0">
              <a:latin typeface="+mn-lt"/>
            </a:endParaRPr>
          </a:p>
          <a:p>
            <a:pPr algn="ctr" eaLnBrk="1" fontAlgn="auto" hangingPunct="1">
              <a:spcBef>
                <a:spcPts val="0"/>
              </a:spcBef>
              <a:spcAft>
                <a:spcPts val="0"/>
              </a:spcAft>
              <a:defRPr/>
            </a:pPr>
            <a:r>
              <a:rPr lang="es-ES" sz="2000" b="1" dirty="0">
                <a:latin typeface="+mn-lt"/>
              </a:rPr>
              <a:t>RDT-CW: </a:t>
            </a:r>
          </a:p>
          <a:p>
            <a:pPr algn="ctr" eaLnBrk="1" fontAlgn="auto" hangingPunct="1">
              <a:spcBef>
                <a:spcPts val="0"/>
              </a:spcBef>
              <a:spcAft>
                <a:spcPts val="0"/>
              </a:spcAft>
              <a:defRPr/>
            </a:pPr>
            <a:endParaRPr lang="es-ES" sz="2000" b="1" dirty="0">
              <a:latin typeface="+mn-lt"/>
            </a:endParaRPr>
          </a:p>
          <a:p>
            <a:pPr marL="285750" indent="-285750" eaLnBrk="1" fontAlgn="auto" hangingPunct="1">
              <a:spcBef>
                <a:spcPts val="0"/>
              </a:spcBef>
              <a:spcAft>
                <a:spcPts val="0"/>
              </a:spcAft>
              <a:buFont typeface="Arial" panose="020B0604020202020204" pitchFamily="34" charset="0"/>
              <a:buChar char="•"/>
              <a:defRPr/>
            </a:pPr>
            <a:r>
              <a:rPr lang="es-ES" dirty="0">
                <a:latin typeface="+mn-lt"/>
              </a:rPr>
              <a:t>Es un producto maduro de buena calidad.</a:t>
            </a:r>
          </a:p>
          <a:p>
            <a:pPr marL="285750" indent="-285750" eaLnBrk="1" fontAlgn="auto" hangingPunct="1">
              <a:spcBef>
                <a:spcPts val="0"/>
              </a:spcBef>
              <a:spcAft>
                <a:spcPts val="0"/>
              </a:spcAft>
              <a:buFont typeface="Arial" panose="020B0604020202020204" pitchFamily="34" charset="0"/>
              <a:buChar char="•"/>
              <a:defRPr/>
            </a:pPr>
            <a:r>
              <a:rPr lang="es-ES" dirty="0">
                <a:latin typeface="+mn-lt"/>
              </a:rPr>
              <a:t>Su validación objetiva es compleja.</a:t>
            </a:r>
          </a:p>
          <a:p>
            <a:pPr marL="285750" indent="-285750" eaLnBrk="1" fontAlgn="auto" hangingPunct="1">
              <a:spcBef>
                <a:spcPts val="0"/>
              </a:spcBef>
              <a:spcAft>
                <a:spcPts val="0"/>
              </a:spcAft>
              <a:buFont typeface="Arial" panose="020B0604020202020204" pitchFamily="34" charset="0"/>
              <a:buChar char="•"/>
              <a:defRPr/>
            </a:pPr>
            <a:r>
              <a:rPr lang="es-ES" dirty="0">
                <a:latin typeface="+mn-lt"/>
              </a:rPr>
              <a:t>Tiene mejores resultados en los meses de verano.</a:t>
            </a:r>
          </a:p>
          <a:p>
            <a:pPr marL="285750" indent="-285750" eaLnBrk="1" fontAlgn="auto" hangingPunct="1">
              <a:spcBef>
                <a:spcPts val="0"/>
              </a:spcBef>
              <a:spcAft>
                <a:spcPts val="0"/>
              </a:spcAft>
              <a:buFont typeface="Arial" panose="020B0604020202020204" pitchFamily="34" charset="0"/>
              <a:buChar char="•"/>
              <a:defRPr/>
            </a:pPr>
            <a:endParaRPr lang="es-ES" dirty="0">
              <a:latin typeface="+mn-lt"/>
            </a:endParaRPr>
          </a:p>
        </p:txBody>
      </p:sp>
    </p:spTree>
    <p:extLst>
      <p:ext uri="{BB962C8B-B14F-4D97-AF65-F5344CB8AC3E}">
        <p14:creationId xmlns:p14="http://schemas.microsoft.com/office/powerpoint/2010/main" val="1111642417"/>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268413" y="1477963"/>
            <a:ext cx="10058400" cy="3416300"/>
          </a:xfrm>
          <a:prstGeom prst="rect">
            <a:avLst/>
          </a:prstGeom>
          <a:solidFill>
            <a:schemeClr val="accent6">
              <a:lumMod val="20000"/>
              <a:lumOff val="80000"/>
            </a:schemeClr>
          </a:solidFill>
          <a:ln>
            <a:solidFill>
              <a:schemeClr val="tx1"/>
            </a:solidFill>
          </a:ln>
        </p:spPr>
        <p:txBody>
          <a:bodyPr>
            <a:spAutoFit/>
          </a:bodyPr>
          <a:lstStyle/>
          <a:p>
            <a:pPr lvl="1">
              <a:defRPr/>
            </a:pPr>
            <a:endParaRPr lang="es-ES" dirty="0">
              <a:solidFill>
                <a:prstClr val="black"/>
              </a:solidFill>
            </a:endParaRPr>
          </a:p>
          <a:p>
            <a:pPr lvl="1">
              <a:defRPr/>
            </a:pPr>
            <a:r>
              <a:rPr lang="es-ES" dirty="0">
                <a:solidFill>
                  <a:prstClr val="black"/>
                </a:solidFill>
              </a:rPr>
              <a:t>El RDT-CW (Rapid </a:t>
            </a:r>
            <a:r>
              <a:rPr lang="es-ES" dirty="0" err="1">
                <a:solidFill>
                  <a:prstClr val="black"/>
                </a:solidFill>
              </a:rPr>
              <a:t>Development</a:t>
            </a:r>
            <a:r>
              <a:rPr lang="es-ES" dirty="0">
                <a:solidFill>
                  <a:prstClr val="black"/>
                </a:solidFill>
              </a:rPr>
              <a:t> </a:t>
            </a:r>
            <a:r>
              <a:rPr lang="es-ES" dirty="0" err="1">
                <a:solidFill>
                  <a:prstClr val="black"/>
                </a:solidFill>
              </a:rPr>
              <a:t>Thunderstorm</a:t>
            </a:r>
            <a:r>
              <a:rPr lang="es-ES" dirty="0">
                <a:solidFill>
                  <a:prstClr val="black"/>
                </a:solidFill>
              </a:rPr>
              <a:t> – Convection Warning) se basa en:</a:t>
            </a:r>
          </a:p>
          <a:p>
            <a:pPr lvl="2">
              <a:defRPr/>
            </a:pPr>
            <a:endParaRPr lang="en-US" dirty="0">
              <a:solidFill>
                <a:prstClr val="black"/>
              </a:solidFill>
            </a:endParaRPr>
          </a:p>
          <a:p>
            <a:pPr lvl="2">
              <a:defRPr/>
            </a:pPr>
            <a:endParaRPr lang="en-US" dirty="0">
              <a:solidFill>
                <a:prstClr val="black"/>
              </a:solidFill>
            </a:endParaRPr>
          </a:p>
          <a:p>
            <a:pPr marL="1257300" lvl="2" indent="-342900">
              <a:buFontTx/>
              <a:buAutoNum type="alphaLcParenR"/>
              <a:defRPr/>
            </a:pPr>
            <a:r>
              <a:rPr lang="es-ES" dirty="0">
                <a:solidFill>
                  <a:prstClr val="black"/>
                </a:solidFill>
              </a:rPr>
              <a:t>Un umbral adaptativo de la temperatura de brillo del canal 10,8 µm.</a:t>
            </a:r>
          </a:p>
          <a:p>
            <a:pPr lvl="2">
              <a:defRPr/>
            </a:pPr>
            <a:endParaRPr lang="en-US" dirty="0">
              <a:solidFill>
                <a:prstClr val="black"/>
              </a:solidFill>
            </a:endParaRPr>
          </a:p>
          <a:p>
            <a:pPr marL="1257300" lvl="2" indent="-342900">
              <a:buFontTx/>
              <a:buAutoNum type="alphaLcParenR"/>
              <a:defRPr/>
            </a:pPr>
            <a:r>
              <a:rPr lang="es-ES" dirty="0">
                <a:solidFill>
                  <a:prstClr val="black"/>
                </a:solidFill>
              </a:rPr>
              <a:t>El solapamiento entre células </a:t>
            </a:r>
            <a:r>
              <a:rPr lang="es-ES" dirty="0" err="1">
                <a:solidFill>
                  <a:prstClr val="black"/>
                </a:solidFill>
              </a:rPr>
              <a:t>convectivas</a:t>
            </a:r>
            <a:r>
              <a:rPr lang="es-ES" dirty="0">
                <a:solidFill>
                  <a:prstClr val="black"/>
                </a:solidFill>
              </a:rPr>
              <a:t> en imágenes consecutivas.</a:t>
            </a:r>
          </a:p>
          <a:p>
            <a:pPr marL="1257300" lvl="2" indent="-342900">
              <a:buFontTx/>
              <a:buAutoNum type="alphaLcParenR"/>
              <a:defRPr/>
            </a:pPr>
            <a:endParaRPr lang="en-US" dirty="0">
              <a:solidFill>
                <a:prstClr val="black"/>
              </a:solidFill>
            </a:endParaRPr>
          </a:p>
          <a:p>
            <a:pPr marL="1257300" lvl="2" indent="-342900">
              <a:buFontTx/>
              <a:buAutoNum type="alphaLcParenR"/>
              <a:defRPr/>
            </a:pPr>
            <a:r>
              <a:rPr lang="es-ES" dirty="0">
                <a:solidFill>
                  <a:prstClr val="black"/>
                </a:solidFill>
              </a:rPr>
              <a:t>El uso de índices de inestabilidad sacados de datos NWP.</a:t>
            </a:r>
          </a:p>
          <a:p>
            <a:pPr marL="1257300" lvl="2" indent="-342900">
              <a:buFontTx/>
              <a:buAutoNum type="alphaLcParenR"/>
              <a:defRPr/>
            </a:pPr>
            <a:endParaRPr lang="en-US" dirty="0">
              <a:solidFill>
                <a:prstClr val="black"/>
              </a:solidFill>
            </a:endParaRPr>
          </a:p>
          <a:p>
            <a:pPr marL="1257300" lvl="2" indent="-342900">
              <a:buFontTx/>
              <a:buAutoNum type="alphaLcParenR"/>
              <a:defRPr/>
            </a:pPr>
            <a:r>
              <a:rPr lang="es-ES" dirty="0">
                <a:solidFill>
                  <a:prstClr val="black"/>
                </a:solidFill>
              </a:rPr>
              <a:t>Todas las anteriores.</a:t>
            </a:r>
          </a:p>
          <a:p>
            <a:pPr marL="342900" indent="-342900">
              <a:buFontTx/>
              <a:buAutoNum type="alphaLcParenR"/>
              <a:defRPr/>
            </a:pPr>
            <a:endParaRPr lang="es-ES" dirty="0">
              <a:solidFill>
                <a:prstClr val="black"/>
              </a:solidFill>
            </a:endParaRPr>
          </a:p>
        </p:txBody>
      </p:sp>
      <p:sp>
        <p:nvSpPr>
          <p:cNvPr id="171011" name="CuadroTexto 5"/>
          <p:cNvSpPr txBox="1">
            <a:spLocks noChangeArrowheads="1"/>
          </p:cNvSpPr>
          <p:nvPr/>
        </p:nvSpPr>
        <p:spPr bwMode="auto">
          <a:xfrm>
            <a:off x="1878013" y="666750"/>
            <a:ext cx="8115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fontAlgn="base">
              <a:lnSpc>
                <a:spcPct val="100000"/>
              </a:lnSpc>
              <a:spcBef>
                <a:spcPct val="0"/>
              </a:spcBef>
              <a:spcAft>
                <a:spcPct val="0"/>
              </a:spcAft>
              <a:buFontTx/>
              <a:buNone/>
            </a:pPr>
            <a:r>
              <a:rPr lang="es-ES" altLang="es-ES" sz="1800" dirty="0" smtClean="0">
                <a:solidFill>
                  <a:prstClr val="black"/>
                </a:solidFill>
              </a:rPr>
              <a:t>Preguntas de repaso: </a:t>
            </a:r>
            <a:r>
              <a:rPr lang="es-ES" altLang="es-ES" sz="1800" dirty="0" err="1" smtClean="0">
                <a:solidFill>
                  <a:prstClr val="black"/>
                </a:solidFill>
              </a:rPr>
              <a:t>Convection</a:t>
            </a:r>
            <a:r>
              <a:rPr lang="es-ES" altLang="es-ES" sz="1800" dirty="0" smtClean="0">
                <a:solidFill>
                  <a:prstClr val="black"/>
                </a:solidFill>
              </a:rPr>
              <a:t> </a:t>
            </a:r>
            <a:r>
              <a:rPr lang="es-ES" altLang="es-ES" sz="1800" dirty="0" err="1" smtClean="0">
                <a:solidFill>
                  <a:prstClr val="black"/>
                </a:solidFill>
              </a:rPr>
              <a:t>Products</a:t>
            </a:r>
            <a:endParaRPr lang="es-ES" altLang="es-ES" sz="1800" dirty="0" smtClean="0">
              <a:solidFill>
                <a:prstClr val="black"/>
              </a:solidFill>
            </a:endParaRPr>
          </a:p>
        </p:txBody>
      </p:sp>
    </p:spTree>
    <p:extLst>
      <p:ext uri="{BB962C8B-B14F-4D97-AF65-F5344CB8AC3E}">
        <p14:creationId xmlns:p14="http://schemas.microsoft.com/office/powerpoint/2010/main" val="912542656"/>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412149" y="1129652"/>
            <a:ext cx="9567747"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s-ES" dirty="0" smtClean="0"/>
              <a:t>Si observamos un cambio brusco entre dos imágenes consecutivas de un producto de satélite:</a:t>
            </a:r>
          </a:p>
          <a:p>
            <a:endParaRPr lang="es-ES" dirty="0" smtClean="0"/>
          </a:p>
          <a:p>
            <a:pPr marL="342900" indent="-342900">
              <a:buAutoNum type="alphaLcParenR"/>
            </a:pPr>
            <a:r>
              <a:rPr lang="es-ES" dirty="0" smtClean="0"/>
              <a:t>Es debido a que el fenómeno que observamos se ha intensificado o debilitado bruscamente</a:t>
            </a:r>
          </a:p>
          <a:p>
            <a:pPr marL="342900" indent="-342900">
              <a:buAutoNum type="alphaLcParenR"/>
            </a:pPr>
            <a:r>
              <a:rPr lang="es-ES" dirty="0" smtClean="0"/>
              <a:t>Es muy probable que se deba a un cambio en el algoritmo en la transición día-noche si el producto utiliza algún canal visible.</a:t>
            </a:r>
          </a:p>
          <a:p>
            <a:pPr marL="342900" indent="-342900">
              <a:buAutoNum type="alphaLcParenR"/>
            </a:pPr>
            <a:r>
              <a:rPr lang="es-ES" dirty="0" smtClean="0"/>
              <a:t>Es muy posible que se deba a un error en la recepción de la señal del satélite</a:t>
            </a:r>
            <a:endParaRPr lang="es-ES" dirty="0"/>
          </a:p>
        </p:txBody>
      </p:sp>
      <p:sp>
        <p:nvSpPr>
          <p:cNvPr id="4" name="CuadroTexto 3"/>
          <p:cNvSpPr txBox="1"/>
          <p:nvPr/>
        </p:nvSpPr>
        <p:spPr>
          <a:xfrm>
            <a:off x="5064179" y="437339"/>
            <a:ext cx="2063642" cy="369332"/>
          </a:xfrm>
          <a:prstGeom prst="rect">
            <a:avLst/>
          </a:prstGeom>
          <a:solidFill>
            <a:schemeClr val="accent6">
              <a:lumMod val="40000"/>
              <a:lumOff val="60000"/>
            </a:schemeClr>
          </a:solidFill>
        </p:spPr>
        <p:txBody>
          <a:bodyPr wrap="none" rtlCol="0">
            <a:spAutoFit/>
          </a:bodyPr>
          <a:lstStyle/>
          <a:p>
            <a:r>
              <a:rPr lang="es-ES" dirty="0" smtClean="0"/>
              <a:t>Pregunta de repaso </a:t>
            </a:r>
            <a:endParaRPr lang="es-ES"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2364" y="3028271"/>
            <a:ext cx="6608185" cy="3700584"/>
          </a:xfrm>
          <a:prstGeom prst="rect">
            <a:avLst/>
          </a:prstGeom>
        </p:spPr>
      </p:pic>
    </p:spTree>
    <p:extLst>
      <p:ext uri="{BB962C8B-B14F-4D97-AF65-F5344CB8AC3E}">
        <p14:creationId xmlns:p14="http://schemas.microsoft.com/office/powerpoint/2010/main" val="3781041216"/>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4809" y="318653"/>
            <a:ext cx="9002381" cy="6220693"/>
          </a:xfrm>
          <a:prstGeom prst="rect">
            <a:avLst/>
          </a:prstGeom>
        </p:spPr>
      </p:pic>
    </p:spTree>
    <p:extLst>
      <p:ext uri="{BB962C8B-B14F-4D97-AF65-F5344CB8AC3E}">
        <p14:creationId xmlns:p14="http://schemas.microsoft.com/office/powerpoint/2010/main" val="1384057768"/>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9572" y="380574"/>
            <a:ext cx="8992855" cy="6096851"/>
          </a:xfrm>
          <a:prstGeom prst="rect">
            <a:avLst/>
          </a:prstGeom>
        </p:spPr>
      </p:pic>
    </p:spTree>
    <p:extLst>
      <p:ext uri="{BB962C8B-B14F-4D97-AF65-F5344CB8AC3E}">
        <p14:creationId xmlns:p14="http://schemas.microsoft.com/office/powerpoint/2010/main" val="4080742370"/>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9572" y="380574"/>
            <a:ext cx="8992855" cy="6096851"/>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9572" y="342469"/>
            <a:ext cx="8992855" cy="6173061"/>
          </a:xfrm>
          <a:prstGeom prst="rect">
            <a:avLst/>
          </a:prstGeom>
        </p:spPr>
      </p:pic>
    </p:spTree>
    <p:extLst>
      <p:ext uri="{BB962C8B-B14F-4D97-AF65-F5344CB8AC3E}">
        <p14:creationId xmlns:p14="http://schemas.microsoft.com/office/powerpoint/2010/main" val="3782204892"/>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6"/>
          <p:cNvSpPr txBox="1">
            <a:spLocks/>
          </p:cNvSpPr>
          <p:nvPr/>
        </p:nvSpPr>
        <p:spPr>
          <a:xfrm>
            <a:off x="0" y="165325"/>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900" dirty="0" smtClean="0">
                <a:solidFill>
                  <a:schemeClr val="accent5">
                    <a:lumMod val="75000"/>
                  </a:schemeClr>
                </a:solidFill>
                <a:latin typeface="Tw Cen MT Condensed" panose="020B0606020104020203" pitchFamily="34" charset="0"/>
              </a:rPr>
              <a:t>__________________________________________</a:t>
            </a:r>
            <a:endParaRPr lang="es-ES" sz="3900" dirty="0">
              <a:solidFill>
                <a:schemeClr val="accent5">
                  <a:lumMod val="75000"/>
                </a:schemeClr>
              </a:solidFill>
              <a:latin typeface="Tw Cen MT Condensed" panose="020B0606020104020203" pitchFamily="34" charset="0"/>
            </a:endParaRPr>
          </a:p>
        </p:txBody>
      </p:sp>
      <p:sp>
        <p:nvSpPr>
          <p:cNvPr id="5" name="Título 6"/>
          <p:cNvSpPr txBox="1">
            <a:spLocks/>
          </p:cNvSpPr>
          <p:nvPr/>
        </p:nvSpPr>
        <p:spPr>
          <a:xfrm>
            <a:off x="200966" y="271237"/>
            <a:ext cx="10515600" cy="1325563"/>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4500" dirty="0" err="1" smtClean="0">
                <a:solidFill>
                  <a:schemeClr val="accent5">
                    <a:lumMod val="75000"/>
                  </a:schemeClr>
                </a:solidFill>
                <a:latin typeface="Tw Cen MT Condensed" panose="020B0606020104020203" pitchFamily="34" charset="0"/>
              </a:rPr>
              <a:t>iSHAI</a:t>
            </a:r>
            <a:r>
              <a:rPr lang="es-ES" sz="4500" dirty="0" smtClean="0">
                <a:solidFill>
                  <a:schemeClr val="accent5">
                    <a:lumMod val="75000"/>
                  </a:schemeClr>
                </a:solidFill>
                <a:latin typeface="Tw Cen MT Condensed" panose="020B0606020104020203" pitchFamily="34" charset="0"/>
              </a:rPr>
              <a:t/>
            </a:r>
            <a:br>
              <a:rPr lang="es-ES" sz="4500" dirty="0" smtClean="0">
                <a:solidFill>
                  <a:schemeClr val="accent5">
                    <a:lumMod val="75000"/>
                  </a:schemeClr>
                </a:solidFill>
                <a:latin typeface="Tw Cen MT Condensed" panose="020B0606020104020203" pitchFamily="34" charset="0"/>
              </a:rPr>
            </a:br>
            <a:r>
              <a:rPr lang="es-ES" sz="3900" dirty="0" smtClean="0">
                <a:solidFill>
                  <a:schemeClr val="tx2">
                    <a:lumMod val="60000"/>
                    <a:lumOff val="40000"/>
                  </a:schemeClr>
                </a:solidFill>
                <a:latin typeface="Tw Cen MT Condensed" panose="020B0606020104020203" pitchFamily="34" charset="0"/>
              </a:rPr>
              <a:t>12 agosto 2011</a:t>
            </a:r>
            <a:endParaRPr lang="es-ES" sz="3900" dirty="0">
              <a:solidFill>
                <a:schemeClr val="tx2">
                  <a:lumMod val="60000"/>
                  <a:lumOff val="40000"/>
                </a:schemeClr>
              </a:solidFill>
              <a:latin typeface="Tw Cen MT Condensed" panose="020B0606020104020203" pitchFamily="34" charset="0"/>
            </a:endParaRPr>
          </a:p>
        </p:txBody>
      </p:sp>
      <p:sp>
        <p:nvSpPr>
          <p:cNvPr id="3" name="Marcador de texto 2"/>
          <p:cNvSpPr>
            <a:spLocks noGrp="1"/>
          </p:cNvSpPr>
          <p:nvPr>
            <p:ph type="body" idx="1"/>
          </p:nvPr>
        </p:nvSpPr>
        <p:spPr>
          <a:xfrm>
            <a:off x="377134" y="1702711"/>
            <a:ext cx="4285482" cy="4755753"/>
          </a:xfrm>
        </p:spPr>
        <p:txBody>
          <a:bodyPr>
            <a:normAutofit fontScale="85000" lnSpcReduction="10000"/>
          </a:bodyPr>
          <a:lstStyle/>
          <a:p>
            <a:pPr algn="ctr"/>
            <a:r>
              <a:rPr lang="en-US" dirty="0">
                <a:solidFill>
                  <a:schemeClr val="accent2">
                    <a:lumMod val="75000"/>
                  </a:schemeClr>
                </a:solidFill>
                <a:latin typeface="Tw Cen MT" panose="020B0602020104020603" pitchFamily="34" charset="0"/>
              </a:rPr>
              <a:t>Se </a:t>
            </a:r>
            <a:r>
              <a:rPr lang="en-US" dirty="0" err="1">
                <a:solidFill>
                  <a:schemeClr val="accent2">
                    <a:lumMod val="75000"/>
                  </a:schemeClr>
                </a:solidFill>
                <a:latin typeface="Tw Cen MT" panose="020B0602020104020603" pitchFamily="34" charset="0"/>
              </a:rPr>
              <a:t>puede</a:t>
            </a:r>
            <a:r>
              <a:rPr lang="en-US" dirty="0">
                <a:solidFill>
                  <a:schemeClr val="accent2">
                    <a:lumMod val="75000"/>
                  </a:schemeClr>
                </a:solidFill>
                <a:latin typeface="Tw Cen MT" panose="020B0602020104020603" pitchFamily="34" charset="0"/>
              </a:rPr>
              <a:t> </a:t>
            </a:r>
            <a:r>
              <a:rPr lang="en-US" dirty="0" err="1">
                <a:solidFill>
                  <a:schemeClr val="accent2">
                    <a:lumMod val="75000"/>
                  </a:schemeClr>
                </a:solidFill>
                <a:latin typeface="Tw Cen MT" panose="020B0602020104020603" pitchFamily="34" charset="0"/>
              </a:rPr>
              <a:t>ver</a:t>
            </a:r>
            <a:r>
              <a:rPr lang="en-US" dirty="0">
                <a:solidFill>
                  <a:schemeClr val="accent2">
                    <a:lumMod val="75000"/>
                  </a:schemeClr>
                </a:solidFill>
                <a:latin typeface="Tw Cen MT" panose="020B0602020104020603" pitchFamily="34" charset="0"/>
              </a:rPr>
              <a:t> que el </a:t>
            </a:r>
            <a:r>
              <a:rPr lang="en-US" dirty="0" err="1">
                <a:solidFill>
                  <a:schemeClr val="accent2">
                    <a:lumMod val="75000"/>
                  </a:schemeClr>
                </a:solidFill>
                <a:latin typeface="Tw Cen MT" panose="020B0602020104020603" pitchFamily="34" charset="0"/>
              </a:rPr>
              <a:t>producto</a:t>
            </a:r>
            <a:r>
              <a:rPr lang="en-US" dirty="0">
                <a:solidFill>
                  <a:schemeClr val="accent2">
                    <a:lumMod val="75000"/>
                  </a:schemeClr>
                </a:solidFill>
                <a:latin typeface="Tw Cen MT" panose="020B0602020104020603" pitchFamily="34" charset="0"/>
              </a:rPr>
              <a:t> </a:t>
            </a:r>
            <a:r>
              <a:rPr lang="en-US" dirty="0" err="1">
                <a:solidFill>
                  <a:schemeClr val="accent2">
                    <a:lumMod val="75000"/>
                  </a:schemeClr>
                </a:solidFill>
                <a:latin typeface="Tw Cen MT" panose="020B0602020104020603" pitchFamily="34" charset="0"/>
              </a:rPr>
              <a:t>iSHAI</a:t>
            </a:r>
            <a:r>
              <a:rPr lang="en-US" dirty="0">
                <a:solidFill>
                  <a:schemeClr val="accent2">
                    <a:lumMod val="75000"/>
                  </a:schemeClr>
                </a:solidFill>
                <a:latin typeface="Tw Cen MT" panose="020B0602020104020603" pitchFamily="34" charset="0"/>
              </a:rPr>
              <a:t> </a:t>
            </a:r>
            <a:r>
              <a:rPr lang="en-US" dirty="0" err="1">
                <a:solidFill>
                  <a:schemeClr val="accent2">
                    <a:lumMod val="75000"/>
                  </a:schemeClr>
                </a:solidFill>
                <a:latin typeface="Tw Cen MT" panose="020B0602020104020603" pitchFamily="34" charset="0"/>
              </a:rPr>
              <a:t>refleja</a:t>
            </a:r>
            <a:r>
              <a:rPr lang="en-US" dirty="0">
                <a:solidFill>
                  <a:schemeClr val="accent2">
                    <a:lumMod val="75000"/>
                  </a:schemeClr>
                </a:solidFill>
                <a:latin typeface="Tw Cen MT" panose="020B0602020104020603" pitchFamily="34" charset="0"/>
              </a:rPr>
              <a:t>, 12 horas antes de que se </a:t>
            </a:r>
            <a:r>
              <a:rPr lang="en-US" dirty="0" err="1">
                <a:solidFill>
                  <a:schemeClr val="accent2">
                    <a:lumMod val="75000"/>
                  </a:schemeClr>
                </a:solidFill>
                <a:latin typeface="Tw Cen MT" panose="020B0602020104020603" pitchFamily="34" charset="0"/>
              </a:rPr>
              <a:t>desarrolle</a:t>
            </a:r>
            <a:r>
              <a:rPr lang="en-US" dirty="0">
                <a:solidFill>
                  <a:schemeClr val="accent2">
                    <a:lumMod val="75000"/>
                  </a:schemeClr>
                </a:solidFill>
                <a:latin typeface="Tw Cen MT" panose="020B0602020104020603" pitchFamily="34" charset="0"/>
              </a:rPr>
              <a:t> la </a:t>
            </a:r>
            <a:r>
              <a:rPr lang="en-US" dirty="0" err="1">
                <a:solidFill>
                  <a:schemeClr val="accent2">
                    <a:lumMod val="75000"/>
                  </a:schemeClr>
                </a:solidFill>
                <a:latin typeface="Tw Cen MT" panose="020B0602020104020603" pitchFamily="34" charset="0"/>
              </a:rPr>
              <a:t>tormenta</a:t>
            </a:r>
            <a:r>
              <a:rPr lang="en-US" dirty="0">
                <a:solidFill>
                  <a:schemeClr val="accent2">
                    <a:lumMod val="75000"/>
                  </a:schemeClr>
                </a:solidFill>
                <a:latin typeface="Tw Cen MT" panose="020B0602020104020603" pitchFamily="34" charset="0"/>
              </a:rPr>
              <a:t>, un alto </a:t>
            </a:r>
            <a:r>
              <a:rPr lang="en-US" dirty="0" err="1">
                <a:solidFill>
                  <a:schemeClr val="accent2">
                    <a:lumMod val="75000"/>
                  </a:schemeClr>
                </a:solidFill>
                <a:latin typeface="Tw Cen MT" panose="020B0602020104020603" pitchFamily="34" charset="0"/>
              </a:rPr>
              <a:t>contenido</a:t>
            </a:r>
            <a:r>
              <a:rPr lang="en-US" dirty="0">
                <a:solidFill>
                  <a:schemeClr val="accent2">
                    <a:lumMod val="75000"/>
                  </a:schemeClr>
                </a:solidFill>
                <a:latin typeface="Tw Cen MT" panose="020B0602020104020603" pitchFamily="34" charset="0"/>
              </a:rPr>
              <a:t> de </a:t>
            </a:r>
            <a:r>
              <a:rPr lang="en-US" dirty="0" err="1">
                <a:solidFill>
                  <a:schemeClr val="accent2">
                    <a:lumMod val="75000"/>
                  </a:schemeClr>
                </a:solidFill>
                <a:latin typeface="Tw Cen MT" panose="020B0602020104020603" pitchFamily="34" charset="0"/>
              </a:rPr>
              <a:t>agua</a:t>
            </a:r>
            <a:r>
              <a:rPr lang="en-US" dirty="0">
                <a:solidFill>
                  <a:schemeClr val="accent2">
                    <a:lumMod val="75000"/>
                  </a:schemeClr>
                </a:solidFill>
                <a:latin typeface="Tw Cen MT" panose="020B0602020104020603" pitchFamily="34" charset="0"/>
              </a:rPr>
              <a:t> </a:t>
            </a:r>
            <a:r>
              <a:rPr lang="en-US" dirty="0" err="1">
                <a:solidFill>
                  <a:schemeClr val="accent2">
                    <a:lumMod val="75000"/>
                  </a:schemeClr>
                </a:solidFill>
                <a:latin typeface="Tw Cen MT" panose="020B0602020104020603" pitchFamily="34" charset="0"/>
              </a:rPr>
              <a:t>precipitable</a:t>
            </a:r>
            <a:r>
              <a:rPr lang="en-US" dirty="0">
                <a:solidFill>
                  <a:schemeClr val="accent2">
                    <a:lumMod val="75000"/>
                  </a:schemeClr>
                </a:solidFill>
                <a:latin typeface="Tw Cen MT" panose="020B0602020104020603" pitchFamily="34" charset="0"/>
              </a:rPr>
              <a:t> </a:t>
            </a:r>
            <a:r>
              <a:rPr lang="en-US" dirty="0" err="1">
                <a:solidFill>
                  <a:schemeClr val="accent2">
                    <a:lumMod val="75000"/>
                  </a:schemeClr>
                </a:solidFill>
                <a:latin typeface="Tw Cen MT" panose="020B0602020104020603" pitchFamily="34" charset="0"/>
              </a:rPr>
              <a:t>en</a:t>
            </a:r>
            <a:r>
              <a:rPr lang="en-US" dirty="0">
                <a:solidFill>
                  <a:schemeClr val="accent2">
                    <a:lumMod val="75000"/>
                  </a:schemeClr>
                </a:solidFill>
                <a:latin typeface="Tw Cen MT" panose="020B0602020104020603" pitchFamily="34" charset="0"/>
              </a:rPr>
              <a:t> </a:t>
            </a:r>
            <a:r>
              <a:rPr lang="en-US" dirty="0" err="1">
                <a:solidFill>
                  <a:schemeClr val="accent2">
                    <a:lumMod val="75000"/>
                  </a:schemeClr>
                </a:solidFill>
                <a:latin typeface="Tw Cen MT" panose="020B0602020104020603" pitchFamily="34" charset="0"/>
              </a:rPr>
              <a:t>capas</a:t>
            </a:r>
            <a:r>
              <a:rPr lang="en-US" dirty="0">
                <a:solidFill>
                  <a:schemeClr val="accent2">
                    <a:lumMod val="75000"/>
                  </a:schemeClr>
                </a:solidFill>
                <a:latin typeface="Tw Cen MT" panose="020B0602020104020603" pitchFamily="34" charset="0"/>
              </a:rPr>
              <a:t> medias de la </a:t>
            </a:r>
            <a:r>
              <a:rPr lang="en-US" dirty="0" err="1">
                <a:solidFill>
                  <a:schemeClr val="accent2">
                    <a:lumMod val="75000"/>
                  </a:schemeClr>
                </a:solidFill>
                <a:latin typeface="Tw Cen MT" panose="020B0602020104020603" pitchFamily="34" charset="0"/>
              </a:rPr>
              <a:t>atmósfera</a:t>
            </a:r>
            <a:r>
              <a:rPr lang="en-US" dirty="0" smtClean="0">
                <a:solidFill>
                  <a:schemeClr val="accent2">
                    <a:lumMod val="75000"/>
                  </a:schemeClr>
                </a:solidFill>
                <a:latin typeface="Tw Cen MT" panose="020B0602020104020603" pitchFamily="34" charset="0"/>
              </a:rPr>
              <a:t>.</a:t>
            </a:r>
            <a:endParaRPr lang="en-US" dirty="0">
              <a:solidFill>
                <a:schemeClr val="accent2">
                  <a:lumMod val="75000"/>
                </a:schemeClr>
              </a:solidFill>
              <a:latin typeface="Tw Cen MT" panose="020B0602020104020603" pitchFamily="34" charset="0"/>
            </a:endParaRPr>
          </a:p>
          <a:p>
            <a:pPr algn="ctr"/>
            <a:endParaRPr lang="en-US" dirty="0" smtClean="0">
              <a:solidFill>
                <a:schemeClr val="accent2">
                  <a:lumMod val="75000"/>
                </a:schemeClr>
              </a:solidFill>
              <a:latin typeface="Tw Cen MT" panose="020B0602020104020603" pitchFamily="34" charset="0"/>
            </a:endParaRPr>
          </a:p>
          <a:p>
            <a:pPr algn="ctr"/>
            <a:r>
              <a:rPr lang="en-US" sz="4000" dirty="0">
                <a:solidFill>
                  <a:srgbClr val="FF0000"/>
                </a:solidFill>
                <a:latin typeface="Tw Cen MT" panose="020B0602020104020603" pitchFamily="34" charset="0"/>
              </a:rPr>
              <a:t>¿</a:t>
            </a:r>
            <a:r>
              <a:rPr lang="en-US" sz="4000" dirty="0" err="1">
                <a:solidFill>
                  <a:srgbClr val="FF0000"/>
                </a:solidFill>
                <a:latin typeface="Tw Cen MT" panose="020B0602020104020603" pitchFamily="34" charset="0"/>
              </a:rPr>
              <a:t>Podemos</a:t>
            </a:r>
            <a:r>
              <a:rPr lang="en-US" sz="4000" dirty="0">
                <a:solidFill>
                  <a:srgbClr val="FF0000"/>
                </a:solidFill>
                <a:latin typeface="Tw Cen MT" panose="020B0602020104020603" pitchFamily="34" charset="0"/>
              </a:rPr>
              <a:t> saber </a:t>
            </a:r>
            <a:r>
              <a:rPr lang="en-US" sz="4000" dirty="0" err="1">
                <a:solidFill>
                  <a:srgbClr val="FF0000"/>
                </a:solidFill>
                <a:latin typeface="Tw Cen MT" panose="020B0602020104020603" pitchFamily="34" charset="0"/>
              </a:rPr>
              <a:t>si</a:t>
            </a:r>
            <a:r>
              <a:rPr lang="en-US" sz="4000" dirty="0">
                <a:solidFill>
                  <a:srgbClr val="FF0000"/>
                </a:solidFill>
                <a:latin typeface="Tw Cen MT" panose="020B0602020104020603" pitchFamily="34" charset="0"/>
              </a:rPr>
              <a:t> </a:t>
            </a:r>
            <a:r>
              <a:rPr lang="en-US" sz="4000" dirty="0" err="1">
                <a:solidFill>
                  <a:srgbClr val="FF0000"/>
                </a:solidFill>
                <a:latin typeface="Tw Cen MT" panose="020B0602020104020603" pitchFamily="34" charset="0"/>
              </a:rPr>
              <a:t>esto</a:t>
            </a:r>
            <a:r>
              <a:rPr lang="en-US" sz="4000" dirty="0">
                <a:solidFill>
                  <a:srgbClr val="FF0000"/>
                </a:solidFill>
                <a:latin typeface="Tw Cen MT" panose="020B0602020104020603" pitchFamily="34" charset="0"/>
              </a:rPr>
              <a:t> </a:t>
            </a:r>
            <a:r>
              <a:rPr lang="en-US" sz="4000" dirty="0" err="1">
                <a:solidFill>
                  <a:srgbClr val="FF0000"/>
                </a:solidFill>
                <a:latin typeface="Tw Cen MT" panose="020B0602020104020603" pitchFamily="34" charset="0"/>
              </a:rPr>
              <a:t>es</a:t>
            </a:r>
            <a:r>
              <a:rPr lang="en-US" sz="4000" dirty="0">
                <a:solidFill>
                  <a:srgbClr val="FF0000"/>
                </a:solidFill>
                <a:latin typeface="Tw Cen MT" panose="020B0602020104020603" pitchFamily="34" charset="0"/>
              </a:rPr>
              <a:t> </a:t>
            </a:r>
            <a:r>
              <a:rPr lang="en-US" sz="4000" dirty="0" err="1">
                <a:solidFill>
                  <a:srgbClr val="FF0000"/>
                </a:solidFill>
                <a:latin typeface="Tw Cen MT" panose="020B0602020104020603" pitchFamily="34" charset="0"/>
              </a:rPr>
              <a:t>consistente</a:t>
            </a:r>
            <a:r>
              <a:rPr lang="en-US" sz="4000" dirty="0">
                <a:solidFill>
                  <a:srgbClr val="FF0000"/>
                </a:solidFill>
                <a:latin typeface="Tw Cen MT" panose="020B0602020104020603" pitchFamily="34" charset="0"/>
              </a:rPr>
              <a:t> con la </a:t>
            </a:r>
            <a:r>
              <a:rPr lang="en-US" sz="4000" dirty="0" err="1">
                <a:solidFill>
                  <a:srgbClr val="FF0000"/>
                </a:solidFill>
                <a:latin typeface="Tw Cen MT" panose="020B0602020104020603" pitchFamily="34" charset="0"/>
              </a:rPr>
              <a:t>salida</a:t>
            </a:r>
            <a:r>
              <a:rPr lang="en-US" sz="4000" dirty="0">
                <a:solidFill>
                  <a:srgbClr val="FF0000"/>
                </a:solidFill>
                <a:latin typeface="Tw Cen MT" panose="020B0602020104020603" pitchFamily="34" charset="0"/>
              </a:rPr>
              <a:t> del </a:t>
            </a:r>
            <a:r>
              <a:rPr lang="en-US" sz="4000" dirty="0" err="1">
                <a:solidFill>
                  <a:srgbClr val="FF0000"/>
                </a:solidFill>
                <a:latin typeface="Tw Cen MT" panose="020B0602020104020603" pitchFamily="34" charset="0"/>
              </a:rPr>
              <a:t>modelo</a:t>
            </a:r>
            <a:r>
              <a:rPr lang="en-US" sz="4000" dirty="0">
                <a:solidFill>
                  <a:srgbClr val="FF0000"/>
                </a:solidFill>
                <a:latin typeface="Tw Cen MT" panose="020B0602020104020603" pitchFamily="34" charset="0"/>
              </a:rPr>
              <a:t>?</a:t>
            </a:r>
            <a:endParaRPr lang="es-ES" sz="4000" dirty="0">
              <a:solidFill>
                <a:srgbClr val="FF0000"/>
              </a:solidFill>
              <a:latin typeface="Tw Cen MT" panose="020B0602020104020603" pitchFamily="34" charset="0"/>
            </a:endParaRPr>
          </a:p>
        </p:txBody>
      </p:sp>
      <p:pic>
        <p:nvPicPr>
          <p:cNvPr id="7" name="Picture 10" descr="animado_PGE13Hyb_pasada00_M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84483" y="1076912"/>
            <a:ext cx="7044058" cy="5781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243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6"/>
          <p:cNvSpPr txBox="1">
            <a:spLocks/>
          </p:cNvSpPr>
          <p:nvPr/>
        </p:nvSpPr>
        <p:spPr>
          <a:xfrm>
            <a:off x="0" y="165325"/>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900" dirty="0" smtClean="0">
                <a:solidFill>
                  <a:schemeClr val="accent5">
                    <a:lumMod val="75000"/>
                  </a:schemeClr>
                </a:solidFill>
                <a:latin typeface="Tw Cen MT Condensed" panose="020B0606020104020203" pitchFamily="34" charset="0"/>
              </a:rPr>
              <a:t>__________________________________________</a:t>
            </a:r>
            <a:endParaRPr lang="es-ES" sz="3900" dirty="0">
              <a:solidFill>
                <a:schemeClr val="accent5">
                  <a:lumMod val="75000"/>
                </a:schemeClr>
              </a:solidFill>
              <a:latin typeface="Tw Cen MT Condensed" panose="020B0606020104020203" pitchFamily="34" charset="0"/>
            </a:endParaRPr>
          </a:p>
        </p:txBody>
      </p:sp>
      <p:sp>
        <p:nvSpPr>
          <p:cNvPr id="5" name="Título 6"/>
          <p:cNvSpPr txBox="1">
            <a:spLocks/>
          </p:cNvSpPr>
          <p:nvPr/>
        </p:nvSpPr>
        <p:spPr>
          <a:xfrm>
            <a:off x="200966" y="271237"/>
            <a:ext cx="10515600" cy="1325563"/>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4500" dirty="0" err="1" smtClean="0">
                <a:solidFill>
                  <a:schemeClr val="accent5">
                    <a:lumMod val="75000"/>
                  </a:schemeClr>
                </a:solidFill>
                <a:latin typeface="Tw Cen MT Condensed" panose="020B0606020104020203" pitchFamily="34" charset="0"/>
              </a:rPr>
              <a:t>iSHAI</a:t>
            </a:r>
            <a:r>
              <a:rPr lang="es-ES" sz="4500" dirty="0" smtClean="0">
                <a:solidFill>
                  <a:schemeClr val="accent5">
                    <a:lumMod val="75000"/>
                  </a:schemeClr>
                </a:solidFill>
                <a:latin typeface="Tw Cen MT Condensed" panose="020B0606020104020203" pitchFamily="34" charset="0"/>
              </a:rPr>
              <a:t/>
            </a:r>
            <a:br>
              <a:rPr lang="es-ES" sz="4500" dirty="0" smtClean="0">
                <a:solidFill>
                  <a:schemeClr val="accent5">
                    <a:lumMod val="75000"/>
                  </a:schemeClr>
                </a:solidFill>
                <a:latin typeface="Tw Cen MT Condensed" panose="020B0606020104020203" pitchFamily="34" charset="0"/>
              </a:rPr>
            </a:br>
            <a:r>
              <a:rPr lang="es-ES" sz="3900" dirty="0" smtClean="0">
                <a:solidFill>
                  <a:schemeClr val="tx2">
                    <a:lumMod val="60000"/>
                    <a:lumOff val="40000"/>
                  </a:schemeClr>
                </a:solidFill>
                <a:latin typeface="Tw Cen MT Condensed" panose="020B0606020104020203" pitchFamily="34" charset="0"/>
              </a:rPr>
              <a:t>12 agosto 2011</a:t>
            </a:r>
            <a:endParaRPr lang="es-ES" sz="3900" dirty="0">
              <a:solidFill>
                <a:schemeClr val="tx2">
                  <a:lumMod val="60000"/>
                  <a:lumOff val="40000"/>
                </a:schemeClr>
              </a:solidFill>
              <a:latin typeface="Tw Cen MT Condensed" panose="020B0606020104020203" pitchFamily="34" charset="0"/>
            </a:endParaRPr>
          </a:p>
        </p:txBody>
      </p:sp>
      <p:sp>
        <p:nvSpPr>
          <p:cNvPr id="3" name="Marcador de texto 2"/>
          <p:cNvSpPr>
            <a:spLocks noGrp="1"/>
          </p:cNvSpPr>
          <p:nvPr>
            <p:ph type="body" idx="1"/>
          </p:nvPr>
        </p:nvSpPr>
        <p:spPr>
          <a:xfrm>
            <a:off x="377134" y="1702711"/>
            <a:ext cx="4318434" cy="4969937"/>
          </a:xfrm>
        </p:spPr>
        <p:txBody>
          <a:bodyPr>
            <a:normAutofit fontScale="47500" lnSpcReduction="20000"/>
          </a:bodyPr>
          <a:lstStyle/>
          <a:p>
            <a:pPr algn="ctr"/>
            <a:r>
              <a:rPr lang="es-ES" sz="4000" dirty="0">
                <a:solidFill>
                  <a:schemeClr val="accent2">
                    <a:lumMod val="75000"/>
                  </a:schemeClr>
                </a:solidFill>
                <a:latin typeface="Tw Cen MT" panose="020B0602020104020603" pitchFamily="34" charset="0"/>
              </a:rPr>
              <a:t>Información en tiempo real sobre los </a:t>
            </a:r>
            <a:r>
              <a:rPr lang="es-ES" sz="4000" dirty="0" smtClean="0">
                <a:solidFill>
                  <a:schemeClr val="accent2">
                    <a:lumMod val="75000"/>
                  </a:schemeClr>
                </a:solidFill>
                <a:latin typeface="Tw Cen MT" panose="020B0602020104020603" pitchFamily="34" charset="0"/>
              </a:rPr>
              <a:t>«errores» cometidos por el </a:t>
            </a:r>
            <a:r>
              <a:rPr lang="es-ES" sz="4000" dirty="0">
                <a:solidFill>
                  <a:schemeClr val="accent2">
                    <a:lumMod val="75000"/>
                  </a:schemeClr>
                </a:solidFill>
                <a:latin typeface="Tw Cen MT" panose="020B0602020104020603" pitchFamily="34" charset="0"/>
              </a:rPr>
              <a:t>modelo numérico de acuerdo a los datos observados por el </a:t>
            </a:r>
            <a:r>
              <a:rPr lang="es-ES" sz="4000" dirty="0" smtClean="0">
                <a:solidFill>
                  <a:schemeClr val="accent2">
                    <a:lumMod val="75000"/>
                  </a:schemeClr>
                </a:solidFill>
                <a:latin typeface="Tw Cen MT" panose="020B0602020104020603" pitchFamily="34" charset="0"/>
              </a:rPr>
              <a:t>satélite. Esta es una información clave, </a:t>
            </a:r>
            <a:r>
              <a:rPr lang="es-ES" sz="4000" dirty="0">
                <a:solidFill>
                  <a:schemeClr val="accent2">
                    <a:lumMod val="75000"/>
                  </a:schemeClr>
                </a:solidFill>
                <a:latin typeface="Tw Cen MT" panose="020B0602020104020603" pitchFamily="34" charset="0"/>
              </a:rPr>
              <a:t>ya que los análisis de los modelos numéricos no están disponibles hasta varias horas después de la observación</a:t>
            </a:r>
            <a:r>
              <a:rPr lang="es-ES" sz="4000" dirty="0" smtClean="0">
                <a:solidFill>
                  <a:schemeClr val="accent2">
                    <a:lumMod val="75000"/>
                  </a:schemeClr>
                </a:solidFill>
                <a:latin typeface="Tw Cen MT" panose="020B0602020104020603" pitchFamily="34" charset="0"/>
              </a:rPr>
              <a:t>.</a:t>
            </a:r>
          </a:p>
          <a:p>
            <a:pPr algn="ctr"/>
            <a:endParaRPr lang="en-US" dirty="0">
              <a:solidFill>
                <a:schemeClr val="accent2">
                  <a:lumMod val="75000"/>
                </a:schemeClr>
              </a:solidFill>
              <a:latin typeface="Tw Cen MT" panose="020B0602020104020603" pitchFamily="34" charset="0"/>
            </a:endParaRPr>
          </a:p>
          <a:p>
            <a:pPr algn="ctr"/>
            <a:r>
              <a:rPr lang="en-US" sz="5100" dirty="0" err="1">
                <a:solidFill>
                  <a:srgbClr val="FF0000"/>
                </a:solidFill>
                <a:latin typeface="Tw Cen MT" panose="020B0602020104020603" pitchFamily="34" charset="0"/>
              </a:rPr>
              <a:t>En</a:t>
            </a:r>
            <a:r>
              <a:rPr lang="en-US" sz="5100" dirty="0">
                <a:solidFill>
                  <a:srgbClr val="FF0000"/>
                </a:solidFill>
                <a:latin typeface="Tw Cen MT" panose="020B0602020104020603" pitchFamily="34" charset="0"/>
              </a:rPr>
              <a:t> </a:t>
            </a:r>
            <a:r>
              <a:rPr lang="en-US" sz="5100" dirty="0" err="1">
                <a:solidFill>
                  <a:srgbClr val="FF0000"/>
                </a:solidFill>
                <a:latin typeface="Tw Cen MT" panose="020B0602020104020603" pitchFamily="34" charset="0"/>
              </a:rPr>
              <a:t>este</a:t>
            </a:r>
            <a:r>
              <a:rPr lang="en-US" sz="5100" dirty="0">
                <a:solidFill>
                  <a:srgbClr val="FF0000"/>
                </a:solidFill>
                <a:latin typeface="Tw Cen MT" panose="020B0602020104020603" pitchFamily="34" charset="0"/>
              </a:rPr>
              <a:t> </a:t>
            </a:r>
            <a:r>
              <a:rPr lang="en-US" sz="5100" dirty="0" err="1">
                <a:solidFill>
                  <a:srgbClr val="FF0000"/>
                </a:solidFill>
                <a:latin typeface="Tw Cen MT" panose="020B0602020104020603" pitchFamily="34" charset="0"/>
              </a:rPr>
              <a:t>caso</a:t>
            </a:r>
            <a:r>
              <a:rPr lang="en-US" sz="5100" dirty="0">
                <a:solidFill>
                  <a:srgbClr val="FF0000"/>
                </a:solidFill>
                <a:latin typeface="Tw Cen MT" panose="020B0602020104020603" pitchFamily="34" charset="0"/>
              </a:rPr>
              <a:t> </a:t>
            </a:r>
            <a:r>
              <a:rPr lang="en-US" sz="5100" dirty="0" err="1">
                <a:solidFill>
                  <a:srgbClr val="FF0000"/>
                </a:solidFill>
                <a:latin typeface="Tw Cen MT" panose="020B0602020104020603" pitchFamily="34" charset="0"/>
              </a:rPr>
              <a:t>los</a:t>
            </a:r>
            <a:r>
              <a:rPr lang="en-US" sz="5100" dirty="0">
                <a:solidFill>
                  <a:srgbClr val="FF0000"/>
                </a:solidFill>
                <a:latin typeface="Tw Cen MT" panose="020B0602020104020603" pitchFamily="34" charset="0"/>
              </a:rPr>
              <a:t> </a:t>
            </a:r>
            <a:r>
              <a:rPr lang="en-US" sz="5100" dirty="0" err="1">
                <a:solidFill>
                  <a:srgbClr val="FF0000"/>
                </a:solidFill>
                <a:latin typeface="Tw Cen MT" panose="020B0602020104020603" pitchFamily="34" charset="0"/>
              </a:rPr>
              <a:t>modelos</a:t>
            </a:r>
            <a:r>
              <a:rPr lang="en-US" sz="5100" dirty="0">
                <a:solidFill>
                  <a:srgbClr val="FF0000"/>
                </a:solidFill>
                <a:latin typeface="Tw Cen MT" panose="020B0602020104020603" pitchFamily="34" charset="0"/>
              </a:rPr>
              <a:t> </a:t>
            </a:r>
            <a:r>
              <a:rPr lang="en-US" sz="5100" dirty="0" err="1">
                <a:solidFill>
                  <a:srgbClr val="FF0000"/>
                </a:solidFill>
                <a:latin typeface="Tw Cen MT" panose="020B0602020104020603" pitchFamily="34" charset="0"/>
              </a:rPr>
              <a:t>numéricos</a:t>
            </a:r>
            <a:r>
              <a:rPr lang="en-US" sz="5100" dirty="0">
                <a:solidFill>
                  <a:srgbClr val="FF0000"/>
                </a:solidFill>
                <a:latin typeface="Tw Cen MT" panose="020B0602020104020603" pitchFamily="34" charset="0"/>
              </a:rPr>
              <a:t> </a:t>
            </a:r>
            <a:r>
              <a:rPr lang="en-US" sz="5100" dirty="0" err="1">
                <a:solidFill>
                  <a:srgbClr val="FF0000"/>
                </a:solidFill>
                <a:latin typeface="Tw Cen MT" panose="020B0602020104020603" pitchFamily="34" charset="0"/>
              </a:rPr>
              <a:t>subestimaron</a:t>
            </a:r>
            <a:r>
              <a:rPr lang="en-US" sz="5100" dirty="0">
                <a:solidFill>
                  <a:srgbClr val="FF0000"/>
                </a:solidFill>
                <a:latin typeface="Tw Cen MT" panose="020B0602020104020603" pitchFamily="34" charset="0"/>
              </a:rPr>
              <a:t> el </a:t>
            </a:r>
            <a:r>
              <a:rPr lang="en-US" sz="5100" dirty="0" err="1">
                <a:solidFill>
                  <a:srgbClr val="FF0000"/>
                </a:solidFill>
                <a:latin typeface="Tw Cen MT" panose="020B0602020104020603" pitchFamily="34" charset="0"/>
              </a:rPr>
              <a:t>contenido</a:t>
            </a:r>
            <a:r>
              <a:rPr lang="en-US" sz="5100" dirty="0">
                <a:solidFill>
                  <a:srgbClr val="FF0000"/>
                </a:solidFill>
                <a:latin typeface="Tw Cen MT" panose="020B0602020104020603" pitchFamily="34" charset="0"/>
              </a:rPr>
              <a:t> de </a:t>
            </a:r>
            <a:r>
              <a:rPr lang="en-US" sz="5100" dirty="0" err="1">
                <a:solidFill>
                  <a:srgbClr val="FF0000"/>
                </a:solidFill>
                <a:latin typeface="Tw Cen MT" panose="020B0602020104020603" pitchFamily="34" charset="0"/>
              </a:rPr>
              <a:t>agua</a:t>
            </a:r>
            <a:r>
              <a:rPr lang="en-US" sz="5100" dirty="0">
                <a:solidFill>
                  <a:srgbClr val="FF0000"/>
                </a:solidFill>
                <a:latin typeface="Tw Cen MT" panose="020B0602020104020603" pitchFamily="34" charset="0"/>
              </a:rPr>
              <a:t> </a:t>
            </a:r>
            <a:r>
              <a:rPr lang="en-US" sz="5100" dirty="0" err="1">
                <a:solidFill>
                  <a:srgbClr val="FF0000"/>
                </a:solidFill>
                <a:latin typeface="Tw Cen MT" panose="020B0602020104020603" pitchFamily="34" charset="0"/>
              </a:rPr>
              <a:t>precipitable</a:t>
            </a:r>
            <a:r>
              <a:rPr lang="en-US" sz="5100" dirty="0">
                <a:solidFill>
                  <a:srgbClr val="FF0000"/>
                </a:solidFill>
                <a:latin typeface="Tw Cen MT" panose="020B0602020104020603" pitchFamily="34" charset="0"/>
              </a:rPr>
              <a:t> </a:t>
            </a:r>
            <a:r>
              <a:rPr lang="en-US" sz="5100" dirty="0" err="1">
                <a:solidFill>
                  <a:srgbClr val="FF0000"/>
                </a:solidFill>
                <a:latin typeface="Tw Cen MT" panose="020B0602020104020603" pitchFamily="34" charset="0"/>
              </a:rPr>
              <a:t>en</a:t>
            </a:r>
            <a:r>
              <a:rPr lang="en-US" sz="5100" dirty="0">
                <a:solidFill>
                  <a:srgbClr val="FF0000"/>
                </a:solidFill>
                <a:latin typeface="Tw Cen MT" panose="020B0602020104020603" pitchFamily="34" charset="0"/>
              </a:rPr>
              <a:t> </a:t>
            </a:r>
            <a:r>
              <a:rPr lang="en-US" sz="5100" dirty="0" err="1">
                <a:solidFill>
                  <a:srgbClr val="FF0000"/>
                </a:solidFill>
                <a:latin typeface="Tw Cen MT" panose="020B0602020104020603" pitchFamily="34" charset="0"/>
              </a:rPr>
              <a:t>niveles</a:t>
            </a:r>
            <a:r>
              <a:rPr lang="en-US" sz="5100" dirty="0">
                <a:solidFill>
                  <a:srgbClr val="FF0000"/>
                </a:solidFill>
                <a:latin typeface="Tw Cen MT" panose="020B0602020104020603" pitchFamily="34" charset="0"/>
              </a:rPr>
              <a:t> </a:t>
            </a:r>
            <a:r>
              <a:rPr lang="en-US" sz="5100" dirty="0" err="1">
                <a:solidFill>
                  <a:srgbClr val="FF0000"/>
                </a:solidFill>
                <a:latin typeface="Tw Cen MT" panose="020B0602020104020603" pitchFamily="34" charset="0"/>
              </a:rPr>
              <a:t>medios</a:t>
            </a:r>
            <a:r>
              <a:rPr lang="en-US" sz="5100" dirty="0">
                <a:solidFill>
                  <a:srgbClr val="FF0000"/>
                </a:solidFill>
                <a:latin typeface="Tw Cen MT" panose="020B0602020104020603" pitchFamily="34" charset="0"/>
              </a:rPr>
              <a:t> de la </a:t>
            </a:r>
            <a:r>
              <a:rPr lang="en-US" sz="5100" dirty="0" err="1">
                <a:solidFill>
                  <a:srgbClr val="FF0000"/>
                </a:solidFill>
                <a:latin typeface="Tw Cen MT" panose="020B0602020104020603" pitchFamily="34" charset="0"/>
              </a:rPr>
              <a:t>atmósfera</a:t>
            </a:r>
            <a:r>
              <a:rPr lang="en-US" sz="5100" dirty="0">
                <a:solidFill>
                  <a:srgbClr val="FF0000"/>
                </a:solidFill>
                <a:latin typeface="Tw Cen MT" panose="020B0602020104020603" pitchFamily="34" charset="0"/>
              </a:rPr>
              <a:t>.</a:t>
            </a:r>
            <a:endParaRPr lang="es-ES" sz="5100" dirty="0">
              <a:solidFill>
                <a:srgbClr val="FF0000"/>
              </a:solidFill>
              <a:latin typeface="Tw Cen MT" panose="020B0602020104020603" pitchFamily="34" charset="0"/>
            </a:endParaRPr>
          </a:p>
        </p:txBody>
      </p:sp>
      <p:pic>
        <p:nvPicPr>
          <p:cNvPr id="6" name="Picture 4" descr="animado_PGE13Hyb_pasada00_diffM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87262" y="1076912"/>
            <a:ext cx="7041275" cy="5781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99213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6"/>
          <p:cNvSpPr txBox="1">
            <a:spLocks/>
          </p:cNvSpPr>
          <p:nvPr/>
        </p:nvSpPr>
        <p:spPr>
          <a:xfrm>
            <a:off x="0" y="165325"/>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900" dirty="0" smtClean="0">
                <a:solidFill>
                  <a:schemeClr val="accent5">
                    <a:lumMod val="75000"/>
                  </a:schemeClr>
                </a:solidFill>
                <a:latin typeface="Tw Cen MT Condensed" panose="020B0606020104020203" pitchFamily="34" charset="0"/>
              </a:rPr>
              <a:t>__________________________________________</a:t>
            </a:r>
            <a:endParaRPr lang="es-ES" sz="3900" dirty="0">
              <a:solidFill>
                <a:schemeClr val="accent5">
                  <a:lumMod val="75000"/>
                </a:schemeClr>
              </a:solidFill>
              <a:latin typeface="Tw Cen MT Condensed" panose="020B0606020104020203" pitchFamily="34" charset="0"/>
            </a:endParaRPr>
          </a:p>
        </p:txBody>
      </p:sp>
      <p:sp>
        <p:nvSpPr>
          <p:cNvPr id="5" name="Título 6"/>
          <p:cNvSpPr txBox="1">
            <a:spLocks/>
          </p:cNvSpPr>
          <p:nvPr/>
        </p:nvSpPr>
        <p:spPr>
          <a:xfrm>
            <a:off x="200966" y="271237"/>
            <a:ext cx="10515600" cy="1325563"/>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4500" dirty="0" err="1" smtClean="0">
                <a:solidFill>
                  <a:schemeClr val="accent5">
                    <a:lumMod val="75000"/>
                  </a:schemeClr>
                </a:solidFill>
                <a:latin typeface="Tw Cen MT Condensed" panose="020B0606020104020203" pitchFamily="34" charset="0"/>
              </a:rPr>
              <a:t>iSHAI</a:t>
            </a:r>
            <a:r>
              <a:rPr lang="es-ES" sz="4500" dirty="0" smtClean="0">
                <a:solidFill>
                  <a:schemeClr val="accent5">
                    <a:lumMod val="75000"/>
                  </a:schemeClr>
                </a:solidFill>
                <a:latin typeface="Tw Cen MT Condensed" panose="020B0606020104020203" pitchFamily="34" charset="0"/>
              </a:rPr>
              <a:t/>
            </a:r>
            <a:br>
              <a:rPr lang="es-ES" sz="4500" dirty="0" smtClean="0">
                <a:solidFill>
                  <a:schemeClr val="accent5">
                    <a:lumMod val="75000"/>
                  </a:schemeClr>
                </a:solidFill>
                <a:latin typeface="Tw Cen MT Condensed" panose="020B0606020104020203" pitchFamily="34" charset="0"/>
              </a:rPr>
            </a:br>
            <a:r>
              <a:rPr lang="es-ES" sz="3900" dirty="0" smtClean="0">
                <a:solidFill>
                  <a:schemeClr val="tx2">
                    <a:lumMod val="60000"/>
                    <a:lumOff val="40000"/>
                  </a:schemeClr>
                </a:solidFill>
                <a:latin typeface="Tw Cen MT Condensed" panose="020B0606020104020203" pitchFamily="34" charset="0"/>
              </a:rPr>
              <a:t>12 agosto 2011</a:t>
            </a:r>
            <a:endParaRPr lang="es-ES" sz="3900" dirty="0">
              <a:solidFill>
                <a:schemeClr val="tx2">
                  <a:lumMod val="60000"/>
                  <a:lumOff val="40000"/>
                </a:schemeClr>
              </a:solidFill>
              <a:latin typeface="Tw Cen MT Condensed" panose="020B0606020104020203" pitchFamily="34" charset="0"/>
            </a:endParaRPr>
          </a:p>
        </p:txBody>
      </p:sp>
      <p:pic>
        <p:nvPicPr>
          <p:cNvPr id="6" name="Picture 4" descr="montada_I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3120" y="1324852"/>
            <a:ext cx="8796300" cy="4712303"/>
          </a:xfrm>
          <a:prstGeom prst="rect">
            <a:avLst/>
          </a:prstGeom>
          <a:noFill/>
          <a:extLst>
            <a:ext uri="{909E8E84-426E-40DD-AFC4-6F175D3DCCD1}">
              <a14:hiddenFill xmlns:a14="http://schemas.microsoft.com/office/drawing/2010/main">
                <a:solidFill>
                  <a:srgbClr val="FFFFFF"/>
                </a:solidFill>
              </a14:hiddenFill>
            </a:ext>
          </a:extLst>
        </p:spPr>
      </p:pic>
      <p:sp>
        <p:nvSpPr>
          <p:cNvPr id="9" name="Marcador de texto 2"/>
          <p:cNvSpPr txBox="1">
            <a:spLocks/>
          </p:cNvSpPr>
          <p:nvPr/>
        </p:nvSpPr>
        <p:spPr>
          <a:xfrm>
            <a:off x="69449" y="2016394"/>
            <a:ext cx="2731625" cy="349990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sz="2800" dirty="0">
                <a:solidFill>
                  <a:schemeClr val="accent2">
                    <a:lumMod val="75000"/>
                  </a:schemeClr>
                </a:solidFill>
                <a:latin typeface="Tw Cen MT" panose="020B0602020104020603" pitchFamily="34" charset="0"/>
              </a:rPr>
              <a:t>Los </a:t>
            </a:r>
            <a:r>
              <a:rPr lang="en-US" sz="2800" dirty="0" err="1">
                <a:solidFill>
                  <a:schemeClr val="accent2">
                    <a:lumMod val="75000"/>
                  </a:schemeClr>
                </a:solidFill>
                <a:latin typeface="Tw Cen MT" panose="020B0602020104020603" pitchFamily="34" charset="0"/>
              </a:rPr>
              <a:t>índices</a:t>
            </a:r>
            <a:r>
              <a:rPr lang="en-US" sz="2800" dirty="0">
                <a:solidFill>
                  <a:schemeClr val="accent2">
                    <a:lumMod val="75000"/>
                  </a:schemeClr>
                </a:solidFill>
                <a:latin typeface="Tw Cen MT" panose="020B0602020104020603" pitchFamily="34" charset="0"/>
              </a:rPr>
              <a:t> de </a:t>
            </a:r>
            <a:r>
              <a:rPr lang="en-US" sz="2800" dirty="0" err="1">
                <a:solidFill>
                  <a:schemeClr val="accent2">
                    <a:lumMod val="75000"/>
                  </a:schemeClr>
                </a:solidFill>
                <a:latin typeface="Tw Cen MT" panose="020B0602020104020603" pitchFamily="34" charset="0"/>
              </a:rPr>
              <a:t>inestabilidad</a:t>
            </a:r>
            <a:r>
              <a:rPr lang="en-US" sz="2800" dirty="0">
                <a:solidFill>
                  <a:schemeClr val="accent2">
                    <a:lumMod val="75000"/>
                  </a:schemeClr>
                </a:solidFill>
                <a:latin typeface="Tw Cen MT" panose="020B0602020104020603" pitchFamily="34" charset="0"/>
              </a:rPr>
              <a:t> </a:t>
            </a:r>
            <a:r>
              <a:rPr lang="en-US" sz="2800" dirty="0" err="1">
                <a:solidFill>
                  <a:schemeClr val="accent2">
                    <a:lumMod val="75000"/>
                  </a:schemeClr>
                </a:solidFill>
                <a:latin typeface="Tw Cen MT" panose="020B0602020104020603" pitchFamily="34" charset="0"/>
              </a:rPr>
              <a:t>también</a:t>
            </a:r>
            <a:r>
              <a:rPr lang="en-US" sz="2800" dirty="0">
                <a:solidFill>
                  <a:schemeClr val="accent2">
                    <a:lumMod val="75000"/>
                  </a:schemeClr>
                </a:solidFill>
                <a:latin typeface="Tw Cen MT" panose="020B0602020104020603" pitchFamily="34" charset="0"/>
              </a:rPr>
              <a:t> </a:t>
            </a:r>
            <a:r>
              <a:rPr lang="en-US" sz="2800" dirty="0" err="1">
                <a:solidFill>
                  <a:schemeClr val="accent2">
                    <a:lumMod val="75000"/>
                  </a:schemeClr>
                </a:solidFill>
                <a:latin typeface="Tw Cen MT" panose="020B0602020104020603" pitchFamily="34" charset="0"/>
              </a:rPr>
              <a:t>están</a:t>
            </a:r>
            <a:r>
              <a:rPr lang="en-US" sz="2800" dirty="0">
                <a:solidFill>
                  <a:schemeClr val="accent2">
                    <a:lumMod val="75000"/>
                  </a:schemeClr>
                </a:solidFill>
                <a:latin typeface="Tw Cen MT" panose="020B0602020104020603" pitchFamily="34" charset="0"/>
              </a:rPr>
              <a:t> </a:t>
            </a:r>
            <a:r>
              <a:rPr lang="en-US" sz="2800" dirty="0" err="1">
                <a:solidFill>
                  <a:schemeClr val="accent2">
                    <a:lumMod val="75000"/>
                  </a:schemeClr>
                </a:solidFill>
                <a:latin typeface="Tw Cen MT" panose="020B0602020104020603" pitchFamily="34" charset="0"/>
              </a:rPr>
              <a:t>disponibles</a:t>
            </a:r>
            <a:r>
              <a:rPr lang="en-US" sz="2800" dirty="0">
                <a:solidFill>
                  <a:schemeClr val="accent2">
                    <a:lumMod val="75000"/>
                  </a:schemeClr>
                </a:solidFill>
                <a:latin typeface="Tw Cen MT" panose="020B0602020104020603" pitchFamily="34" charset="0"/>
              </a:rPr>
              <a:t> </a:t>
            </a:r>
            <a:r>
              <a:rPr lang="en-US" sz="2800" dirty="0" err="1">
                <a:solidFill>
                  <a:schemeClr val="accent2">
                    <a:lumMod val="75000"/>
                  </a:schemeClr>
                </a:solidFill>
                <a:latin typeface="Tw Cen MT" panose="020B0602020104020603" pitchFamily="34" charset="0"/>
              </a:rPr>
              <a:t>en</a:t>
            </a:r>
            <a:r>
              <a:rPr lang="en-US" sz="2800" dirty="0">
                <a:solidFill>
                  <a:schemeClr val="accent2">
                    <a:lumMod val="75000"/>
                  </a:schemeClr>
                </a:solidFill>
                <a:latin typeface="Tw Cen MT" panose="020B0602020104020603" pitchFamily="34" charset="0"/>
              </a:rPr>
              <a:t> </a:t>
            </a:r>
            <a:r>
              <a:rPr lang="en-US" sz="2800" dirty="0" err="1">
                <a:solidFill>
                  <a:schemeClr val="accent2">
                    <a:lumMod val="75000"/>
                  </a:schemeClr>
                </a:solidFill>
                <a:latin typeface="Tw Cen MT" panose="020B0602020104020603" pitchFamily="34" charset="0"/>
              </a:rPr>
              <a:t>tiempo</a:t>
            </a:r>
            <a:r>
              <a:rPr lang="en-US" sz="2800" dirty="0">
                <a:solidFill>
                  <a:schemeClr val="accent2">
                    <a:lumMod val="75000"/>
                  </a:schemeClr>
                </a:solidFill>
                <a:latin typeface="Tw Cen MT" panose="020B0602020104020603" pitchFamily="34" charset="0"/>
              </a:rPr>
              <a:t> real, </a:t>
            </a:r>
            <a:r>
              <a:rPr lang="en-US" sz="2800" dirty="0" err="1">
                <a:solidFill>
                  <a:schemeClr val="accent2">
                    <a:lumMod val="75000"/>
                  </a:schemeClr>
                </a:solidFill>
                <a:latin typeface="Tw Cen MT" panose="020B0602020104020603" pitchFamily="34" charset="0"/>
              </a:rPr>
              <a:t>así</a:t>
            </a:r>
            <a:r>
              <a:rPr lang="en-US" sz="2800" dirty="0">
                <a:solidFill>
                  <a:schemeClr val="accent2">
                    <a:lumMod val="75000"/>
                  </a:schemeClr>
                </a:solidFill>
                <a:latin typeface="Tw Cen MT" panose="020B0602020104020603" pitchFamily="34" charset="0"/>
              </a:rPr>
              <a:t> </a:t>
            </a:r>
            <a:r>
              <a:rPr lang="en-US" sz="2800" dirty="0" err="1">
                <a:solidFill>
                  <a:schemeClr val="accent2">
                    <a:lumMod val="75000"/>
                  </a:schemeClr>
                </a:solidFill>
                <a:latin typeface="Tw Cen MT" panose="020B0602020104020603" pitchFamily="34" charset="0"/>
              </a:rPr>
              <a:t>como</a:t>
            </a:r>
            <a:r>
              <a:rPr lang="en-US" sz="2800" dirty="0">
                <a:solidFill>
                  <a:schemeClr val="accent2">
                    <a:lumMod val="75000"/>
                  </a:schemeClr>
                </a:solidFill>
                <a:latin typeface="Tw Cen MT" panose="020B0602020104020603" pitchFamily="34" charset="0"/>
              </a:rPr>
              <a:t> </a:t>
            </a:r>
            <a:r>
              <a:rPr lang="en-US" sz="2800" dirty="0" err="1">
                <a:solidFill>
                  <a:schemeClr val="accent2">
                    <a:lumMod val="75000"/>
                  </a:schemeClr>
                </a:solidFill>
                <a:latin typeface="Tw Cen MT" panose="020B0602020104020603" pitchFamily="34" charset="0"/>
              </a:rPr>
              <a:t>sus</a:t>
            </a:r>
            <a:r>
              <a:rPr lang="en-US" sz="2800" dirty="0">
                <a:solidFill>
                  <a:schemeClr val="accent2">
                    <a:lumMod val="75000"/>
                  </a:schemeClr>
                </a:solidFill>
                <a:latin typeface="Tw Cen MT" panose="020B0602020104020603" pitchFamily="34" charset="0"/>
              </a:rPr>
              <a:t> </a:t>
            </a:r>
            <a:r>
              <a:rPr lang="en-US" sz="2800" dirty="0" err="1">
                <a:solidFill>
                  <a:schemeClr val="accent2">
                    <a:lumMod val="75000"/>
                  </a:schemeClr>
                </a:solidFill>
                <a:latin typeface="Tw Cen MT" panose="020B0602020104020603" pitchFamily="34" charset="0"/>
              </a:rPr>
              <a:t>diferencias</a:t>
            </a:r>
            <a:r>
              <a:rPr lang="en-US" sz="2800" dirty="0">
                <a:solidFill>
                  <a:schemeClr val="accent2">
                    <a:lumMod val="75000"/>
                  </a:schemeClr>
                </a:solidFill>
                <a:latin typeface="Tw Cen MT" panose="020B0602020104020603" pitchFamily="34" charset="0"/>
              </a:rPr>
              <a:t> con el </a:t>
            </a:r>
            <a:r>
              <a:rPr lang="en-US" sz="2800" dirty="0" err="1">
                <a:solidFill>
                  <a:schemeClr val="accent2">
                    <a:lumMod val="75000"/>
                  </a:schemeClr>
                </a:solidFill>
                <a:latin typeface="Tw Cen MT" panose="020B0602020104020603" pitchFamily="34" charset="0"/>
              </a:rPr>
              <a:t>modelo</a:t>
            </a:r>
            <a:r>
              <a:rPr lang="en-US" sz="2800" dirty="0">
                <a:solidFill>
                  <a:schemeClr val="accent2">
                    <a:lumMod val="75000"/>
                  </a:schemeClr>
                </a:solidFill>
                <a:latin typeface="Tw Cen MT" panose="020B0602020104020603" pitchFamily="34" charset="0"/>
              </a:rPr>
              <a:t>.</a:t>
            </a:r>
          </a:p>
        </p:txBody>
      </p:sp>
    </p:spTree>
    <p:extLst>
      <p:ext uri="{BB962C8B-B14F-4D97-AF65-F5344CB8AC3E}">
        <p14:creationId xmlns:p14="http://schemas.microsoft.com/office/powerpoint/2010/main" val="12502940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6"/>
          <p:cNvSpPr txBox="1">
            <a:spLocks/>
          </p:cNvSpPr>
          <p:nvPr/>
        </p:nvSpPr>
        <p:spPr>
          <a:xfrm>
            <a:off x="0" y="165325"/>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900" dirty="0" smtClean="0">
                <a:solidFill>
                  <a:schemeClr val="accent5">
                    <a:lumMod val="75000"/>
                  </a:schemeClr>
                </a:solidFill>
                <a:latin typeface="Tw Cen MT Condensed" panose="020B0606020104020203" pitchFamily="34" charset="0"/>
              </a:rPr>
              <a:t>__________________________________________</a:t>
            </a:r>
            <a:endParaRPr lang="es-ES" sz="3900" dirty="0">
              <a:solidFill>
                <a:schemeClr val="accent5">
                  <a:lumMod val="75000"/>
                </a:schemeClr>
              </a:solidFill>
              <a:latin typeface="Tw Cen MT Condensed" panose="020B0606020104020203" pitchFamily="34" charset="0"/>
            </a:endParaRPr>
          </a:p>
        </p:txBody>
      </p:sp>
      <p:sp>
        <p:nvSpPr>
          <p:cNvPr id="5" name="Título 6"/>
          <p:cNvSpPr txBox="1">
            <a:spLocks/>
          </p:cNvSpPr>
          <p:nvPr/>
        </p:nvSpPr>
        <p:spPr>
          <a:xfrm>
            <a:off x="200966" y="271237"/>
            <a:ext cx="10515600" cy="1325563"/>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4500" dirty="0" err="1" smtClean="0">
                <a:solidFill>
                  <a:schemeClr val="accent5">
                    <a:lumMod val="75000"/>
                  </a:schemeClr>
                </a:solidFill>
                <a:latin typeface="Tw Cen MT Condensed" panose="020B0606020104020203" pitchFamily="34" charset="0"/>
              </a:rPr>
              <a:t>iSHAI</a:t>
            </a:r>
            <a:r>
              <a:rPr lang="es-ES" sz="4500" dirty="0" smtClean="0">
                <a:solidFill>
                  <a:schemeClr val="accent5">
                    <a:lumMod val="75000"/>
                  </a:schemeClr>
                </a:solidFill>
                <a:latin typeface="Tw Cen MT Condensed" panose="020B0606020104020203" pitchFamily="34" charset="0"/>
              </a:rPr>
              <a:t/>
            </a:r>
            <a:br>
              <a:rPr lang="es-ES" sz="4500" dirty="0" smtClean="0">
                <a:solidFill>
                  <a:schemeClr val="accent5">
                    <a:lumMod val="75000"/>
                  </a:schemeClr>
                </a:solidFill>
                <a:latin typeface="Tw Cen MT Condensed" panose="020B0606020104020203" pitchFamily="34" charset="0"/>
              </a:rPr>
            </a:br>
            <a:r>
              <a:rPr lang="es-ES" sz="3900" dirty="0" smtClean="0">
                <a:solidFill>
                  <a:schemeClr val="tx2">
                    <a:lumMod val="60000"/>
                    <a:lumOff val="40000"/>
                  </a:schemeClr>
                </a:solidFill>
                <a:latin typeface="Tw Cen MT Condensed" panose="020B0606020104020203" pitchFamily="34" charset="0"/>
              </a:rPr>
              <a:t>12 agosto 2011</a:t>
            </a:r>
            <a:endParaRPr lang="es-ES" sz="3900" dirty="0">
              <a:solidFill>
                <a:schemeClr val="tx2">
                  <a:lumMod val="60000"/>
                  <a:lumOff val="40000"/>
                </a:schemeClr>
              </a:solidFill>
              <a:latin typeface="Tw Cen MT Condensed" panose="020B0606020104020203"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6806" y="1120346"/>
            <a:ext cx="5737654" cy="5737654"/>
          </a:xfrm>
          <a:prstGeom prst="rect">
            <a:avLst/>
          </a:prstGeom>
        </p:spPr>
      </p:pic>
      <p:cxnSp>
        <p:nvCxnSpPr>
          <p:cNvPr id="6" name="Conector recto de flecha 5"/>
          <p:cNvCxnSpPr/>
          <p:nvPr/>
        </p:nvCxnSpPr>
        <p:spPr>
          <a:xfrm>
            <a:off x="6417276" y="1927654"/>
            <a:ext cx="2743200" cy="165580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p:cNvCxnSpPr/>
          <p:nvPr/>
        </p:nvCxnSpPr>
        <p:spPr>
          <a:xfrm>
            <a:off x="6417276" y="1935892"/>
            <a:ext cx="1820562" cy="15569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a:off x="6417276" y="1927654"/>
            <a:ext cx="1309816" cy="198665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a:off x="6417276" y="1935892"/>
            <a:ext cx="2298357" cy="25119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7" name="Imagen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589" y="1987977"/>
            <a:ext cx="4858696" cy="4858696"/>
          </a:xfrm>
          <a:prstGeom prst="rect">
            <a:avLst/>
          </a:prstGeom>
        </p:spPr>
      </p:pic>
      <p:sp>
        <p:nvSpPr>
          <p:cNvPr id="3" name="Marcador de texto 2"/>
          <p:cNvSpPr>
            <a:spLocks noGrp="1"/>
          </p:cNvSpPr>
          <p:nvPr>
            <p:ph type="body" idx="1"/>
          </p:nvPr>
        </p:nvSpPr>
        <p:spPr>
          <a:xfrm>
            <a:off x="3073317" y="1463815"/>
            <a:ext cx="3364355" cy="472077"/>
          </a:xfrm>
          <a:solidFill>
            <a:schemeClr val="bg1">
              <a:lumMod val="95000"/>
            </a:schemeClr>
          </a:solidFill>
          <a:ln>
            <a:solidFill>
              <a:srgbClr val="FF0000"/>
            </a:solidFill>
          </a:ln>
        </p:spPr>
        <p:txBody>
          <a:bodyPr>
            <a:normAutofit fontScale="92500"/>
          </a:bodyPr>
          <a:lstStyle/>
          <a:p>
            <a:pPr algn="ctr"/>
            <a:r>
              <a:rPr lang="en-US" dirty="0" err="1" smtClean="0">
                <a:solidFill>
                  <a:schemeClr val="accent6">
                    <a:lumMod val="75000"/>
                  </a:schemeClr>
                </a:solidFill>
                <a:latin typeface="Tw Cen MT" panose="020B0602020104020603" pitchFamily="34" charset="0"/>
              </a:rPr>
              <a:t>Hubo</a:t>
            </a:r>
            <a:r>
              <a:rPr lang="en-US" dirty="0" smtClean="0">
                <a:solidFill>
                  <a:schemeClr val="accent6">
                    <a:lumMod val="75000"/>
                  </a:schemeClr>
                </a:solidFill>
                <a:latin typeface="Tw Cen MT" panose="020B0602020104020603" pitchFamily="34" charset="0"/>
              </a:rPr>
              <a:t> </a:t>
            </a:r>
            <a:r>
              <a:rPr lang="en-US" dirty="0" err="1" smtClean="0">
                <a:solidFill>
                  <a:schemeClr val="accent6">
                    <a:lumMod val="75000"/>
                  </a:schemeClr>
                </a:solidFill>
                <a:latin typeface="Tw Cen MT" panose="020B0602020104020603" pitchFamily="34" charset="0"/>
              </a:rPr>
              <a:t>lluvias</a:t>
            </a:r>
            <a:r>
              <a:rPr lang="en-US" dirty="0" smtClean="0">
                <a:solidFill>
                  <a:schemeClr val="accent6">
                    <a:lumMod val="75000"/>
                  </a:schemeClr>
                </a:solidFill>
                <a:latin typeface="Tw Cen MT" panose="020B0602020104020603" pitchFamily="34" charset="0"/>
              </a:rPr>
              <a:t> </a:t>
            </a:r>
            <a:r>
              <a:rPr lang="en-US" dirty="0" err="1" smtClean="0">
                <a:solidFill>
                  <a:schemeClr val="accent6">
                    <a:lumMod val="75000"/>
                  </a:schemeClr>
                </a:solidFill>
                <a:latin typeface="Tw Cen MT" panose="020B0602020104020603" pitchFamily="34" charset="0"/>
              </a:rPr>
              <a:t>muy</a:t>
            </a:r>
            <a:r>
              <a:rPr lang="en-US" dirty="0" smtClean="0">
                <a:solidFill>
                  <a:schemeClr val="accent6">
                    <a:lumMod val="75000"/>
                  </a:schemeClr>
                </a:solidFill>
                <a:latin typeface="Tw Cen MT" panose="020B0602020104020603" pitchFamily="34" charset="0"/>
              </a:rPr>
              <a:t> </a:t>
            </a:r>
            <a:r>
              <a:rPr lang="en-US" dirty="0" err="1" smtClean="0">
                <a:solidFill>
                  <a:schemeClr val="accent6">
                    <a:lumMod val="75000"/>
                  </a:schemeClr>
                </a:solidFill>
                <a:latin typeface="Tw Cen MT" panose="020B0602020104020603" pitchFamily="34" charset="0"/>
              </a:rPr>
              <a:t>intensas</a:t>
            </a:r>
            <a:endParaRPr lang="es-ES" dirty="0">
              <a:solidFill>
                <a:schemeClr val="accent6">
                  <a:lumMod val="75000"/>
                </a:schemeClr>
              </a:solidFill>
              <a:latin typeface="Tw Cen MT" panose="020B0602020104020603" pitchFamily="34" charset="0"/>
            </a:endParaRPr>
          </a:p>
        </p:txBody>
      </p:sp>
    </p:spTree>
    <p:extLst>
      <p:ext uri="{BB962C8B-B14F-4D97-AF65-F5344CB8AC3E}">
        <p14:creationId xmlns:p14="http://schemas.microsoft.com/office/powerpoint/2010/main" val="3775791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6598" y="28100"/>
            <a:ext cx="9878804" cy="6801799"/>
          </a:xfrm>
          <a:prstGeom prst="rect">
            <a:avLst/>
          </a:prstGeom>
        </p:spPr>
      </p:pic>
    </p:spTree>
    <p:extLst>
      <p:ext uri="{BB962C8B-B14F-4D97-AF65-F5344CB8AC3E}">
        <p14:creationId xmlns:p14="http://schemas.microsoft.com/office/powerpoint/2010/main" val="3469038072"/>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texto 8"/>
          <p:cNvSpPr>
            <a:spLocks noGrp="1"/>
          </p:cNvSpPr>
          <p:nvPr>
            <p:ph type="body" idx="1"/>
          </p:nvPr>
        </p:nvSpPr>
        <p:spPr>
          <a:xfrm>
            <a:off x="1" y="1663832"/>
            <a:ext cx="4888334" cy="4414563"/>
          </a:xfrm>
        </p:spPr>
        <p:txBody>
          <a:bodyPr>
            <a:normAutofit fontScale="77500" lnSpcReduction="20000"/>
          </a:bodyPr>
          <a:lstStyle/>
          <a:p>
            <a:pPr algn="ctr"/>
            <a:r>
              <a:rPr lang="es-ES" sz="4400" dirty="0">
                <a:solidFill>
                  <a:schemeClr val="accent2">
                    <a:lumMod val="75000"/>
                  </a:schemeClr>
                </a:solidFill>
                <a:latin typeface="Tw Cen MT" panose="020B0602020104020603" pitchFamily="34" charset="0"/>
              </a:rPr>
              <a:t>Este producto determina la intensidad del viento —a diferentes alturas— en función del movimiento de las </a:t>
            </a:r>
            <a:r>
              <a:rPr lang="es-ES" sz="4400" dirty="0" smtClean="0">
                <a:solidFill>
                  <a:schemeClr val="accent2">
                    <a:lumMod val="75000"/>
                  </a:schemeClr>
                </a:solidFill>
                <a:latin typeface="Tw Cen MT" panose="020B0602020104020603" pitchFamily="34" charset="0"/>
              </a:rPr>
              <a:t>nubes.</a:t>
            </a:r>
            <a:endParaRPr lang="es-ES" sz="4400" dirty="0">
              <a:solidFill>
                <a:schemeClr val="accent2">
                  <a:lumMod val="75000"/>
                </a:schemeClr>
              </a:solidFill>
              <a:latin typeface="Tw Cen MT" panose="020B0602020104020603" pitchFamily="34" charset="0"/>
            </a:endParaRPr>
          </a:p>
        </p:txBody>
      </p:sp>
      <p:sp>
        <p:nvSpPr>
          <p:cNvPr id="8" name="Título 6"/>
          <p:cNvSpPr txBox="1">
            <a:spLocks/>
          </p:cNvSpPr>
          <p:nvPr/>
        </p:nvSpPr>
        <p:spPr>
          <a:xfrm>
            <a:off x="0" y="165325"/>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900" dirty="0" smtClean="0">
                <a:solidFill>
                  <a:schemeClr val="accent5">
                    <a:lumMod val="75000"/>
                  </a:schemeClr>
                </a:solidFill>
                <a:latin typeface="Tw Cen MT Condensed" panose="020B0606020104020203" pitchFamily="34" charset="0"/>
              </a:rPr>
              <a:t>__________________________________________</a:t>
            </a:r>
            <a:endParaRPr lang="es-ES" sz="3900" dirty="0">
              <a:solidFill>
                <a:schemeClr val="accent5">
                  <a:lumMod val="75000"/>
                </a:schemeClr>
              </a:solidFill>
              <a:latin typeface="Tw Cen MT Condensed" panose="020B0606020104020203" pitchFamily="34" charset="0"/>
            </a:endParaRPr>
          </a:p>
        </p:txBody>
      </p:sp>
      <p:sp>
        <p:nvSpPr>
          <p:cNvPr id="5" name="Título 6"/>
          <p:cNvSpPr txBox="1">
            <a:spLocks/>
          </p:cNvSpPr>
          <p:nvPr/>
        </p:nvSpPr>
        <p:spPr>
          <a:xfrm>
            <a:off x="200966" y="295951"/>
            <a:ext cx="10515600" cy="1325563"/>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sz="4500" dirty="0" smtClean="0">
                <a:solidFill>
                  <a:schemeClr val="accent5">
                    <a:lumMod val="75000"/>
                  </a:schemeClr>
                </a:solidFill>
                <a:latin typeface="Tw Cen MT Condensed" panose="020B0606020104020203" pitchFamily="34" charset="0"/>
              </a:rPr>
              <a:t>HRW</a:t>
            </a:r>
            <a:r>
              <a:rPr lang="es-ES" dirty="0" smtClean="0">
                <a:solidFill>
                  <a:schemeClr val="accent5">
                    <a:lumMod val="75000"/>
                  </a:schemeClr>
                </a:solidFill>
                <a:latin typeface="Tw Cen MT Condensed" panose="020B0606020104020203" pitchFamily="34" charset="0"/>
              </a:rPr>
              <a:t/>
            </a:r>
            <a:br>
              <a:rPr lang="es-ES" dirty="0" smtClean="0">
                <a:solidFill>
                  <a:schemeClr val="accent5">
                    <a:lumMod val="75000"/>
                  </a:schemeClr>
                </a:solidFill>
                <a:latin typeface="Tw Cen MT Condensed" panose="020B0606020104020203" pitchFamily="34" charset="0"/>
              </a:rPr>
            </a:br>
            <a:r>
              <a:rPr lang="es-ES" sz="3900" dirty="0" smtClean="0">
                <a:solidFill>
                  <a:schemeClr val="tx2">
                    <a:lumMod val="60000"/>
                    <a:lumOff val="40000"/>
                  </a:schemeClr>
                </a:solidFill>
                <a:latin typeface="Tw Cen MT Condensed" panose="020B0606020104020203" pitchFamily="34" charset="0"/>
              </a:rPr>
              <a:t>Definición</a:t>
            </a:r>
            <a:endParaRPr lang="es-ES" sz="3900" dirty="0">
              <a:solidFill>
                <a:schemeClr val="tx2">
                  <a:lumMod val="60000"/>
                  <a:lumOff val="40000"/>
                </a:schemeClr>
              </a:solidFill>
              <a:latin typeface="Tw Cen MT Condensed" panose="020B0606020104020203" pitchFamily="34"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8335" y="1663832"/>
            <a:ext cx="7025755" cy="4414564"/>
          </a:xfrm>
          <a:prstGeom prst="rect">
            <a:avLst/>
          </a:prstGeom>
        </p:spPr>
      </p:pic>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2893" y="4771734"/>
            <a:ext cx="2899107" cy="2086266"/>
          </a:xfrm>
          <a:prstGeom prst="rect">
            <a:avLst/>
          </a:prstGeom>
        </p:spPr>
      </p:pic>
    </p:spTree>
    <p:extLst>
      <p:ext uri="{BB962C8B-B14F-4D97-AF65-F5344CB8AC3E}">
        <p14:creationId xmlns:p14="http://schemas.microsoft.com/office/powerpoint/2010/main" val="199104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200966" y="295951"/>
            <a:ext cx="10515600" cy="1325563"/>
          </a:xfrm>
        </p:spPr>
        <p:txBody>
          <a:bodyPr>
            <a:normAutofit/>
          </a:bodyPr>
          <a:lstStyle/>
          <a:p>
            <a:r>
              <a:rPr lang="es-ES" dirty="0" smtClean="0">
                <a:solidFill>
                  <a:schemeClr val="accent5">
                    <a:lumMod val="75000"/>
                  </a:schemeClr>
                </a:solidFill>
                <a:latin typeface="Tw Cen MT Condensed" panose="020B0606020104020203" pitchFamily="34" charset="0"/>
              </a:rPr>
              <a:t>PRESIÓN EN SUPERFICIE (</a:t>
            </a:r>
            <a:r>
              <a:rPr lang="es-ES" dirty="0" err="1" smtClean="0">
                <a:solidFill>
                  <a:schemeClr val="accent5">
                    <a:lumMod val="75000"/>
                  </a:schemeClr>
                </a:solidFill>
                <a:latin typeface="Tw Cen MT Condensed" panose="020B0606020104020203" pitchFamily="34" charset="0"/>
              </a:rPr>
              <a:t>MetOffice</a:t>
            </a:r>
            <a:r>
              <a:rPr lang="es-ES" dirty="0" smtClean="0">
                <a:solidFill>
                  <a:schemeClr val="accent5">
                    <a:lumMod val="75000"/>
                  </a:schemeClr>
                </a:solidFill>
                <a:latin typeface="Tw Cen MT Condensed" panose="020B0606020104020203" pitchFamily="34" charset="0"/>
              </a:rPr>
              <a:t>)</a:t>
            </a:r>
            <a:br>
              <a:rPr lang="es-ES" dirty="0" smtClean="0">
                <a:solidFill>
                  <a:schemeClr val="accent5">
                    <a:lumMod val="75000"/>
                  </a:schemeClr>
                </a:solidFill>
                <a:latin typeface="Tw Cen MT Condensed" panose="020B0606020104020203" pitchFamily="34" charset="0"/>
              </a:rPr>
            </a:br>
            <a:r>
              <a:rPr lang="es-ES" sz="3500" dirty="0" smtClean="0">
                <a:solidFill>
                  <a:schemeClr val="tx2">
                    <a:lumMod val="60000"/>
                    <a:lumOff val="40000"/>
                  </a:schemeClr>
                </a:solidFill>
                <a:latin typeface="Tw Cen MT Condensed" panose="020B0606020104020203" pitchFamily="34" charset="0"/>
              </a:rPr>
              <a:t>16 OCT 2017 | 00:00 UTC</a:t>
            </a:r>
            <a:endParaRPr lang="es-ES" sz="3500" dirty="0">
              <a:solidFill>
                <a:schemeClr val="tx2">
                  <a:lumMod val="60000"/>
                  <a:lumOff val="40000"/>
                </a:schemeClr>
              </a:solidFill>
              <a:latin typeface="Tw Cen MT Condensed" panose="020B0606020104020203" pitchFamily="34" charset="0"/>
            </a:endParaRPr>
          </a:p>
        </p:txBody>
      </p:sp>
      <p:sp>
        <p:nvSpPr>
          <p:cNvPr id="8" name="Título 6"/>
          <p:cNvSpPr txBox="1">
            <a:spLocks/>
          </p:cNvSpPr>
          <p:nvPr/>
        </p:nvSpPr>
        <p:spPr>
          <a:xfrm>
            <a:off x="0" y="165325"/>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900" dirty="0" smtClean="0">
                <a:solidFill>
                  <a:schemeClr val="accent5">
                    <a:lumMod val="75000"/>
                  </a:schemeClr>
                </a:solidFill>
                <a:latin typeface="Tw Cen MT Condensed" panose="020B0606020104020203" pitchFamily="34" charset="0"/>
              </a:rPr>
              <a:t>__________________________________________</a:t>
            </a:r>
            <a:endParaRPr lang="es-ES" sz="3900" dirty="0">
              <a:solidFill>
                <a:schemeClr val="accent5">
                  <a:lumMod val="75000"/>
                </a:schemeClr>
              </a:solidFill>
              <a:latin typeface="Tw Cen MT Condensed" panose="020B0606020104020203"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1219" y="1076331"/>
            <a:ext cx="8337889" cy="5696258"/>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66" y="1579437"/>
            <a:ext cx="4230358" cy="4973976"/>
          </a:xfrm>
          <a:prstGeom prst="rect">
            <a:avLst/>
          </a:prstGeom>
          <a:ln>
            <a:noFill/>
          </a:ln>
          <a:effectLst>
            <a:outerShdw blurRad="292100" dist="139700" dir="2700000" algn="tl" rotWithShape="0">
              <a:srgbClr val="333333">
                <a:alpha val="65000"/>
              </a:srgbClr>
            </a:outerShdw>
          </a:effectLst>
        </p:spPr>
      </p:pic>
      <p:cxnSp>
        <p:nvCxnSpPr>
          <p:cNvPr id="5" name="Conector recto de flecha 4"/>
          <p:cNvCxnSpPr/>
          <p:nvPr/>
        </p:nvCxnSpPr>
        <p:spPr>
          <a:xfrm flipH="1" flipV="1">
            <a:off x="2733152" y="4481565"/>
            <a:ext cx="5157011" cy="33159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62944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200966" y="295951"/>
            <a:ext cx="10515600" cy="1325563"/>
          </a:xfrm>
        </p:spPr>
        <p:txBody>
          <a:bodyPr>
            <a:normAutofit/>
          </a:bodyPr>
          <a:lstStyle/>
          <a:p>
            <a:r>
              <a:rPr lang="es-ES" dirty="0" smtClean="0">
                <a:solidFill>
                  <a:schemeClr val="accent5">
                    <a:lumMod val="75000"/>
                  </a:schemeClr>
                </a:solidFill>
                <a:latin typeface="Tw Cen MT Condensed" panose="020B0606020104020203" pitchFamily="34" charset="0"/>
              </a:rPr>
              <a:t>HRW</a:t>
            </a:r>
            <a:br>
              <a:rPr lang="es-ES" dirty="0" smtClean="0">
                <a:solidFill>
                  <a:schemeClr val="accent5">
                    <a:lumMod val="75000"/>
                  </a:schemeClr>
                </a:solidFill>
                <a:latin typeface="Tw Cen MT Condensed" panose="020B0606020104020203" pitchFamily="34" charset="0"/>
              </a:rPr>
            </a:br>
            <a:r>
              <a:rPr lang="es-ES" sz="3900" dirty="0" smtClean="0">
                <a:solidFill>
                  <a:schemeClr val="tx2">
                    <a:lumMod val="60000"/>
                    <a:lumOff val="40000"/>
                  </a:schemeClr>
                </a:solidFill>
                <a:latin typeface="Tw Cen MT Condensed" panose="020B0606020104020203" pitchFamily="34" charset="0"/>
              </a:rPr>
              <a:t>16 octubre 2017 | 01:45 UTC</a:t>
            </a:r>
            <a:endParaRPr lang="es-ES" sz="3900" dirty="0">
              <a:solidFill>
                <a:schemeClr val="tx2">
                  <a:lumMod val="60000"/>
                  <a:lumOff val="40000"/>
                </a:schemeClr>
              </a:solidFill>
              <a:latin typeface="Tw Cen MT Condensed" panose="020B0606020104020203" pitchFamily="34" charset="0"/>
            </a:endParaRPr>
          </a:p>
        </p:txBody>
      </p:sp>
      <p:sp>
        <p:nvSpPr>
          <p:cNvPr id="8" name="Título 6"/>
          <p:cNvSpPr txBox="1">
            <a:spLocks/>
          </p:cNvSpPr>
          <p:nvPr/>
        </p:nvSpPr>
        <p:spPr>
          <a:xfrm>
            <a:off x="0" y="165325"/>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900" dirty="0" smtClean="0">
                <a:solidFill>
                  <a:schemeClr val="accent5">
                    <a:lumMod val="75000"/>
                  </a:schemeClr>
                </a:solidFill>
                <a:latin typeface="Tw Cen MT Condensed" panose="020B0606020104020203" pitchFamily="34" charset="0"/>
              </a:rPr>
              <a:t>__________________________________________</a:t>
            </a:r>
            <a:endParaRPr lang="es-ES" sz="3900" dirty="0">
              <a:solidFill>
                <a:schemeClr val="accent5">
                  <a:lumMod val="75000"/>
                </a:schemeClr>
              </a:solidFill>
              <a:latin typeface="Tw Cen MT Condensed" panose="020B0606020104020203" pitchFamily="34"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63627"/>
            <a:ext cx="12192000" cy="5099236"/>
          </a:xfrm>
          <a:prstGeom prst="rect">
            <a:avLst/>
          </a:prstGeom>
        </p:spPr>
      </p:pic>
      <p:cxnSp>
        <p:nvCxnSpPr>
          <p:cNvPr id="5" name="Conector recto de flecha 4"/>
          <p:cNvCxnSpPr/>
          <p:nvPr/>
        </p:nvCxnSpPr>
        <p:spPr>
          <a:xfrm>
            <a:off x="4863402" y="3516924"/>
            <a:ext cx="4009293" cy="633045"/>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3" name="Conector recto de flecha 12"/>
          <p:cNvCxnSpPr/>
          <p:nvPr/>
        </p:nvCxnSpPr>
        <p:spPr>
          <a:xfrm flipV="1">
            <a:off x="4089679" y="5335675"/>
            <a:ext cx="3426488" cy="143691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9785090"/>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200966" y="295951"/>
            <a:ext cx="10515600" cy="1325563"/>
          </a:xfrm>
        </p:spPr>
        <p:txBody>
          <a:bodyPr>
            <a:normAutofit/>
          </a:bodyPr>
          <a:lstStyle/>
          <a:p>
            <a:r>
              <a:rPr lang="es-ES" sz="4900" dirty="0" smtClean="0">
                <a:solidFill>
                  <a:schemeClr val="accent5">
                    <a:lumMod val="75000"/>
                  </a:schemeClr>
                </a:solidFill>
                <a:latin typeface="Tw Cen MT Condensed" panose="020B0606020104020203" pitchFamily="34" charset="0"/>
              </a:rPr>
              <a:t>CTTH</a:t>
            </a:r>
            <a:r>
              <a:rPr lang="es-ES" dirty="0" smtClean="0">
                <a:solidFill>
                  <a:schemeClr val="accent5">
                    <a:lumMod val="75000"/>
                  </a:schemeClr>
                </a:solidFill>
                <a:latin typeface="Tw Cen MT Condensed" panose="020B0606020104020203" pitchFamily="34" charset="0"/>
              </a:rPr>
              <a:t/>
            </a:r>
            <a:br>
              <a:rPr lang="es-ES" dirty="0" smtClean="0">
                <a:solidFill>
                  <a:schemeClr val="accent5">
                    <a:lumMod val="75000"/>
                  </a:schemeClr>
                </a:solidFill>
                <a:latin typeface="Tw Cen MT Condensed" panose="020B0606020104020203" pitchFamily="34" charset="0"/>
              </a:rPr>
            </a:br>
            <a:r>
              <a:rPr lang="es-ES" sz="3900" dirty="0" smtClean="0">
                <a:solidFill>
                  <a:schemeClr val="tx2">
                    <a:lumMod val="60000"/>
                    <a:lumOff val="40000"/>
                  </a:schemeClr>
                </a:solidFill>
                <a:latin typeface="Tw Cen MT Condensed" panose="020B0606020104020203" pitchFamily="34" charset="0"/>
              </a:rPr>
              <a:t>16 octubre 2017 | 01:45 UTC</a:t>
            </a:r>
            <a:endParaRPr lang="es-ES" sz="3900" dirty="0">
              <a:solidFill>
                <a:schemeClr val="tx2">
                  <a:lumMod val="60000"/>
                  <a:lumOff val="40000"/>
                </a:schemeClr>
              </a:solidFill>
              <a:latin typeface="Tw Cen MT Condensed" panose="020B0606020104020203" pitchFamily="34" charset="0"/>
            </a:endParaRPr>
          </a:p>
        </p:txBody>
      </p:sp>
      <p:sp>
        <p:nvSpPr>
          <p:cNvPr id="8" name="Título 6"/>
          <p:cNvSpPr txBox="1">
            <a:spLocks/>
          </p:cNvSpPr>
          <p:nvPr/>
        </p:nvSpPr>
        <p:spPr>
          <a:xfrm>
            <a:off x="0" y="165325"/>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900" dirty="0" smtClean="0">
                <a:solidFill>
                  <a:schemeClr val="accent5">
                    <a:lumMod val="75000"/>
                  </a:schemeClr>
                </a:solidFill>
                <a:latin typeface="Tw Cen MT Condensed" panose="020B0606020104020203" pitchFamily="34" charset="0"/>
              </a:rPr>
              <a:t>__________________________________________</a:t>
            </a:r>
            <a:endParaRPr lang="es-ES" sz="3900" dirty="0">
              <a:solidFill>
                <a:schemeClr val="accent5">
                  <a:lumMod val="75000"/>
                </a:schemeClr>
              </a:solidFill>
              <a:latin typeface="Tw Cen MT Condensed" panose="020B0606020104020203"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20982"/>
            <a:ext cx="12192000" cy="5243871"/>
          </a:xfrm>
          <a:prstGeom prst="rect">
            <a:avLst/>
          </a:prstGeom>
        </p:spPr>
      </p:pic>
      <p:cxnSp>
        <p:nvCxnSpPr>
          <p:cNvPr id="4" name="Conector recto de flecha 3"/>
          <p:cNvCxnSpPr/>
          <p:nvPr/>
        </p:nvCxnSpPr>
        <p:spPr>
          <a:xfrm>
            <a:off x="4501662" y="3587262"/>
            <a:ext cx="6983604" cy="2301072"/>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5515145"/>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200966" y="295951"/>
            <a:ext cx="10515600" cy="1325563"/>
          </a:xfrm>
        </p:spPr>
        <p:txBody>
          <a:bodyPr>
            <a:normAutofit/>
          </a:bodyPr>
          <a:lstStyle/>
          <a:p>
            <a:r>
              <a:rPr lang="es-ES" sz="4900" dirty="0" smtClean="0">
                <a:solidFill>
                  <a:schemeClr val="accent5">
                    <a:lumMod val="75000"/>
                  </a:schemeClr>
                </a:solidFill>
                <a:latin typeface="Tw Cen MT Condensed" panose="020B0606020104020203" pitchFamily="34" charset="0"/>
              </a:rPr>
              <a:t>BBC NEWS</a:t>
            </a:r>
            <a:br>
              <a:rPr lang="es-ES" sz="4900" dirty="0" smtClean="0">
                <a:solidFill>
                  <a:schemeClr val="accent5">
                    <a:lumMod val="75000"/>
                  </a:schemeClr>
                </a:solidFill>
                <a:latin typeface="Tw Cen MT Condensed" panose="020B0606020104020203" pitchFamily="34" charset="0"/>
              </a:rPr>
            </a:br>
            <a:r>
              <a:rPr lang="es-ES" sz="3900" dirty="0" smtClean="0">
                <a:solidFill>
                  <a:schemeClr val="tx2">
                    <a:lumMod val="60000"/>
                    <a:lumOff val="40000"/>
                  </a:schemeClr>
                </a:solidFill>
                <a:latin typeface="Tw Cen MT Condensed" panose="020B0606020104020203" pitchFamily="34" charset="0"/>
              </a:rPr>
              <a:t>17 octubre 2017 | http://www.bbc.com/news/uk-41627442</a:t>
            </a:r>
            <a:endParaRPr lang="es-ES" sz="3900" dirty="0">
              <a:solidFill>
                <a:schemeClr val="tx2">
                  <a:lumMod val="60000"/>
                  <a:lumOff val="40000"/>
                </a:schemeClr>
              </a:solidFill>
              <a:latin typeface="Tw Cen MT Condensed" panose="020B0606020104020203" pitchFamily="34" charset="0"/>
            </a:endParaRPr>
          </a:p>
        </p:txBody>
      </p:sp>
      <p:sp>
        <p:nvSpPr>
          <p:cNvPr id="8" name="Título 6"/>
          <p:cNvSpPr txBox="1">
            <a:spLocks/>
          </p:cNvSpPr>
          <p:nvPr/>
        </p:nvSpPr>
        <p:spPr>
          <a:xfrm>
            <a:off x="0" y="165325"/>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900" dirty="0" smtClean="0">
                <a:solidFill>
                  <a:schemeClr val="accent5">
                    <a:lumMod val="75000"/>
                  </a:schemeClr>
                </a:solidFill>
                <a:latin typeface="Tw Cen MT Condensed" panose="020B0606020104020203" pitchFamily="34" charset="0"/>
              </a:rPr>
              <a:t>__________________________________________</a:t>
            </a:r>
            <a:endParaRPr lang="es-ES" sz="3900" dirty="0">
              <a:solidFill>
                <a:schemeClr val="accent5">
                  <a:lumMod val="75000"/>
                </a:schemeClr>
              </a:solidFill>
              <a:latin typeface="Tw Cen MT Condensed" panose="020B0606020104020203" pitchFamily="34" charset="0"/>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835" y="1621514"/>
            <a:ext cx="7072829" cy="4572000"/>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66" y="1621514"/>
            <a:ext cx="4572000" cy="4572000"/>
          </a:xfrm>
          <a:prstGeom prst="rect">
            <a:avLst/>
          </a:prstGeom>
        </p:spPr>
      </p:pic>
      <p:sp>
        <p:nvSpPr>
          <p:cNvPr id="9" name="Título 6"/>
          <p:cNvSpPr txBox="1">
            <a:spLocks/>
          </p:cNvSpPr>
          <p:nvPr/>
        </p:nvSpPr>
        <p:spPr>
          <a:xfrm>
            <a:off x="200967" y="5840018"/>
            <a:ext cx="45720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4000" dirty="0" smtClean="0">
                <a:solidFill>
                  <a:schemeClr val="accent6">
                    <a:lumMod val="75000"/>
                  </a:schemeClr>
                </a:solidFill>
                <a:latin typeface="Tw Cen MT Condensed" panose="020B0606020104020203" pitchFamily="34" charset="0"/>
              </a:rPr>
              <a:t>Cork (Irlanda </a:t>
            </a:r>
            <a:r>
              <a:rPr lang="es-ES" sz="3600" dirty="0" smtClean="0">
                <a:solidFill>
                  <a:schemeClr val="accent6">
                    <a:lumMod val="75000"/>
                  </a:schemeClr>
                </a:solidFill>
                <a:latin typeface="Tw Cen MT Condensed" panose="020B0606020104020203" pitchFamily="34" charset="0"/>
              </a:rPr>
              <a:t>17 octubre 2017)</a:t>
            </a:r>
            <a:endParaRPr lang="es-ES" sz="3600" dirty="0">
              <a:solidFill>
                <a:schemeClr val="accent6">
                  <a:lumMod val="75000"/>
                </a:schemeClr>
              </a:solidFill>
              <a:latin typeface="Tw Cen MT Condensed" panose="020B0606020104020203" pitchFamily="34" charset="0"/>
            </a:endParaRPr>
          </a:p>
        </p:txBody>
      </p:sp>
      <p:cxnSp>
        <p:nvCxnSpPr>
          <p:cNvPr id="11" name="Conector recto 10"/>
          <p:cNvCxnSpPr/>
          <p:nvPr/>
        </p:nvCxnSpPr>
        <p:spPr>
          <a:xfrm>
            <a:off x="5114611" y="2190541"/>
            <a:ext cx="458204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ector recto 12"/>
          <p:cNvCxnSpPr/>
          <p:nvPr/>
        </p:nvCxnSpPr>
        <p:spPr>
          <a:xfrm>
            <a:off x="5114611" y="2612571"/>
            <a:ext cx="64008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ítulo 6"/>
          <p:cNvSpPr txBox="1">
            <a:spLocks/>
          </p:cNvSpPr>
          <p:nvPr/>
        </p:nvSpPr>
        <p:spPr>
          <a:xfrm>
            <a:off x="9656464" y="1904984"/>
            <a:ext cx="950782" cy="339369"/>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000" dirty="0" smtClean="0">
                <a:solidFill>
                  <a:schemeClr val="accent5">
                    <a:lumMod val="75000"/>
                  </a:schemeClr>
                </a:solidFill>
                <a:latin typeface="Tw Cen MT Condensed" panose="020B0606020104020203" pitchFamily="34" charset="0"/>
              </a:rPr>
              <a:t>156 km/h</a:t>
            </a:r>
            <a:endParaRPr lang="es-ES" sz="2000" dirty="0">
              <a:solidFill>
                <a:schemeClr val="tx2">
                  <a:lumMod val="60000"/>
                  <a:lumOff val="40000"/>
                </a:schemeClr>
              </a:solidFill>
              <a:latin typeface="Tw Cen MT Condensed" panose="020B0606020104020203" pitchFamily="34" charset="0"/>
            </a:endParaRPr>
          </a:p>
        </p:txBody>
      </p:sp>
      <p:sp>
        <p:nvSpPr>
          <p:cNvPr id="15" name="Título 6"/>
          <p:cNvSpPr txBox="1">
            <a:spLocks/>
          </p:cNvSpPr>
          <p:nvPr/>
        </p:nvSpPr>
        <p:spPr>
          <a:xfrm>
            <a:off x="9444242" y="2599932"/>
            <a:ext cx="950782" cy="339369"/>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000" dirty="0" smtClean="0">
                <a:solidFill>
                  <a:schemeClr val="accent5">
                    <a:lumMod val="75000"/>
                  </a:schemeClr>
                </a:solidFill>
                <a:latin typeface="Tw Cen MT Condensed" panose="020B0606020104020203" pitchFamily="34" charset="0"/>
              </a:rPr>
              <a:t>175 km/h</a:t>
            </a:r>
            <a:endParaRPr lang="es-ES" sz="2000" dirty="0">
              <a:solidFill>
                <a:schemeClr val="tx2">
                  <a:lumMod val="60000"/>
                  <a:lumOff val="40000"/>
                </a:schemeClr>
              </a:solidFill>
              <a:latin typeface="Tw Cen MT Condensed" panose="020B0606020104020203" pitchFamily="34" charset="0"/>
            </a:endParaRPr>
          </a:p>
        </p:txBody>
      </p:sp>
    </p:spTree>
    <p:extLst>
      <p:ext uri="{BB962C8B-B14F-4D97-AF65-F5344CB8AC3E}">
        <p14:creationId xmlns:p14="http://schemas.microsoft.com/office/powerpoint/2010/main" val="3160240846"/>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200966" y="295951"/>
            <a:ext cx="10515600" cy="1325563"/>
          </a:xfrm>
        </p:spPr>
        <p:txBody>
          <a:bodyPr>
            <a:normAutofit/>
          </a:bodyPr>
          <a:lstStyle/>
          <a:p>
            <a:r>
              <a:rPr lang="es-ES" dirty="0" smtClean="0">
                <a:solidFill>
                  <a:schemeClr val="accent5">
                    <a:lumMod val="75000"/>
                  </a:schemeClr>
                </a:solidFill>
                <a:latin typeface="Tw Cen MT Condensed" panose="020B0606020104020203" pitchFamily="34" charset="0"/>
              </a:rPr>
              <a:t>HRW</a:t>
            </a:r>
            <a:br>
              <a:rPr lang="es-ES" dirty="0" smtClean="0">
                <a:solidFill>
                  <a:schemeClr val="accent5">
                    <a:lumMod val="75000"/>
                  </a:schemeClr>
                </a:solidFill>
                <a:latin typeface="Tw Cen MT Condensed" panose="020B0606020104020203" pitchFamily="34" charset="0"/>
              </a:rPr>
            </a:br>
            <a:r>
              <a:rPr lang="es-ES" sz="3900" dirty="0" smtClean="0">
                <a:solidFill>
                  <a:schemeClr val="tx2">
                    <a:lumMod val="60000"/>
                    <a:lumOff val="40000"/>
                  </a:schemeClr>
                </a:solidFill>
                <a:latin typeface="Tw Cen MT Condensed" panose="020B0606020104020203" pitchFamily="34" charset="0"/>
              </a:rPr>
              <a:t>16 octubre 2017 | 06:45 UTC</a:t>
            </a:r>
            <a:endParaRPr lang="es-ES" sz="3900" dirty="0">
              <a:solidFill>
                <a:schemeClr val="tx2">
                  <a:lumMod val="60000"/>
                  <a:lumOff val="40000"/>
                </a:schemeClr>
              </a:solidFill>
              <a:latin typeface="Tw Cen MT Condensed" panose="020B0606020104020203" pitchFamily="34" charset="0"/>
            </a:endParaRPr>
          </a:p>
        </p:txBody>
      </p:sp>
      <p:sp>
        <p:nvSpPr>
          <p:cNvPr id="8" name="Título 6"/>
          <p:cNvSpPr txBox="1">
            <a:spLocks/>
          </p:cNvSpPr>
          <p:nvPr/>
        </p:nvSpPr>
        <p:spPr>
          <a:xfrm>
            <a:off x="0" y="165325"/>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900" dirty="0" smtClean="0">
                <a:solidFill>
                  <a:schemeClr val="accent5">
                    <a:lumMod val="75000"/>
                  </a:schemeClr>
                </a:solidFill>
                <a:latin typeface="Tw Cen MT Condensed" panose="020B0606020104020203" pitchFamily="34" charset="0"/>
              </a:rPr>
              <a:t>__________________________________________</a:t>
            </a:r>
            <a:endParaRPr lang="es-ES" sz="3900" dirty="0">
              <a:solidFill>
                <a:schemeClr val="accent5">
                  <a:lumMod val="75000"/>
                </a:schemeClr>
              </a:solidFill>
              <a:latin typeface="Tw Cen MT Condensed" panose="020B0606020104020203" pitchFamily="34"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63631"/>
            <a:ext cx="12192000" cy="5099236"/>
          </a:xfrm>
          <a:prstGeom prst="rect">
            <a:avLst/>
          </a:prstGeom>
        </p:spPr>
      </p:pic>
      <p:cxnSp>
        <p:nvCxnSpPr>
          <p:cNvPr id="5" name="Conector recto de flecha 4"/>
          <p:cNvCxnSpPr/>
          <p:nvPr/>
        </p:nvCxnSpPr>
        <p:spPr>
          <a:xfrm>
            <a:off x="5104563" y="3145134"/>
            <a:ext cx="2622619" cy="99478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p:cNvCxnSpPr/>
          <p:nvPr/>
        </p:nvCxnSpPr>
        <p:spPr>
          <a:xfrm flipV="1">
            <a:off x="3908809" y="5104563"/>
            <a:ext cx="3416439" cy="155749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ítulo 6"/>
          <p:cNvSpPr txBox="1">
            <a:spLocks/>
          </p:cNvSpPr>
          <p:nvPr/>
        </p:nvSpPr>
        <p:spPr>
          <a:xfrm>
            <a:off x="7573945" y="3779000"/>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dirty="0" smtClean="0">
                <a:solidFill>
                  <a:schemeClr val="bg1"/>
                </a:solidFill>
                <a:latin typeface="Tw Cen MT Condensed" panose="020B0606020104020203" pitchFamily="34" charset="0"/>
              </a:rPr>
              <a:t>Cork</a:t>
            </a:r>
            <a:endParaRPr lang="es-ES" sz="3200" dirty="0">
              <a:solidFill>
                <a:schemeClr val="bg1"/>
              </a:solidFill>
              <a:latin typeface="Tw Cen MT Condensed" panose="020B0606020104020203" pitchFamily="34" charset="0"/>
            </a:endParaRPr>
          </a:p>
        </p:txBody>
      </p:sp>
    </p:spTree>
    <p:extLst>
      <p:ext uri="{BB962C8B-B14F-4D97-AF65-F5344CB8AC3E}">
        <p14:creationId xmlns:p14="http://schemas.microsoft.com/office/powerpoint/2010/main" val="25557377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1835" y="32863"/>
            <a:ext cx="9888330" cy="6792273"/>
          </a:xfrm>
          <a:prstGeom prst="rect">
            <a:avLst/>
          </a:prstGeom>
        </p:spPr>
      </p:pic>
    </p:spTree>
    <p:extLst>
      <p:ext uri="{BB962C8B-B14F-4D97-AF65-F5344CB8AC3E}">
        <p14:creationId xmlns:p14="http://schemas.microsoft.com/office/powerpoint/2010/main" val="3409295046"/>
      </p:ext>
    </p:extLst>
  </p:cSld>
  <p:clrMapOvr>
    <a:masterClrMapping/>
  </p:clrMapOvr>
  <p:timing>
    <p:tnLst>
      <p:par>
        <p:cTn id="1" dur="indefinite" restart="never" nodeType="tmRoot"/>
      </p:par>
    </p:tnLst>
  </p:timing>
</p:sld>
</file>

<file path=ppt/theme/theme1.xml><?xml version="1.0" encoding="utf-8"?>
<a:theme xmlns:a="http://schemas.openxmlformats.org/drawingml/2006/main" name="Gota">
  <a:themeElements>
    <a:clrScheme name="Got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Got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TM04033925[[fn=Gota]]</Template>
  <TotalTime>4086</TotalTime>
  <Words>12019</Words>
  <Application>Microsoft Office PowerPoint</Application>
  <PresentationFormat>Panorámica</PresentationFormat>
  <Paragraphs>1762</Paragraphs>
  <Slides>230</Slides>
  <Notes>17</Notes>
  <HiddenSlides>0</HiddenSlides>
  <MMClips>2</MMClips>
  <ScaleCrop>false</ScaleCrop>
  <HeadingPairs>
    <vt:vector size="8" baseType="variant">
      <vt:variant>
        <vt:lpstr>Fuentes usadas</vt:lpstr>
      </vt:variant>
      <vt:variant>
        <vt:i4>19</vt:i4>
      </vt:variant>
      <vt:variant>
        <vt:lpstr>Tema</vt:lpstr>
      </vt:variant>
      <vt:variant>
        <vt:i4>1</vt:i4>
      </vt:variant>
      <vt:variant>
        <vt:lpstr>Servidores OLE incrustados</vt:lpstr>
      </vt:variant>
      <vt:variant>
        <vt:i4>3</vt:i4>
      </vt:variant>
      <vt:variant>
        <vt:lpstr>Títulos de diapositiva</vt:lpstr>
      </vt:variant>
      <vt:variant>
        <vt:i4>230</vt:i4>
      </vt:variant>
    </vt:vector>
  </HeadingPairs>
  <TitlesOfParts>
    <vt:vector size="253" baseType="lpstr">
      <vt:lpstr>ＭＳ Ｐゴシック</vt:lpstr>
      <vt:lpstr>Alegreya Sans</vt:lpstr>
      <vt:lpstr>Arial</vt:lpstr>
      <vt:lpstr>Arial Narrow</vt:lpstr>
      <vt:lpstr>Calibri</vt:lpstr>
      <vt:lpstr>Calibri Light</vt:lpstr>
      <vt:lpstr>Cambria</vt:lpstr>
      <vt:lpstr>Cambria Math</vt:lpstr>
      <vt:lpstr>Helvetica Neue</vt:lpstr>
      <vt:lpstr>inherit</vt:lpstr>
      <vt:lpstr>Open Sans</vt:lpstr>
      <vt:lpstr>Roboto</vt:lpstr>
      <vt:lpstr>Symbol</vt:lpstr>
      <vt:lpstr>Times New Roman</vt:lpstr>
      <vt:lpstr>Tw Cen MT</vt:lpstr>
      <vt:lpstr>Tw Cen MT Condensed</vt:lpstr>
      <vt:lpstr>var(--nova-font-family-sans-serif)</vt:lpstr>
      <vt:lpstr>Verdana</vt:lpstr>
      <vt:lpstr>Wingdings</vt:lpstr>
      <vt:lpstr>Gota</vt:lpstr>
      <vt:lpstr>Fotografía de Photo Editor</vt:lpstr>
      <vt:lpstr>Ecuación</vt:lpstr>
      <vt:lpstr>Imagen de mapa de bits</vt:lpstr>
      <vt:lpstr>formación internacional de meteorólogos para países iberoamericanos MTG: Preparación para la nueva generación de satélites</vt:lpstr>
      <vt:lpstr>Presentación de PowerPoint</vt:lpstr>
      <vt:lpstr>Presentación de PowerPoint</vt:lpstr>
      <vt:lpstr>Presentación de PowerPoint</vt:lpstr>
      <vt:lpstr>Presentación de PowerPoint</vt:lpstr>
      <vt:lpstr>Presentación de PowerPoint</vt:lpstr>
      <vt:lpstr>Presentación de PowerPoint</vt:lpstr>
      <vt:lpstr>Canales MSG/SEVIRI</vt:lpstr>
      <vt:lpstr>Resolución espacial real MSG/SEVIRI en función de la localización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Diferencias VIS06/VIS08</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Diferencias entre los canales WV6.2 y WV7.3</vt:lpstr>
      <vt:lpstr>Presentación de PowerPoint</vt:lpstr>
      <vt:lpstr>Presentación de PowerPoint</vt:lpstr>
      <vt:lpstr>Presentación de PowerPoint</vt:lpstr>
      <vt:lpstr>Canales de transición VIS-IR MSG/SEVIRI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Vértices del Cubo de color RGB  y Círculo de color RGB</vt:lpstr>
      <vt:lpstr>Conceptos básicos RGB</vt:lpstr>
      <vt:lpstr>RGB de Análisis de masas de aire</vt:lpstr>
      <vt:lpstr>RGB de Análisis de masas de aire</vt:lpstr>
      <vt:lpstr>RGB de Análisis de masas de aire</vt:lpstr>
      <vt:lpstr>Presentación de PowerPoint</vt:lpstr>
      <vt:lpstr>Presentación de PowerPoint</vt:lpstr>
      <vt:lpstr>RGB de Nieblas y nubes bajas (de noche)</vt:lpstr>
      <vt:lpstr>RGB de Nieblas y nubes bajas (de noche)</vt:lpstr>
      <vt:lpstr>RGB de Nieblas y nubes bajas (de noche)</vt:lpstr>
      <vt:lpstr>Presentación de PowerPoint</vt:lpstr>
      <vt:lpstr>RGB de Detección de polvo</vt:lpstr>
      <vt:lpstr>RGB de Detección de polvo</vt:lpstr>
      <vt:lpstr>RGB de Detección de polvo</vt:lpstr>
      <vt:lpstr>Presentación de PowerPoint</vt:lpstr>
      <vt:lpstr>Presentación de PowerPoint</vt:lpstr>
      <vt:lpstr>Presentación de PowerPoint</vt:lpstr>
      <vt:lpstr>Presentación de PowerPoint</vt:lpstr>
      <vt:lpstr>Presentación de PowerPoint</vt:lpstr>
      <vt:lpstr>Presentación de PowerPoint</vt:lpstr>
      <vt:lpstr>RGB de color natural para distinción de fase de nube: hielo/agua</vt:lpstr>
      <vt:lpstr>Presentación de PowerPoint</vt:lpstr>
      <vt:lpstr>   RGB de Microfísica de nubes (de día)</vt:lpstr>
      <vt:lpstr>   RGB de Microfísica de nubes (de día)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DETECCIÓN DE NUBES,PRECIPITACIÓN Y CONVECCIÓN A TRAVÉS DE SATÉLITE   PRODUCTOS DEL NOWCASTING SAF</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Comportamiento radiativo de las nubes</vt:lpstr>
      <vt:lpstr>Presentación de PowerPoint</vt:lpstr>
      <vt:lpstr>PRODUCTOS DE NUBES: CMA,CT,CTTH,CMIC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Limitaciones del Cloud Type (CT)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CLOUD MICROPHYSICS: PHASE,COT,REFF,LWP,IWP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PRECIPITACIÓN: CRR,PC,CRRPh, PCPh v2021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Correcciones CRR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CONVECCION: RAPID DEVELOPING TUNDERSTHORMS-CONVECTION WARNIG (RDT-CW) AND CONVECTION INICIATION (CI)</vt:lpstr>
      <vt:lpstr>Presentación de PowerPoint</vt:lpstr>
      <vt:lpstr>Presentación de PowerPoint</vt:lpstr>
      <vt:lpstr>ALGORITMO    RDT CW</vt:lpstr>
      <vt:lpstr>ALGORITMO    RDT CW</vt:lpstr>
      <vt:lpstr>ALGORITMO    RDT CW</vt:lpstr>
      <vt:lpstr>Presentación de PowerPoint</vt:lpstr>
      <vt:lpstr>Presentación de PowerPoint</vt:lpstr>
      <vt:lpstr>ALGORITMO    RDT CW</vt:lpstr>
      <vt:lpstr>ALGORITMO    RDT CW</vt:lpstr>
      <vt:lpstr>Presentación de PowerPoint</vt:lpstr>
      <vt:lpstr>ALGORITMO    RDT CW</vt:lpstr>
      <vt:lpstr>Presentación de PowerPoint</vt:lpstr>
      <vt:lpstr>ALGORITMO    RDT CW</vt:lpstr>
      <vt:lpstr>Presentación de PowerPoint</vt:lpstr>
      <vt:lpstr>ALGORITMO    RDT CW</vt:lpstr>
      <vt:lpstr>ALGORITMO    RDT CW</vt:lpstr>
      <vt:lpstr>ALGORITMO    RDT CW</vt:lpstr>
      <vt:lpstr>ALGORITMO    RDT CW</vt:lpstr>
      <vt:lpstr>ALGORITMO    RDT CW</vt:lpstr>
      <vt:lpstr>ALGORITMO    RDT CW</vt:lpstr>
      <vt:lpstr>ALGORITMO    RDT CW</vt:lpstr>
      <vt:lpstr>ALGORITMO    RDT CW</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PRESIÓN EN SUPERFICIE (MetOffice) 16 OCT 2017 | 00:00 UTC</vt:lpstr>
      <vt:lpstr>HRW 16 octubre 2017 | 01:45 UTC</vt:lpstr>
      <vt:lpstr>CTTH 16 octubre 2017 | 01:45 UTC</vt:lpstr>
      <vt:lpstr>BBC NEWS 17 octubre 2017 | http://www.bbc.com/news/uk-41627442</vt:lpstr>
      <vt:lpstr>HRW 16 octubre 2017 | 06:45 UTC</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PAF 2022 MTG: Preparación para la nueva generación de satélites</dc:title>
  <dc:creator>Usuario AEMet</dc:creator>
  <cp:lastModifiedBy>Usuario AEMet</cp:lastModifiedBy>
  <cp:revision>199</cp:revision>
  <dcterms:created xsi:type="dcterms:W3CDTF">2022-09-30T11:20:58Z</dcterms:created>
  <dcterms:modified xsi:type="dcterms:W3CDTF">2023-09-15T11:43:58Z</dcterms:modified>
</cp:coreProperties>
</file>