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7"/>
  </p:notesMasterIdLst>
  <p:sldIdLst>
    <p:sldId id="268" r:id="rId5"/>
    <p:sldId id="271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ihZx9+wbXGokn34cd10LWT5gwN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7"/>
  </p:normalViewPr>
  <p:slideViewPr>
    <p:cSldViewPr snapToGrid="0" snapToObjects="1">
      <p:cViewPr varScale="1">
        <p:scale>
          <a:sx n="78" d="100"/>
          <a:sy n="78" d="100"/>
        </p:scale>
        <p:origin x="7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5" Type="http://customschemas.google.com/relationships/presentationmetadata" Target="metadata"/><Relationship Id="rId2" Type="http://schemas.openxmlformats.org/officeDocument/2006/relationships/customXml" Target="../customXml/item2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28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4998ED2-17F4-1844-9421-9AD3E3DE7A83}"/>
              </a:ext>
            </a:extLst>
          </p:cNvPr>
          <p:cNvSpPr txBox="1"/>
          <p:nvPr/>
        </p:nvSpPr>
        <p:spPr>
          <a:xfrm>
            <a:off x="3468523" y="98636"/>
            <a:ext cx="6372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Climate products and services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2222F0-FFF3-864E-AF0D-7E99DC8E4EFE}"/>
              </a:ext>
            </a:extLst>
          </p:cNvPr>
          <p:cNvSpPr txBox="1"/>
          <p:nvPr/>
        </p:nvSpPr>
        <p:spPr>
          <a:xfrm>
            <a:off x="439390" y="961905"/>
            <a:ext cx="54270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3B0FEA20-BFB7-A74A-8E40-19B8A7DDD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7847"/>
              </p:ext>
            </p:extLst>
          </p:nvPr>
        </p:nvGraphicFramePr>
        <p:xfrm>
          <a:off x="1294410" y="855028"/>
          <a:ext cx="9607137" cy="3158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2379">
                  <a:extLst>
                    <a:ext uri="{9D8B030D-6E8A-4147-A177-3AD203B41FA5}">
                      <a16:colId xmlns:a16="http://schemas.microsoft.com/office/drawing/2014/main" val="1177383089"/>
                    </a:ext>
                  </a:extLst>
                </a:gridCol>
                <a:gridCol w="3202379">
                  <a:extLst>
                    <a:ext uri="{9D8B030D-6E8A-4147-A177-3AD203B41FA5}">
                      <a16:colId xmlns:a16="http://schemas.microsoft.com/office/drawing/2014/main" val="867313908"/>
                    </a:ext>
                  </a:extLst>
                </a:gridCol>
                <a:gridCol w="3202379">
                  <a:extLst>
                    <a:ext uri="{9D8B030D-6E8A-4147-A177-3AD203B41FA5}">
                      <a16:colId xmlns:a16="http://schemas.microsoft.com/office/drawing/2014/main" val="3824930237"/>
                    </a:ext>
                  </a:extLst>
                </a:gridCol>
              </a:tblGrid>
              <a:tr h="409937">
                <a:tc>
                  <a:txBody>
                    <a:bodyPr/>
                    <a:lstStyle/>
                    <a:p>
                      <a:r>
                        <a:rPr lang="en-US" sz="2000" dirty="0"/>
                        <a:t>Sectors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Products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Services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01808"/>
                  </a:ext>
                </a:extLst>
              </a:tr>
              <a:tr h="19290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/>
                        <a:t>Agriculture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dirty="0"/>
                        <a:t>NDVI, Vegetation condition index, SPI and SPEI temperature condition index, soil moisture, 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Agromet</a:t>
                      </a:r>
                      <a:r>
                        <a:rPr lang="en-US" sz="2000" dirty="0"/>
                        <a:t> bulletin for farm advisory (communicating to farmers)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67397"/>
                  </a:ext>
                </a:extLst>
              </a:tr>
              <a:tr h="409937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156550"/>
                  </a:ext>
                </a:extLst>
              </a:tr>
              <a:tr h="409937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650848"/>
                  </a:ext>
                </a:extLst>
              </a:tr>
            </a:tbl>
          </a:graphicData>
        </a:graphic>
      </p:graphicFrame>
      <p:pic>
        <p:nvPicPr>
          <p:cNvPr id="11" name="Picture 10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89F980C5-34B6-114A-AC3A-9DCF53D76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990" y="3429000"/>
            <a:ext cx="4191988" cy="315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230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4AE454-F563-874D-8DD4-8B94815DECD9}"/>
              </a:ext>
            </a:extLst>
          </p:cNvPr>
          <p:cNvSpPr txBox="1"/>
          <p:nvPr/>
        </p:nvSpPr>
        <p:spPr>
          <a:xfrm>
            <a:off x="1391456" y="1402959"/>
            <a:ext cx="90011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Challenges in the high resolution forecast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Observational network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Accuracy forecast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Outreach and dissemination of the information on real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2197D5-94F1-5142-B2D3-E966B5304A33}"/>
              </a:ext>
            </a:extLst>
          </p:cNvPr>
          <p:cNvSpPr txBox="1"/>
          <p:nvPr/>
        </p:nvSpPr>
        <p:spPr>
          <a:xfrm>
            <a:off x="1971303" y="237506"/>
            <a:ext cx="8775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3200">
                <a:solidFill>
                  <a:srgbClr val="C00000"/>
                </a:solidFill>
              </a:defRPr>
            </a:lvl1pPr>
          </a:lstStyle>
          <a:p>
            <a:pPr algn="ctr"/>
            <a:r>
              <a:rPr lang="en-US" dirty="0"/>
              <a:t>Problems and challenges</a:t>
            </a:r>
          </a:p>
        </p:txBody>
      </p:sp>
    </p:spTree>
    <p:extLst>
      <p:ext uri="{BB962C8B-B14F-4D97-AF65-F5344CB8AC3E}">
        <p14:creationId xmlns:p14="http://schemas.microsoft.com/office/powerpoint/2010/main" val="3704658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3" ma:contentTypeDescription="Create a new document." ma:contentTypeScope="" ma:versionID="21dad5bac2533701c67ca2cf5acb481f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b9eff6fa9d13fd3d5b13d98290aef07d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1EBE74A-EAB3-4E07-904D-37D2EBDA7E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C9A34F-711E-496D-88FD-B98EEE8EE8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F88759-F0DE-401D-BD41-68A41884C4CC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cef1e425-e03e-475d-8454-a492170812a5"/>
    <ds:schemaRef ds:uri="http://schemas.microsoft.com/office/2006/metadata/properties"/>
    <ds:schemaRef ds:uri="http://schemas.microsoft.com/office/infopath/2007/PartnerControls"/>
    <ds:schemaRef ds:uri="2f54b51d-d71f-4c68-89d6-b982f02021d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57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Satyaban Bishoyi Ratna (ENV - Visitor)</dc:creator>
  <cp:lastModifiedBy>Ilaria GALLO</cp:lastModifiedBy>
  <cp:revision>11</cp:revision>
  <dcterms:created xsi:type="dcterms:W3CDTF">2021-11-14T07:03:12Z</dcterms:created>
  <dcterms:modified xsi:type="dcterms:W3CDTF">2021-11-17T10:14:26Z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