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6"/>
  </p:notesMasterIdLst>
  <p:sldIdLst>
    <p:sldId id="256" r:id="rId2"/>
    <p:sldId id="270" r:id="rId3"/>
    <p:sldId id="269" r:id="rId4"/>
    <p:sldId id="300" r:id="rId5"/>
    <p:sldId id="301" r:id="rId6"/>
    <p:sldId id="302" r:id="rId7"/>
    <p:sldId id="303" r:id="rId8"/>
    <p:sldId id="321" r:id="rId9"/>
    <p:sldId id="305" r:id="rId10"/>
    <p:sldId id="318" r:id="rId11"/>
    <p:sldId id="323" r:id="rId12"/>
    <p:sldId id="319" r:id="rId13"/>
    <p:sldId id="320" r:id="rId14"/>
    <p:sldId id="322" r:id="rId15"/>
    <p:sldId id="316" r:id="rId16"/>
    <p:sldId id="315" r:id="rId17"/>
    <p:sldId id="307" r:id="rId18"/>
    <p:sldId id="308" r:id="rId19"/>
    <p:sldId id="309" r:id="rId20"/>
    <p:sldId id="310" r:id="rId21"/>
    <p:sldId id="311" r:id="rId22"/>
    <p:sldId id="312" r:id="rId23"/>
    <p:sldId id="313" r:id="rId24"/>
    <p:sldId id="314" r:id="rId25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99"/>
    <a:srgbClr val="000099"/>
    <a:srgbClr val="FFCC00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150" autoAdjust="0"/>
    <p:restoredTop sz="98335" autoAdjust="0"/>
  </p:normalViewPr>
  <p:slideViewPr>
    <p:cSldViewPr snapToGrid="0" snapToObjects="1">
      <p:cViewPr>
        <p:scale>
          <a:sx n="75" d="100"/>
          <a:sy n="75" d="100"/>
        </p:scale>
        <p:origin x="-1092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5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2C619D-49A1-43D3-A02C-742DF4F73657}" type="datetimeFigureOut">
              <a:rPr lang="en-US" smtClean="0"/>
              <a:t>11/5/2018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5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C6C61D-21BD-45CA-B920-B80C9B6DF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53106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646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wmo2016_powerpoint_standard_v2-2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51694"/>
            <a:ext cx="1988820" cy="1714500"/>
          </a:xfrm>
          <a:prstGeom prst="rect">
            <a:avLst/>
          </a:prstGeom>
        </p:spPr>
      </p:pic>
      <p:pic>
        <p:nvPicPr>
          <p:cNvPr id="8" name="Picture 44" descr="Wappen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0750" y="6369050"/>
            <a:ext cx="292100" cy="33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009313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39018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6633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64548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37271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3129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55096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4843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wmo2016_powerpoint_standard_v2-2.jp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51694"/>
            <a:ext cx="198882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36171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mo.webex.com/webappng/sites/wmo/recording/6cbe11f2dddc415da75b0f49fac34ab0" TargetMode="Externa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wmf"/><Relationship Id="rId4" Type="http://schemas.openxmlformats.org/officeDocument/2006/relationships/image" Target="../media/image4.wm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s://oscar.wmo.int/surface/wmd/upload" TargetMode="Externa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oscardepl.wmo.int/surface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mo2016_powerpoint_standard_v2-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16000" cy="6912000"/>
          </a:xfrm>
          <a:prstGeom prst="rect">
            <a:avLst/>
          </a:prstGeom>
        </p:spPr>
      </p:pic>
      <p:sp>
        <p:nvSpPr>
          <p:cNvPr id="7" name="Shape 231"/>
          <p:cNvSpPr txBox="1">
            <a:spLocks/>
          </p:cNvSpPr>
          <p:nvPr/>
        </p:nvSpPr>
        <p:spPr>
          <a:xfrm>
            <a:off x="120649" y="1002683"/>
            <a:ext cx="8865446" cy="11087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475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</a:pPr>
            <a:r>
              <a:rPr lang="en-US" sz="5700" b="1">
                <a:solidFill>
                  <a:srgbClr val="000090"/>
                </a:solidFill>
              </a:rPr>
              <a:t>OSCAR/Surface: </a:t>
            </a:r>
            <a:r>
              <a:rPr lang="en-US" sz="5700" b="1" smtClean="0">
                <a:solidFill>
                  <a:srgbClr val="000090"/>
                </a:solidFill>
              </a:rPr>
              <a:t>Authentication, authorization and API</a:t>
            </a:r>
            <a:endParaRPr lang="en-US" sz="5700" b="1" dirty="0">
              <a:solidFill>
                <a:srgbClr val="000090"/>
              </a:solidFill>
            </a:endParaRPr>
          </a:p>
          <a:p>
            <a:pPr>
              <a:lnSpc>
                <a:spcPct val="120000"/>
              </a:lnSpc>
            </a:pPr>
            <a:r>
              <a:rPr lang="en-US" sz="4000" b="1" dirty="0" smtClean="0">
                <a:solidFill>
                  <a:srgbClr val="000090"/>
                </a:solidFill>
              </a:rPr>
              <a:t> </a:t>
            </a:r>
            <a:endParaRPr lang="en-US" sz="4000" b="1" dirty="0">
              <a:solidFill>
                <a:srgbClr val="00009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467059" y="2101743"/>
            <a:ext cx="4309192" cy="20621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i="1" dirty="0" smtClean="0">
                <a:solidFill>
                  <a:srgbClr val="011993"/>
                </a:solidFill>
                <a:latin typeface="+mj-lt"/>
                <a:ea typeface="Arial"/>
                <a:cs typeface="Arial"/>
                <a:sym typeface="Arial"/>
              </a:rPr>
              <a:t>OSCAR/Surface Webinar </a:t>
            </a:r>
            <a:br>
              <a:rPr lang="en-US" sz="3200" i="1" dirty="0" smtClean="0">
                <a:solidFill>
                  <a:srgbClr val="011993"/>
                </a:solidFill>
                <a:latin typeface="+mj-lt"/>
                <a:ea typeface="Arial"/>
                <a:cs typeface="Arial"/>
                <a:sym typeface="Arial"/>
              </a:rPr>
            </a:br>
            <a:r>
              <a:rPr lang="en-US" sz="3200" i="1" dirty="0" smtClean="0">
                <a:solidFill>
                  <a:srgbClr val="011993"/>
                </a:solidFill>
                <a:latin typeface="+mj-lt"/>
                <a:ea typeface="Arial"/>
                <a:cs typeface="Arial"/>
                <a:sym typeface="Arial"/>
              </a:rPr>
              <a:t>5 November 2018</a:t>
            </a:r>
          </a:p>
          <a:p>
            <a:pPr algn="ctr"/>
            <a:endParaRPr lang="fr-CH" sz="3200" i="1" dirty="0" smtClean="0">
              <a:solidFill>
                <a:srgbClr val="011993"/>
              </a:solidFill>
              <a:latin typeface="+mj-lt"/>
              <a:cs typeface="Arial"/>
              <a:sym typeface="Arial"/>
            </a:endParaRPr>
          </a:p>
          <a:p>
            <a:pPr algn="ctr"/>
            <a:r>
              <a:rPr lang="fr-CH" sz="3200" i="1" dirty="0" smtClean="0">
                <a:solidFill>
                  <a:srgbClr val="011993"/>
                </a:solidFill>
                <a:latin typeface="+mj-lt"/>
                <a:cs typeface="Arial"/>
                <a:sym typeface="Arial"/>
                <a:hlinkClick r:id="rId3"/>
              </a:rPr>
              <a:t>Online </a:t>
            </a:r>
            <a:r>
              <a:rPr lang="fr-CH" sz="3200" i="1" dirty="0" err="1" smtClean="0">
                <a:solidFill>
                  <a:srgbClr val="011993"/>
                </a:solidFill>
                <a:latin typeface="+mj-lt"/>
                <a:cs typeface="Arial"/>
                <a:sym typeface="Arial"/>
                <a:hlinkClick r:id="rId3"/>
              </a:rPr>
              <a:t>recording</a:t>
            </a:r>
            <a:endParaRPr lang="en-US" sz="3200" i="1" dirty="0">
              <a:latin typeface="+mj-lt"/>
            </a:endParaRPr>
          </a:p>
        </p:txBody>
      </p:sp>
      <p:sp>
        <p:nvSpPr>
          <p:cNvPr id="8" name="Text Box 32"/>
          <p:cNvSpPr txBox="1">
            <a:spLocks noChangeArrowheads="1"/>
          </p:cNvSpPr>
          <p:nvPr/>
        </p:nvSpPr>
        <p:spPr bwMode="auto">
          <a:xfrm>
            <a:off x="6097350" y="6283691"/>
            <a:ext cx="3581400" cy="257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defRPr sz="21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1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1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1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1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05000"/>
              </a:lnSpc>
              <a:spcBef>
                <a:spcPct val="50000"/>
              </a:spcBef>
            </a:pPr>
            <a:r>
              <a:rPr lang="en-GB" sz="800" noProof="0" dirty="0" smtClean="0"/>
              <a:t>Federal Department of Home Affairs FDHA</a:t>
            </a:r>
            <a:br>
              <a:rPr lang="en-GB" sz="800" noProof="0" dirty="0" smtClean="0"/>
            </a:br>
            <a:r>
              <a:rPr lang="en-GB" sz="800" b="1" noProof="0" dirty="0" smtClean="0"/>
              <a:t>Federal Office of Meteorology and Climatology  MeteoSwiss</a:t>
            </a:r>
            <a:endParaRPr lang="en-GB" sz="800" noProof="0" dirty="0"/>
          </a:p>
        </p:txBody>
      </p:sp>
      <p:grpSp>
        <p:nvGrpSpPr>
          <p:cNvPr id="9" name="Gruppieren 19"/>
          <p:cNvGrpSpPr/>
          <p:nvPr/>
        </p:nvGrpSpPr>
        <p:grpSpPr>
          <a:xfrm>
            <a:off x="5714188" y="5422114"/>
            <a:ext cx="2004962" cy="774471"/>
            <a:chOff x="924938" y="362579"/>
            <a:chExt cx="2004962" cy="774471"/>
          </a:xfrm>
        </p:grpSpPr>
        <p:pic>
          <p:nvPicPr>
            <p:cNvPr id="10" name="Picture 41" descr="Bund_e_100%"/>
            <p:cNvPicPr>
              <a:picLocks noChangeAspect="1" noChangeArrowheads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36000" y="375050"/>
              <a:ext cx="1993900" cy="762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44" descr="Wappen"/>
            <p:cNvPicPr>
              <a:picLocks noChangeAspect="1" noChangeArrowheads="1"/>
            </p:cNvPicPr>
            <p:nvPr userDrawn="1"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938" y="362579"/>
              <a:ext cx="292100" cy="330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389260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000090"/>
                </a:solidFill>
              </a:rPr>
              <a:t>The </a:t>
            </a:r>
            <a:r>
              <a:rPr lang="en-US" sz="3600" b="1" dirty="0">
                <a:solidFill>
                  <a:srgbClr val="000090"/>
                </a:solidFill>
              </a:rPr>
              <a:t>OSCAR/Surface </a:t>
            </a:r>
            <a:r>
              <a:rPr lang="en-US" sz="3600" b="1" dirty="0" smtClean="0">
                <a:solidFill>
                  <a:srgbClr val="000090"/>
                </a:solidFill>
              </a:rPr>
              <a:t>webinar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708525"/>
          </a:xfrm>
        </p:spPr>
        <p:txBody>
          <a:bodyPr>
            <a:normAutofit/>
          </a:bodyPr>
          <a:lstStyle/>
          <a:p>
            <a:pPr marL="682625" indent="-682625">
              <a:buFont typeface="+mj-lt"/>
              <a:buAutoNum type="romanUcPeriod"/>
            </a:pPr>
            <a:r>
              <a:rPr lang="en-US" sz="2400" dirty="0" smtClean="0"/>
              <a:t>Monthly  webinar with varying topic</a:t>
            </a:r>
          </a:p>
          <a:p>
            <a:pPr marL="682625" indent="-682625">
              <a:buFont typeface="+mj-lt"/>
              <a:buAutoNum type="romanUcPeriod"/>
            </a:pPr>
            <a:r>
              <a:rPr lang="fr-CH" sz="2400" dirty="0" smtClean="0"/>
              <a:t>Audience are OSCAR/Surface Focal Points and </a:t>
            </a:r>
            <a:r>
              <a:rPr lang="fr-CH" sz="2400" dirty="0" err="1" smtClean="0"/>
              <a:t>Users</a:t>
            </a:r>
            <a:endParaRPr lang="fr-CH" sz="2400" dirty="0" smtClean="0"/>
          </a:p>
          <a:p>
            <a:pPr marL="682625" indent="-682625">
              <a:buFont typeface="+mj-lt"/>
              <a:buAutoNum type="romanUcPeriod"/>
            </a:pPr>
            <a:r>
              <a:rPr lang="fr-CH" sz="2400" smtClean="0"/>
              <a:t>Every first Monday of </a:t>
            </a:r>
            <a:r>
              <a:rPr lang="fr-CH" sz="2400" dirty="0" smtClean="0"/>
              <a:t>the </a:t>
            </a:r>
            <a:r>
              <a:rPr lang="fr-CH" sz="2400" err="1" smtClean="0"/>
              <a:t>month</a:t>
            </a:r>
            <a:r>
              <a:rPr lang="fr-CH" sz="2400" smtClean="0"/>
              <a:t> 11h </a:t>
            </a:r>
            <a:r>
              <a:rPr lang="fr-CH" sz="2400" dirty="0" smtClean="0"/>
              <a:t>UTC</a:t>
            </a:r>
          </a:p>
          <a:p>
            <a:pPr marL="682625" indent="-682625">
              <a:buFont typeface="+mj-lt"/>
              <a:buAutoNum type="romanUcPeriod"/>
            </a:pPr>
            <a:r>
              <a:rPr lang="fr-CH" sz="2400" dirty="0" err="1" smtClean="0"/>
              <a:t>Hosted</a:t>
            </a:r>
            <a:r>
              <a:rPr lang="fr-CH" sz="2400" dirty="0" smtClean="0"/>
              <a:t> in the WMO </a:t>
            </a:r>
            <a:r>
              <a:rPr lang="fr-CH" sz="2400" dirty="0" err="1" smtClean="0"/>
              <a:t>Webex</a:t>
            </a:r>
            <a:endParaRPr lang="fr-CH" sz="2400" dirty="0" smtClean="0"/>
          </a:p>
          <a:p>
            <a:pPr marL="682625" indent="-682625">
              <a:buFont typeface="+mj-lt"/>
              <a:buAutoNum type="romanUcPeriod"/>
            </a:pPr>
            <a:r>
              <a:rPr lang="fr-CH" sz="2400" dirty="0" err="1" smtClean="0"/>
              <a:t>Please</a:t>
            </a:r>
            <a:r>
              <a:rPr lang="fr-CH" sz="2400" dirty="0" smtClean="0"/>
              <a:t> </a:t>
            </a:r>
            <a:r>
              <a:rPr lang="fr-CH" sz="2400" dirty="0" err="1" smtClean="0"/>
              <a:t>suggest</a:t>
            </a:r>
            <a:r>
              <a:rPr lang="fr-CH" sz="2400" dirty="0" smtClean="0"/>
              <a:t> topics</a:t>
            </a:r>
          </a:p>
          <a:p>
            <a:pPr marL="682625" indent="-682625">
              <a:buFont typeface="+mj-lt"/>
              <a:buAutoNum type="romanUcPeriod"/>
            </a:pPr>
            <a:endParaRPr lang="fr-CH" sz="2400" dirty="0" smtClean="0"/>
          </a:p>
        </p:txBody>
      </p:sp>
    </p:spTree>
    <p:extLst>
      <p:ext uri="{BB962C8B-B14F-4D97-AF65-F5344CB8AC3E}">
        <p14:creationId xmlns:p14="http://schemas.microsoft.com/office/powerpoint/2010/main" val="3086692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000090"/>
                </a:solidFill>
              </a:rPr>
              <a:t>Outline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708525"/>
          </a:xfrm>
        </p:spPr>
        <p:txBody>
          <a:bodyPr>
            <a:normAutofit/>
          </a:bodyPr>
          <a:lstStyle/>
          <a:p>
            <a:pPr marL="682625" indent="-682625">
              <a:buFont typeface="+mj-lt"/>
              <a:buAutoNum type="arabicPeriod"/>
            </a:pPr>
            <a:r>
              <a:rPr lang="en-US" sz="2400" smtClean="0"/>
              <a:t>The OSCAR/Surface webinar</a:t>
            </a:r>
          </a:p>
          <a:p>
            <a:pPr marL="682625" indent="-682625">
              <a:buFont typeface="+mj-lt"/>
              <a:buAutoNum type="arabicPeriod"/>
            </a:pPr>
            <a:r>
              <a:rPr lang="fr-CH" sz="2400" smtClean="0"/>
              <a:t>Authentication vs. Authorization</a:t>
            </a:r>
            <a:endParaRPr lang="en-US" sz="2400" smtClean="0"/>
          </a:p>
          <a:p>
            <a:pPr marL="682625" indent="-682625">
              <a:buFont typeface="+mj-lt"/>
              <a:buAutoNum type="arabicPeriod"/>
            </a:pPr>
            <a:r>
              <a:rPr lang="en-US" sz="2400" smtClean="0"/>
              <a:t>OSCAR/Surface security architecture</a:t>
            </a:r>
          </a:p>
          <a:p>
            <a:pPr marL="1082675" lvl="1" indent="-682625">
              <a:buFont typeface="+mj-lt"/>
              <a:buAutoNum type="arabicPeriod"/>
            </a:pPr>
            <a:r>
              <a:rPr lang="en-US" sz="2000" smtClean="0"/>
              <a:t>eIAM and OSCAR</a:t>
            </a:r>
          </a:p>
          <a:p>
            <a:pPr marL="1082675" lvl="1" indent="-682625">
              <a:buFont typeface="+mj-lt"/>
              <a:buAutoNum type="arabicPeriod"/>
            </a:pPr>
            <a:r>
              <a:rPr lang="fr-CH" sz="2000" smtClean="0"/>
              <a:t>How to create a new user</a:t>
            </a:r>
          </a:p>
          <a:p>
            <a:pPr marL="1082675" lvl="1" indent="-682625">
              <a:buFont typeface="+mj-lt"/>
              <a:buAutoNum type="arabicPeriod"/>
            </a:pPr>
            <a:r>
              <a:rPr lang="fr-CH" sz="2000" smtClean="0"/>
              <a:t>Common issues</a:t>
            </a:r>
            <a:endParaRPr lang="en-US" sz="2000" smtClean="0"/>
          </a:p>
          <a:p>
            <a:pPr marL="682625" indent="-682625">
              <a:buFont typeface="+mj-lt"/>
              <a:buAutoNum type="arabicPeriod"/>
            </a:pPr>
            <a:r>
              <a:rPr lang="fr-CH" sz="2400" smtClean="0"/>
              <a:t>Authentication for the API</a:t>
            </a:r>
          </a:p>
          <a:p>
            <a:pPr marL="682625" indent="-682625">
              <a:buFont typeface="+mj-lt"/>
              <a:buAutoNum type="arabicPeriod"/>
            </a:pPr>
            <a:r>
              <a:rPr lang="fr-CH" sz="2400" smtClean="0"/>
              <a:t>Q&amp;A</a:t>
            </a:r>
          </a:p>
          <a:p>
            <a:pPr marL="682625" indent="-682625">
              <a:buFont typeface="+mj-lt"/>
              <a:buAutoNum type="arabicPeriod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624391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mtClean="0"/>
              <a:t>Authentication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smtClean="0"/>
              <a:t>Authentication </a:t>
            </a:r>
            <a:r>
              <a:rPr lang="en-US"/>
              <a:t>is used by a server when the server needs to know exactly who is accessing their information or site.</a:t>
            </a:r>
          </a:p>
          <a:p>
            <a:r>
              <a:rPr lang="en-US"/>
              <a:t>Authentication is used by a client when the client needs to know that the server is system it claims to be.</a:t>
            </a:r>
          </a:p>
          <a:p>
            <a:r>
              <a:rPr lang="en-US"/>
              <a:t>In authentication, the user or computer has to prove its identity to the server or client.</a:t>
            </a:r>
          </a:p>
          <a:p>
            <a:r>
              <a:rPr lang="en-US"/>
              <a:t>Usually, authentication by a server entails the use of a user name and password. Other ways to authenticate can be through cards, retina scans, voice recognition, and fingerprints.</a:t>
            </a:r>
          </a:p>
          <a:p>
            <a:r>
              <a:rPr lang="en-US"/>
              <a:t>Authentication by a client usually involves the server giving a certificate to the client in which a trusted third party such as Verisign or Thawte states that the server belongs to the entity (such as a bank) that the client expects it to.</a:t>
            </a:r>
          </a:p>
          <a:p>
            <a:r>
              <a:rPr lang="en-US"/>
              <a:t>Authentication does not determine what tasks the individual can do or what files the individual can see. Authentication merely identifies and verifies who the person or system is.</a:t>
            </a:r>
          </a:p>
          <a:p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2146300" y="6324600"/>
            <a:ext cx="6807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1600"/>
              <a:t>Source: https://www.bu.edu/tech/about/security-resources/bestpractice/auth/</a:t>
            </a:r>
            <a:endParaRPr lang="en-US" sz="1600"/>
          </a:p>
        </p:txBody>
      </p:sp>
    </p:spTree>
    <p:extLst>
      <p:ext uri="{BB962C8B-B14F-4D97-AF65-F5344CB8AC3E}">
        <p14:creationId xmlns:p14="http://schemas.microsoft.com/office/powerpoint/2010/main" val="1621222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mtClean="0"/>
              <a:t>Authorization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smtClean="0"/>
              <a:t>Authorization </a:t>
            </a:r>
            <a:r>
              <a:rPr lang="en-US"/>
              <a:t>is a process by which a server determines if the client has permission to use a resource or access a file.</a:t>
            </a:r>
          </a:p>
          <a:p>
            <a:r>
              <a:rPr lang="en-US"/>
              <a:t>Authorization is usually coupled with authentication so that the server has some concept of who the client is that is requesting access.</a:t>
            </a:r>
          </a:p>
          <a:p>
            <a:r>
              <a:rPr lang="en-US"/>
              <a:t>The type of authentication required for authorization may vary; passwords may be required in some cases but not in others.</a:t>
            </a:r>
          </a:p>
          <a:p>
            <a:r>
              <a:rPr lang="en-US"/>
              <a:t>In some cases, there is no authorization; any user may be use a resource or access a file simply by asking for it. Most of the web pages on the Internet require no authentication or authorization.</a:t>
            </a:r>
          </a:p>
          <a:p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2146300" y="6324600"/>
            <a:ext cx="6807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1600"/>
              <a:t>Source: https://www.bu.edu/tech/about/security-resources/bestpractice/auth/</a:t>
            </a:r>
            <a:endParaRPr lang="en-US" sz="1600"/>
          </a:p>
        </p:txBody>
      </p:sp>
    </p:spTree>
    <p:extLst>
      <p:ext uri="{BB962C8B-B14F-4D97-AF65-F5344CB8AC3E}">
        <p14:creationId xmlns:p14="http://schemas.microsoft.com/office/powerpoint/2010/main" val="2010070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CH" smtClean="0"/>
              <a:t>OSCAR/Surface security architecture</a:t>
            </a:r>
            <a:endParaRPr lang="en-US"/>
          </a:p>
        </p:txBody>
      </p:sp>
      <p:pic>
        <p:nvPicPr>
          <p:cNvPr id="1026" name="Picture 1" descr="image00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701" y="1511300"/>
            <a:ext cx="7557499" cy="462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679450" y="1308100"/>
            <a:ext cx="3771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4000" b="1" smtClean="0">
                <a:solidFill>
                  <a:srgbClr val="FF0000"/>
                </a:solidFill>
              </a:rPr>
              <a:t>Authentication</a:t>
            </a:r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92100" y="3838158"/>
            <a:ext cx="3771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4000" b="1" smtClean="0">
                <a:solidFill>
                  <a:srgbClr val="FF0000"/>
                </a:solidFill>
              </a:rPr>
              <a:t>Authorization</a:t>
            </a:r>
            <a:endParaRPr lang="en-US" b="1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8983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69300" cy="1143000"/>
          </a:xfrm>
        </p:spPr>
        <p:txBody>
          <a:bodyPr>
            <a:normAutofit fontScale="90000"/>
          </a:bodyPr>
          <a:lstStyle/>
          <a:p>
            <a:r>
              <a:rPr lang="fr-CH" smtClean="0"/>
              <a:t>OSCAR/Surface security architecture (II)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r>
              <a:rPr lang="en-US" smtClean="0"/>
              <a:t>Authentication against eIAM</a:t>
            </a:r>
          </a:p>
          <a:p>
            <a:pPr lvl="1"/>
            <a:r>
              <a:rPr lang="fr-CH" smtClean="0"/>
              <a:t>Send username password to eIAM</a:t>
            </a:r>
          </a:p>
          <a:p>
            <a:pPr lvl="1"/>
            <a:r>
              <a:rPr lang="fr-CH" smtClean="0"/>
              <a:t>Reset password</a:t>
            </a:r>
            <a:endParaRPr lang="en-US" smtClean="0"/>
          </a:p>
          <a:p>
            <a:r>
              <a:rPr lang="fr-CH" smtClean="0"/>
              <a:t>Authorization in OSCAR/Surface</a:t>
            </a:r>
          </a:p>
          <a:p>
            <a:pPr lvl="1"/>
            <a:r>
              <a:rPr lang="fr-CH" smtClean="0"/>
              <a:t>User role (National Focal Point for a country, station contact)</a:t>
            </a:r>
          </a:p>
          <a:p>
            <a:pPr lvl="1"/>
            <a:r>
              <a:rPr lang="fr-CH" smtClean="0"/>
              <a:t>Can edit station/stations </a:t>
            </a:r>
          </a:p>
          <a:p>
            <a:pPr lvl="1"/>
            <a:r>
              <a:rPr lang="fr-CH" smtClean="0"/>
              <a:t>Can access API</a:t>
            </a:r>
            <a:endParaRPr lang="en-US"/>
          </a:p>
          <a:p>
            <a:endParaRPr lang="fr-CH" smtClean="0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5602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 smtClean="0"/>
              <a:t>How to </a:t>
            </a:r>
            <a:r>
              <a:rPr lang="fr-CH" dirty="0" err="1" smtClean="0"/>
              <a:t>get</a:t>
            </a:r>
            <a:r>
              <a:rPr lang="fr-CH" dirty="0" smtClean="0"/>
              <a:t> an </a:t>
            </a:r>
            <a:r>
              <a:rPr lang="fr-CH" dirty="0" err="1" smtClean="0"/>
              <a:t>account</a:t>
            </a:r>
            <a:r>
              <a:rPr lang="fr-CH" dirty="0" smtClean="0"/>
              <a:t>?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807868" y="1864311"/>
            <a:ext cx="7794593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2800" dirty="0" smtClean="0"/>
              <a:t>There are </a:t>
            </a:r>
            <a:r>
              <a:rPr lang="fr-CH" sz="2800" dirty="0" err="1" smtClean="0"/>
              <a:t>two</a:t>
            </a:r>
            <a:r>
              <a:rPr lang="fr-CH" sz="2800" dirty="0" smtClean="0"/>
              <a:t> </a:t>
            </a:r>
            <a:r>
              <a:rPr lang="fr-CH" sz="2800" dirty="0" err="1" smtClean="0"/>
              <a:t>ways</a:t>
            </a:r>
            <a:r>
              <a:rPr lang="fr-CH" sz="2800" dirty="0" smtClean="0"/>
              <a:t> to </a:t>
            </a:r>
            <a:r>
              <a:rPr lang="fr-CH" sz="2800" dirty="0" err="1" smtClean="0"/>
              <a:t>get</a:t>
            </a:r>
            <a:r>
              <a:rPr lang="fr-CH" sz="2800" dirty="0" smtClean="0"/>
              <a:t> an </a:t>
            </a:r>
            <a:r>
              <a:rPr lang="fr-CH" sz="2800" dirty="0" err="1" smtClean="0"/>
              <a:t>account</a:t>
            </a:r>
            <a:r>
              <a:rPr lang="fr-CH" sz="2800" dirty="0" smtClean="0"/>
              <a:t> </a:t>
            </a:r>
          </a:p>
          <a:p>
            <a:endParaRPr lang="fr-CH" sz="2800" dirty="0"/>
          </a:p>
          <a:p>
            <a:pPr marL="514350" indent="-514350">
              <a:buFont typeface="+mj-lt"/>
              <a:buAutoNum type="arabicPeriod"/>
            </a:pPr>
            <a:r>
              <a:rPr lang="fr-CH" sz="2800" dirty="0" err="1" smtClean="0"/>
              <a:t>Designation</a:t>
            </a:r>
            <a:r>
              <a:rPr lang="fr-CH" sz="2800" dirty="0" smtClean="0"/>
              <a:t> as National Focal Point (NFP) for OSCAR/Surface by Permanent </a:t>
            </a:r>
            <a:r>
              <a:rPr lang="fr-CH" sz="2800" dirty="0" err="1" smtClean="0"/>
              <a:t>Representative</a:t>
            </a:r>
            <a:endParaRPr lang="fr-CH" sz="2800" dirty="0" smtClean="0"/>
          </a:p>
          <a:p>
            <a:pPr marL="514350" indent="-514350">
              <a:buFont typeface="+mj-lt"/>
              <a:buAutoNum type="arabicPeriod"/>
            </a:pPr>
            <a:r>
              <a:rPr lang="fr-CH" sz="2800" dirty="0" smtClean="0"/>
              <a:t>NFP, or </a:t>
            </a:r>
            <a:r>
              <a:rPr lang="fr-CH" sz="2800" dirty="0" err="1" smtClean="0"/>
              <a:t>other</a:t>
            </a:r>
            <a:r>
              <a:rPr lang="fr-CH" sz="2800" dirty="0" smtClean="0"/>
              <a:t> </a:t>
            </a:r>
            <a:r>
              <a:rPr lang="fr-CH" sz="2800" dirty="0" err="1" smtClean="0"/>
              <a:t>delegee</a:t>
            </a:r>
            <a:r>
              <a:rPr lang="fr-CH" sz="2800" dirty="0" smtClean="0"/>
              <a:t>, </a:t>
            </a:r>
            <a:r>
              <a:rPr lang="fr-CH" sz="2800" dirty="0" err="1" smtClean="0"/>
              <a:t>creates</a:t>
            </a:r>
            <a:r>
              <a:rPr lang="fr-CH" sz="2800" dirty="0" smtClean="0"/>
              <a:t> a user in OSCAR/Surface</a:t>
            </a:r>
          </a:p>
          <a:p>
            <a:r>
              <a:rPr lang="fr-CH" sz="2800" dirty="0" smtClean="0"/>
              <a:t> </a:t>
            </a:r>
            <a:endParaRPr lang="fr-CH" sz="2800" dirty="0"/>
          </a:p>
          <a:p>
            <a:pPr marL="514350" indent="-514350">
              <a:buFont typeface="+mj-lt"/>
              <a:buAutoNum type="arabicPeriod"/>
            </a:pPr>
            <a:endParaRPr lang="fr-CH" sz="2800" dirty="0" smtClean="0"/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8876" y="4347385"/>
            <a:ext cx="4463585" cy="2112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4264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smtClean="0"/>
              <a:t>Registration in OSCAR</a:t>
            </a:r>
            <a:endParaRPr lang="de-CH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de-CH" sz="2000" dirty="0" err="1" smtClean="0"/>
              <a:t>Once</a:t>
            </a:r>
            <a:r>
              <a:rPr lang="de-CH" sz="2000" dirty="0" smtClean="0"/>
              <a:t> </a:t>
            </a:r>
            <a:r>
              <a:rPr lang="de-CH" sz="2000" dirty="0" err="1" smtClean="0"/>
              <a:t>the</a:t>
            </a:r>
            <a:r>
              <a:rPr lang="de-CH" sz="2000" dirty="0" smtClean="0"/>
              <a:t> </a:t>
            </a:r>
            <a:r>
              <a:rPr lang="de-CH" sz="2000" dirty="0" err="1" smtClean="0"/>
              <a:t>account</a:t>
            </a:r>
            <a:r>
              <a:rPr lang="de-CH" sz="2000" dirty="0" smtClean="0"/>
              <a:t> </a:t>
            </a:r>
            <a:r>
              <a:rPr lang="de-CH" sz="2000" dirty="0" err="1" smtClean="0"/>
              <a:t>is</a:t>
            </a:r>
            <a:r>
              <a:rPr lang="de-CH" sz="2000" dirty="0" smtClean="0"/>
              <a:t> </a:t>
            </a:r>
            <a:r>
              <a:rPr lang="de-CH" sz="2000" dirty="0" err="1" smtClean="0"/>
              <a:t>created</a:t>
            </a:r>
            <a:r>
              <a:rPr lang="de-CH" sz="2000" dirty="0" smtClean="0"/>
              <a:t> in OSCAR/Surface, </a:t>
            </a:r>
            <a:r>
              <a:rPr lang="de-CH" sz="2000" dirty="0" err="1" smtClean="0"/>
              <a:t>the</a:t>
            </a:r>
            <a:r>
              <a:rPr lang="de-CH" sz="2000" dirty="0" smtClean="0"/>
              <a:t> </a:t>
            </a:r>
            <a:r>
              <a:rPr lang="de-CH" sz="2000" dirty="0" err="1" smtClean="0"/>
              <a:t>user</a:t>
            </a:r>
            <a:r>
              <a:rPr lang="de-CH" sz="2000" dirty="0" smtClean="0"/>
              <a:t> </a:t>
            </a:r>
            <a:r>
              <a:rPr lang="de-CH" sz="2000" dirty="0" err="1" smtClean="0"/>
              <a:t>receives</a:t>
            </a:r>
            <a:r>
              <a:rPr lang="de-CH" sz="2000" dirty="0" smtClean="0"/>
              <a:t> an email, </a:t>
            </a:r>
            <a:r>
              <a:rPr lang="de-CH" sz="2000" dirty="0" err="1" smtClean="0"/>
              <a:t>requesting</a:t>
            </a:r>
            <a:r>
              <a:rPr lang="de-CH" sz="2000" dirty="0" smtClean="0"/>
              <a:t> </a:t>
            </a:r>
            <a:r>
              <a:rPr lang="de-CH" sz="2000" dirty="0" err="1" smtClean="0"/>
              <a:t>registration</a:t>
            </a:r>
            <a:r>
              <a:rPr lang="de-CH" sz="2000" dirty="0" smtClean="0"/>
              <a:t> </a:t>
            </a:r>
            <a:r>
              <a:rPr lang="de-CH" sz="2000" dirty="0" err="1" smtClean="0"/>
              <a:t>with</a:t>
            </a:r>
            <a:r>
              <a:rPr lang="de-CH" sz="2000" dirty="0" smtClean="0"/>
              <a:t> </a:t>
            </a:r>
            <a:r>
              <a:rPr lang="de-CH" sz="2000" dirty="0" err="1" smtClean="0"/>
              <a:t>the</a:t>
            </a:r>
            <a:r>
              <a:rPr lang="de-CH" sz="2000" dirty="0" smtClean="0"/>
              <a:t> OSCAR/Surface Electronic Identity </a:t>
            </a:r>
            <a:r>
              <a:rPr lang="de-CH" sz="2000" dirty="0" err="1" smtClean="0"/>
              <a:t>and</a:t>
            </a:r>
            <a:r>
              <a:rPr lang="de-CH" sz="2000" dirty="0" smtClean="0"/>
              <a:t> Access Management System (EIAM).</a:t>
            </a:r>
          </a:p>
          <a:p>
            <a:pPr marL="0" indent="0">
              <a:buNone/>
            </a:pPr>
            <a:endParaRPr lang="de-CH" sz="2000" dirty="0" smtClean="0"/>
          </a:p>
          <a:p>
            <a:pPr marL="0" indent="0">
              <a:buNone/>
            </a:pPr>
            <a:r>
              <a:rPr lang="de-CH" sz="2000" err="1" smtClean="0"/>
              <a:t>While</a:t>
            </a:r>
            <a:r>
              <a:rPr lang="de-CH" sz="2000" smtClean="0"/>
              <a:t> the user </a:t>
            </a:r>
            <a:r>
              <a:rPr lang="de-CH" sz="2000" dirty="0" smtClean="0"/>
              <a:t>account has been created in OSCAR/Surface already</a:t>
            </a:r>
            <a:r>
              <a:rPr lang="de-CH" sz="2000" smtClean="0"/>
              <a:t>, the user needs </a:t>
            </a:r>
            <a:r>
              <a:rPr lang="de-CH" sz="2000" dirty="0" smtClean="0"/>
              <a:t>to register with EIAM </a:t>
            </a:r>
            <a:r>
              <a:rPr lang="de-CH" sz="2000" b="1" i="1" dirty="0" err="1" smtClean="0"/>
              <a:t>once</a:t>
            </a:r>
            <a:r>
              <a:rPr lang="de-CH" sz="2000" dirty="0" smtClean="0"/>
              <a:t> and link the EIAM account with the OSCAR/Surface account.</a:t>
            </a:r>
            <a:r>
              <a:rPr lang="de-CH" sz="2000" dirty="0"/>
              <a:t> </a:t>
            </a:r>
            <a:endParaRPr lang="de-CH" sz="2000" dirty="0" smtClean="0"/>
          </a:p>
          <a:p>
            <a:pPr marL="0" indent="0">
              <a:buNone/>
            </a:pPr>
            <a:endParaRPr lang="de-CH" sz="2000" dirty="0"/>
          </a:p>
          <a:p>
            <a:pPr marL="0" indent="0">
              <a:buNone/>
            </a:pPr>
            <a:r>
              <a:rPr lang="de-CH" sz="2000" dirty="0" smtClean="0"/>
              <a:t>Once this is done</a:t>
            </a:r>
            <a:r>
              <a:rPr lang="de-CH" sz="2000" smtClean="0"/>
              <a:t>, the user can </a:t>
            </a:r>
            <a:r>
              <a:rPr lang="de-CH" sz="2000" dirty="0" smtClean="0"/>
              <a:t>then logon to OSCAR by entering the EIAM username and password.</a:t>
            </a:r>
          </a:p>
        </p:txBody>
      </p:sp>
    </p:spTree>
    <p:extLst>
      <p:ext uri="{BB962C8B-B14F-4D97-AF65-F5344CB8AC3E}">
        <p14:creationId xmlns:p14="http://schemas.microsoft.com/office/powerpoint/2010/main" val="212505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smtClean="0"/>
              <a:t>Common issues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807868" y="1864311"/>
            <a:ext cx="7794593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CH" sz="2800" dirty="0"/>
          </a:p>
          <a:p>
            <a:pPr marL="514350" indent="-514350">
              <a:buFont typeface="+mj-lt"/>
              <a:buAutoNum type="arabicPeriod"/>
            </a:pPr>
            <a:r>
              <a:rPr lang="fr-CH" sz="2800"/>
              <a:t>Email used to register in eIAM is not the same as in </a:t>
            </a:r>
            <a:r>
              <a:rPr lang="fr-CH" sz="2800" smtClean="0"/>
              <a:t>OSCAR/Surface (re-register in eIAM with correct email, change email in OSCAR)</a:t>
            </a:r>
          </a:p>
          <a:p>
            <a:pPr marL="514350" indent="-514350">
              <a:buFont typeface="+mj-lt"/>
              <a:buAutoNum type="arabicPeriod"/>
            </a:pPr>
            <a:r>
              <a:rPr lang="fr-CH" sz="2800" smtClean="0"/>
              <a:t>Users register multiple times in eIAM, access OSCAR with wrong account (use right account)</a:t>
            </a:r>
            <a:endParaRPr lang="fr-CH" sz="2800" dirty="0" smtClean="0"/>
          </a:p>
          <a:p>
            <a:pPr marL="514350" indent="-514350">
              <a:buFont typeface="+mj-lt"/>
              <a:buAutoNum type="arabicPeriod"/>
            </a:pPr>
            <a:r>
              <a:rPr lang="fr-CH" sz="2800" smtClean="0"/>
              <a:t>Password forgotton (follow eIAM procedures)</a:t>
            </a:r>
            <a:endParaRPr lang="fr-CH" sz="2800" dirty="0" smtClean="0"/>
          </a:p>
          <a:p>
            <a:r>
              <a:rPr lang="fr-CH" sz="2800" dirty="0" smtClean="0"/>
              <a:t> </a:t>
            </a:r>
            <a:endParaRPr lang="fr-CH" sz="2800" dirty="0"/>
          </a:p>
          <a:p>
            <a:pPr marL="514350" indent="-514350">
              <a:buFont typeface="+mj-lt"/>
              <a:buAutoNum type="arabicPeriod"/>
            </a:pPr>
            <a:endParaRPr lang="fr-CH" sz="2800" dirty="0" smtClean="0"/>
          </a:p>
        </p:txBody>
      </p:sp>
    </p:spTree>
    <p:extLst>
      <p:ext uri="{BB962C8B-B14F-4D97-AF65-F5344CB8AC3E}">
        <p14:creationId xmlns:p14="http://schemas.microsoft.com/office/powerpoint/2010/main" val="665013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smtClean="0"/>
              <a:t>OSCAR/Surface </a:t>
            </a:r>
            <a:r>
              <a:rPr lang="de-CH" smtClean="0"/>
              <a:t>API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de-CH" smtClean="0"/>
              <a:t>OSCAR/Surface User Interface XML upload</a:t>
            </a:r>
          </a:p>
          <a:p>
            <a:pPr lvl="1"/>
            <a:r>
              <a:rPr lang="de-CH"/>
              <a:t>All NFPs are authorized</a:t>
            </a:r>
          </a:p>
          <a:p>
            <a:pPr lvl="1"/>
            <a:r>
              <a:rPr lang="de-CH" smtClean="0"/>
              <a:t>Paste in XML (one-time, ad-hoc change)</a:t>
            </a:r>
          </a:p>
          <a:p>
            <a:r>
              <a:rPr lang="de-CH" smtClean="0"/>
              <a:t>OSCAR/Surface </a:t>
            </a:r>
            <a:r>
              <a:rPr lang="de-CH" smtClean="0"/>
              <a:t>API</a:t>
            </a:r>
            <a:endParaRPr lang="de-CH" dirty="0" smtClean="0"/>
          </a:p>
          <a:p>
            <a:pPr lvl="1"/>
            <a:r>
              <a:rPr lang="de-CH"/>
              <a:t>All NFPs are authorized</a:t>
            </a:r>
          </a:p>
          <a:p>
            <a:pPr lvl="1"/>
            <a:r>
              <a:rPr lang="de-CH" smtClean="0"/>
              <a:t>NMHSs</a:t>
            </a:r>
            <a:endParaRPr lang="de-CH" dirty="0" smtClean="0"/>
          </a:p>
          <a:p>
            <a:pPr lvl="2"/>
            <a:r>
              <a:rPr lang="de-CH" smtClean="0"/>
              <a:t>NFP </a:t>
            </a:r>
            <a:r>
              <a:rPr lang="de-CH" dirty="0" err="1" smtClean="0"/>
              <a:t>can</a:t>
            </a:r>
            <a:r>
              <a:rPr lang="de-CH" dirty="0" smtClean="0"/>
              <a:t> </a:t>
            </a:r>
            <a:r>
              <a:rPr lang="de-CH" dirty="0" err="1" smtClean="0"/>
              <a:t>download</a:t>
            </a:r>
            <a:r>
              <a:rPr lang="de-CH" dirty="0" smtClean="0"/>
              <a:t> </a:t>
            </a:r>
            <a:r>
              <a:rPr lang="de-CH" dirty="0" err="1" smtClean="0"/>
              <a:t>token</a:t>
            </a:r>
            <a:r>
              <a:rPr lang="de-CH" dirty="0" smtClean="0"/>
              <a:t> </a:t>
            </a:r>
            <a:r>
              <a:rPr lang="de-CH" dirty="0" err="1" smtClean="0"/>
              <a:t>from</a:t>
            </a:r>
            <a:r>
              <a:rPr lang="de-CH" dirty="0" smtClean="0"/>
              <a:t> web </a:t>
            </a:r>
            <a:r>
              <a:rPr lang="de-CH" dirty="0" err="1" smtClean="0"/>
              <a:t>application</a:t>
            </a:r>
            <a:endParaRPr lang="de-CH" dirty="0" smtClean="0"/>
          </a:p>
          <a:p>
            <a:pPr lvl="2"/>
            <a:r>
              <a:rPr lang="de-CH" smtClean="0"/>
              <a:t>User/Programme can </a:t>
            </a:r>
            <a:r>
              <a:rPr lang="de-CH" dirty="0" err="1" smtClean="0"/>
              <a:t>then</a:t>
            </a:r>
            <a:r>
              <a:rPr lang="de-CH" dirty="0" smtClean="0"/>
              <a:t> </a:t>
            </a:r>
            <a:r>
              <a:rPr lang="de-CH" dirty="0" err="1" smtClean="0"/>
              <a:t>upload</a:t>
            </a:r>
            <a:r>
              <a:rPr lang="de-CH" dirty="0" smtClean="0"/>
              <a:t> XML </a:t>
            </a:r>
            <a:r>
              <a:rPr lang="de-CH" dirty="0" err="1" smtClean="0"/>
              <a:t>using</a:t>
            </a:r>
            <a:r>
              <a:rPr lang="de-CH" dirty="0" smtClean="0"/>
              <a:t> API</a:t>
            </a:r>
          </a:p>
          <a:p>
            <a:pPr lvl="1"/>
            <a:r>
              <a:rPr lang="de-CH" dirty="0" smtClean="0"/>
              <a:t>Data Centers </a:t>
            </a:r>
            <a:r>
              <a:rPr lang="de-CH" dirty="0" err="1" smtClean="0"/>
              <a:t>and</a:t>
            </a:r>
            <a:r>
              <a:rPr lang="de-CH" dirty="0" smtClean="0"/>
              <a:t> </a:t>
            </a:r>
            <a:r>
              <a:rPr lang="de-CH" dirty="0" err="1" smtClean="0"/>
              <a:t>instrument</a:t>
            </a:r>
            <a:r>
              <a:rPr lang="de-CH" dirty="0" smtClean="0"/>
              <a:t> </a:t>
            </a:r>
            <a:r>
              <a:rPr lang="de-CH" dirty="0" err="1" smtClean="0"/>
              <a:t>experts</a:t>
            </a:r>
            <a:r>
              <a:rPr lang="de-CH" dirty="0" smtClean="0"/>
              <a:t> </a:t>
            </a:r>
            <a:r>
              <a:rPr lang="de-CH" dirty="0" err="1" smtClean="0"/>
              <a:t>can</a:t>
            </a:r>
            <a:r>
              <a:rPr lang="de-CH" dirty="0" smtClean="0"/>
              <a:t> also </a:t>
            </a:r>
            <a:r>
              <a:rPr lang="de-CH" dirty="0" err="1" smtClean="0"/>
              <a:t>be</a:t>
            </a:r>
            <a:r>
              <a:rPr lang="de-CH" dirty="0" smtClean="0"/>
              <a:t> registered </a:t>
            </a:r>
            <a:r>
              <a:rPr lang="de-CH" dirty="0" err="1" smtClean="0"/>
              <a:t>as</a:t>
            </a:r>
            <a:r>
              <a:rPr lang="de-CH" dirty="0" smtClean="0"/>
              <a:t> </a:t>
            </a:r>
            <a:r>
              <a:rPr lang="de-CH" dirty="0" err="1" smtClean="0"/>
              <a:t>machine</a:t>
            </a:r>
            <a:r>
              <a:rPr lang="de-CH" dirty="0" smtClean="0"/>
              <a:t> </a:t>
            </a:r>
            <a:r>
              <a:rPr lang="de-CH" dirty="0" err="1" smtClean="0"/>
              <a:t>users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0696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CH" smtClean="0"/>
              <a:t>OSCAR/Surface API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807867" y="1727199"/>
            <a:ext cx="7794593" cy="44958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>
              <a:spcBef>
                <a:spcPct val="20000"/>
              </a:spcBef>
              <a:buFont typeface="Arial"/>
              <a:buChar char="•"/>
              <a:defRPr sz="3200"/>
            </a:lvl1pPr>
            <a:lvl2pPr marL="742950" lvl="1" indent="-285750">
              <a:spcBef>
                <a:spcPct val="20000"/>
              </a:spcBef>
              <a:buFont typeface="Arial"/>
              <a:buChar char="–"/>
              <a:defRPr sz="2800"/>
            </a:lvl2pPr>
            <a:lvl3pPr marL="1143000" lvl="2" indent="-228600">
              <a:spcBef>
                <a:spcPct val="20000"/>
              </a:spcBef>
              <a:buFont typeface="Arial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/>
              <a:buChar char="•"/>
              <a:defRPr sz="2000"/>
            </a:lvl9pPr>
          </a:lstStyle>
          <a:p>
            <a:r>
              <a:rPr lang="fr-CH" sz="2400" dirty="0"/>
              <a:t>The API uses an </a:t>
            </a:r>
            <a:r>
              <a:rPr lang="fr-CH" sz="2400" dirty="0" err="1"/>
              <a:t>authentication</a:t>
            </a:r>
            <a:r>
              <a:rPr lang="fr-CH" sz="2400" dirty="0"/>
              <a:t> </a:t>
            </a:r>
            <a:r>
              <a:rPr lang="fr-CH" sz="2400" dirty="0" err="1"/>
              <a:t>token</a:t>
            </a:r>
            <a:r>
              <a:rPr lang="fr-CH" sz="2400" dirty="0"/>
              <a:t> </a:t>
            </a:r>
            <a:r>
              <a:rPr lang="fr-CH" sz="2400" dirty="0" err="1"/>
              <a:t>instead</a:t>
            </a:r>
            <a:r>
              <a:rPr lang="fr-CH" sz="2400" dirty="0"/>
              <a:t> of </a:t>
            </a:r>
            <a:r>
              <a:rPr lang="fr-CH" sz="2400" dirty="0" err="1"/>
              <a:t>username</a:t>
            </a:r>
            <a:r>
              <a:rPr lang="fr-CH" sz="2400" dirty="0"/>
              <a:t> and </a:t>
            </a:r>
            <a:r>
              <a:rPr lang="fr-CH" sz="2400" dirty="0" err="1"/>
              <a:t>password</a:t>
            </a:r>
            <a:r>
              <a:rPr lang="fr-CH" sz="2400" dirty="0"/>
              <a:t> </a:t>
            </a:r>
          </a:p>
          <a:p>
            <a:r>
              <a:rPr lang="fr-CH" sz="2400" dirty="0" err="1"/>
              <a:t>Token</a:t>
            </a:r>
            <a:r>
              <a:rPr lang="fr-CH" sz="2400" dirty="0"/>
              <a:t>  </a:t>
            </a:r>
            <a:r>
              <a:rPr lang="fr-CH" sz="2400" dirty="0" err="1"/>
              <a:t>is</a:t>
            </a:r>
            <a:r>
              <a:rPr lang="fr-CH" sz="2400" dirty="0"/>
              <a:t> </a:t>
            </a:r>
            <a:r>
              <a:rPr lang="fr-CH" sz="2400" dirty="0" err="1"/>
              <a:t>valid</a:t>
            </a:r>
            <a:r>
              <a:rPr lang="fr-CH" sz="2400" dirty="0"/>
              <a:t> for 12 </a:t>
            </a:r>
            <a:r>
              <a:rPr lang="fr-CH" sz="2400" dirty="0" err="1"/>
              <a:t>months</a:t>
            </a:r>
            <a:endParaRPr lang="fr-CH" sz="2400" dirty="0"/>
          </a:p>
          <a:p>
            <a:pPr lvl="1"/>
            <a:r>
              <a:rPr lang="fr-CH" sz="2000" dirty="0" err="1"/>
              <a:t>Revoked</a:t>
            </a:r>
            <a:r>
              <a:rPr lang="fr-CH" sz="2000" dirty="0"/>
              <a:t> if not </a:t>
            </a:r>
            <a:r>
              <a:rPr lang="fr-CH" sz="2000" dirty="0" err="1"/>
              <a:t>used</a:t>
            </a:r>
            <a:r>
              <a:rPr lang="fr-CH" sz="2000" dirty="0"/>
              <a:t> for </a:t>
            </a:r>
            <a:r>
              <a:rPr lang="fr-CH" sz="2000" dirty="0" smtClean="0"/>
              <a:t>3 </a:t>
            </a:r>
            <a:r>
              <a:rPr lang="fr-CH" sz="2000" dirty="0" err="1"/>
              <a:t>months</a:t>
            </a:r>
            <a:endParaRPr lang="fr-CH" sz="2000" dirty="0"/>
          </a:p>
          <a:p>
            <a:pPr lvl="1"/>
            <a:r>
              <a:rPr lang="fr-CH" sz="2000" dirty="0" err="1"/>
              <a:t>Reminder</a:t>
            </a:r>
            <a:r>
              <a:rPr lang="fr-CH" sz="2000" dirty="0"/>
              <a:t> </a:t>
            </a:r>
            <a:r>
              <a:rPr lang="fr-CH" sz="2000" dirty="0" err="1"/>
              <a:t>is</a:t>
            </a:r>
            <a:r>
              <a:rPr lang="fr-CH" sz="2000" dirty="0"/>
              <a:t> sent by </a:t>
            </a:r>
            <a:r>
              <a:rPr lang="fr-CH" sz="2000" dirty="0" smtClean="0"/>
              <a:t>e-mail 2 and 1 </a:t>
            </a:r>
            <a:r>
              <a:rPr lang="fr-CH" sz="2000" dirty="0" err="1" smtClean="0"/>
              <a:t>months</a:t>
            </a:r>
            <a:r>
              <a:rPr lang="fr-CH" sz="2000" dirty="0" smtClean="0"/>
              <a:t> in </a:t>
            </a:r>
            <a:r>
              <a:rPr lang="fr-CH" sz="2000" dirty="0" err="1" smtClean="0"/>
              <a:t>advance</a:t>
            </a:r>
            <a:endParaRPr lang="fr-CH" sz="2000" dirty="0"/>
          </a:p>
          <a:p>
            <a:r>
              <a:rPr lang="fr-CH" sz="2400" dirty="0"/>
              <a:t>To </a:t>
            </a:r>
            <a:r>
              <a:rPr lang="fr-CH" sz="2400" dirty="0" err="1"/>
              <a:t>obtain</a:t>
            </a:r>
            <a:r>
              <a:rPr lang="fr-CH" sz="2400" dirty="0"/>
              <a:t> the </a:t>
            </a:r>
            <a:r>
              <a:rPr lang="fr-CH" sz="2400" dirty="0" err="1"/>
              <a:t>token</a:t>
            </a:r>
            <a:r>
              <a:rPr lang="fr-CH" sz="2400" dirty="0"/>
              <a:t>, logon to OSCAR and </a:t>
            </a:r>
            <a:r>
              <a:rPr lang="fr-CH" sz="2400" dirty="0" err="1"/>
              <a:t>download</a:t>
            </a:r>
            <a:r>
              <a:rPr lang="fr-CH" sz="2400" dirty="0"/>
              <a:t> </a:t>
            </a:r>
            <a:r>
              <a:rPr lang="fr-CH" sz="2400" dirty="0" err="1"/>
              <a:t>it</a:t>
            </a:r>
            <a:r>
              <a:rPr lang="fr-CH" sz="2400" dirty="0"/>
              <a:t> </a:t>
            </a:r>
            <a:r>
              <a:rPr lang="fr-CH" sz="2400" dirty="0" err="1"/>
              <a:t>from</a:t>
            </a:r>
            <a:r>
              <a:rPr lang="fr-CH" sz="2400" dirty="0"/>
              <a:t> the management console</a:t>
            </a:r>
          </a:p>
          <a:p>
            <a:r>
              <a:rPr lang="fr-CH" sz="2400" dirty="0"/>
              <a:t>Attention: The </a:t>
            </a:r>
            <a:r>
              <a:rPr lang="fr-CH" sz="2400" dirty="0" err="1"/>
              <a:t>token</a:t>
            </a:r>
            <a:r>
              <a:rPr lang="fr-CH" sz="2400" dirty="0"/>
              <a:t> </a:t>
            </a:r>
            <a:r>
              <a:rPr lang="fr-CH" sz="2400" dirty="0" err="1"/>
              <a:t>is</a:t>
            </a:r>
            <a:r>
              <a:rPr lang="fr-CH" sz="2400" dirty="0"/>
              <a:t> </a:t>
            </a:r>
            <a:r>
              <a:rPr lang="fr-CH" sz="2400" dirty="0" err="1"/>
              <a:t>only</a:t>
            </a:r>
            <a:r>
              <a:rPr lang="fr-CH" sz="2400" dirty="0"/>
              <a:t> </a:t>
            </a:r>
            <a:r>
              <a:rPr lang="fr-CH" sz="2400" dirty="0" err="1"/>
              <a:t>shown</a:t>
            </a:r>
            <a:r>
              <a:rPr lang="fr-CH" sz="2400" dirty="0"/>
              <a:t> once. </a:t>
            </a:r>
            <a:r>
              <a:rPr lang="fr-CH" sz="2400" dirty="0" err="1"/>
              <a:t>Download</a:t>
            </a:r>
            <a:r>
              <a:rPr lang="fr-CH" sz="2400" dirty="0"/>
              <a:t> and </a:t>
            </a:r>
            <a:r>
              <a:rPr lang="fr-CH" sz="2400" dirty="0" err="1"/>
              <a:t>safe</a:t>
            </a:r>
            <a:r>
              <a:rPr lang="fr-CH" sz="2400" dirty="0"/>
              <a:t> in </a:t>
            </a:r>
            <a:r>
              <a:rPr lang="fr-CH" sz="2400" dirty="0" err="1"/>
              <a:t>secure</a:t>
            </a:r>
            <a:r>
              <a:rPr lang="fr-CH" sz="2400" dirty="0"/>
              <a:t> location</a:t>
            </a:r>
          </a:p>
          <a:p>
            <a:r>
              <a:rPr lang="fr-CH" sz="2400" dirty="0" err="1"/>
              <a:t>Supply</a:t>
            </a:r>
            <a:r>
              <a:rPr lang="fr-CH" sz="2400" dirty="0"/>
              <a:t> </a:t>
            </a:r>
            <a:r>
              <a:rPr lang="fr-CH" sz="2400" dirty="0" err="1"/>
              <a:t>token</a:t>
            </a:r>
            <a:r>
              <a:rPr lang="fr-CH" sz="2400" dirty="0"/>
              <a:t> in HTTP header </a:t>
            </a:r>
            <a:r>
              <a:rPr lang="fr-CH" sz="2400" dirty="0" err="1"/>
              <a:t>together</a:t>
            </a:r>
            <a:r>
              <a:rPr lang="fr-CH" sz="2400" dirty="0"/>
              <a:t> </a:t>
            </a:r>
            <a:r>
              <a:rPr lang="fr-CH" sz="2400" dirty="0" err="1"/>
              <a:t>with</a:t>
            </a:r>
            <a:r>
              <a:rPr lang="fr-CH" sz="2400" dirty="0"/>
              <a:t> (XML) </a:t>
            </a:r>
            <a:r>
              <a:rPr lang="fr-CH" sz="2400" dirty="0" err="1"/>
              <a:t>payload</a:t>
            </a:r>
            <a:endParaRPr lang="fr-CH" sz="2400" dirty="0"/>
          </a:p>
        </p:txBody>
      </p:sp>
    </p:spTree>
    <p:extLst>
      <p:ext uri="{BB962C8B-B14F-4D97-AF65-F5344CB8AC3E}">
        <p14:creationId xmlns:p14="http://schemas.microsoft.com/office/powerpoint/2010/main" val="3300494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smtClean="0"/>
              <a:t>Example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807868" y="1417638"/>
            <a:ext cx="279893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fr-CH" sz="2400" dirty="0" err="1" smtClean="0"/>
              <a:t>Download</a:t>
            </a:r>
            <a:r>
              <a:rPr lang="fr-CH" sz="2400" dirty="0" smtClean="0"/>
              <a:t> </a:t>
            </a:r>
            <a:r>
              <a:rPr lang="fr-CH" sz="2400" dirty="0" err="1" smtClean="0"/>
              <a:t>token</a:t>
            </a:r>
            <a:r>
              <a:rPr lang="fr-CH" sz="2400" dirty="0" smtClean="0"/>
              <a:t> </a:t>
            </a:r>
            <a:r>
              <a:rPr lang="fr-CH" sz="2400" dirty="0" err="1" smtClean="0"/>
              <a:t>from</a:t>
            </a:r>
            <a:r>
              <a:rPr lang="fr-CH" sz="2400" dirty="0" smtClean="0"/>
              <a:t> management console</a:t>
            </a:r>
          </a:p>
          <a:p>
            <a:pPr marL="457200" indent="-457200">
              <a:buFont typeface="+mj-lt"/>
              <a:buAutoNum type="arabicPeriod"/>
            </a:pPr>
            <a:endParaRPr lang="fr-CH" sz="2400" dirty="0"/>
          </a:p>
          <a:p>
            <a:pPr marL="514350" indent="-514350">
              <a:buFont typeface="+mj-lt"/>
              <a:buAutoNum type="arabicPeriod"/>
            </a:pPr>
            <a:r>
              <a:rPr lang="fr-CH" sz="2400" dirty="0" err="1" smtClean="0"/>
              <a:t>Upload</a:t>
            </a:r>
            <a:r>
              <a:rPr lang="fr-CH" sz="2400" dirty="0" smtClean="0"/>
              <a:t> XML file to API by </a:t>
            </a:r>
            <a:r>
              <a:rPr lang="fr-CH" sz="2400" dirty="0" err="1" smtClean="0"/>
              <a:t>supplying</a:t>
            </a:r>
            <a:r>
              <a:rPr lang="fr-CH" sz="2400" dirty="0" smtClean="0"/>
              <a:t> the </a:t>
            </a:r>
            <a:r>
              <a:rPr lang="fr-CH" sz="2400" dirty="0" err="1" smtClean="0"/>
              <a:t>token</a:t>
            </a:r>
            <a:r>
              <a:rPr lang="fr-CH" sz="2400" dirty="0" smtClean="0"/>
              <a:t> in the header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079500" y="5346700"/>
            <a:ext cx="74041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curl --header </a:t>
            </a:r>
            <a:r>
              <a:rPr lang="en-US" smtClean="0"/>
              <a:t>"X-WMO-WMDR-Token:   #MYTOKEN#“  --data-binary @#XML_FILE# </a:t>
            </a:r>
            <a:r>
              <a:rPr lang="en-US" smtClean="0">
                <a:hlinkClick r:id="rId2"/>
              </a:rPr>
              <a:t>https://oscar.wmo.int/surface/rest/api/wmd/upload</a:t>
            </a:r>
            <a:r>
              <a:rPr lang="en-US" smtClean="0"/>
              <a:t> </a:t>
            </a:r>
            <a:endParaRPr lang="en-US"/>
          </a:p>
        </p:txBody>
      </p:sp>
      <p:pic>
        <p:nvPicPr>
          <p:cNvPr id="3074" name="Picture 2" descr="image00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6800" y="1417638"/>
            <a:ext cx="5185096" cy="2354262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80252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smtClean="0"/>
              <a:t>Attention</a:t>
            </a:r>
            <a:endParaRPr lang="en-US"/>
          </a:p>
        </p:txBody>
      </p:sp>
      <p:pic>
        <p:nvPicPr>
          <p:cNvPr id="1026" name="Picture 2" descr="Image result for attention hazar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775" y="1417638"/>
            <a:ext cx="3409208" cy="3049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457200" y="47069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25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CH" smtClean="0"/>
              <a:t>Test XML and API on </a:t>
            </a:r>
            <a:r>
              <a:rPr lang="fr-CH" smtClean="0">
                <a:hlinkClick r:id="rId3"/>
              </a:rPr>
              <a:t>http://oscardepl.wmo.int/surface</a:t>
            </a:r>
            <a:r>
              <a:rPr lang="fr-CH" smtClean="0"/>
              <a:t> </a:t>
            </a:r>
          </a:p>
          <a:p>
            <a:r>
              <a:rPr lang="fr-CH"/>
              <a:t>b</a:t>
            </a:r>
            <a:r>
              <a:rPr lang="fr-CH" smtClean="0"/>
              <a:t>efore submiting it to live DB!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22085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wmo2016_powerpoint_standard_v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457200" y="2002370"/>
            <a:ext cx="8229600" cy="20985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400" dirty="0" smtClean="0">
                <a:solidFill>
                  <a:srgbClr val="000090"/>
                </a:solidFill>
              </a:rPr>
              <a:t>Thank you</a:t>
            </a:r>
          </a:p>
          <a:p>
            <a:endParaRPr lang="en-US" sz="4800" dirty="0" smtClean="0">
              <a:solidFill>
                <a:srgbClr val="000090"/>
              </a:solidFill>
            </a:endParaRPr>
          </a:p>
          <a:p>
            <a:r>
              <a:rPr lang="en-US" sz="3100" dirty="0" smtClean="0">
                <a:solidFill>
                  <a:srgbClr val="000090"/>
                </a:solidFill>
              </a:rPr>
              <a:t>Questions? </a:t>
            </a:r>
          </a:p>
          <a:p>
            <a:r>
              <a:rPr lang="en-US" sz="3100" dirty="0" smtClean="0">
                <a:solidFill>
                  <a:srgbClr val="00009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40167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smtClean="0"/>
              <a:t>Annex i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91101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481" y="2038129"/>
            <a:ext cx="4589650" cy="35283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Oval 4"/>
          <p:cNvSpPr/>
          <p:nvPr/>
        </p:nvSpPr>
        <p:spPr>
          <a:xfrm>
            <a:off x="4257345" y="2522469"/>
            <a:ext cx="528786" cy="261389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5062" y="3049738"/>
            <a:ext cx="4849131" cy="35476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Oval 6"/>
          <p:cNvSpPr/>
          <p:nvPr/>
        </p:nvSpPr>
        <p:spPr>
          <a:xfrm>
            <a:off x="8532439" y="3559211"/>
            <a:ext cx="521753" cy="261389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2" name="TextBox 1"/>
          <p:cNvSpPr txBox="1"/>
          <p:nvPr/>
        </p:nvSpPr>
        <p:spPr>
          <a:xfrm>
            <a:off x="1408562" y="1484784"/>
            <a:ext cx="265938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1600" dirty="0" smtClean="0"/>
              <a:t>https://oscar.wmo.int/surface</a:t>
            </a:r>
            <a:endParaRPr lang="de-CH" sz="1600" dirty="0"/>
          </a:p>
        </p:txBody>
      </p:sp>
      <p:sp>
        <p:nvSpPr>
          <p:cNvPr id="9" name="TextBox 8"/>
          <p:cNvSpPr txBox="1"/>
          <p:nvPr/>
        </p:nvSpPr>
        <p:spPr>
          <a:xfrm>
            <a:off x="5274324" y="2431550"/>
            <a:ext cx="337541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1600" dirty="0" smtClean="0"/>
              <a:t>https://gawsis.meteoswiss.ch/GAWSIS</a:t>
            </a:r>
            <a:endParaRPr lang="de-CH" sz="1600" dirty="0"/>
          </a:p>
        </p:txBody>
      </p:sp>
      <p:sp>
        <p:nvSpPr>
          <p:cNvPr id="3" name="TextBox 2"/>
          <p:cNvSpPr txBox="1"/>
          <p:nvPr/>
        </p:nvSpPr>
        <p:spPr>
          <a:xfrm>
            <a:off x="179512" y="219998"/>
            <a:ext cx="5612177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2000" b="1" dirty="0" err="1" smtClean="0"/>
              <a:t>How</a:t>
            </a:r>
            <a:r>
              <a:rPr lang="de-CH" sz="2000" b="1" dirty="0" smtClean="0"/>
              <a:t> </a:t>
            </a:r>
            <a:r>
              <a:rPr lang="de-CH" sz="2000" b="1" dirty="0" err="1" smtClean="0"/>
              <a:t>to</a:t>
            </a:r>
            <a:r>
              <a:rPr lang="de-CH" sz="2000" b="1" dirty="0" smtClean="0"/>
              <a:t> </a:t>
            </a:r>
            <a:r>
              <a:rPr lang="de-CH" sz="2000" b="1" dirty="0" err="1" smtClean="0"/>
              <a:t>register</a:t>
            </a:r>
            <a:r>
              <a:rPr lang="de-CH" sz="2000" b="1" dirty="0" smtClean="0"/>
              <a:t> in OSCAR </a:t>
            </a:r>
            <a:r>
              <a:rPr lang="de-CH" sz="2000" b="1" dirty="0" err="1" smtClean="0"/>
              <a:t>or</a:t>
            </a:r>
            <a:r>
              <a:rPr lang="de-CH" sz="2000" b="1" dirty="0" smtClean="0"/>
              <a:t> GAWSIS</a:t>
            </a:r>
          </a:p>
          <a:p>
            <a:endParaRPr lang="de-CH" sz="2000" b="1" dirty="0" smtClean="0"/>
          </a:p>
          <a:p>
            <a:r>
              <a:rPr lang="de-CH" sz="1600" dirty="0" smtClean="0"/>
              <a:t>1. </a:t>
            </a:r>
            <a:r>
              <a:rPr lang="en-US" sz="1600" dirty="0" smtClean="0"/>
              <a:t>check </a:t>
            </a:r>
            <a:r>
              <a:rPr lang="en-US" sz="1600" dirty="0"/>
              <a:t>if </a:t>
            </a:r>
            <a:r>
              <a:rPr lang="en-US" sz="1600" dirty="0" smtClean="0"/>
              <a:t>you are already included </a:t>
            </a:r>
            <a:r>
              <a:rPr lang="en-US" sz="1600" dirty="0"/>
              <a:t>in the list of available contacts</a:t>
            </a:r>
            <a:endParaRPr lang="de-CH" sz="2000" b="1" dirty="0"/>
          </a:p>
        </p:txBody>
      </p:sp>
    </p:spTree>
    <p:extLst>
      <p:ext uri="{BB962C8B-B14F-4D97-AF65-F5344CB8AC3E}">
        <p14:creationId xmlns:p14="http://schemas.microsoft.com/office/powerpoint/2010/main" val="3764481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9512" y="219998"/>
            <a:ext cx="5141985" cy="12618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2000" b="1" dirty="0" err="1" smtClean="0"/>
              <a:t>How</a:t>
            </a:r>
            <a:r>
              <a:rPr lang="de-CH" sz="2000" b="1" dirty="0" smtClean="0"/>
              <a:t> </a:t>
            </a:r>
            <a:r>
              <a:rPr lang="de-CH" sz="2000" b="1" dirty="0" err="1" smtClean="0"/>
              <a:t>to</a:t>
            </a:r>
            <a:r>
              <a:rPr lang="de-CH" sz="2000" b="1" dirty="0" smtClean="0"/>
              <a:t> </a:t>
            </a:r>
            <a:r>
              <a:rPr lang="de-CH" sz="2000" b="1" dirty="0" err="1" smtClean="0"/>
              <a:t>register</a:t>
            </a:r>
            <a:r>
              <a:rPr lang="de-CH" sz="2000" b="1" dirty="0" smtClean="0"/>
              <a:t> in OSCAR </a:t>
            </a:r>
            <a:r>
              <a:rPr lang="de-CH" sz="2000" b="1" dirty="0" err="1" smtClean="0"/>
              <a:t>or</a:t>
            </a:r>
            <a:r>
              <a:rPr lang="de-CH" sz="2000" b="1" dirty="0" smtClean="0"/>
              <a:t> GAWSIS</a:t>
            </a:r>
          </a:p>
          <a:p>
            <a:endParaRPr lang="de-CH" sz="2000" b="1" dirty="0" smtClean="0"/>
          </a:p>
          <a:p>
            <a:pPr marL="342900" indent="-342900">
              <a:buAutoNum type="arabicPeriod"/>
            </a:pPr>
            <a:r>
              <a:rPr lang="en-US" sz="1600" dirty="0" smtClean="0"/>
              <a:t>check </a:t>
            </a:r>
            <a:r>
              <a:rPr lang="en-US" sz="1600" dirty="0"/>
              <a:t>if </a:t>
            </a:r>
            <a:r>
              <a:rPr lang="en-US" sz="1600" dirty="0" smtClean="0"/>
              <a:t>you are included </a:t>
            </a:r>
            <a:r>
              <a:rPr lang="en-US" sz="1600" dirty="0"/>
              <a:t>in the list of available </a:t>
            </a:r>
            <a:r>
              <a:rPr lang="en-US" sz="1600" dirty="0" smtClean="0"/>
              <a:t>contacts</a:t>
            </a:r>
          </a:p>
          <a:p>
            <a:endParaRPr lang="de-CH" sz="2000" b="1" dirty="0"/>
          </a:p>
        </p:txBody>
      </p:sp>
      <p:pic>
        <p:nvPicPr>
          <p:cNvPr id="5" name="Picture 5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43" t="20359" r="60523" b="45470"/>
          <a:stretch/>
        </p:blipFill>
        <p:spPr bwMode="auto">
          <a:xfrm>
            <a:off x="810444" y="1340768"/>
            <a:ext cx="3042029" cy="2304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551"/>
          <a:stretch/>
        </p:blipFill>
        <p:spPr bwMode="auto">
          <a:xfrm>
            <a:off x="810444" y="3789040"/>
            <a:ext cx="2725255" cy="178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Oval 9"/>
          <p:cNvSpPr/>
          <p:nvPr/>
        </p:nvSpPr>
        <p:spPr>
          <a:xfrm>
            <a:off x="2051720" y="1556793"/>
            <a:ext cx="1190215" cy="432047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1" name="Oval 10"/>
          <p:cNvSpPr/>
          <p:nvPr/>
        </p:nvSpPr>
        <p:spPr>
          <a:xfrm>
            <a:off x="1013905" y="2852937"/>
            <a:ext cx="1190215" cy="432047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2" name="Oval 11"/>
          <p:cNvSpPr/>
          <p:nvPr/>
        </p:nvSpPr>
        <p:spPr>
          <a:xfrm>
            <a:off x="2617923" y="4610303"/>
            <a:ext cx="819706" cy="35750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cxnSp>
        <p:nvCxnSpPr>
          <p:cNvPr id="13" name="Straight Arrow Connector 12"/>
          <p:cNvCxnSpPr>
            <a:endCxn id="10" idx="6"/>
          </p:cNvCxnSpPr>
          <p:nvPr/>
        </p:nvCxnSpPr>
        <p:spPr>
          <a:xfrm flipH="1">
            <a:off x="3241935" y="1772324"/>
            <a:ext cx="1186049" cy="493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endCxn id="11" idx="6"/>
          </p:cNvCxnSpPr>
          <p:nvPr/>
        </p:nvCxnSpPr>
        <p:spPr>
          <a:xfrm flipH="1" flipV="1">
            <a:off x="2204120" y="3068961"/>
            <a:ext cx="2223864" cy="492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endCxn id="12" idx="6"/>
          </p:cNvCxnSpPr>
          <p:nvPr/>
        </p:nvCxnSpPr>
        <p:spPr>
          <a:xfrm flipH="1">
            <a:off x="3437629" y="4785726"/>
            <a:ext cx="1062363" cy="3327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296894" y="5652370"/>
            <a:ext cx="882047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lang="de-CH" sz="1400" dirty="0" err="1"/>
              <a:t>If</a:t>
            </a:r>
            <a:r>
              <a:rPr lang="de-CH" sz="1400" dirty="0"/>
              <a:t> </a:t>
            </a:r>
            <a:r>
              <a:rPr lang="de-CH" sz="1400" dirty="0" err="1"/>
              <a:t>your</a:t>
            </a:r>
            <a:r>
              <a:rPr lang="de-CH" sz="1400" dirty="0"/>
              <a:t> </a:t>
            </a:r>
            <a:r>
              <a:rPr lang="de-CH" sz="1400" dirty="0" err="1"/>
              <a:t>name</a:t>
            </a:r>
            <a:r>
              <a:rPr lang="de-CH" sz="1400" dirty="0"/>
              <a:t> </a:t>
            </a:r>
            <a:r>
              <a:rPr lang="de-CH" sz="1400" b="1" dirty="0" err="1" smtClean="0"/>
              <a:t>does</a:t>
            </a:r>
            <a:r>
              <a:rPr lang="de-CH" sz="1400" b="1" dirty="0" smtClean="0"/>
              <a:t> NOT </a:t>
            </a:r>
            <a:r>
              <a:rPr lang="de-CH" sz="1400" b="1" dirty="0" err="1" smtClean="0"/>
              <a:t>appear</a:t>
            </a:r>
            <a:r>
              <a:rPr lang="de-CH" sz="1400" dirty="0" smtClean="0"/>
              <a:t> in </a:t>
            </a:r>
            <a:r>
              <a:rPr lang="de-CH" sz="1400" dirty="0" err="1" smtClean="0"/>
              <a:t>the</a:t>
            </a:r>
            <a:r>
              <a:rPr lang="de-CH" sz="1400" dirty="0" smtClean="0"/>
              <a:t> </a:t>
            </a:r>
            <a:r>
              <a:rPr lang="de-CH" sz="1400" dirty="0" err="1" smtClean="0"/>
              <a:t>search</a:t>
            </a:r>
            <a:r>
              <a:rPr lang="de-CH" sz="1400" dirty="0" smtClean="0"/>
              <a:t> </a:t>
            </a:r>
            <a:r>
              <a:rPr lang="de-CH" sz="1400" dirty="0" err="1" smtClean="0"/>
              <a:t>results</a:t>
            </a:r>
            <a:r>
              <a:rPr lang="de-CH" sz="1400" dirty="0" smtClean="0"/>
              <a:t> </a:t>
            </a:r>
            <a:r>
              <a:rPr lang="de-CH" sz="1400" dirty="0" err="1" smtClean="0"/>
              <a:t>ask</a:t>
            </a:r>
            <a:r>
              <a:rPr lang="de-CH" sz="1400" dirty="0" smtClean="0"/>
              <a:t> </a:t>
            </a:r>
            <a:r>
              <a:rPr lang="de-CH" sz="1400" dirty="0" err="1"/>
              <a:t>your</a:t>
            </a:r>
            <a:r>
              <a:rPr lang="de-CH" sz="1400" dirty="0"/>
              <a:t> national </a:t>
            </a:r>
            <a:r>
              <a:rPr lang="de-CH" sz="1400" dirty="0" err="1"/>
              <a:t>focal</a:t>
            </a:r>
            <a:r>
              <a:rPr lang="de-CH" sz="1400" dirty="0"/>
              <a:t> </a:t>
            </a:r>
            <a:r>
              <a:rPr lang="de-CH" sz="1400" dirty="0" err="1"/>
              <a:t>point</a:t>
            </a:r>
            <a:r>
              <a:rPr lang="de-CH" sz="1400" dirty="0"/>
              <a:t> </a:t>
            </a:r>
            <a:r>
              <a:rPr lang="de-CH" sz="1400" dirty="0" err="1"/>
              <a:t>to</a:t>
            </a:r>
            <a:r>
              <a:rPr lang="de-CH" sz="1400" dirty="0"/>
              <a:t> </a:t>
            </a:r>
            <a:r>
              <a:rPr lang="de-CH" sz="1400" dirty="0" err="1"/>
              <a:t>add</a:t>
            </a:r>
            <a:r>
              <a:rPr lang="de-CH" sz="1400" dirty="0"/>
              <a:t> </a:t>
            </a:r>
            <a:r>
              <a:rPr lang="de-CH" sz="1400" dirty="0" err="1"/>
              <a:t>you</a:t>
            </a:r>
            <a:r>
              <a:rPr lang="de-CH" sz="1400" dirty="0"/>
              <a:t> in the </a:t>
            </a:r>
            <a:r>
              <a:rPr lang="de-CH" sz="1400" dirty="0" err="1"/>
              <a:t>list</a:t>
            </a:r>
            <a:r>
              <a:rPr lang="de-CH" sz="1400" dirty="0"/>
              <a:t> </a:t>
            </a:r>
            <a:r>
              <a:rPr lang="de-CH" sz="1400" dirty="0" err="1"/>
              <a:t>of</a:t>
            </a:r>
            <a:r>
              <a:rPr lang="de-CH" sz="1400" dirty="0"/>
              <a:t> </a:t>
            </a:r>
            <a:r>
              <a:rPr lang="de-CH" sz="1400" dirty="0" err="1" smtClean="0"/>
              <a:t>contacts</a:t>
            </a:r>
            <a:r>
              <a:rPr lang="de-CH" sz="1400" dirty="0"/>
              <a:t> </a:t>
            </a:r>
            <a:r>
              <a:rPr lang="en-US" sz="1400" dirty="0" smtClean="0"/>
              <a:t>(personal </a:t>
            </a:r>
            <a:r>
              <a:rPr lang="en-US" sz="1400" dirty="0"/>
              <a:t>info needed: first name, last name, email, organization, city, country). </a:t>
            </a:r>
            <a:r>
              <a:rPr lang="en-US" sz="1400" dirty="0" smtClean="0"/>
              <a:t>A </a:t>
            </a:r>
            <a:r>
              <a:rPr lang="en-US" sz="1400" dirty="0"/>
              <a:t>compatriot colleague already registered in the application can also add you as contact. As soon as you are included in the contacts list you will receive a confirmation email with a link to the application URL. </a:t>
            </a:r>
          </a:p>
          <a:p>
            <a:r>
              <a:rPr lang="de-CH" sz="1400" dirty="0" smtClean="0"/>
              <a:t> </a:t>
            </a:r>
            <a:r>
              <a:rPr lang="de-CH" sz="1400" dirty="0" err="1" smtClean="0"/>
              <a:t>If</a:t>
            </a:r>
            <a:r>
              <a:rPr lang="de-CH" sz="1400" dirty="0" smtClean="0"/>
              <a:t> </a:t>
            </a:r>
            <a:r>
              <a:rPr lang="de-CH" sz="1400" dirty="0" err="1" smtClean="0"/>
              <a:t>your</a:t>
            </a:r>
            <a:r>
              <a:rPr lang="de-CH" sz="1400" dirty="0" smtClean="0"/>
              <a:t> </a:t>
            </a:r>
            <a:r>
              <a:rPr lang="de-CH" sz="1400" dirty="0" err="1" smtClean="0"/>
              <a:t>name</a:t>
            </a:r>
            <a:r>
              <a:rPr lang="de-CH" sz="1400" dirty="0" smtClean="0"/>
              <a:t> </a:t>
            </a:r>
            <a:r>
              <a:rPr lang="de-CH" sz="1400" dirty="0" err="1" smtClean="0"/>
              <a:t>is</a:t>
            </a:r>
            <a:r>
              <a:rPr lang="de-CH" sz="1400" dirty="0" smtClean="0"/>
              <a:t> </a:t>
            </a:r>
            <a:r>
              <a:rPr lang="de-CH" sz="1400" dirty="0" err="1" smtClean="0"/>
              <a:t>included</a:t>
            </a:r>
            <a:r>
              <a:rPr lang="de-CH" sz="1400" dirty="0" smtClean="0"/>
              <a:t> </a:t>
            </a:r>
            <a:r>
              <a:rPr lang="de-CH" sz="1400" dirty="0" err="1" smtClean="0"/>
              <a:t>you</a:t>
            </a:r>
            <a:r>
              <a:rPr lang="de-CH" sz="1400" dirty="0" smtClean="0"/>
              <a:t> </a:t>
            </a:r>
            <a:r>
              <a:rPr lang="de-CH" sz="1400" dirty="0" err="1" smtClean="0"/>
              <a:t>can</a:t>
            </a:r>
            <a:r>
              <a:rPr lang="de-CH" sz="1400" dirty="0" smtClean="0"/>
              <a:t> </a:t>
            </a:r>
            <a:r>
              <a:rPr lang="de-CH" sz="1400" dirty="0" err="1" smtClean="0"/>
              <a:t>continue</a:t>
            </a:r>
            <a:r>
              <a:rPr lang="de-CH" sz="1400" dirty="0" smtClean="0"/>
              <a:t> </a:t>
            </a:r>
            <a:r>
              <a:rPr lang="de-CH" sz="1400" dirty="0" err="1" smtClean="0"/>
              <a:t>with</a:t>
            </a:r>
            <a:r>
              <a:rPr lang="de-CH" sz="1400" dirty="0" smtClean="0"/>
              <a:t> </a:t>
            </a:r>
            <a:r>
              <a:rPr lang="de-CH" sz="1400" dirty="0" err="1" smtClean="0"/>
              <a:t>the</a:t>
            </a:r>
            <a:r>
              <a:rPr lang="de-CH" sz="1400" dirty="0" smtClean="0"/>
              <a:t> </a:t>
            </a:r>
            <a:r>
              <a:rPr lang="de-CH" sz="1400" dirty="0" err="1" smtClean="0"/>
              <a:t>following</a:t>
            </a:r>
            <a:r>
              <a:rPr lang="de-CH" sz="1400" dirty="0" smtClean="0"/>
              <a:t> </a:t>
            </a:r>
            <a:r>
              <a:rPr lang="de-CH" sz="1400" dirty="0" err="1" smtClean="0"/>
              <a:t>registration</a:t>
            </a:r>
            <a:r>
              <a:rPr lang="de-CH" sz="1400" dirty="0" smtClean="0"/>
              <a:t> </a:t>
            </a:r>
            <a:r>
              <a:rPr lang="de-CH" sz="1400" dirty="0" err="1" smtClean="0"/>
              <a:t>procedure</a:t>
            </a:r>
            <a:r>
              <a:rPr lang="de-CH" sz="1400" dirty="0" smtClean="0"/>
              <a:t>.</a:t>
            </a:r>
            <a:endParaRPr lang="de-CH" sz="1400" dirty="0"/>
          </a:p>
        </p:txBody>
      </p:sp>
      <p:sp>
        <p:nvSpPr>
          <p:cNvPr id="20" name="Rounded Rectangle 19"/>
          <p:cNvSpPr/>
          <p:nvPr/>
        </p:nvSpPr>
        <p:spPr>
          <a:xfrm>
            <a:off x="4499992" y="4404720"/>
            <a:ext cx="1800200" cy="77705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CH" sz="1400" b="1" dirty="0">
                <a:solidFill>
                  <a:schemeClr val="tx1"/>
                </a:solidFill>
              </a:rPr>
              <a:t>Check </a:t>
            </a:r>
            <a:r>
              <a:rPr lang="de-CH" sz="1400" b="1" dirty="0" err="1">
                <a:solidFill>
                  <a:schemeClr val="tx1"/>
                </a:solidFill>
              </a:rPr>
              <a:t>if</a:t>
            </a:r>
            <a:r>
              <a:rPr lang="de-CH" sz="1400" b="1" dirty="0">
                <a:solidFill>
                  <a:schemeClr val="tx1"/>
                </a:solidFill>
              </a:rPr>
              <a:t> </a:t>
            </a:r>
            <a:r>
              <a:rPr lang="de-CH" sz="1400" b="1" dirty="0" err="1">
                <a:solidFill>
                  <a:schemeClr val="tx1"/>
                </a:solidFill>
              </a:rPr>
              <a:t>your</a:t>
            </a:r>
            <a:r>
              <a:rPr lang="de-CH" sz="1400" b="1" dirty="0">
                <a:solidFill>
                  <a:schemeClr val="tx1"/>
                </a:solidFill>
              </a:rPr>
              <a:t> email </a:t>
            </a:r>
            <a:r>
              <a:rPr lang="de-CH" sz="1400" b="1" dirty="0" err="1">
                <a:solidFill>
                  <a:schemeClr val="tx1"/>
                </a:solidFill>
              </a:rPr>
              <a:t>is</a:t>
            </a:r>
            <a:r>
              <a:rPr lang="de-CH" sz="1400" b="1" dirty="0">
                <a:solidFill>
                  <a:schemeClr val="tx1"/>
                </a:solidFill>
              </a:rPr>
              <a:t> </a:t>
            </a:r>
            <a:r>
              <a:rPr lang="de-CH" sz="1400" b="1" dirty="0" err="1">
                <a:solidFill>
                  <a:schemeClr val="tx1"/>
                </a:solidFill>
              </a:rPr>
              <a:t>correct</a:t>
            </a:r>
            <a:endParaRPr lang="de-CH" sz="1400" b="1" dirty="0">
              <a:solidFill>
                <a:schemeClr val="tx1"/>
              </a:solidFill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4427984" y="2618924"/>
            <a:ext cx="2232248" cy="95409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CH" sz="1400" b="1" dirty="0">
                <a:solidFill>
                  <a:schemeClr val="tx1"/>
                </a:solidFill>
              </a:rPr>
              <a:t>As </a:t>
            </a:r>
            <a:r>
              <a:rPr lang="de-CH" sz="1400" b="1" dirty="0" err="1">
                <a:solidFill>
                  <a:schemeClr val="tx1"/>
                </a:solidFill>
              </a:rPr>
              <a:t>soon</a:t>
            </a:r>
            <a:r>
              <a:rPr lang="de-CH" sz="1400" b="1" dirty="0">
                <a:solidFill>
                  <a:schemeClr val="tx1"/>
                </a:solidFill>
              </a:rPr>
              <a:t> </a:t>
            </a:r>
            <a:r>
              <a:rPr lang="de-CH" sz="1400" b="1" dirty="0" err="1">
                <a:solidFill>
                  <a:schemeClr val="tx1"/>
                </a:solidFill>
              </a:rPr>
              <a:t>as</a:t>
            </a:r>
            <a:r>
              <a:rPr lang="de-CH" sz="1400" b="1" dirty="0">
                <a:solidFill>
                  <a:schemeClr val="tx1"/>
                </a:solidFill>
              </a:rPr>
              <a:t> </a:t>
            </a:r>
            <a:r>
              <a:rPr lang="de-CH" sz="1400" b="1" dirty="0" err="1">
                <a:solidFill>
                  <a:schemeClr val="tx1"/>
                </a:solidFill>
              </a:rPr>
              <a:t>your</a:t>
            </a:r>
            <a:r>
              <a:rPr lang="de-CH" sz="1400" b="1" dirty="0">
                <a:solidFill>
                  <a:schemeClr val="tx1"/>
                </a:solidFill>
              </a:rPr>
              <a:t> </a:t>
            </a:r>
            <a:r>
              <a:rPr lang="de-CH" sz="1400" b="1" dirty="0" err="1">
                <a:solidFill>
                  <a:schemeClr val="tx1"/>
                </a:solidFill>
              </a:rPr>
              <a:t>name</a:t>
            </a:r>
            <a:r>
              <a:rPr lang="de-CH" sz="1400" b="1" dirty="0">
                <a:solidFill>
                  <a:schemeClr val="tx1"/>
                </a:solidFill>
              </a:rPr>
              <a:t> </a:t>
            </a:r>
            <a:r>
              <a:rPr lang="de-CH" sz="1400" b="1" dirty="0" err="1">
                <a:solidFill>
                  <a:schemeClr val="tx1"/>
                </a:solidFill>
              </a:rPr>
              <a:t>appears</a:t>
            </a:r>
            <a:r>
              <a:rPr lang="de-CH" sz="1400" b="1" dirty="0">
                <a:solidFill>
                  <a:schemeClr val="tx1"/>
                </a:solidFill>
              </a:rPr>
              <a:t> </a:t>
            </a:r>
            <a:r>
              <a:rPr lang="de-CH" sz="1400" b="1" dirty="0" err="1">
                <a:solidFill>
                  <a:schemeClr val="tx1"/>
                </a:solidFill>
              </a:rPr>
              <a:t>select</a:t>
            </a:r>
            <a:r>
              <a:rPr lang="de-CH" sz="1400" b="1" dirty="0">
                <a:solidFill>
                  <a:schemeClr val="tx1"/>
                </a:solidFill>
              </a:rPr>
              <a:t> </a:t>
            </a:r>
            <a:r>
              <a:rPr lang="de-CH" sz="1400" b="1" dirty="0" err="1">
                <a:solidFill>
                  <a:schemeClr val="tx1"/>
                </a:solidFill>
              </a:rPr>
              <a:t>it</a:t>
            </a:r>
            <a:r>
              <a:rPr lang="de-CH" sz="1400" b="1" dirty="0">
                <a:solidFill>
                  <a:schemeClr val="tx1"/>
                </a:solidFill>
              </a:rPr>
              <a:t> </a:t>
            </a:r>
            <a:r>
              <a:rPr lang="de-CH" sz="1400" b="1" dirty="0" err="1">
                <a:solidFill>
                  <a:schemeClr val="tx1"/>
                </a:solidFill>
              </a:rPr>
              <a:t>to</a:t>
            </a:r>
            <a:r>
              <a:rPr lang="de-CH" sz="1400" b="1" dirty="0">
                <a:solidFill>
                  <a:schemeClr val="tx1"/>
                </a:solidFill>
              </a:rPr>
              <a:t> </a:t>
            </a:r>
            <a:r>
              <a:rPr lang="de-CH" sz="1400" b="1" dirty="0" err="1">
                <a:solidFill>
                  <a:schemeClr val="tx1"/>
                </a:solidFill>
              </a:rPr>
              <a:t>view</a:t>
            </a:r>
            <a:r>
              <a:rPr lang="de-CH" sz="1400" b="1" dirty="0">
                <a:solidFill>
                  <a:schemeClr val="tx1"/>
                </a:solidFill>
              </a:rPr>
              <a:t> </a:t>
            </a:r>
            <a:r>
              <a:rPr lang="de-CH" sz="1400" b="1" dirty="0" err="1">
                <a:solidFill>
                  <a:schemeClr val="tx1"/>
                </a:solidFill>
              </a:rPr>
              <a:t>your</a:t>
            </a:r>
            <a:r>
              <a:rPr lang="de-CH" sz="1400" b="1" dirty="0">
                <a:solidFill>
                  <a:schemeClr val="tx1"/>
                </a:solidFill>
              </a:rPr>
              <a:t> </a:t>
            </a:r>
            <a:r>
              <a:rPr lang="de-CH" sz="1400" b="1" dirty="0" err="1">
                <a:solidFill>
                  <a:schemeClr val="tx1"/>
                </a:solidFill>
              </a:rPr>
              <a:t>contact</a:t>
            </a:r>
            <a:r>
              <a:rPr lang="de-CH" sz="1400" b="1" dirty="0">
                <a:solidFill>
                  <a:schemeClr val="tx1"/>
                </a:solidFill>
              </a:rPr>
              <a:t> </a:t>
            </a:r>
            <a:r>
              <a:rPr lang="de-CH" sz="1400" b="1" dirty="0" err="1">
                <a:solidFill>
                  <a:schemeClr val="tx1"/>
                </a:solidFill>
              </a:rPr>
              <a:t>details</a:t>
            </a:r>
            <a:endParaRPr lang="de-CH" sz="1400" b="1" dirty="0">
              <a:solidFill>
                <a:schemeClr val="tx1"/>
              </a:solidFill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4427984" y="1423124"/>
            <a:ext cx="2232248" cy="77705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CH" sz="1400" b="1" dirty="0">
                <a:solidFill>
                  <a:schemeClr val="tx1"/>
                </a:solidFill>
              </a:rPr>
              <a:t>On </a:t>
            </a:r>
            <a:r>
              <a:rPr lang="de-CH" sz="1400" b="1" dirty="0" err="1">
                <a:solidFill>
                  <a:schemeClr val="tx1"/>
                </a:solidFill>
              </a:rPr>
              <a:t>the</a:t>
            </a:r>
            <a:r>
              <a:rPr lang="de-CH" sz="1400" b="1" dirty="0">
                <a:solidFill>
                  <a:schemeClr val="tx1"/>
                </a:solidFill>
              </a:rPr>
              <a:t> «</a:t>
            </a:r>
            <a:r>
              <a:rPr lang="de-CH" sz="1400" b="1" dirty="0" err="1">
                <a:solidFill>
                  <a:schemeClr val="tx1"/>
                </a:solidFill>
              </a:rPr>
              <a:t>free</a:t>
            </a:r>
            <a:r>
              <a:rPr lang="de-CH" sz="1400" b="1" dirty="0">
                <a:solidFill>
                  <a:schemeClr val="tx1"/>
                </a:solidFill>
              </a:rPr>
              <a:t> </a:t>
            </a:r>
            <a:r>
              <a:rPr lang="de-CH" sz="1400" b="1" dirty="0" err="1">
                <a:solidFill>
                  <a:schemeClr val="tx1"/>
                </a:solidFill>
              </a:rPr>
              <a:t>text</a:t>
            </a:r>
            <a:r>
              <a:rPr lang="de-CH" sz="1400" b="1" dirty="0">
                <a:solidFill>
                  <a:schemeClr val="tx1"/>
                </a:solidFill>
              </a:rPr>
              <a:t> </a:t>
            </a:r>
            <a:r>
              <a:rPr lang="de-CH" sz="1400" b="1" dirty="0" err="1">
                <a:solidFill>
                  <a:schemeClr val="tx1"/>
                </a:solidFill>
              </a:rPr>
              <a:t>search</a:t>
            </a:r>
            <a:r>
              <a:rPr lang="de-CH" sz="1400" b="1" dirty="0">
                <a:solidFill>
                  <a:schemeClr val="tx1"/>
                </a:solidFill>
              </a:rPr>
              <a:t>» </a:t>
            </a:r>
            <a:r>
              <a:rPr lang="de-CH" sz="1400" b="1" dirty="0" err="1">
                <a:solidFill>
                  <a:schemeClr val="tx1"/>
                </a:solidFill>
              </a:rPr>
              <a:t>field</a:t>
            </a:r>
            <a:r>
              <a:rPr lang="de-CH" sz="1400" b="1" dirty="0">
                <a:solidFill>
                  <a:schemeClr val="tx1"/>
                </a:solidFill>
              </a:rPr>
              <a:t> type </a:t>
            </a:r>
            <a:r>
              <a:rPr lang="de-CH" sz="1400" b="1" dirty="0" err="1">
                <a:solidFill>
                  <a:schemeClr val="tx1"/>
                </a:solidFill>
              </a:rPr>
              <a:t>your</a:t>
            </a:r>
            <a:r>
              <a:rPr lang="de-CH" sz="1400" b="1" dirty="0">
                <a:solidFill>
                  <a:schemeClr val="tx1"/>
                </a:solidFill>
              </a:rPr>
              <a:t> </a:t>
            </a:r>
            <a:r>
              <a:rPr lang="de-CH" sz="1400" b="1" dirty="0" err="1">
                <a:solidFill>
                  <a:schemeClr val="tx1"/>
                </a:solidFill>
              </a:rPr>
              <a:t>name</a:t>
            </a:r>
            <a:endParaRPr lang="de-CH" sz="1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80651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481" y="1529175"/>
            <a:ext cx="4589650" cy="35283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Oval 4"/>
          <p:cNvSpPr/>
          <p:nvPr/>
        </p:nvSpPr>
        <p:spPr>
          <a:xfrm>
            <a:off x="4514774" y="1484784"/>
            <a:ext cx="316731" cy="216024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5062" y="2617690"/>
            <a:ext cx="4849131" cy="35476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Oval 6"/>
          <p:cNvSpPr/>
          <p:nvPr/>
        </p:nvSpPr>
        <p:spPr>
          <a:xfrm>
            <a:off x="8776505" y="2580412"/>
            <a:ext cx="316731" cy="216024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3" name="TextBox 2"/>
          <p:cNvSpPr txBox="1"/>
          <p:nvPr/>
        </p:nvSpPr>
        <p:spPr>
          <a:xfrm>
            <a:off x="179512" y="219998"/>
            <a:ext cx="406637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2000" b="1" dirty="0" err="1" smtClean="0"/>
              <a:t>How</a:t>
            </a:r>
            <a:r>
              <a:rPr lang="de-CH" sz="2000" b="1" dirty="0" smtClean="0"/>
              <a:t> </a:t>
            </a:r>
            <a:r>
              <a:rPr lang="de-CH" sz="2000" b="1" dirty="0" err="1" smtClean="0"/>
              <a:t>to</a:t>
            </a:r>
            <a:r>
              <a:rPr lang="de-CH" sz="2000" b="1" dirty="0" smtClean="0"/>
              <a:t> </a:t>
            </a:r>
            <a:r>
              <a:rPr lang="de-CH" sz="2000" b="1" dirty="0" err="1" smtClean="0"/>
              <a:t>register</a:t>
            </a:r>
            <a:r>
              <a:rPr lang="de-CH" sz="2000" b="1" dirty="0" smtClean="0"/>
              <a:t> in OSCAR </a:t>
            </a:r>
            <a:r>
              <a:rPr lang="de-CH" sz="2000" b="1" dirty="0" err="1" smtClean="0"/>
              <a:t>or</a:t>
            </a:r>
            <a:r>
              <a:rPr lang="de-CH" sz="2000" b="1" dirty="0" smtClean="0"/>
              <a:t> GAWSIS</a:t>
            </a:r>
          </a:p>
          <a:p>
            <a:endParaRPr lang="de-CH" sz="2000" b="1" dirty="0" smtClean="0"/>
          </a:p>
          <a:p>
            <a:r>
              <a:rPr lang="en-US" sz="1600" dirty="0" smtClean="0"/>
              <a:t>2. Click </a:t>
            </a:r>
            <a:r>
              <a:rPr lang="en-US" sz="1600" dirty="0"/>
              <a:t>on "login“ on the top-right of the page.</a:t>
            </a:r>
          </a:p>
        </p:txBody>
      </p:sp>
    </p:spTree>
    <p:extLst>
      <p:ext uri="{BB962C8B-B14F-4D97-AF65-F5344CB8AC3E}">
        <p14:creationId xmlns:p14="http://schemas.microsoft.com/office/powerpoint/2010/main" val="604575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/>
          <p:nvPr/>
        </p:nvPicPr>
        <p:blipFill>
          <a:blip r:embed="rId2"/>
          <a:stretch>
            <a:fillRect/>
          </a:stretch>
        </p:blipFill>
        <p:spPr>
          <a:xfrm>
            <a:off x="334334" y="1889750"/>
            <a:ext cx="7643736" cy="3123426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>
          <a:xfrm>
            <a:off x="6915706" y="1918308"/>
            <a:ext cx="1184686" cy="315833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cxnSp>
        <p:nvCxnSpPr>
          <p:cNvPr id="8" name="Straight Arrow Connector 7"/>
          <p:cNvCxnSpPr>
            <a:stCxn id="15" idx="2"/>
            <a:endCxn id="5" idx="6"/>
          </p:cNvCxnSpPr>
          <p:nvPr/>
        </p:nvCxnSpPr>
        <p:spPr>
          <a:xfrm flipH="1">
            <a:off x="8100392" y="1764270"/>
            <a:ext cx="205177" cy="311955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Oval 11"/>
          <p:cNvSpPr/>
          <p:nvPr/>
        </p:nvSpPr>
        <p:spPr>
          <a:xfrm>
            <a:off x="6452754" y="3399722"/>
            <a:ext cx="922883" cy="33980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cxnSp>
        <p:nvCxnSpPr>
          <p:cNvPr id="13" name="Straight Arrow Connector 12"/>
          <p:cNvCxnSpPr>
            <a:stCxn id="14" idx="1"/>
            <a:endCxn id="12" idx="6"/>
          </p:cNvCxnSpPr>
          <p:nvPr/>
        </p:nvCxnSpPr>
        <p:spPr>
          <a:xfrm flipH="1">
            <a:off x="7375637" y="3562650"/>
            <a:ext cx="242393" cy="6975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179512" y="219998"/>
            <a:ext cx="6918817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2000" b="1" dirty="0" err="1" smtClean="0"/>
              <a:t>How</a:t>
            </a:r>
            <a:r>
              <a:rPr lang="de-CH" sz="2000" b="1" dirty="0" smtClean="0"/>
              <a:t> </a:t>
            </a:r>
            <a:r>
              <a:rPr lang="de-CH" sz="2000" b="1" dirty="0" err="1" smtClean="0"/>
              <a:t>to</a:t>
            </a:r>
            <a:r>
              <a:rPr lang="de-CH" sz="2000" b="1" dirty="0" smtClean="0"/>
              <a:t> </a:t>
            </a:r>
            <a:r>
              <a:rPr lang="de-CH" sz="2000" b="1" dirty="0" err="1" smtClean="0"/>
              <a:t>register</a:t>
            </a:r>
            <a:r>
              <a:rPr lang="de-CH" sz="2000" b="1" dirty="0" smtClean="0"/>
              <a:t> in OSCAR </a:t>
            </a:r>
            <a:r>
              <a:rPr lang="de-CH" sz="2000" b="1" dirty="0" err="1" smtClean="0"/>
              <a:t>or</a:t>
            </a:r>
            <a:r>
              <a:rPr lang="de-CH" sz="2000" b="1" dirty="0" smtClean="0"/>
              <a:t> GAWSIS</a:t>
            </a:r>
          </a:p>
          <a:p>
            <a:endParaRPr lang="de-CH" sz="2000" b="1" dirty="0" smtClean="0"/>
          </a:p>
          <a:p>
            <a:r>
              <a:rPr lang="en-US" sz="1600" dirty="0" smtClean="0"/>
              <a:t>3. complete </a:t>
            </a:r>
            <a:r>
              <a:rPr lang="en-US" sz="1600" dirty="0"/>
              <a:t>the </a:t>
            </a:r>
            <a:r>
              <a:rPr lang="en-US" sz="1600" dirty="0" smtClean="0"/>
              <a:t>following steps </a:t>
            </a:r>
            <a:r>
              <a:rPr lang="en-US" sz="1600" dirty="0"/>
              <a:t>for the attribution of the username and password</a:t>
            </a:r>
            <a:endParaRPr lang="de-CH" sz="1600" dirty="0"/>
          </a:p>
        </p:txBody>
      </p:sp>
      <p:sp>
        <p:nvSpPr>
          <p:cNvPr id="14" name="Rounded Rectangle 13"/>
          <p:cNvSpPr/>
          <p:nvPr/>
        </p:nvSpPr>
        <p:spPr>
          <a:xfrm>
            <a:off x="7618030" y="3238614"/>
            <a:ext cx="1418466" cy="64807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CH" sz="1400" b="1" dirty="0">
                <a:solidFill>
                  <a:schemeClr val="tx1"/>
                </a:solidFill>
              </a:rPr>
              <a:t>…</a:t>
            </a:r>
            <a:r>
              <a:rPr lang="de-CH" sz="1400" b="1" dirty="0" err="1">
                <a:solidFill>
                  <a:schemeClr val="tx1"/>
                </a:solidFill>
              </a:rPr>
              <a:t>and</a:t>
            </a:r>
            <a:r>
              <a:rPr lang="de-CH" sz="1400" b="1" dirty="0">
                <a:solidFill>
                  <a:schemeClr val="tx1"/>
                </a:solidFill>
              </a:rPr>
              <a:t> </a:t>
            </a:r>
            <a:r>
              <a:rPr lang="de-CH" sz="1400" b="1" dirty="0" err="1">
                <a:solidFill>
                  <a:schemeClr val="tx1"/>
                </a:solidFill>
              </a:rPr>
              <a:t>click</a:t>
            </a:r>
            <a:r>
              <a:rPr lang="de-CH" sz="1400" b="1" dirty="0">
                <a:solidFill>
                  <a:schemeClr val="tx1"/>
                </a:solidFill>
              </a:rPr>
              <a:t> on </a:t>
            </a:r>
            <a:r>
              <a:rPr lang="de-CH" sz="1400" b="1" dirty="0" smtClean="0">
                <a:solidFill>
                  <a:schemeClr val="tx1"/>
                </a:solidFill>
              </a:rPr>
              <a:t>«</a:t>
            </a:r>
            <a:r>
              <a:rPr lang="de-CH" sz="1400" b="1" dirty="0" err="1" smtClean="0">
                <a:solidFill>
                  <a:schemeClr val="tx1"/>
                </a:solidFill>
              </a:rPr>
              <a:t>new</a:t>
            </a:r>
            <a:r>
              <a:rPr lang="de-CH" sz="1400" b="1" dirty="0" smtClean="0">
                <a:solidFill>
                  <a:schemeClr val="tx1"/>
                </a:solidFill>
              </a:rPr>
              <a:t> </a:t>
            </a:r>
            <a:r>
              <a:rPr lang="de-CH" sz="1400" b="1" dirty="0" err="1" smtClean="0">
                <a:solidFill>
                  <a:schemeClr val="tx1"/>
                </a:solidFill>
              </a:rPr>
              <a:t>registration</a:t>
            </a:r>
            <a:r>
              <a:rPr lang="de-CH" sz="1400" b="1" dirty="0" smtClean="0">
                <a:solidFill>
                  <a:schemeClr val="tx1"/>
                </a:solidFill>
              </a:rPr>
              <a:t>»</a:t>
            </a:r>
            <a:endParaRPr lang="de-CH" sz="1400" b="1" dirty="0">
              <a:solidFill>
                <a:schemeClr val="tx1"/>
              </a:solidFill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7596336" y="1116198"/>
            <a:ext cx="1418466" cy="64807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CH" sz="1400" b="1" dirty="0" err="1">
                <a:solidFill>
                  <a:schemeClr val="tx1"/>
                </a:solidFill>
              </a:rPr>
              <a:t>Choose</a:t>
            </a:r>
            <a:r>
              <a:rPr lang="de-CH" sz="1400" b="1" dirty="0">
                <a:solidFill>
                  <a:schemeClr val="tx1"/>
                </a:solidFill>
              </a:rPr>
              <a:t> </a:t>
            </a:r>
            <a:r>
              <a:rPr lang="de-CH" sz="1400" b="1" dirty="0" err="1">
                <a:solidFill>
                  <a:schemeClr val="tx1"/>
                </a:solidFill>
              </a:rPr>
              <a:t>the</a:t>
            </a:r>
            <a:r>
              <a:rPr lang="de-CH" sz="1400" b="1" dirty="0">
                <a:solidFill>
                  <a:schemeClr val="tx1"/>
                </a:solidFill>
              </a:rPr>
              <a:t> </a:t>
            </a:r>
            <a:r>
              <a:rPr lang="de-CH" sz="1400" b="1" dirty="0" err="1">
                <a:solidFill>
                  <a:schemeClr val="tx1"/>
                </a:solidFill>
              </a:rPr>
              <a:t>language</a:t>
            </a:r>
            <a:r>
              <a:rPr lang="de-CH" sz="1400" b="1" dirty="0" smtClean="0">
                <a:solidFill>
                  <a:schemeClr val="tx1"/>
                </a:solidFill>
              </a:rPr>
              <a:t>...</a:t>
            </a:r>
            <a:endParaRPr lang="de-CH" sz="1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6993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/>
          <p:cNvPicPr/>
          <p:nvPr/>
        </p:nvPicPr>
        <p:blipFill>
          <a:blip r:embed="rId2"/>
          <a:stretch>
            <a:fillRect/>
          </a:stretch>
        </p:blipFill>
        <p:spPr>
          <a:xfrm>
            <a:off x="395536" y="1456852"/>
            <a:ext cx="7128832" cy="3713639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79512" y="219998"/>
            <a:ext cx="6918817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2000" b="1" dirty="0" err="1" smtClean="0"/>
              <a:t>How</a:t>
            </a:r>
            <a:r>
              <a:rPr lang="de-CH" sz="2000" b="1" dirty="0" smtClean="0"/>
              <a:t> </a:t>
            </a:r>
            <a:r>
              <a:rPr lang="de-CH" sz="2000" b="1" dirty="0" err="1" smtClean="0"/>
              <a:t>to</a:t>
            </a:r>
            <a:r>
              <a:rPr lang="de-CH" sz="2000" b="1" dirty="0" smtClean="0"/>
              <a:t> </a:t>
            </a:r>
            <a:r>
              <a:rPr lang="de-CH" sz="2000" b="1" dirty="0" err="1" smtClean="0"/>
              <a:t>register</a:t>
            </a:r>
            <a:r>
              <a:rPr lang="de-CH" sz="2000" b="1" dirty="0" smtClean="0"/>
              <a:t> in OSCAR </a:t>
            </a:r>
            <a:r>
              <a:rPr lang="de-CH" sz="2000" b="1" dirty="0" err="1" smtClean="0"/>
              <a:t>or</a:t>
            </a:r>
            <a:r>
              <a:rPr lang="de-CH" sz="2000" b="1" dirty="0" smtClean="0"/>
              <a:t> GAWSIS</a:t>
            </a:r>
          </a:p>
          <a:p>
            <a:endParaRPr lang="de-CH" sz="2000" b="1" dirty="0" smtClean="0"/>
          </a:p>
          <a:p>
            <a:r>
              <a:rPr lang="en-US" sz="1600" dirty="0" smtClean="0"/>
              <a:t>3. complete the following steps </a:t>
            </a:r>
            <a:r>
              <a:rPr lang="en-US" sz="1600" dirty="0"/>
              <a:t>for the attribution of the username and password</a:t>
            </a:r>
            <a:endParaRPr lang="de-CH" sz="1600" dirty="0"/>
          </a:p>
        </p:txBody>
      </p:sp>
      <p:sp>
        <p:nvSpPr>
          <p:cNvPr id="11" name="Rounded Rectangle 10"/>
          <p:cNvSpPr/>
          <p:nvPr/>
        </p:nvSpPr>
        <p:spPr>
          <a:xfrm>
            <a:off x="6084168" y="4797152"/>
            <a:ext cx="2448272" cy="39604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CH" sz="1400" b="1" dirty="0" smtClean="0">
                <a:solidFill>
                  <a:schemeClr val="tx1"/>
                </a:solidFill>
              </a:rPr>
              <a:t>….</a:t>
            </a:r>
            <a:r>
              <a:rPr lang="de-CH" sz="1400" b="1" dirty="0" err="1" smtClean="0">
                <a:solidFill>
                  <a:schemeClr val="tx1"/>
                </a:solidFill>
              </a:rPr>
              <a:t>then</a:t>
            </a:r>
            <a:r>
              <a:rPr lang="de-CH" sz="1400" b="1" dirty="0" smtClean="0">
                <a:solidFill>
                  <a:schemeClr val="tx1"/>
                </a:solidFill>
              </a:rPr>
              <a:t> </a:t>
            </a:r>
            <a:r>
              <a:rPr lang="de-CH" sz="1400" b="1" dirty="0" err="1" smtClean="0">
                <a:solidFill>
                  <a:schemeClr val="tx1"/>
                </a:solidFill>
              </a:rPr>
              <a:t>click</a:t>
            </a:r>
            <a:r>
              <a:rPr lang="de-CH" sz="1400" b="1" dirty="0" smtClean="0">
                <a:solidFill>
                  <a:schemeClr val="tx1"/>
                </a:solidFill>
              </a:rPr>
              <a:t> on «</a:t>
            </a:r>
            <a:r>
              <a:rPr lang="de-CH" sz="1400" b="1" dirty="0" err="1" smtClean="0">
                <a:solidFill>
                  <a:schemeClr val="tx1"/>
                </a:solidFill>
              </a:rPr>
              <a:t>continue</a:t>
            </a:r>
            <a:r>
              <a:rPr lang="de-CH" sz="1400" b="1" dirty="0" smtClean="0">
                <a:solidFill>
                  <a:schemeClr val="tx1"/>
                </a:solidFill>
              </a:rPr>
              <a:t>» </a:t>
            </a:r>
            <a:endParaRPr lang="de-CH" sz="1400" b="1" dirty="0">
              <a:solidFill>
                <a:schemeClr val="tx1"/>
              </a:solidFill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5993415" y="2276872"/>
            <a:ext cx="2539025" cy="93610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CH" sz="1400" b="1" dirty="0" err="1" smtClean="0">
                <a:solidFill>
                  <a:schemeClr val="tx1"/>
                </a:solidFill>
              </a:rPr>
              <a:t>Fill</a:t>
            </a:r>
            <a:r>
              <a:rPr lang="de-CH" sz="1400" b="1" dirty="0" smtClean="0">
                <a:solidFill>
                  <a:schemeClr val="tx1"/>
                </a:solidFill>
              </a:rPr>
              <a:t> out </a:t>
            </a:r>
            <a:r>
              <a:rPr lang="de-CH" sz="1400" b="1" dirty="0" err="1" smtClean="0">
                <a:solidFill>
                  <a:schemeClr val="tx1"/>
                </a:solidFill>
              </a:rPr>
              <a:t>the</a:t>
            </a:r>
            <a:r>
              <a:rPr lang="de-CH" sz="1400" b="1" dirty="0" smtClean="0">
                <a:solidFill>
                  <a:schemeClr val="tx1"/>
                </a:solidFill>
              </a:rPr>
              <a:t> form,</a:t>
            </a:r>
          </a:p>
          <a:p>
            <a:r>
              <a:rPr lang="de-CH" sz="1400" b="1" dirty="0">
                <a:solidFill>
                  <a:schemeClr val="tx1"/>
                </a:solidFill>
              </a:rPr>
              <a:t>d</a:t>
            </a:r>
            <a:r>
              <a:rPr lang="de-CH" sz="1400" b="1" dirty="0" smtClean="0">
                <a:solidFill>
                  <a:schemeClr val="tx1"/>
                </a:solidFill>
              </a:rPr>
              <a:t>o not </a:t>
            </a:r>
            <a:r>
              <a:rPr lang="de-CH" sz="1400" b="1" dirty="0" err="1" smtClean="0">
                <a:solidFill>
                  <a:schemeClr val="tx1"/>
                </a:solidFill>
              </a:rPr>
              <a:t>forget</a:t>
            </a:r>
            <a:r>
              <a:rPr lang="de-CH" sz="1400" b="1" dirty="0" smtClean="0">
                <a:solidFill>
                  <a:schemeClr val="tx1"/>
                </a:solidFill>
              </a:rPr>
              <a:t> </a:t>
            </a:r>
            <a:r>
              <a:rPr lang="de-CH" sz="1400" b="1" dirty="0" err="1" smtClean="0">
                <a:solidFill>
                  <a:schemeClr val="tx1"/>
                </a:solidFill>
              </a:rPr>
              <a:t>to</a:t>
            </a:r>
            <a:r>
              <a:rPr lang="de-CH" sz="1400" b="1" dirty="0" smtClean="0">
                <a:solidFill>
                  <a:schemeClr val="tx1"/>
                </a:solidFill>
              </a:rPr>
              <a:t> </a:t>
            </a:r>
            <a:r>
              <a:rPr lang="de-CH" sz="1400" b="1" dirty="0" err="1" smtClean="0">
                <a:solidFill>
                  <a:schemeClr val="tx1"/>
                </a:solidFill>
              </a:rPr>
              <a:t>use</a:t>
            </a:r>
            <a:r>
              <a:rPr lang="de-CH" sz="1400" b="1" dirty="0" smtClean="0">
                <a:solidFill>
                  <a:schemeClr val="tx1"/>
                </a:solidFill>
              </a:rPr>
              <a:t> the same email </a:t>
            </a:r>
            <a:r>
              <a:rPr lang="de-CH" sz="1400" b="1" dirty="0" err="1" smtClean="0">
                <a:solidFill>
                  <a:schemeClr val="tx1"/>
                </a:solidFill>
              </a:rPr>
              <a:t>as</a:t>
            </a:r>
            <a:r>
              <a:rPr lang="de-CH" sz="1400" b="1" dirty="0" smtClean="0">
                <a:solidFill>
                  <a:schemeClr val="tx1"/>
                </a:solidFill>
              </a:rPr>
              <a:t> in </a:t>
            </a:r>
            <a:r>
              <a:rPr lang="de-CH" sz="1400" b="1" dirty="0" err="1" smtClean="0">
                <a:solidFill>
                  <a:schemeClr val="tx1"/>
                </a:solidFill>
              </a:rPr>
              <a:t>your</a:t>
            </a:r>
            <a:r>
              <a:rPr lang="de-CH" sz="1400" b="1" dirty="0" smtClean="0">
                <a:solidFill>
                  <a:schemeClr val="tx1"/>
                </a:solidFill>
              </a:rPr>
              <a:t> </a:t>
            </a:r>
            <a:r>
              <a:rPr lang="de-CH" sz="1400" b="1" dirty="0" err="1" smtClean="0">
                <a:solidFill>
                  <a:schemeClr val="tx1"/>
                </a:solidFill>
              </a:rPr>
              <a:t>contact</a:t>
            </a:r>
            <a:r>
              <a:rPr lang="de-CH" sz="1400" b="1" dirty="0" smtClean="0">
                <a:solidFill>
                  <a:schemeClr val="tx1"/>
                </a:solidFill>
              </a:rPr>
              <a:t> </a:t>
            </a:r>
            <a:r>
              <a:rPr lang="de-CH" sz="1400" b="1" dirty="0" err="1" smtClean="0">
                <a:solidFill>
                  <a:schemeClr val="tx1"/>
                </a:solidFill>
              </a:rPr>
              <a:t>details</a:t>
            </a:r>
            <a:r>
              <a:rPr lang="de-CH" sz="1400" b="1" dirty="0" smtClean="0">
                <a:solidFill>
                  <a:schemeClr val="tx1"/>
                </a:solidFill>
              </a:rPr>
              <a:t>…</a:t>
            </a:r>
            <a:endParaRPr lang="de-CH" sz="1400" b="1" dirty="0">
              <a:solidFill>
                <a:schemeClr val="tx1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5220072" y="4875913"/>
            <a:ext cx="575923" cy="29457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cxnSp>
        <p:nvCxnSpPr>
          <p:cNvPr id="15" name="Straight Arrow Connector 14"/>
          <p:cNvCxnSpPr>
            <a:stCxn id="11" idx="1"/>
            <a:endCxn id="14" idx="6"/>
          </p:cNvCxnSpPr>
          <p:nvPr/>
        </p:nvCxnSpPr>
        <p:spPr>
          <a:xfrm flipH="1">
            <a:off x="5795995" y="4995174"/>
            <a:ext cx="288173" cy="28028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3621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77188"/>
            <a:ext cx="8576009" cy="28278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179512" y="219998"/>
            <a:ext cx="406637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2000" b="1" dirty="0" err="1" smtClean="0"/>
              <a:t>How</a:t>
            </a:r>
            <a:r>
              <a:rPr lang="de-CH" sz="2000" b="1" dirty="0" smtClean="0"/>
              <a:t> </a:t>
            </a:r>
            <a:r>
              <a:rPr lang="de-CH" sz="2000" b="1" dirty="0" err="1" smtClean="0"/>
              <a:t>to</a:t>
            </a:r>
            <a:r>
              <a:rPr lang="de-CH" sz="2000" b="1" dirty="0" smtClean="0"/>
              <a:t> </a:t>
            </a:r>
            <a:r>
              <a:rPr lang="de-CH" sz="2000" b="1" dirty="0" err="1" smtClean="0"/>
              <a:t>register</a:t>
            </a:r>
            <a:r>
              <a:rPr lang="de-CH" sz="2000" b="1" dirty="0" smtClean="0"/>
              <a:t> in OSCAR </a:t>
            </a:r>
            <a:r>
              <a:rPr lang="de-CH" sz="2000" b="1" dirty="0" err="1" smtClean="0"/>
              <a:t>or</a:t>
            </a:r>
            <a:r>
              <a:rPr lang="de-CH" sz="2000" b="1" dirty="0" smtClean="0"/>
              <a:t> GAWSIS</a:t>
            </a:r>
            <a:endParaRPr lang="de-CH" sz="20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179512" y="219998"/>
            <a:ext cx="6965305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2000" b="1" dirty="0" err="1" smtClean="0"/>
              <a:t>How</a:t>
            </a:r>
            <a:r>
              <a:rPr lang="de-CH" sz="2000" b="1" dirty="0" smtClean="0"/>
              <a:t> </a:t>
            </a:r>
            <a:r>
              <a:rPr lang="de-CH" sz="2000" b="1" dirty="0" err="1" smtClean="0"/>
              <a:t>to</a:t>
            </a:r>
            <a:r>
              <a:rPr lang="de-CH" sz="2000" b="1" dirty="0" smtClean="0"/>
              <a:t> </a:t>
            </a:r>
            <a:r>
              <a:rPr lang="de-CH" sz="2000" b="1" dirty="0" err="1" smtClean="0"/>
              <a:t>register</a:t>
            </a:r>
            <a:r>
              <a:rPr lang="de-CH" sz="2000" b="1" dirty="0" smtClean="0"/>
              <a:t> in OSCAR </a:t>
            </a:r>
            <a:r>
              <a:rPr lang="de-CH" sz="2000" b="1" dirty="0" err="1" smtClean="0"/>
              <a:t>or</a:t>
            </a:r>
            <a:r>
              <a:rPr lang="de-CH" sz="2000" b="1" dirty="0" smtClean="0"/>
              <a:t> GAWSIS</a:t>
            </a:r>
          </a:p>
          <a:p>
            <a:endParaRPr lang="de-CH" sz="2000" b="1" dirty="0" smtClean="0"/>
          </a:p>
          <a:p>
            <a:r>
              <a:rPr lang="en-US" sz="1600" dirty="0" smtClean="0"/>
              <a:t>3. complete </a:t>
            </a:r>
            <a:r>
              <a:rPr lang="en-US" sz="1600" dirty="0"/>
              <a:t>the </a:t>
            </a:r>
            <a:r>
              <a:rPr lang="en-US" sz="1600" dirty="0" smtClean="0"/>
              <a:t>following </a:t>
            </a:r>
            <a:r>
              <a:rPr lang="en-US" sz="1600" dirty="0"/>
              <a:t>steps for the attribution of the username and password</a:t>
            </a:r>
            <a:endParaRPr lang="de-CH" sz="1600" dirty="0"/>
          </a:p>
        </p:txBody>
      </p:sp>
      <p:sp>
        <p:nvSpPr>
          <p:cNvPr id="15" name="Rounded Rectangle 14"/>
          <p:cNvSpPr/>
          <p:nvPr/>
        </p:nvSpPr>
        <p:spPr>
          <a:xfrm>
            <a:off x="6948264" y="2363511"/>
            <a:ext cx="1890952" cy="63344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CH" sz="1400" b="1" dirty="0" smtClean="0">
                <a:solidFill>
                  <a:schemeClr val="tx1"/>
                </a:solidFill>
              </a:rPr>
              <a:t>Check </a:t>
            </a:r>
            <a:r>
              <a:rPr lang="de-CH" sz="1400" b="1" dirty="0" err="1" smtClean="0">
                <a:solidFill>
                  <a:schemeClr val="tx1"/>
                </a:solidFill>
              </a:rPr>
              <a:t>your</a:t>
            </a:r>
            <a:r>
              <a:rPr lang="de-CH" sz="1400" b="1" dirty="0" smtClean="0">
                <a:solidFill>
                  <a:schemeClr val="tx1"/>
                </a:solidFill>
              </a:rPr>
              <a:t> email </a:t>
            </a:r>
            <a:r>
              <a:rPr lang="de-CH" sz="1400" b="1" dirty="0" err="1" smtClean="0">
                <a:solidFill>
                  <a:schemeClr val="tx1"/>
                </a:solidFill>
              </a:rPr>
              <a:t>for</a:t>
            </a:r>
            <a:r>
              <a:rPr lang="de-CH" sz="1400" b="1" dirty="0" smtClean="0">
                <a:solidFill>
                  <a:schemeClr val="tx1"/>
                </a:solidFill>
              </a:rPr>
              <a:t> the </a:t>
            </a:r>
            <a:r>
              <a:rPr lang="de-CH" sz="1400" b="1" dirty="0" err="1" smtClean="0">
                <a:solidFill>
                  <a:schemeClr val="tx1"/>
                </a:solidFill>
              </a:rPr>
              <a:t>validation</a:t>
            </a:r>
            <a:r>
              <a:rPr lang="de-CH" sz="1400" b="1" dirty="0" smtClean="0">
                <a:solidFill>
                  <a:schemeClr val="tx1"/>
                </a:solidFill>
              </a:rPr>
              <a:t> </a:t>
            </a:r>
            <a:r>
              <a:rPr lang="de-CH" sz="1400" b="1" dirty="0" err="1" smtClean="0">
                <a:solidFill>
                  <a:schemeClr val="tx1"/>
                </a:solidFill>
              </a:rPr>
              <a:t>code</a:t>
            </a:r>
            <a:r>
              <a:rPr lang="de-CH" sz="1400" b="1" dirty="0" smtClean="0">
                <a:solidFill>
                  <a:schemeClr val="tx1"/>
                </a:solidFill>
              </a:rPr>
              <a:t> </a:t>
            </a:r>
            <a:r>
              <a:rPr lang="de-CH" sz="1400" b="1" dirty="0" err="1" smtClean="0">
                <a:solidFill>
                  <a:schemeClr val="tx1"/>
                </a:solidFill>
              </a:rPr>
              <a:t>and</a:t>
            </a:r>
            <a:r>
              <a:rPr lang="de-CH" sz="1400" b="1" dirty="0" smtClean="0">
                <a:solidFill>
                  <a:schemeClr val="tx1"/>
                </a:solidFill>
              </a:rPr>
              <a:t> </a:t>
            </a:r>
            <a:r>
              <a:rPr lang="de-CH" sz="1400" b="1" dirty="0" err="1" smtClean="0">
                <a:solidFill>
                  <a:schemeClr val="tx1"/>
                </a:solidFill>
              </a:rPr>
              <a:t>insert</a:t>
            </a:r>
            <a:r>
              <a:rPr lang="de-CH" sz="1400" b="1" dirty="0" smtClean="0">
                <a:solidFill>
                  <a:schemeClr val="tx1"/>
                </a:solidFill>
              </a:rPr>
              <a:t> </a:t>
            </a:r>
            <a:r>
              <a:rPr lang="de-CH" sz="1400" b="1" dirty="0" err="1" smtClean="0">
                <a:solidFill>
                  <a:schemeClr val="tx1"/>
                </a:solidFill>
              </a:rPr>
              <a:t>it</a:t>
            </a:r>
            <a:r>
              <a:rPr lang="de-CH" sz="1400" b="1" dirty="0" smtClean="0">
                <a:solidFill>
                  <a:schemeClr val="tx1"/>
                </a:solidFill>
              </a:rPr>
              <a:t>…</a:t>
            </a:r>
            <a:endParaRPr lang="de-CH" sz="1400" b="1" dirty="0">
              <a:solidFill>
                <a:schemeClr val="tx1"/>
              </a:solidFill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6973026" y="3022590"/>
            <a:ext cx="1866190" cy="35087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CH" sz="1400" b="1" dirty="0" smtClean="0">
                <a:solidFill>
                  <a:schemeClr val="tx1"/>
                </a:solidFill>
              </a:rPr>
              <a:t>..</a:t>
            </a:r>
            <a:r>
              <a:rPr lang="de-CH" sz="1400" b="1" dirty="0" err="1" smtClean="0">
                <a:solidFill>
                  <a:schemeClr val="tx1"/>
                </a:solidFill>
              </a:rPr>
              <a:t>then</a:t>
            </a:r>
            <a:r>
              <a:rPr lang="de-CH" sz="1400" b="1" dirty="0" smtClean="0">
                <a:solidFill>
                  <a:schemeClr val="tx1"/>
                </a:solidFill>
              </a:rPr>
              <a:t> click «next» </a:t>
            </a:r>
            <a:endParaRPr lang="de-CH" sz="1400" b="1" dirty="0">
              <a:solidFill>
                <a:schemeClr val="tx1"/>
              </a:solidFill>
            </a:endParaRPr>
          </a:p>
        </p:txBody>
      </p:sp>
      <p:sp>
        <p:nvSpPr>
          <p:cNvPr id="18" name="Oval 17"/>
          <p:cNvSpPr/>
          <p:nvPr/>
        </p:nvSpPr>
        <p:spPr>
          <a:xfrm>
            <a:off x="6010195" y="3055070"/>
            <a:ext cx="575923" cy="29457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cxnSp>
        <p:nvCxnSpPr>
          <p:cNvPr id="25" name="Straight Arrow Connector 24"/>
          <p:cNvCxnSpPr>
            <a:stCxn id="16" idx="1"/>
            <a:endCxn id="18" idx="6"/>
          </p:cNvCxnSpPr>
          <p:nvPr/>
        </p:nvCxnSpPr>
        <p:spPr>
          <a:xfrm flipH="1">
            <a:off x="6586118" y="3198028"/>
            <a:ext cx="386908" cy="4331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Picture 25"/>
          <p:cNvPicPr/>
          <p:nvPr/>
        </p:nvPicPr>
        <p:blipFill>
          <a:blip r:embed="rId3"/>
          <a:stretch>
            <a:fillRect/>
          </a:stretch>
        </p:blipFill>
        <p:spPr>
          <a:xfrm>
            <a:off x="107504" y="4293096"/>
            <a:ext cx="8280920" cy="1398816"/>
          </a:xfrm>
          <a:prstGeom prst="rect">
            <a:avLst/>
          </a:prstGeom>
        </p:spPr>
      </p:pic>
      <p:sp>
        <p:nvSpPr>
          <p:cNvPr id="27" name="Rounded Rectangle 26"/>
          <p:cNvSpPr/>
          <p:nvPr/>
        </p:nvSpPr>
        <p:spPr>
          <a:xfrm>
            <a:off x="6948264" y="4869160"/>
            <a:ext cx="1890952" cy="115212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CH" sz="1400" b="1" dirty="0" err="1" smtClean="0">
                <a:solidFill>
                  <a:schemeClr val="tx1"/>
                </a:solidFill>
              </a:rPr>
              <a:t>Now</a:t>
            </a:r>
            <a:r>
              <a:rPr lang="de-CH" sz="1400" b="1" dirty="0" smtClean="0">
                <a:solidFill>
                  <a:schemeClr val="tx1"/>
                </a:solidFill>
              </a:rPr>
              <a:t> </a:t>
            </a:r>
            <a:r>
              <a:rPr lang="de-CH" sz="1400" b="1" dirty="0" err="1" smtClean="0">
                <a:solidFill>
                  <a:schemeClr val="tx1"/>
                </a:solidFill>
              </a:rPr>
              <a:t>that</a:t>
            </a:r>
            <a:r>
              <a:rPr lang="de-CH" sz="1400" b="1" dirty="0" smtClean="0">
                <a:solidFill>
                  <a:schemeClr val="tx1"/>
                </a:solidFill>
              </a:rPr>
              <a:t> </a:t>
            </a:r>
            <a:r>
              <a:rPr lang="de-CH" sz="1400" b="1" dirty="0" err="1" smtClean="0">
                <a:solidFill>
                  <a:schemeClr val="tx1"/>
                </a:solidFill>
              </a:rPr>
              <a:t>you</a:t>
            </a:r>
            <a:r>
              <a:rPr lang="de-CH" sz="1400" b="1" dirty="0" smtClean="0">
                <a:solidFill>
                  <a:schemeClr val="tx1"/>
                </a:solidFill>
              </a:rPr>
              <a:t> </a:t>
            </a:r>
            <a:r>
              <a:rPr lang="de-CH" sz="1400" b="1" dirty="0" err="1" smtClean="0">
                <a:solidFill>
                  <a:schemeClr val="tx1"/>
                </a:solidFill>
              </a:rPr>
              <a:t>have</a:t>
            </a:r>
            <a:r>
              <a:rPr lang="de-CH" sz="1400" b="1" dirty="0" smtClean="0">
                <a:solidFill>
                  <a:schemeClr val="tx1"/>
                </a:solidFill>
              </a:rPr>
              <a:t> </a:t>
            </a:r>
            <a:r>
              <a:rPr lang="de-CH" sz="1400" b="1" dirty="0" err="1" smtClean="0">
                <a:solidFill>
                  <a:schemeClr val="tx1"/>
                </a:solidFill>
              </a:rPr>
              <a:t>created</a:t>
            </a:r>
            <a:r>
              <a:rPr lang="de-CH" sz="1400" b="1" dirty="0" smtClean="0">
                <a:solidFill>
                  <a:schemeClr val="tx1"/>
                </a:solidFill>
              </a:rPr>
              <a:t> an </a:t>
            </a:r>
            <a:r>
              <a:rPr lang="de-CH" sz="1400" b="1" dirty="0" err="1" smtClean="0">
                <a:solidFill>
                  <a:schemeClr val="tx1"/>
                </a:solidFill>
              </a:rPr>
              <a:t>account</a:t>
            </a:r>
            <a:r>
              <a:rPr lang="de-CH" sz="1400" b="1" dirty="0" smtClean="0">
                <a:solidFill>
                  <a:schemeClr val="tx1"/>
                </a:solidFill>
              </a:rPr>
              <a:t> </a:t>
            </a:r>
            <a:r>
              <a:rPr lang="de-CH" sz="1400" b="1" dirty="0" err="1" smtClean="0">
                <a:solidFill>
                  <a:schemeClr val="tx1"/>
                </a:solidFill>
              </a:rPr>
              <a:t>click</a:t>
            </a:r>
            <a:r>
              <a:rPr lang="de-CH" sz="1400" b="1" dirty="0" smtClean="0">
                <a:solidFill>
                  <a:schemeClr val="tx1"/>
                </a:solidFill>
              </a:rPr>
              <a:t> on «</a:t>
            </a:r>
            <a:r>
              <a:rPr lang="de-CH" sz="1400" b="1" dirty="0" err="1" smtClean="0">
                <a:solidFill>
                  <a:schemeClr val="tx1"/>
                </a:solidFill>
              </a:rPr>
              <a:t>continue</a:t>
            </a:r>
            <a:r>
              <a:rPr lang="de-CH" sz="1400" b="1" dirty="0" smtClean="0">
                <a:solidFill>
                  <a:schemeClr val="tx1"/>
                </a:solidFill>
              </a:rPr>
              <a:t>» </a:t>
            </a:r>
            <a:r>
              <a:rPr lang="de-CH" sz="1400" b="1" dirty="0" err="1" smtClean="0">
                <a:solidFill>
                  <a:schemeClr val="tx1"/>
                </a:solidFill>
              </a:rPr>
              <a:t>to</a:t>
            </a:r>
            <a:r>
              <a:rPr lang="de-CH" sz="1400" b="1" dirty="0" smtClean="0">
                <a:solidFill>
                  <a:schemeClr val="tx1"/>
                </a:solidFill>
              </a:rPr>
              <a:t> </a:t>
            </a:r>
            <a:r>
              <a:rPr lang="de-CH" sz="1400" b="1" dirty="0" err="1" smtClean="0">
                <a:solidFill>
                  <a:schemeClr val="tx1"/>
                </a:solidFill>
              </a:rPr>
              <a:t>request</a:t>
            </a:r>
            <a:r>
              <a:rPr lang="de-CH" sz="1400" b="1" dirty="0" smtClean="0">
                <a:solidFill>
                  <a:schemeClr val="tx1"/>
                </a:solidFill>
              </a:rPr>
              <a:t> </a:t>
            </a:r>
            <a:r>
              <a:rPr lang="de-CH" sz="1400" b="1" dirty="0" err="1" smtClean="0">
                <a:solidFill>
                  <a:schemeClr val="tx1"/>
                </a:solidFill>
              </a:rPr>
              <a:t>access</a:t>
            </a:r>
            <a:r>
              <a:rPr lang="de-CH" sz="1400" b="1" dirty="0" smtClean="0">
                <a:solidFill>
                  <a:schemeClr val="tx1"/>
                </a:solidFill>
              </a:rPr>
              <a:t> </a:t>
            </a:r>
            <a:r>
              <a:rPr lang="de-CH" sz="1400" b="1" dirty="0" err="1" smtClean="0">
                <a:solidFill>
                  <a:schemeClr val="tx1"/>
                </a:solidFill>
              </a:rPr>
              <a:t>to</a:t>
            </a:r>
            <a:r>
              <a:rPr lang="de-CH" sz="1400" b="1" dirty="0" smtClean="0">
                <a:solidFill>
                  <a:schemeClr val="tx1"/>
                </a:solidFill>
              </a:rPr>
              <a:t> </a:t>
            </a:r>
            <a:r>
              <a:rPr lang="de-CH" sz="1400" b="1" dirty="0" err="1" smtClean="0">
                <a:solidFill>
                  <a:schemeClr val="tx1"/>
                </a:solidFill>
              </a:rPr>
              <a:t>the</a:t>
            </a:r>
            <a:r>
              <a:rPr lang="de-CH" sz="1400" b="1" dirty="0" smtClean="0">
                <a:solidFill>
                  <a:schemeClr val="tx1"/>
                </a:solidFill>
              </a:rPr>
              <a:t> </a:t>
            </a:r>
            <a:r>
              <a:rPr lang="de-CH" sz="1400" b="1" dirty="0" err="1" smtClean="0">
                <a:solidFill>
                  <a:schemeClr val="tx1"/>
                </a:solidFill>
              </a:rPr>
              <a:t>application</a:t>
            </a:r>
            <a:r>
              <a:rPr lang="de-CH" sz="1400" b="1" dirty="0" smtClean="0">
                <a:solidFill>
                  <a:schemeClr val="tx1"/>
                </a:solidFill>
              </a:rPr>
              <a:t> </a:t>
            </a:r>
            <a:endParaRPr lang="de-CH" sz="1400" b="1" dirty="0">
              <a:solidFill>
                <a:schemeClr val="tx1"/>
              </a:solidFill>
            </a:endParaRPr>
          </a:p>
        </p:txBody>
      </p:sp>
      <p:cxnSp>
        <p:nvCxnSpPr>
          <p:cNvPr id="28" name="Straight Arrow Connector 27"/>
          <p:cNvCxnSpPr/>
          <p:nvPr/>
        </p:nvCxnSpPr>
        <p:spPr>
          <a:xfrm flipH="1">
            <a:off x="6355108" y="5524370"/>
            <a:ext cx="593156" cy="4957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Oval 28"/>
          <p:cNvSpPr/>
          <p:nvPr/>
        </p:nvSpPr>
        <p:spPr>
          <a:xfrm>
            <a:off x="5779185" y="5382038"/>
            <a:ext cx="575923" cy="29457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561585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179512" y="219998"/>
            <a:ext cx="406637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2000" b="1" dirty="0" err="1" smtClean="0"/>
              <a:t>How</a:t>
            </a:r>
            <a:r>
              <a:rPr lang="de-CH" sz="2000" b="1" dirty="0" smtClean="0"/>
              <a:t> </a:t>
            </a:r>
            <a:r>
              <a:rPr lang="de-CH" sz="2000" b="1" dirty="0" err="1" smtClean="0"/>
              <a:t>to</a:t>
            </a:r>
            <a:r>
              <a:rPr lang="de-CH" sz="2000" b="1" dirty="0" smtClean="0"/>
              <a:t> </a:t>
            </a:r>
            <a:r>
              <a:rPr lang="de-CH" sz="2000" b="1" dirty="0" err="1" smtClean="0"/>
              <a:t>register</a:t>
            </a:r>
            <a:r>
              <a:rPr lang="de-CH" sz="2000" b="1" dirty="0" smtClean="0"/>
              <a:t> in OSCAR </a:t>
            </a:r>
            <a:r>
              <a:rPr lang="de-CH" sz="2000" b="1" dirty="0" err="1" smtClean="0"/>
              <a:t>or</a:t>
            </a:r>
            <a:r>
              <a:rPr lang="de-CH" sz="2000" b="1" dirty="0" smtClean="0"/>
              <a:t> GAWSIS</a:t>
            </a:r>
            <a:endParaRPr lang="de-CH" sz="20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179512" y="219998"/>
            <a:ext cx="4066370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2000" b="1" dirty="0" err="1" smtClean="0"/>
              <a:t>How</a:t>
            </a:r>
            <a:r>
              <a:rPr lang="de-CH" sz="2000" b="1" dirty="0" smtClean="0"/>
              <a:t> </a:t>
            </a:r>
            <a:r>
              <a:rPr lang="de-CH" sz="2000" b="1" dirty="0" err="1" smtClean="0"/>
              <a:t>to</a:t>
            </a:r>
            <a:r>
              <a:rPr lang="de-CH" sz="2000" b="1" dirty="0" smtClean="0"/>
              <a:t> </a:t>
            </a:r>
            <a:r>
              <a:rPr lang="de-CH" sz="2000" b="1" dirty="0" err="1" smtClean="0"/>
              <a:t>register</a:t>
            </a:r>
            <a:r>
              <a:rPr lang="de-CH" sz="2000" b="1" dirty="0" smtClean="0"/>
              <a:t> in OSCAR </a:t>
            </a:r>
            <a:r>
              <a:rPr lang="de-CH" sz="2000" b="1" dirty="0" err="1" smtClean="0"/>
              <a:t>or</a:t>
            </a:r>
            <a:r>
              <a:rPr lang="de-CH" sz="2000" b="1" dirty="0" smtClean="0"/>
              <a:t> GAWSIS</a:t>
            </a:r>
          </a:p>
          <a:p>
            <a:endParaRPr lang="de-CH" sz="2000" b="1" dirty="0" smtClean="0"/>
          </a:p>
          <a:p>
            <a:r>
              <a:rPr lang="en-US" sz="1600" dirty="0" smtClean="0"/>
              <a:t>4. </a:t>
            </a:r>
            <a:r>
              <a:rPr lang="de-CH" sz="1600" dirty="0"/>
              <a:t>Request </a:t>
            </a:r>
            <a:r>
              <a:rPr lang="de-CH" sz="1600" dirty="0" err="1"/>
              <a:t>access</a:t>
            </a:r>
            <a:r>
              <a:rPr lang="de-CH" sz="1600" dirty="0"/>
              <a:t> </a:t>
            </a:r>
            <a:r>
              <a:rPr lang="de-CH" sz="1600" dirty="0" err="1"/>
              <a:t>to</a:t>
            </a:r>
            <a:r>
              <a:rPr lang="de-CH" sz="1600" dirty="0"/>
              <a:t> </a:t>
            </a:r>
            <a:r>
              <a:rPr lang="de-CH" sz="1600" dirty="0" err="1"/>
              <a:t>the</a:t>
            </a:r>
            <a:r>
              <a:rPr lang="de-CH" sz="1600" dirty="0"/>
              <a:t> </a:t>
            </a:r>
            <a:r>
              <a:rPr lang="de-CH" sz="1600" dirty="0" err="1"/>
              <a:t>application</a:t>
            </a:r>
            <a:endParaRPr lang="de-CH" sz="1600" dirty="0"/>
          </a:p>
          <a:p>
            <a:endParaRPr lang="de-CH" sz="1600" dirty="0"/>
          </a:p>
          <a:p>
            <a:endParaRPr lang="de-CH" sz="1600" dirty="0"/>
          </a:p>
        </p:txBody>
      </p:sp>
      <p:sp>
        <p:nvSpPr>
          <p:cNvPr id="21" name="Rounded Rectangle 20"/>
          <p:cNvSpPr/>
          <p:nvPr/>
        </p:nvSpPr>
        <p:spPr>
          <a:xfrm>
            <a:off x="142020" y="5892413"/>
            <a:ext cx="2336318" cy="84895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CH" sz="1400" b="1" dirty="0" err="1" smtClean="0">
                <a:solidFill>
                  <a:schemeClr val="tx1"/>
                </a:solidFill>
              </a:rPr>
              <a:t>Your</a:t>
            </a:r>
            <a:r>
              <a:rPr lang="de-CH" sz="1400" b="1" dirty="0" smtClean="0">
                <a:solidFill>
                  <a:schemeClr val="tx1"/>
                </a:solidFill>
              </a:rPr>
              <a:t> </a:t>
            </a:r>
            <a:r>
              <a:rPr lang="de-CH" sz="1400" b="1" dirty="0" err="1" smtClean="0">
                <a:solidFill>
                  <a:schemeClr val="tx1"/>
                </a:solidFill>
              </a:rPr>
              <a:t>registration</a:t>
            </a:r>
            <a:r>
              <a:rPr lang="de-CH" sz="1400" b="1" dirty="0" smtClean="0">
                <a:solidFill>
                  <a:schemeClr val="tx1"/>
                </a:solidFill>
              </a:rPr>
              <a:t> </a:t>
            </a:r>
            <a:r>
              <a:rPr lang="de-CH" sz="1400" b="1" dirty="0" err="1" smtClean="0">
                <a:solidFill>
                  <a:schemeClr val="tx1"/>
                </a:solidFill>
              </a:rPr>
              <a:t>is</a:t>
            </a:r>
            <a:r>
              <a:rPr lang="de-CH" sz="1400" b="1" dirty="0" smtClean="0">
                <a:solidFill>
                  <a:schemeClr val="tx1"/>
                </a:solidFill>
              </a:rPr>
              <a:t> </a:t>
            </a:r>
            <a:r>
              <a:rPr lang="de-CH" sz="1400" b="1" dirty="0" err="1" smtClean="0">
                <a:solidFill>
                  <a:schemeClr val="tx1"/>
                </a:solidFill>
              </a:rPr>
              <a:t>complete</a:t>
            </a:r>
            <a:r>
              <a:rPr lang="de-CH" sz="1400" b="1" dirty="0" smtClean="0">
                <a:solidFill>
                  <a:schemeClr val="tx1"/>
                </a:solidFill>
              </a:rPr>
              <a:t>, </a:t>
            </a:r>
            <a:r>
              <a:rPr lang="de-CH" sz="1400" b="1" dirty="0" err="1" smtClean="0">
                <a:solidFill>
                  <a:schemeClr val="tx1"/>
                </a:solidFill>
              </a:rPr>
              <a:t>go</a:t>
            </a:r>
            <a:r>
              <a:rPr lang="de-CH" sz="1400" b="1" dirty="0" smtClean="0">
                <a:solidFill>
                  <a:schemeClr val="tx1"/>
                </a:solidFill>
              </a:rPr>
              <a:t> back </a:t>
            </a:r>
            <a:r>
              <a:rPr lang="de-CH" sz="1400" b="1" dirty="0" err="1" smtClean="0">
                <a:solidFill>
                  <a:schemeClr val="tx1"/>
                </a:solidFill>
              </a:rPr>
              <a:t>to</a:t>
            </a:r>
            <a:r>
              <a:rPr lang="de-CH" sz="1400" b="1" dirty="0" smtClean="0">
                <a:solidFill>
                  <a:schemeClr val="tx1"/>
                </a:solidFill>
              </a:rPr>
              <a:t> </a:t>
            </a:r>
            <a:r>
              <a:rPr lang="de-CH" sz="1400" b="1" dirty="0" err="1" smtClean="0">
                <a:solidFill>
                  <a:schemeClr val="tx1"/>
                </a:solidFill>
              </a:rPr>
              <a:t>the</a:t>
            </a:r>
            <a:r>
              <a:rPr lang="de-CH" sz="1400" b="1" dirty="0" smtClean="0">
                <a:solidFill>
                  <a:schemeClr val="tx1"/>
                </a:solidFill>
              </a:rPr>
              <a:t> </a:t>
            </a:r>
            <a:r>
              <a:rPr lang="de-CH" sz="1400" b="1" dirty="0" err="1" smtClean="0">
                <a:solidFill>
                  <a:schemeClr val="tx1"/>
                </a:solidFill>
              </a:rPr>
              <a:t>application</a:t>
            </a:r>
            <a:r>
              <a:rPr lang="de-CH" sz="1400" b="1" dirty="0" smtClean="0">
                <a:solidFill>
                  <a:schemeClr val="tx1"/>
                </a:solidFill>
              </a:rPr>
              <a:t> </a:t>
            </a:r>
            <a:r>
              <a:rPr lang="de-CH" sz="1400" b="1" dirty="0" err="1" smtClean="0">
                <a:solidFill>
                  <a:schemeClr val="tx1"/>
                </a:solidFill>
              </a:rPr>
              <a:t>and</a:t>
            </a:r>
            <a:r>
              <a:rPr lang="de-CH" sz="1400" b="1" dirty="0" smtClean="0">
                <a:solidFill>
                  <a:schemeClr val="tx1"/>
                </a:solidFill>
              </a:rPr>
              <a:t> </a:t>
            </a:r>
            <a:r>
              <a:rPr lang="de-CH" sz="1400" b="1" dirty="0" err="1" smtClean="0">
                <a:solidFill>
                  <a:schemeClr val="tx1"/>
                </a:solidFill>
              </a:rPr>
              <a:t>login</a:t>
            </a:r>
            <a:r>
              <a:rPr lang="de-CH" sz="1400" b="1" dirty="0" smtClean="0">
                <a:solidFill>
                  <a:schemeClr val="tx1"/>
                </a:solidFill>
              </a:rPr>
              <a:t> </a:t>
            </a:r>
            <a:r>
              <a:rPr lang="de-CH" sz="1400" b="1" dirty="0" err="1" smtClean="0">
                <a:solidFill>
                  <a:schemeClr val="tx1"/>
                </a:solidFill>
              </a:rPr>
              <a:t>to</a:t>
            </a:r>
            <a:r>
              <a:rPr lang="de-CH" sz="1400" b="1" dirty="0" smtClean="0">
                <a:solidFill>
                  <a:schemeClr val="tx1"/>
                </a:solidFill>
              </a:rPr>
              <a:t> </a:t>
            </a:r>
            <a:r>
              <a:rPr lang="de-CH" sz="1400" b="1" dirty="0" err="1" smtClean="0">
                <a:solidFill>
                  <a:schemeClr val="tx1"/>
                </a:solidFill>
              </a:rPr>
              <a:t>add</a:t>
            </a:r>
            <a:r>
              <a:rPr lang="de-CH" sz="1400" b="1" dirty="0" smtClean="0">
                <a:solidFill>
                  <a:schemeClr val="tx1"/>
                </a:solidFill>
              </a:rPr>
              <a:t>/</a:t>
            </a:r>
            <a:r>
              <a:rPr lang="de-CH" sz="1400" b="1" dirty="0" err="1" smtClean="0">
                <a:solidFill>
                  <a:schemeClr val="tx1"/>
                </a:solidFill>
              </a:rPr>
              <a:t>edit</a:t>
            </a:r>
            <a:r>
              <a:rPr lang="de-CH" sz="1400" b="1" dirty="0" smtClean="0">
                <a:solidFill>
                  <a:schemeClr val="tx1"/>
                </a:solidFill>
              </a:rPr>
              <a:t> </a:t>
            </a:r>
            <a:r>
              <a:rPr lang="de-CH" sz="1400" b="1" dirty="0" err="1" smtClean="0">
                <a:solidFill>
                  <a:schemeClr val="tx1"/>
                </a:solidFill>
              </a:rPr>
              <a:t>information</a:t>
            </a:r>
            <a:endParaRPr lang="de-CH" sz="1400" b="1" dirty="0">
              <a:solidFill>
                <a:schemeClr val="tx1"/>
              </a:solidFill>
            </a:endParaRPr>
          </a:p>
        </p:txBody>
      </p:sp>
      <p:pic>
        <p:nvPicPr>
          <p:cNvPr id="24" name="Picture 23"/>
          <p:cNvPicPr/>
          <p:nvPr/>
        </p:nvPicPr>
        <p:blipFill>
          <a:blip r:embed="rId2"/>
          <a:stretch>
            <a:fillRect/>
          </a:stretch>
        </p:blipFill>
        <p:spPr>
          <a:xfrm>
            <a:off x="323528" y="1268760"/>
            <a:ext cx="8352928" cy="2088232"/>
          </a:xfrm>
          <a:prstGeom prst="rect">
            <a:avLst/>
          </a:prstGeom>
        </p:spPr>
      </p:pic>
      <p:sp>
        <p:nvSpPr>
          <p:cNvPr id="25" name="Rounded Rectangle 24"/>
          <p:cNvSpPr/>
          <p:nvPr/>
        </p:nvSpPr>
        <p:spPr>
          <a:xfrm>
            <a:off x="6973026" y="2967674"/>
            <a:ext cx="1866190" cy="47841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CH" sz="1400" b="1" dirty="0" err="1" smtClean="0">
                <a:solidFill>
                  <a:schemeClr val="tx1"/>
                </a:solidFill>
              </a:rPr>
              <a:t>click</a:t>
            </a:r>
            <a:r>
              <a:rPr lang="de-CH" sz="1400" b="1" dirty="0" smtClean="0">
                <a:solidFill>
                  <a:schemeClr val="tx1"/>
                </a:solidFill>
              </a:rPr>
              <a:t> on «</a:t>
            </a:r>
            <a:r>
              <a:rPr lang="de-CH" sz="1400" b="1" dirty="0" err="1" smtClean="0">
                <a:solidFill>
                  <a:schemeClr val="tx1"/>
                </a:solidFill>
              </a:rPr>
              <a:t>request</a:t>
            </a:r>
            <a:r>
              <a:rPr lang="de-CH" sz="1400" b="1" dirty="0" smtClean="0">
                <a:solidFill>
                  <a:schemeClr val="tx1"/>
                </a:solidFill>
              </a:rPr>
              <a:t> </a:t>
            </a:r>
            <a:r>
              <a:rPr lang="de-CH" sz="1400" b="1" dirty="0" err="1" smtClean="0">
                <a:solidFill>
                  <a:schemeClr val="tx1"/>
                </a:solidFill>
              </a:rPr>
              <a:t>access</a:t>
            </a:r>
            <a:r>
              <a:rPr lang="de-CH" sz="1400" b="1" dirty="0" smtClean="0">
                <a:solidFill>
                  <a:schemeClr val="tx1"/>
                </a:solidFill>
              </a:rPr>
              <a:t>»….</a:t>
            </a:r>
            <a:endParaRPr lang="de-CH" sz="1400" b="1" dirty="0">
              <a:solidFill>
                <a:schemeClr val="tx1"/>
              </a:solidFill>
            </a:endParaRPr>
          </a:p>
        </p:txBody>
      </p:sp>
      <p:sp>
        <p:nvSpPr>
          <p:cNvPr id="26" name="Oval 25"/>
          <p:cNvSpPr/>
          <p:nvPr/>
        </p:nvSpPr>
        <p:spPr>
          <a:xfrm>
            <a:off x="5633864" y="3031136"/>
            <a:ext cx="1098376" cy="35644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cxnSp>
        <p:nvCxnSpPr>
          <p:cNvPr id="27" name="Straight Arrow Connector 26"/>
          <p:cNvCxnSpPr>
            <a:stCxn id="25" idx="1"/>
            <a:endCxn id="26" idx="6"/>
          </p:cNvCxnSpPr>
          <p:nvPr/>
        </p:nvCxnSpPr>
        <p:spPr>
          <a:xfrm flipH="1">
            <a:off x="6732240" y="3206883"/>
            <a:ext cx="240786" cy="2473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Picture 27"/>
          <p:cNvPicPr/>
          <p:nvPr/>
        </p:nvPicPr>
        <p:blipFill>
          <a:blip r:embed="rId3"/>
          <a:stretch>
            <a:fillRect/>
          </a:stretch>
        </p:blipFill>
        <p:spPr>
          <a:xfrm>
            <a:off x="1091912" y="3621813"/>
            <a:ext cx="6720447" cy="2707555"/>
          </a:xfrm>
          <a:prstGeom prst="rect">
            <a:avLst/>
          </a:prstGeom>
        </p:spPr>
      </p:pic>
      <p:sp>
        <p:nvSpPr>
          <p:cNvPr id="29" name="Rounded Rectangle 28"/>
          <p:cNvSpPr/>
          <p:nvPr/>
        </p:nvSpPr>
        <p:spPr>
          <a:xfrm>
            <a:off x="7020272" y="5641200"/>
            <a:ext cx="1866190" cy="88414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CH" sz="1400" b="1" dirty="0" smtClean="0">
                <a:solidFill>
                  <a:schemeClr val="tx1"/>
                </a:solidFill>
              </a:rPr>
              <a:t>…. </a:t>
            </a:r>
            <a:r>
              <a:rPr lang="de-CH" sz="1400" b="1" dirty="0" err="1" smtClean="0">
                <a:solidFill>
                  <a:schemeClr val="tx1"/>
                </a:solidFill>
              </a:rPr>
              <a:t>Accept</a:t>
            </a:r>
            <a:r>
              <a:rPr lang="de-CH" sz="1400" b="1" dirty="0" smtClean="0">
                <a:solidFill>
                  <a:schemeClr val="tx1"/>
                </a:solidFill>
              </a:rPr>
              <a:t> </a:t>
            </a:r>
            <a:r>
              <a:rPr lang="de-CH" sz="1400" b="1" dirty="0" err="1" smtClean="0">
                <a:solidFill>
                  <a:schemeClr val="tx1"/>
                </a:solidFill>
              </a:rPr>
              <a:t>the</a:t>
            </a:r>
            <a:r>
              <a:rPr lang="de-CH" sz="1400" b="1" dirty="0" smtClean="0">
                <a:solidFill>
                  <a:schemeClr val="tx1"/>
                </a:solidFill>
              </a:rPr>
              <a:t> </a:t>
            </a:r>
            <a:r>
              <a:rPr lang="de-CH" sz="1400" b="1" dirty="0" err="1" smtClean="0">
                <a:solidFill>
                  <a:schemeClr val="tx1"/>
                </a:solidFill>
              </a:rPr>
              <a:t>terms</a:t>
            </a:r>
            <a:r>
              <a:rPr lang="de-CH" sz="1400" b="1" dirty="0" smtClean="0">
                <a:solidFill>
                  <a:schemeClr val="tx1"/>
                </a:solidFill>
              </a:rPr>
              <a:t> </a:t>
            </a:r>
            <a:r>
              <a:rPr lang="de-CH" sz="1400" b="1" dirty="0" err="1" smtClean="0">
                <a:solidFill>
                  <a:schemeClr val="tx1"/>
                </a:solidFill>
              </a:rPr>
              <a:t>of</a:t>
            </a:r>
            <a:r>
              <a:rPr lang="de-CH" sz="1400" b="1" dirty="0" smtClean="0">
                <a:solidFill>
                  <a:schemeClr val="tx1"/>
                </a:solidFill>
              </a:rPr>
              <a:t> </a:t>
            </a:r>
            <a:r>
              <a:rPr lang="de-CH" sz="1400" b="1" dirty="0" err="1" smtClean="0">
                <a:solidFill>
                  <a:schemeClr val="tx1"/>
                </a:solidFill>
              </a:rPr>
              <a:t>use</a:t>
            </a:r>
            <a:r>
              <a:rPr lang="de-CH" sz="1400" b="1" dirty="0" smtClean="0">
                <a:solidFill>
                  <a:schemeClr val="tx1"/>
                </a:solidFill>
              </a:rPr>
              <a:t> </a:t>
            </a:r>
            <a:r>
              <a:rPr lang="de-CH" sz="1400" b="1" dirty="0" err="1" smtClean="0">
                <a:solidFill>
                  <a:schemeClr val="tx1"/>
                </a:solidFill>
              </a:rPr>
              <a:t>and</a:t>
            </a:r>
            <a:r>
              <a:rPr lang="de-CH" sz="1400" b="1" dirty="0" smtClean="0">
                <a:solidFill>
                  <a:schemeClr val="tx1"/>
                </a:solidFill>
              </a:rPr>
              <a:t> </a:t>
            </a:r>
            <a:r>
              <a:rPr lang="de-CH" sz="1400" b="1" dirty="0" err="1" smtClean="0">
                <a:solidFill>
                  <a:schemeClr val="tx1"/>
                </a:solidFill>
              </a:rPr>
              <a:t>click</a:t>
            </a:r>
            <a:r>
              <a:rPr lang="de-CH" sz="1400" b="1" dirty="0" smtClean="0">
                <a:solidFill>
                  <a:schemeClr val="tx1"/>
                </a:solidFill>
              </a:rPr>
              <a:t> on «</a:t>
            </a:r>
            <a:r>
              <a:rPr lang="de-CH" sz="1400" b="1" dirty="0" err="1" smtClean="0">
                <a:solidFill>
                  <a:schemeClr val="tx1"/>
                </a:solidFill>
              </a:rPr>
              <a:t>continue</a:t>
            </a:r>
            <a:r>
              <a:rPr lang="de-CH" sz="1400" b="1" dirty="0" smtClean="0">
                <a:solidFill>
                  <a:schemeClr val="tx1"/>
                </a:solidFill>
              </a:rPr>
              <a:t>» </a:t>
            </a:r>
            <a:endParaRPr lang="de-CH" sz="1400" b="1" dirty="0">
              <a:solidFill>
                <a:schemeClr val="tx1"/>
              </a:solidFill>
            </a:endParaRPr>
          </a:p>
        </p:txBody>
      </p:sp>
      <p:sp>
        <p:nvSpPr>
          <p:cNvPr id="30" name="Oval 29"/>
          <p:cNvSpPr/>
          <p:nvPr/>
        </p:nvSpPr>
        <p:spPr>
          <a:xfrm>
            <a:off x="2339752" y="5736998"/>
            <a:ext cx="1162992" cy="35644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31" name="Oval 30"/>
          <p:cNvSpPr/>
          <p:nvPr/>
        </p:nvSpPr>
        <p:spPr>
          <a:xfrm>
            <a:off x="5580112" y="5979210"/>
            <a:ext cx="720080" cy="35644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cxnSp>
        <p:nvCxnSpPr>
          <p:cNvPr id="32" name="Straight Arrow Connector 31"/>
          <p:cNvCxnSpPr>
            <a:endCxn id="31" idx="6"/>
          </p:cNvCxnSpPr>
          <p:nvPr/>
        </p:nvCxnSpPr>
        <p:spPr>
          <a:xfrm flipH="1" flipV="1">
            <a:off x="6300192" y="6157430"/>
            <a:ext cx="720080" cy="4045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87513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/>
          <p:nvPr/>
        </p:nvPicPr>
        <p:blipFill>
          <a:blip r:embed="rId2"/>
          <a:stretch>
            <a:fillRect/>
          </a:stretch>
        </p:blipFill>
        <p:spPr>
          <a:xfrm>
            <a:off x="467544" y="3572231"/>
            <a:ext cx="7272808" cy="2233033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79512" y="219998"/>
            <a:ext cx="406637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2000" b="1" dirty="0" err="1" smtClean="0"/>
              <a:t>How</a:t>
            </a:r>
            <a:r>
              <a:rPr lang="de-CH" sz="2000" b="1" dirty="0" smtClean="0"/>
              <a:t> </a:t>
            </a:r>
            <a:r>
              <a:rPr lang="de-CH" sz="2000" b="1" dirty="0" err="1" smtClean="0"/>
              <a:t>to</a:t>
            </a:r>
            <a:r>
              <a:rPr lang="de-CH" sz="2000" b="1" dirty="0" smtClean="0"/>
              <a:t> </a:t>
            </a:r>
            <a:r>
              <a:rPr lang="de-CH" sz="2000" b="1" dirty="0" err="1" smtClean="0"/>
              <a:t>register</a:t>
            </a:r>
            <a:r>
              <a:rPr lang="de-CH" sz="2000" b="1" dirty="0" smtClean="0"/>
              <a:t> in OSCAR </a:t>
            </a:r>
            <a:r>
              <a:rPr lang="de-CH" sz="2000" b="1" dirty="0" err="1" smtClean="0"/>
              <a:t>or</a:t>
            </a:r>
            <a:r>
              <a:rPr lang="de-CH" sz="2000" b="1" dirty="0" smtClean="0"/>
              <a:t> GAWSIS</a:t>
            </a:r>
            <a:endParaRPr lang="de-CH" sz="20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179512" y="219998"/>
            <a:ext cx="4066370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2000" b="1" dirty="0" err="1" smtClean="0"/>
              <a:t>How</a:t>
            </a:r>
            <a:r>
              <a:rPr lang="de-CH" sz="2000" b="1" dirty="0" smtClean="0"/>
              <a:t> </a:t>
            </a:r>
            <a:r>
              <a:rPr lang="de-CH" sz="2000" b="1" dirty="0" err="1" smtClean="0"/>
              <a:t>to</a:t>
            </a:r>
            <a:r>
              <a:rPr lang="de-CH" sz="2000" b="1" dirty="0" smtClean="0"/>
              <a:t> </a:t>
            </a:r>
            <a:r>
              <a:rPr lang="de-CH" sz="2000" b="1" dirty="0" err="1" smtClean="0"/>
              <a:t>register</a:t>
            </a:r>
            <a:r>
              <a:rPr lang="de-CH" sz="2000" b="1" dirty="0" smtClean="0"/>
              <a:t> in OSCAR </a:t>
            </a:r>
            <a:r>
              <a:rPr lang="de-CH" sz="2000" b="1" dirty="0" err="1" smtClean="0"/>
              <a:t>or</a:t>
            </a:r>
            <a:r>
              <a:rPr lang="de-CH" sz="2000" b="1" dirty="0" smtClean="0"/>
              <a:t> GAWSIS</a:t>
            </a:r>
          </a:p>
          <a:p>
            <a:endParaRPr lang="de-CH" sz="2000" b="1" dirty="0" smtClean="0"/>
          </a:p>
          <a:p>
            <a:r>
              <a:rPr lang="en-US" sz="1600" dirty="0" smtClean="0"/>
              <a:t>4. </a:t>
            </a:r>
            <a:r>
              <a:rPr lang="de-CH" sz="1600" dirty="0"/>
              <a:t>Request </a:t>
            </a:r>
            <a:r>
              <a:rPr lang="de-CH" sz="1600" dirty="0" err="1"/>
              <a:t>access</a:t>
            </a:r>
            <a:r>
              <a:rPr lang="de-CH" sz="1600" dirty="0"/>
              <a:t> </a:t>
            </a:r>
            <a:r>
              <a:rPr lang="de-CH" sz="1600" dirty="0" err="1"/>
              <a:t>to</a:t>
            </a:r>
            <a:r>
              <a:rPr lang="de-CH" sz="1600" dirty="0"/>
              <a:t> </a:t>
            </a:r>
            <a:r>
              <a:rPr lang="de-CH" sz="1600" dirty="0" err="1"/>
              <a:t>the</a:t>
            </a:r>
            <a:r>
              <a:rPr lang="de-CH" sz="1600" dirty="0"/>
              <a:t> </a:t>
            </a:r>
            <a:r>
              <a:rPr lang="de-CH" sz="1600" dirty="0" err="1"/>
              <a:t>application</a:t>
            </a:r>
            <a:endParaRPr lang="de-CH" sz="1600" dirty="0"/>
          </a:p>
          <a:p>
            <a:endParaRPr lang="de-CH" sz="1600" dirty="0"/>
          </a:p>
          <a:p>
            <a:endParaRPr lang="de-CH" sz="1600" dirty="0"/>
          </a:p>
        </p:txBody>
      </p:sp>
      <p:sp>
        <p:nvSpPr>
          <p:cNvPr id="21" name="Rounded Rectangle 20"/>
          <p:cNvSpPr/>
          <p:nvPr/>
        </p:nvSpPr>
        <p:spPr>
          <a:xfrm>
            <a:off x="6732240" y="4725144"/>
            <a:ext cx="2336318" cy="84895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CH" sz="1400" b="1" dirty="0" err="1" smtClean="0">
                <a:solidFill>
                  <a:schemeClr val="tx1"/>
                </a:solidFill>
              </a:rPr>
              <a:t>Your</a:t>
            </a:r>
            <a:r>
              <a:rPr lang="de-CH" sz="1400" b="1" dirty="0" smtClean="0">
                <a:solidFill>
                  <a:schemeClr val="tx1"/>
                </a:solidFill>
              </a:rPr>
              <a:t> </a:t>
            </a:r>
            <a:r>
              <a:rPr lang="de-CH" sz="1400" b="1" dirty="0" err="1" smtClean="0">
                <a:solidFill>
                  <a:schemeClr val="tx1"/>
                </a:solidFill>
              </a:rPr>
              <a:t>registration</a:t>
            </a:r>
            <a:r>
              <a:rPr lang="de-CH" sz="1400" b="1" dirty="0" smtClean="0">
                <a:solidFill>
                  <a:schemeClr val="tx1"/>
                </a:solidFill>
              </a:rPr>
              <a:t> </a:t>
            </a:r>
            <a:r>
              <a:rPr lang="de-CH" sz="1400" b="1" dirty="0" err="1" smtClean="0">
                <a:solidFill>
                  <a:schemeClr val="tx1"/>
                </a:solidFill>
              </a:rPr>
              <a:t>is</a:t>
            </a:r>
            <a:r>
              <a:rPr lang="de-CH" sz="1400" b="1" dirty="0" smtClean="0">
                <a:solidFill>
                  <a:schemeClr val="tx1"/>
                </a:solidFill>
              </a:rPr>
              <a:t> </a:t>
            </a:r>
            <a:r>
              <a:rPr lang="de-CH" sz="1400" b="1" dirty="0" err="1" smtClean="0">
                <a:solidFill>
                  <a:schemeClr val="tx1"/>
                </a:solidFill>
              </a:rPr>
              <a:t>complete</a:t>
            </a:r>
            <a:r>
              <a:rPr lang="de-CH" sz="1400" b="1" dirty="0" smtClean="0">
                <a:solidFill>
                  <a:schemeClr val="tx1"/>
                </a:solidFill>
              </a:rPr>
              <a:t>, </a:t>
            </a:r>
            <a:r>
              <a:rPr lang="de-CH" sz="1400" b="1" dirty="0" err="1" smtClean="0">
                <a:solidFill>
                  <a:schemeClr val="tx1"/>
                </a:solidFill>
              </a:rPr>
              <a:t>go</a:t>
            </a:r>
            <a:r>
              <a:rPr lang="de-CH" sz="1400" b="1" dirty="0" smtClean="0">
                <a:solidFill>
                  <a:schemeClr val="tx1"/>
                </a:solidFill>
              </a:rPr>
              <a:t> back </a:t>
            </a:r>
            <a:r>
              <a:rPr lang="de-CH" sz="1400" b="1" dirty="0" err="1" smtClean="0">
                <a:solidFill>
                  <a:schemeClr val="tx1"/>
                </a:solidFill>
              </a:rPr>
              <a:t>to</a:t>
            </a:r>
            <a:r>
              <a:rPr lang="de-CH" sz="1400" b="1" dirty="0" smtClean="0">
                <a:solidFill>
                  <a:schemeClr val="tx1"/>
                </a:solidFill>
              </a:rPr>
              <a:t> </a:t>
            </a:r>
            <a:r>
              <a:rPr lang="de-CH" sz="1400" b="1" dirty="0" err="1" smtClean="0">
                <a:solidFill>
                  <a:schemeClr val="tx1"/>
                </a:solidFill>
              </a:rPr>
              <a:t>the</a:t>
            </a:r>
            <a:r>
              <a:rPr lang="de-CH" sz="1400" b="1" dirty="0" smtClean="0">
                <a:solidFill>
                  <a:schemeClr val="tx1"/>
                </a:solidFill>
              </a:rPr>
              <a:t> </a:t>
            </a:r>
            <a:r>
              <a:rPr lang="de-CH" sz="1400" b="1" dirty="0" err="1" smtClean="0">
                <a:solidFill>
                  <a:schemeClr val="tx1"/>
                </a:solidFill>
              </a:rPr>
              <a:t>application</a:t>
            </a:r>
            <a:r>
              <a:rPr lang="de-CH" sz="1400" b="1" dirty="0" smtClean="0">
                <a:solidFill>
                  <a:schemeClr val="tx1"/>
                </a:solidFill>
              </a:rPr>
              <a:t> </a:t>
            </a:r>
            <a:r>
              <a:rPr lang="de-CH" sz="1400" b="1" dirty="0" err="1" smtClean="0">
                <a:solidFill>
                  <a:schemeClr val="tx1"/>
                </a:solidFill>
              </a:rPr>
              <a:t>and</a:t>
            </a:r>
            <a:r>
              <a:rPr lang="de-CH" sz="1400" b="1" dirty="0" smtClean="0">
                <a:solidFill>
                  <a:schemeClr val="tx1"/>
                </a:solidFill>
              </a:rPr>
              <a:t> </a:t>
            </a:r>
            <a:r>
              <a:rPr lang="de-CH" sz="1400" b="1" dirty="0" err="1" smtClean="0">
                <a:solidFill>
                  <a:schemeClr val="tx1"/>
                </a:solidFill>
              </a:rPr>
              <a:t>login</a:t>
            </a:r>
            <a:r>
              <a:rPr lang="de-CH" sz="1400" b="1" dirty="0" smtClean="0">
                <a:solidFill>
                  <a:schemeClr val="tx1"/>
                </a:solidFill>
              </a:rPr>
              <a:t> </a:t>
            </a:r>
            <a:r>
              <a:rPr lang="de-CH" sz="1400" b="1" dirty="0" err="1" smtClean="0">
                <a:solidFill>
                  <a:schemeClr val="tx1"/>
                </a:solidFill>
              </a:rPr>
              <a:t>to</a:t>
            </a:r>
            <a:r>
              <a:rPr lang="de-CH" sz="1400" b="1" dirty="0" smtClean="0">
                <a:solidFill>
                  <a:schemeClr val="tx1"/>
                </a:solidFill>
              </a:rPr>
              <a:t> </a:t>
            </a:r>
            <a:r>
              <a:rPr lang="de-CH" sz="1400" b="1" dirty="0" err="1" smtClean="0">
                <a:solidFill>
                  <a:schemeClr val="tx1"/>
                </a:solidFill>
              </a:rPr>
              <a:t>add</a:t>
            </a:r>
            <a:r>
              <a:rPr lang="de-CH" sz="1400" b="1" dirty="0" smtClean="0">
                <a:solidFill>
                  <a:schemeClr val="tx1"/>
                </a:solidFill>
              </a:rPr>
              <a:t>/</a:t>
            </a:r>
            <a:r>
              <a:rPr lang="de-CH" sz="1400" b="1" dirty="0" err="1" smtClean="0">
                <a:solidFill>
                  <a:schemeClr val="tx1"/>
                </a:solidFill>
              </a:rPr>
              <a:t>edit</a:t>
            </a:r>
            <a:r>
              <a:rPr lang="de-CH" sz="1400" b="1" dirty="0" smtClean="0">
                <a:solidFill>
                  <a:schemeClr val="tx1"/>
                </a:solidFill>
              </a:rPr>
              <a:t> </a:t>
            </a:r>
            <a:r>
              <a:rPr lang="de-CH" sz="1400" b="1" dirty="0" err="1" smtClean="0">
                <a:solidFill>
                  <a:schemeClr val="tx1"/>
                </a:solidFill>
              </a:rPr>
              <a:t>information</a:t>
            </a:r>
            <a:endParaRPr lang="de-CH" sz="1400" b="1" dirty="0">
              <a:solidFill>
                <a:schemeClr val="tx1"/>
              </a:solidFill>
            </a:endParaRPr>
          </a:p>
        </p:txBody>
      </p:sp>
      <p:pic>
        <p:nvPicPr>
          <p:cNvPr id="14" name="Picture 13"/>
          <p:cNvPicPr/>
          <p:nvPr/>
        </p:nvPicPr>
        <p:blipFill>
          <a:blip r:embed="rId3"/>
          <a:stretch>
            <a:fillRect/>
          </a:stretch>
        </p:blipFill>
        <p:spPr>
          <a:xfrm>
            <a:off x="395536" y="1340768"/>
            <a:ext cx="7416824" cy="2160240"/>
          </a:xfrm>
          <a:prstGeom prst="rect">
            <a:avLst/>
          </a:prstGeom>
        </p:spPr>
      </p:pic>
      <p:sp>
        <p:nvSpPr>
          <p:cNvPr id="16" name="Rounded Rectangle 15"/>
          <p:cNvSpPr/>
          <p:nvPr/>
        </p:nvSpPr>
        <p:spPr>
          <a:xfrm>
            <a:off x="6732240" y="2977239"/>
            <a:ext cx="2336318" cy="84895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CH" sz="1400" b="1" dirty="0" smtClean="0">
                <a:solidFill>
                  <a:schemeClr val="tx1"/>
                </a:solidFill>
              </a:rPr>
              <a:t>Click on «back </a:t>
            </a:r>
            <a:r>
              <a:rPr lang="de-CH" sz="1400" b="1" dirty="0" err="1" smtClean="0">
                <a:solidFill>
                  <a:schemeClr val="tx1"/>
                </a:solidFill>
              </a:rPr>
              <a:t>to</a:t>
            </a:r>
            <a:r>
              <a:rPr lang="de-CH" sz="1400" b="1" dirty="0" smtClean="0">
                <a:solidFill>
                  <a:schemeClr val="tx1"/>
                </a:solidFill>
              </a:rPr>
              <a:t> </a:t>
            </a:r>
            <a:r>
              <a:rPr lang="de-CH" sz="1400" b="1" dirty="0" err="1" smtClean="0">
                <a:solidFill>
                  <a:schemeClr val="tx1"/>
                </a:solidFill>
              </a:rPr>
              <a:t>the</a:t>
            </a:r>
            <a:r>
              <a:rPr lang="de-CH" sz="1400" b="1" dirty="0" smtClean="0">
                <a:solidFill>
                  <a:schemeClr val="tx1"/>
                </a:solidFill>
              </a:rPr>
              <a:t> </a:t>
            </a:r>
            <a:r>
              <a:rPr lang="de-CH" sz="1400" b="1" dirty="0" err="1" smtClean="0">
                <a:solidFill>
                  <a:schemeClr val="tx1"/>
                </a:solidFill>
              </a:rPr>
              <a:t>application</a:t>
            </a:r>
            <a:r>
              <a:rPr lang="de-CH" sz="1400" b="1" dirty="0" smtClean="0">
                <a:solidFill>
                  <a:schemeClr val="tx1"/>
                </a:solidFill>
              </a:rPr>
              <a:t>»</a:t>
            </a:r>
            <a:endParaRPr lang="de-CH" sz="1400" b="1" dirty="0">
              <a:solidFill>
                <a:schemeClr val="tx1"/>
              </a:solidFill>
            </a:endParaRPr>
          </a:p>
        </p:txBody>
      </p:sp>
      <p:sp>
        <p:nvSpPr>
          <p:cNvPr id="17" name="Oval 16"/>
          <p:cNvSpPr/>
          <p:nvPr/>
        </p:nvSpPr>
        <p:spPr>
          <a:xfrm>
            <a:off x="4949132" y="3060214"/>
            <a:ext cx="1098376" cy="35644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cxnSp>
        <p:nvCxnSpPr>
          <p:cNvPr id="18" name="Straight Arrow Connector 17"/>
          <p:cNvCxnSpPr>
            <a:endCxn id="17" idx="6"/>
          </p:cNvCxnSpPr>
          <p:nvPr/>
        </p:nvCxnSpPr>
        <p:spPr>
          <a:xfrm flipH="1">
            <a:off x="6047508" y="3235961"/>
            <a:ext cx="701824" cy="2473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/>
          <p:cNvSpPr/>
          <p:nvPr/>
        </p:nvSpPr>
        <p:spPr>
          <a:xfrm>
            <a:off x="5796136" y="4793181"/>
            <a:ext cx="677860" cy="35644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cxnSp>
        <p:nvCxnSpPr>
          <p:cNvPr id="22" name="Straight Arrow Connector 21"/>
          <p:cNvCxnSpPr>
            <a:endCxn id="20" idx="6"/>
          </p:cNvCxnSpPr>
          <p:nvPr/>
        </p:nvCxnSpPr>
        <p:spPr>
          <a:xfrm flipH="1">
            <a:off x="6473996" y="4968928"/>
            <a:ext cx="240786" cy="2473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21678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MO_WHITE_Powerpoint_en_fr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WMO_WHITE_Powerpoint_en_fr</Template>
  <TotalTime>56</TotalTime>
  <Words>1204</Words>
  <Application>Microsoft Office PowerPoint</Application>
  <PresentationFormat>On-screen Show (4:3)</PresentationFormat>
  <Paragraphs>142</Paragraphs>
  <Slides>24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WMO_WHITE_Powerpoint_en_fr</vt:lpstr>
      <vt:lpstr>PowerPoint Presentation</vt:lpstr>
      <vt:lpstr>The OSCAR/Surface webinar</vt:lpstr>
      <vt:lpstr>Outline</vt:lpstr>
      <vt:lpstr>Authentication</vt:lpstr>
      <vt:lpstr>Authorization</vt:lpstr>
      <vt:lpstr>OSCAR/Surface security architecture</vt:lpstr>
      <vt:lpstr>OSCAR/Surface security architecture (II)</vt:lpstr>
      <vt:lpstr>How to get an account?</vt:lpstr>
      <vt:lpstr>Registration in OSCAR</vt:lpstr>
      <vt:lpstr>Common issues</vt:lpstr>
      <vt:lpstr>OSCAR/Surface API</vt:lpstr>
      <vt:lpstr>OSCAR/Surface API</vt:lpstr>
      <vt:lpstr>Example</vt:lpstr>
      <vt:lpstr>Attention</vt:lpstr>
      <vt:lpstr>PowerPoint Presentation</vt:lpstr>
      <vt:lpstr>Annex 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World Meteorological Organization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LFNunes</dc:creator>
  <cp:lastModifiedBy>Timo Proescholdt</cp:lastModifiedBy>
  <cp:revision>604</cp:revision>
  <cp:lastPrinted>2017-09-29T07:54:09Z</cp:lastPrinted>
  <dcterms:created xsi:type="dcterms:W3CDTF">2016-05-27T11:05:50Z</dcterms:created>
  <dcterms:modified xsi:type="dcterms:W3CDTF">2018-11-05T10:54:14Z</dcterms:modified>
</cp:coreProperties>
</file>