
<file path=[Content_Types].xml><?xml version="1.0" encoding="utf-8"?>
<Types xmlns="http://schemas.openxmlformats.org/package/2006/content-types">
  <Default Extension="png" ContentType="image/png"/>
  <Default Extension="webp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4" r:id="rId4"/>
    <p:sldId id="265" r:id="rId5"/>
    <p:sldId id="266" r:id="rId6"/>
    <p:sldId id="267" r:id="rId7"/>
    <p:sldId id="268" r:id="rId8"/>
    <p:sldId id="263" r:id="rId9"/>
    <p:sldId id="270" r:id="rId10"/>
    <p:sldId id="271" r:id="rId11"/>
    <p:sldId id="269" r:id="rId12"/>
  </p:sldIdLst>
  <p:sldSz cx="9144000" cy="6858000" type="screen4x3"/>
  <p:notesSz cx="6858000" cy="9144000"/>
  <p:embeddedFontLst>
    <p:embeddedFont>
      <p:font typeface="Gill Sans" panose="020B0604020202020204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3" roundtripDataSignature="AMtx7mjeC+t1taKJzQhyLrXffXRKKUr/J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enta Microsoft" initials="CM" lastIdx="2" clrIdx="0">
    <p:extLst>
      <p:ext uri="{19B8F6BF-5375-455C-9EA6-DF929625EA0E}">
        <p15:presenceInfo xmlns:p15="http://schemas.microsoft.com/office/powerpoint/2012/main" userId="8c835365bb3cc28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8" autoAdjust="0"/>
    <p:restoredTop sz="94660"/>
  </p:normalViewPr>
  <p:slideViewPr>
    <p:cSldViewPr snapToGrid="0">
      <p:cViewPr varScale="1">
        <p:scale>
          <a:sx n="70" d="100"/>
          <a:sy n="70" d="100"/>
        </p:scale>
        <p:origin x="1200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customschemas.google.com/relationships/presentationmetadata" Target="meta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/>
        </p:nvSpPr>
        <p:spPr>
          <a:xfrm>
            <a:off x="0" y="0"/>
            <a:ext cx="6858000" cy="9144000"/>
          </a:xfrm>
          <a:prstGeom prst="roundRect">
            <a:avLst>
              <a:gd name="adj" fmla="val 5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4;n"/>
          <p:cNvSpPr txBox="1"/>
          <p:nvPr/>
        </p:nvSpPr>
        <p:spPr>
          <a:xfrm>
            <a:off x="0" y="0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5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" name="Google Shape;6;n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3212" cy="30845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" name="Google Shape;7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4812" cy="35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8" name="Google Shape;8;n"/>
          <p:cNvSpPr txBox="1"/>
          <p:nvPr/>
        </p:nvSpPr>
        <p:spPr>
          <a:xfrm>
            <a:off x="0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n"/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32441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:notes"/>
          <p:cNvSpPr txBox="1"/>
          <p:nvPr/>
        </p:nvSpPr>
        <p:spPr>
          <a:xfrm>
            <a:off x="3884612" y="8685212"/>
            <a:ext cx="2970212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  <p:sp>
        <p:nvSpPr>
          <p:cNvPr id="80" name="Google Shape;8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</p:sp>
      <p:sp>
        <p:nvSpPr>
          <p:cNvPr id="81" name="Google Shape;81;p1:notes"/>
          <p:cNvSpPr txBox="1"/>
          <p:nvPr/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:notes"/>
          <p:cNvSpPr txBox="1"/>
          <p:nvPr/>
        </p:nvSpPr>
        <p:spPr>
          <a:xfrm>
            <a:off x="3884612" y="8685212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lang="en-US"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/>
          </a:p>
        </p:txBody>
      </p:sp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4812" cy="359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Soy Javier Martín, predictor en la OVM de Valencia. Lo primero es daros la enhorabuena a todos.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Bienvenidos a las prácticas, lo ideal es que las prácticas  fueran in situ pero la situación ha tocado así.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Aunque sean prácticas de predicción, os haré de puente para que os vayáis familiarizando con las claves aeronaúticas repasando la observación. Para ello, vamos a refrescar la clave METAR.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Un METAR es un parte rutinario donde se codifica la situación atmosférica en el entorno del aeródromo, en un r=8km. Y un SPECI es un parte no rutinario, con las mismas características de un METAR pero se emite cuando se superan unos criterios.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 primer lugar, desgranaremos el metar que tenéis presente campo por campo.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/>
              <a:t>En segundo lugar, he preparado una serie de formularios para que trabajéis con ellos.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821743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325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668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322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3213" cy="3084513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mtClea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24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eño personalizado">
  <p:cSld name="Diseño personalizado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3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3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 rot="5400000">
            <a:off x="2396330" y="57944"/>
            <a:ext cx="4349750" cy="7885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7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>
            <a:spLocks noGrp="1"/>
          </p:cNvSpPr>
          <p:nvPr>
            <p:ph type="pic" idx="2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Times New Roman"/>
              <a:buNone/>
              <a:defRPr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  <a:defRPr sz="2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body" idx="1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8"/>
          <p:cNvSpPr txBox="1"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9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9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0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0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0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1"/>
          <p:cNvSpPr txBox="1"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1"/>
          <p:cNvSpPr txBox="1"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21"/>
          <p:cNvSpPr txBox="1">
            <a:spLocks noGrp="1"/>
          </p:cNvSpPr>
          <p:nvPr>
            <p:ph type="body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1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21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1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1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65563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22"/>
          <p:cNvSpPr txBox="1">
            <a:spLocks noGrp="1"/>
          </p:cNvSpPr>
          <p:nvPr>
            <p:ph type="body" idx="2"/>
          </p:nvPr>
        </p:nvSpPr>
        <p:spPr>
          <a:xfrm>
            <a:off x="4646613" y="1825625"/>
            <a:ext cx="3867150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3"/>
          <p:cNvSpPr txBox="1"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3"/>
          <p:cNvSpPr txBox="1"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1" name="Google Shape;71;p23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3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24"/>
          <p:cNvSpPr txBox="1"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6" name="Google Shape;76;p24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000000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4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2"/>
          <p:cNvSpPr txBox="1">
            <a:spLocks noGrp="1"/>
          </p:cNvSpPr>
          <p:nvPr>
            <p:ph type="title"/>
          </p:nvPr>
        </p:nvSpPr>
        <p:spPr>
          <a:xfrm>
            <a:off x="628650" y="365125"/>
            <a:ext cx="7885112" cy="132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5112" cy="4349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SzPts val="1400"/>
              <a:buNone/>
              <a:defRPr sz="21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5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dt" idx="10"/>
          </p:nvPr>
        </p:nvSpPr>
        <p:spPr>
          <a:xfrm>
            <a:off x="6286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/>
          <p:nvPr/>
        </p:nvSpPr>
        <p:spPr>
          <a:xfrm>
            <a:off x="30289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2"/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055812" cy="36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1800" b="0" i="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ebp"/><Relationship Id="rId3" Type="http://schemas.openxmlformats.org/officeDocument/2006/relationships/image" Target="../media/image2.webp"/><Relationship Id="rId7" Type="http://schemas.openxmlformats.org/officeDocument/2006/relationships/image" Target="../media/image6.webp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webp"/><Relationship Id="rId11" Type="http://schemas.openxmlformats.org/officeDocument/2006/relationships/image" Target="../media/image10.png"/><Relationship Id="rId5" Type="http://schemas.openxmlformats.org/officeDocument/2006/relationships/image" Target="../media/image4.webp"/><Relationship Id="rId10" Type="http://schemas.openxmlformats.org/officeDocument/2006/relationships/image" Target="../media/image9.png"/><Relationship Id="rId4" Type="http://schemas.openxmlformats.org/officeDocument/2006/relationships/image" Target="../media/image3.webp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"/>
          <p:cNvSpPr txBox="1">
            <a:spLocks noGrp="1"/>
          </p:cNvSpPr>
          <p:nvPr>
            <p:ph type="title"/>
          </p:nvPr>
        </p:nvSpPr>
        <p:spPr>
          <a:xfrm>
            <a:off x="107950" y="1125537"/>
            <a:ext cx="8496300" cy="17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algn="ctr">
              <a:buSzPts val="8000"/>
            </a:pP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/>
            </a:r>
            <a:b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TREND Y VIGILANCIA DE AERÓDROMO</a:t>
            </a:r>
            <a: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2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>3 de octubre 2023</a:t>
            </a:r>
            <a: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  <a:t/>
            </a:r>
            <a:br>
              <a:rPr lang="es-ES" sz="6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</a:rPr>
            </a:br>
            <a:r>
              <a:rPr lang="es-E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PIB-M 4ª Edición</a:t>
            </a:r>
            <a:endParaRPr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6" name="Google Shape;86;p1"/>
          <p:cNvSpPr txBox="1">
            <a:spLocks noGrp="1"/>
          </p:cNvSpPr>
          <p:nvPr>
            <p:ph type="subTitle" idx="4294967295"/>
          </p:nvPr>
        </p:nvSpPr>
        <p:spPr>
          <a:xfrm>
            <a:off x="2822221" y="5872162"/>
            <a:ext cx="5988403" cy="528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None/>
            </a:pPr>
            <a:r>
              <a:rPr lang="en-US" sz="1400" b="0" i="0" u="none" strike="noStrike" cap="none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Javier Martín </a:t>
            </a:r>
            <a:r>
              <a:rPr lang="en-US" sz="1400" b="0" i="0" u="none" strike="noStrike" cap="none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Martín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, </a:t>
            </a:r>
            <a:r>
              <a:rPr lang="en-US" sz="1400" b="0" i="0" u="none" strike="noStrike" cap="none" dirty="0" err="1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Analísta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Predictor del </a:t>
            </a:r>
            <a:r>
              <a:rPr lang="en-US" sz="1400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Grupo</a:t>
            </a:r>
            <a:r>
              <a:rPr lang="en-US" sz="1400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de </a:t>
            </a:r>
            <a:r>
              <a:rPr lang="en-US" sz="1400" dirty="0" err="1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Predicción</a:t>
            </a:r>
            <a:r>
              <a:rPr lang="en-US" sz="1400" b="0" i="0" u="none" strike="noStrike" cap="none" dirty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 </a:t>
            </a:r>
            <a:r>
              <a:rPr lang="en-US" sz="1400" b="0" i="0" u="none" strike="noStrike" cap="none" dirty="0" smtClean="0">
                <a:solidFill>
                  <a:srgbClr val="BD3632"/>
                </a:solidFill>
                <a:latin typeface="Gill Sans"/>
                <a:ea typeface="Gill Sans"/>
                <a:cs typeface="Gill Sans"/>
                <a:sym typeface="Gill Sans"/>
              </a:rPr>
              <a:t>de Valencia</a:t>
            </a:r>
            <a:endParaRPr sz="1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77" y="4733820"/>
            <a:ext cx="749927" cy="540000"/>
          </a:xfrm>
          <a:prstGeom prst="rect">
            <a:avLst/>
          </a:prstGeom>
        </p:spPr>
      </p:pic>
      <p:pic>
        <p:nvPicPr>
          <p:cNvPr id="9" name="Imagen 8"/>
          <p:cNvPicPr preferRelativeResize="0"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7" y="4742084"/>
            <a:ext cx="774000" cy="523471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070" y="4725997"/>
            <a:ext cx="774000" cy="54405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1644" y="4729926"/>
            <a:ext cx="774000" cy="54405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16718" y="4749041"/>
            <a:ext cx="774000" cy="541472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098" y="5872162"/>
            <a:ext cx="357501" cy="23833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3124552" y="4737583"/>
            <a:ext cx="799207" cy="532472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6797" y="4733820"/>
            <a:ext cx="799206" cy="528382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7771" y="4724040"/>
            <a:ext cx="772184" cy="538162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0399" y="4724040"/>
            <a:ext cx="783480" cy="52101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817811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ESTRUCTURA DEL TRED</a:t>
            </a: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  <a:p>
            <a:r>
              <a:rPr lang="es-ES" b="1" dirty="0" smtClean="0">
                <a:solidFill>
                  <a:schemeClr val="tx1"/>
                </a:solidFill>
              </a:rPr>
              <a:t>TTTT = BECMG O TEMPO; NOSIG</a:t>
            </a:r>
          </a:p>
          <a:p>
            <a:r>
              <a:rPr lang="es-ES" b="1" dirty="0" err="1" smtClean="0">
                <a:solidFill>
                  <a:schemeClr val="tx1"/>
                </a:solidFill>
              </a:rPr>
              <a:t>TTGGgg</a:t>
            </a:r>
            <a:r>
              <a:rPr lang="es-ES" b="1" dirty="0" smtClean="0">
                <a:solidFill>
                  <a:schemeClr val="tx1"/>
                </a:solidFill>
              </a:rPr>
              <a:t> = TT (FM, TL o AT) ;</a:t>
            </a:r>
            <a:r>
              <a:rPr lang="es-ES" b="1" dirty="0" err="1" smtClean="0">
                <a:solidFill>
                  <a:schemeClr val="tx1"/>
                </a:solidFill>
              </a:rPr>
              <a:t>GGgg</a:t>
            </a:r>
            <a:r>
              <a:rPr lang="es-ES" b="1" dirty="0" smtClean="0">
                <a:solidFill>
                  <a:schemeClr val="tx1"/>
                </a:solidFill>
              </a:rPr>
              <a:t> (HORAS Y MINUTOS UTC)</a:t>
            </a:r>
          </a:p>
          <a:p>
            <a:endParaRPr lang="es-ES" dirty="0"/>
          </a:p>
          <a:p>
            <a:r>
              <a:rPr lang="es-ES" b="1" dirty="0" smtClean="0">
                <a:solidFill>
                  <a:srgbClr val="FF0000"/>
                </a:solidFill>
              </a:rPr>
              <a:t>Viento </a:t>
            </a:r>
            <a:r>
              <a:rPr lang="es-ES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</a:t>
            </a:r>
            <a:r>
              <a:rPr lang="es-ES" b="1" dirty="0" smtClean="0">
                <a:solidFill>
                  <a:srgbClr val="FF0000"/>
                </a:solidFill>
              </a:rPr>
              <a:t> </a:t>
            </a:r>
            <a:r>
              <a:rPr lang="es-ES" b="1" dirty="0" err="1" smtClean="0">
                <a:solidFill>
                  <a:srgbClr val="FF0000"/>
                </a:solidFill>
              </a:rPr>
              <a:t>dddffGfmfmKT</a:t>
            </a:r>
            <a:r>
              <a:rPr lang="es-ES" b="1" dirty="0" smtClean="0">
                <a:solidFill>
                  <a:srgbClr val="FF0000"/>
                </a:solidFill>
              </a:rPr>
              <a:t> = </a:t>
            </a:r>
            <a:r>
              <a:rPr lang="es-ES" b="1" dirty="0" err="1" smtClean="0">
                <a:solidFill>
                  <a:srgbClr val="FF0000"/>
                </a:solidFill>
              </a:rPr>
              <a:t>ddd</a:t>
            </a:r>
            <a:r>
              <a:rPr lang="es-ES" b="1" dirty="0" smtClean="0">
                <a:solidFill>
                  <a:srgbClr val="FF0000"/>
                </a:solidFill>
              </a:rPr>
              <a:t> (Dirección del viento); </a:t>
            </a:r>
            <a:r>
              <a:rPr lang="es-ES" b="1" dirty="0" err="1" smtClean="0">
                <a:solidFill>
                  <a:srgbClr val="FF0000"/>
                </a:solidFill>
              </a:rPr>
              <a:t>ff</a:t>
            </a:r>
            <a:r>
              <a:rPr lang="es-ES" b="1" dirty="0" smtClean="0">
                <a:solidFill>
                  <a:srgbClr val="FF0000"/>
                </a:solidFill>
              </a:rPr>
              <a:t> (Intensidad media); </a:t>
            </a:r>
            <a:r>
              <a:rPr lang="es-ES" b="1" dirty="0" err="1" smtClean="0">
                <a:solidFill>
                  <a:srgbClr val="FF0000"/>
                </a:solidFill>
              </a:rPr>
              <a:t>fmfm</a:t>
            </a:r>
            <a:r>
              <a:rPr lang="es-ES" b="1" dirty="0" smtClean="0">
                <a:solidFill>
                  <a:srgbClr val="FF0000"/>
                </a:solidFill>
              </a:rPr>
              <a:t> (Rachas máximas)</a:t>
            </a:r>
            <a:endParaRPr lang="es-ES" b="1" dirty="0">
              <a:solidFill>
                <a:srgbClr val="FF0000"/>
              </a:solidFill>
            </a:endParaRPr>
          </a:p>
          <a:p>
            <a:r>
              <a:rPr lang="es-ES" b="1" dirty="0">
                <a:solidFill>
                  <a:schemeClr val="tx2">
                    <a:lumMod val="50000"/>
                  </a:schemeClr>
                </a:solidFill>
              </a:rPr>
              <a:t>Visibilidad predominante pronosticada 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 b="1" dirty="0" smtClean="0">
                <a:solidFill>
                  <a:schemeClr val="tx2">
                    <a:lumMod val="50000"/>
                  </a:schemeClr>
                </a:solidFill>
              </a:rPr>
              <a:t>VVVV </a:t>
            </a:r>
          </a:p>
          <a:p>
            <a:r>
              <a:rPr lang="es-ES" b="1" dirty="0">
                <a:solidFill>
                  <a:srgbClr val="00B0F0"/>
                </a:solidFill>
              </a:rPr>
              <a:t>Tiempo significativo </a:t>
            </a:r>
            <a:r>
              <a:rPr lang="es-ES" b="1" dirty="0" smtClean="0">
                <a:solidFill>
                  <a:srgbClr val="00B0F0"/>
                </a:solidFill>
              </a:rPr>
              <a:t>pronosticado </a:t>
            </a:r>
            <a:r>
              <a:rPr lang="es-ES" b="1" dirty="0" smtClean="0">
                <a:solidFill>
                  <a:srgbClr val="00B0F0"/>
                </a:solidFill>
                <a:sym typeface="Wingdings" panose="05000000000000000000" pitchFamily="2" charset="2"/>
              </a:rPr>
              <a:t></a:t>
            </a:r>
            <a:r>
              <a:rPr lang="es-ES" b="1" dirty="0" err="1" smtClean="0">
                <a:solidFill>
                  <a:srgbClr val="00B0F0"/>
                </a:solidFill>
              </a:rPr>
              <a:t>w’w</a:t>
            </a:r>
            <a:r>
              <a:rPr lang="es-ES" b="1" dirty="0" smtClean="0">
                <a:solidFill>
                  <a:srgbClr val="00B0F0"/>
                </a:solidFill>
              </a:rPr>
              <a:t>’  (</a:t>
            </a:r>
            <a:r>
              <a:rPr lang="es-ES" b="1" dirty="0" err="1" smtClean="0">
                <a:solidFill>
                  <a:srgbClr val="00B0F0"/>
                </a:solidFill>
              </a:rPr>
              <a:t>NsNsNshshshs</a:t>
            </a:r>
            <a:r>
              <a:rPr lang="es-ES" b="1" dirty="0" smtClean="0">
                <a:solidFill>
                  <a:srgbClr val="00B0F0"/>
                </a:solidFill>
              </a:rPr>
              <a:t>(cc) =(Nubosidad)</a:t>
            </a:r>
            <a:r>
              <a:rPr lang="es-ES" b="1" dirty="0" err="1" smtClean="0">
                <a:solidFill>
                  <a:srgbClr val="00B0F0"/>
                </a:solidFill>
              </a:rPr>
              <a:t>NsNsNs</a:t>
            </a:r>
            <a:r>
              <a:rPr lang="es-ES" b="1" dirty="0" smtClean="0">
                <a:solidFill>
                  <a:srgbClr val="00B0F0"/>
                </a:solidFill>
              </a:rPr>
              <a:t> (FEW,SCT, BKN o OVC); </a:t>
            </a:r>
            <a:r>
              <a:rPr lang="es-ES" b="1" dirty="0" err="1" smtClean="0">
                <a:solidFill>
                  <a:srgbClr val="00B0F0"/>
                </a:solidFill>
              </a:rPr>
              <a:t>hshshs</a:t>
            </a:r>
            <a:r>
              <a:rPr lang="es-ES" b="1" dirty="0">
                <a:solidFill>
                  <a:srgbClr val="00B0F0"/>
                </a:solidFill>
              </a:rPr>
              <a:t> </a:t>
            </a:r>
            <a:r>
              <a:rPr lang="es-ES" b="1" dirty="0" smtClean="0">
                <a:solidFill>
                  <a:srgbClr val="00B0F0"/>
                </a:solidFill>
              </a:rPr>
              <a:t>(Altura en </a:t>
            </a:r>
            <a:r>
              <a:rPr lang="es-ES" b="1" dirty="0" err="1" smtClean="0">
                <a:solidFill>
                  <a:srgbClr val="00B0F0"/>
                </a:solidFill>
              </a:rPr>
              <a:t>hectopiés</a:t>
            </a:r>
            <a:r>
              <a:rPr lang="es-ES" b="1" dirty="0" smtClean="0">
                <a:solidFill>
                  <a:srgbClr val="00B0F0"/>
                </a:solidFill>
              </a:rPr>
              <a:t>)</a:t>
            </a:r>
          </a:p>
          <a:p>
            <a:r>
              <a:rPr lang="es-ES" b="1" dirty="0">
                <a:solidFill>
                  <a:srgbClr val="7030A0"/>
                </a:solidFill>
              </a:rPr>
              <a:t>Visibilidad </a:t>
            </a:r>
            <a:r>
              <a:rPr lang="es-ES" b="1" dirty="0" smtClean="0">
                <a:solidFill>
                  <a:srgbClr val="7030A0"/>
                </a:solidFill>
              </a:rPr>
              <a:t>vertical </a:t>
            </a:r>
            <a:r>
              <a:rPr lang="es-ES" b="1" dirty="0" smtClean="0">
                <a:solidFill>
                  <a:srgbClr val="7030A0"/>
                </a:solidFill>
                <a:sym typeface="Wingdings" panose="05000000000000000000" pitchFamily="2" charset="2"/>
              </a:rPr>
              <a:t>  </a:t>
            </a:r>
            <a:r>
              <a:rPr lang="es-ES" b="1" dirty="0" err="1" smtClean="0">
                <a:solidFill>
                  <a:srgbClr val="7030A0"/>
                </a:solidFill>
              </a:rPr>
              <a:t>VVhshshs</a:t>
            </a:r>
            <a:r>
              <a:rPr lang="es-ES" b="1" dirty="0" smtClean="0">
                <a:solidFill>
                  <a:srgbClr val="7030A0"/>
                </a:solidFill>
              </a:rPr>
              <a:t> = </a:t>
            </a:r>
            <a:r>
              <a:rPr lang="es-ES" b="1" dirty="0" err="1" smtClean="0">
                <a:solidFill>
                  <a:srgbClr val="7030A0"/>
                </a:solidFill>
              </a:rPr>
              <a:t>hshshs</a:t>
            </a:r>
            <a:r>
              <a:rPr lang="es-ES" b="1" dirty="0" smtClean="0">
                <a:solidFill>
                  <a:srgbClr val="7030A0"/>
                </a:solidFill>
              </a:rPr>
              <a:t> (Altura en </a:t>
            </a:r>
            <a:r>
              <a:rPr lang="es-ES" b="1" dirty="0" err="1" smtClean="0">
                <a:solidFill>
                  <a:srgbClr val="7030A0"/>
                </a:solidFill>
              </a:rPr>
              <a:t>hectopiés</a:t>
            </a:r>
            <a:r>
              <a:rPr lang="es-ES" b="1" dirty="0" smtClean="0">
                <a:solidFill>
                  <a:srgbClr val="7030A0"/>
                </a:solidFill>
              </a:rPr>
              <a:t>)</a:t>
            </a:r>
          </a:p>
          <a:p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No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significant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weather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NSW</a:t>
            </a:r>
          </a:p>
          <a:p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No </a:t>
            </a:r>
            <a:r>
              <a:rPr lang="es-ES" b="1" dirty="0" err="1" smtClean="0">
                <a:solidFill>
                  <a:schemeClr val="accent5">
                    <a:lumMod val="50000"/>
                  </a:schemeClr>
                </a:solidFill>
              </a:rPr>
              <a:t>Significant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 Cloud 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es-ES" b="1" dirty="0" smtClean="0">
                <a:solidFill>
                  <a:schemeClr val="accent5">
                    <a:lumMod val="50000"/>
                  </a:schemeClr>
                </a:solidFill>
              </a:rPr>
              <a:t>NSC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13" y="1928186"/>
            <a:ext cx="8049186" cy="1805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13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817811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CRITERIO DE EMISIÓN DEL VIENTO</a:t>
            </a: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47" y="2243901"/>
            <a:ext cx="7847393" cy="334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79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817811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CRITERIO DE EMISIÓN DE LA VISIBILIDAD</a:t>
            </a: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012" y="3601063"/>
            <a:ext cx="8087463" cy="188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92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35653" y="1295311"/>
            <a:ext cx="817811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CRITERIO DE EMISIÓN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DEL TIEMPO SIGNIFICATIVO</a:t>
            </a:r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05" y="1689101"/>
            <a:ext cx="7853458" cy="468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6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817811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CRITERIO DE EMISIÓN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 LAS NUBES</a:t>
            </a:r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21" y="2223436"/>
            <a:ext cx="7798442" cy="3811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50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REPASO TEORÍA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17689" y="1507067"/>
            <a:ext cx="8178110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CRITERIO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DE EMISIÓN DE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LA VISIBILIDAD VERTICAL</a:t>
            </a:r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endParaRPr lang="es-ES" b="1" dirty="0" smtClean="0">
              <a:solidFill>
                <a:schemeClr val="tx1"/>
              </a:solidFill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72" y="3297755"/>
            <a:ext cx="8134427" cy="1755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580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1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5066" y="1478191"/>
            <a:ext cx="7857067" cy="27084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TREND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Y VIGILANCIA DE AERÓDROMO 1: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GENERAL</a:t>
            </a:r>
          </a:p>
          <a:p>
            <a:pPr algn="ctr"/>
            <a:endParaRPr lang="es-ES" dirty="0"/>
          </a:p>
          <a:p>
            <a:r>
              <a:rPr lang="es-ES" b="1" u="sng" dirty="0" smtClean="0"/>
              <a:t>Link de la práctica:</a:t>
            </a:r>
            <a:endParaRPr lang="es-ES" b="1" u="sng" dirty="0"/>
          </a:p>
          <a:p>
            <a:endParaRPr lang="es-ES" dirty="0" smtClean="0"/>
          </a:p>
          <a:p>
            <a:r>
              <a:rPr lang="es-ES" i="1" dirty="0">
                <a:solidFill>
                  <a:srgbClr val="FF0000"/>
                </a:solidFill>
              </a:rPr>
              <a:t>https://</a:t>
            </a:r>
            <a:r>
              <a:rPr lang="es-ES" i="1" dirty="0" smtClean="0">
                <a:solidFill>
                  <a:srgbClr val="FF0000"/>
                </a:solidFill>
              </a:rPr>
              <a:t>docs.google.com/forms/d/e/1FAIpQLSe-4W7-kAe9PFgcKFPJ9pvCX4Ctgz8VOFYLNx-OlejDsBnKSw/viewform</a:t>
            </a:r>
          </a:p>
          <a:p>
            <a:pPr algn="ctr"/>
            <a:endParaRPr lang="es-ES" i="1" dirty="0">
              <a:solidFill>
                <a:srgbClr val="FF0000"/>
              </a:solidFill>
            </a:endParaRPr>
          </a:p>
          <a:p>
            <a:endParaRPr lang="es-E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799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2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85066" y="1478191"/>
            <a:ext cx="7857067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i="1" dirty="0" smtClean="0">
              <a:solidFill>
                <a:srgbClr val="FF0000"/>
              </a:solidFill>
            </a:endParaRPr>
          </a:p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PRACTICA 2: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TREND Y VIGILANCIA DE AERÓDROMO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2:15-11-2020</a:t>
            </a:r>
          </a:p>
          <a:p>
            <a:pPr algn="ctr"/>
            <a:endParaRPr lang="es-ES" sz="1800" dirty="0"/>
          </a:p>
          <a:p>
            <a:r>
              <a:rPr lang="es-ES" b="1" u="sng" dirty="0" smtClean="0"/>
              <a:t>Link </a:t>
            </a:r>
            <a:r>
              <a:rPr lang="es-ES" b="1" u="sng" dirty="0"/>
              <a:t>de la práctica</a:t>
            </a:r>
            <a:r>
              <a:rPr lang="es-ES" b="1" u="sng" dirty="0" smtClean="0"/>
              <a:t>:</a:t>
            </a:r>
            <a:endParaRPr lang="es-ES" dirty="0"/>
          </a:p>
          <a:p>
            <a:endParaRPr lang="es-ES" dirty="0"/>
          </a:p>
          <a:p>
            <a:r>
              <a:rPr lang="es-ES" i="1" dirty="0">
                <a:solidFill>
                  <a:srgbClr val="FF0000"/>
                </a:solidFill>
              </a:rPr>
              <a:t>https://docs.google.com/forms/d/e/1FAIpQLSd-_Jm9zBLXfbC4v4AW5KQttmrfhqWRglm9pAIA2u8Z7LwUSQ/viewform</a:t>
            </a:r>
          </a:p>
          <a:p>
            <a:endParaRPr lang="es-ES" i="1" dirty="0" smtClean="0">
              <a:solidFill>
                <a:srgbClr val="FF0000"/>
              </a:solidFill>
            </a:endParaRPr>
          </a:p>
          <a:p>
            <a:endParaRPr lang="es-E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554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 3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75922" y="1469047"/>
            <a:ext cx="7857067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u="sng" spc="50" dirty="0">
                <a:ln w="0"/>
                <a:solidFill>
                  <a:srgbClr val="FF000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DUST FORECAST</a:t>
            </a:r>
            <a:endParaRPr lang="es-ES" b="1" u="sng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r>
              <a:rPr lang="es-ES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https://dust.aemet.es/</a:t>
            </a:r>
          </a:p>
          <a:p>
            <a:endParaRPr lang="es-ES" i="1" dirty="0" smtClean="0">
              <a:solidFill>
                <a:srgbClr val="FF0000"/>
              </a:solidFill>
            </a:endParaRPr>
          </a:p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r>
              <a:rPr lang="es-E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PRACTICA 3: TREND Y VIGILANCIA DE AERÓDROMO 3:22-02-2020</a:t>
            </a:r>
            <a:endParaRPr lang="es-ES" sz="2400" dirty="0"/>
          </a:p>
          <a:p>
            <a:endParaRPr lang="es-ES" sz="1800" dirty="0"/>
          </a:p>
          <a:p>
            <a:r>
              <a:rPr lang="es-ES" sz="1800" b="1" u="sng" dirty="0"/>
              <a:t>Link de la práctica:</a:t>
            </a:r>
          </a:p>
          <a:p>
            <a:endParaRPr lang="es-ES" sz="1800" dirty="0"/>
          </a:p>
          <a:p>
            <a:endParaRPr lang="es-ES" sz="1800" dirty="0"/>
          </a:p>
          <a:p>
            <a:r>
              <a:rPr lang="es-ES" sz="1800" i="1" dirty="0">
                <a:solidFill>
                  <a:srgbClr val="FF0000"/>
                </a:solidFill>
              </a:rPr>
              <a:t>https://docs.google.com/forms/d/e/1FAIpQLSc-rTa204ksiXD_NUZ1b3LZIfDKSHU9yQp6kUtAS2OGhcW1Wg/viewform</a:t>
            </a:r>
          </a:p>
          <a:p>
            <a:endParaRPr lang="es-ES" i="1" dirty="0" smtClean="0">
              <a:solidFill>
                <a:srgbClr val="FF0000"/>
              </a:solidFill>
            </a:endParaRPr>
          </a:p>
          <a:p>
            <a:endParaRPr lang="es-E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32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PRÁCTICAS</a:t>
            </a:r>
            <a:endParaRPr lang="es-ES" sz="36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438912" y="1478191"/>
            <a:ext cx="8467344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PRACTICA 4.1:TREND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Y VIGILANCIA DE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AERÓDROMO: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(01-07-2018)</a:t>
            </a:r>
            <a:endParaRPr lang="es-ES" sz="1800" b="1" spc="50" dirty="0" smtClean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es-ES" dirty="0"/>
          </a:p>
          <a:p>
            <a:r>
              <a:rPr lang="es-ES" b="1" u="sng" dirty="0" smtClean="0"/>
              <a:t>Link de la práctica:</a:t>
            </a:r>
            <a:endParaRPr lang="es-ES" b="1" u="sng" dirty="0"/>
          </a:p>
          <a:p>
            <a:endParaRPr lang="es-ES" dirty="0" smtClean="0"/>
          </a:p>
          <a:p>
            <a:r>
              <a:rPr lang="es-ES" i="1" dirty="0" smtClean="0">
                <a:solidFill>
                  <a:srgbClr val="FF0000"/>
                </a:solidFill>
              </a:rPr>
              <a:t>https</a:t>
            </a:r>
            <a:r>
              <a:rPr lang="es-ES" i="1" dirty="0">
                <a:solidFill>
                  <a:srgbClr val="FF0000"/>
                </a:solidFill>
              </a:rPr>
              <a:t>://docs.google.com/forms/d/e/1FAIpQLSf3I7ri2tjiMXiWmNAjYuL4z5-UfRj2OlSHrxeFOTvCThYb-g/viewform</a:t>
            </a:r>
            <a:endParaRPr lang="es-ES" i="1" dirty="0" smtClean="0">
              <a:solidFill>
                <a:srgbClr val="FF0000"/>
              </a:solidFill>
            </a:endParaRPr>
          </a:p>
          <a:p>
            <a:pPr algn="ctr"/>
            <a:endParaRPr lang="es-ES" i="1" dirty="0">
              <a:solidFill>
                <a:srgbClr val="FF0000"/>
              </a:solidFill>
            </a:endParaRPr>
          </a:p>
          <a:p>
            <a:pPr algn="ctr"/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PRÁCTICA 4.2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TREND Y VIGILANCIA DE AERÓDROMO </a:t>
            </a:r>
            <a:r>
              <a:rPr lang="es-ES" sz="1800" b="1" spc="50" dirty="0" smtClean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: </a:t>
            </a:r>
            <a:r>
              <a:rPr lang="es-ES" sz="18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(01-07-2018)</a:t>
            </a:r>
            <a:endParaRPr lang="es-ES" sz="1800" dirty="0" smtClean="0"/>
          </a:p>
          <a:p>
            <a:endParaRPr lang="es-ES" b="1" u="sng" dirty="0" smtClean="0"/>
          </a:p>
          <a:p>
            <a:r>
              <a:rPr lang="es-ES" b="1" u="sng" dirty="0" smtClean="0"/>
              <a:t>Link de la práctica:</a:t>
            </a:r>
            <a:endParaRPr lang="es-ES" dirty="0" smtClean="0"/>
          </a:p>
          <a:p>
            <a:endParaRPr lang="es-ES" dirty="0" smtClean="0"/>
          </a:p>
          <a:p>
            <a:endParaRPr lang="es-ES" dirty="0" smtClean="0"/>
          </a:p>
          <a:p>
            <a:r>
              <a:rPr lang="es-ES" i="1" dirty="0" smtClean="0">
                <a:solidFill>
                  <a:srgbClr val="FF0000"/>
                </a:solidFill>
              </a:rPr>
              <a:t>https</a:t>
            </a:r>
            <a:r>
              <a:rPr lang="es-ES" i="1" dirty="0">
                <a:solidFill>
                  <a:srgbClr val="FF0000"/>
                </a:solidFill>
              </a:rPr>
              <a:t>://docs.google.com/forms/d/e/1FAIpQLSeybyHU4fFngnajlAjKOAN-QKgzaKADE8CLDKWXgzFzEYsdhg/viewform</a:t>
            </a:r>
            <a:endParaRPr lang="es-ES" i="1" dirty="0" smtClean="0">
              <a:solidFill>
                <a:srgbClr val="FF0000"/>
              </a:solidFill>
            </a:endParaRPr>
          </a:p>
          <a:p>
            <a:endParaRPr lang="es-ES" i="1" dirty="0" smtClean="0">
              <a:solidFill>
                <a:srgbClr val="FF0000"/>
              </a:solidFill>
            </a:endParaRPr>
          </a:p>
          <a:p>
            <a:endParaRPr lang="es-ES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7904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Tema d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5118</TotalTime>
  <Words>411</Words>
  <Application>Microsoft Office PowerPoint</Application>
  <PresentationFormat>Presentación en pantalla (4:3)</PresentationFormat>
  <Paragraphs>136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Gill Sans</vt:lpstr>
      <vt:lpstr>Arial</vt:lpstr>
      <vt:lpstr>Wingdings</vt:lpstr>
      <vt:lpstr>Calibri</vt:lpstr>
      <vt:lpstr>Times New Roman</vt:lpstr>
      <vt:lpstr>Tema de Office</vt:lpstr>
      <vt:lpstr>  TREND Y VIGILANCIA DE AERÓDROMO 3 de octubre 2023  PIB-M 4ª Edición</vt:lpstr>
      <vt:lpstr>REPASO TEORÍA</vt:lpstr>
      <vt:lpstr>REPASO TEORÍA</vt:lpstr>
      <vt:lpstr>REPASO TEORÍA</vt:lpstr>
      <vt:lpstr>REPASO TEORÍA</vt:lpstr>
      <vt:lpstr>REPASO TEORÍA</vt:lpstr>
      <vt:lpstr>REPASO TEORÍA</vt:lpstr>
      <vt:lpstr>PRÁCTICA 1</vt:lpstr>
      <vt:lpstr>PRÁCTICA 2</vt:lpstr>
      <vt:lpstr>PRÁCTICA 3</vt:lpstr>
      <vt:lpstr>PRÁCTICAS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METAR/SPECI</dc:title>
  <dc:creator>Ricardo García Tagle</dc:creator>
  <cp:lastModifiedBy>Cuenta Microsoft</cp:lastModifiedBy>
  <cp:revision>40</cp:revision>
  <dcterms:created xsi:type="dcterms:W3CDTF">2016-11-07T08:34:13Z</dcterms:created>
  <dcterms:modified xsi:type="dcterms:W3CDTF">2023-10-02T11:32:35Z</dcterms:modified>
</cp:coreProperties>
</file>