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13"/>
  </p:notesMasterIdLst>
  <p:handoutMasterIdLst>
    <p:handoutMasterId r:id="rId14"/>
  </p:handoutMasterIdLst>
  <p:sldIdLst>
    <p:sldId id="589" r:id="rId2"/>
    <p:sldId id="613" r:id="rId3"/>
    <p:sldId id="605" r:id="rId4"/>
    <p:sldId id="606" r:id="rId5"/>
    <p:sldId id="609" r:id="rId6"/>
    <p:sldId id="611" r:id="rId7"/>
    <p:sldId id="612" r:id="rId8"/>
    <p:sldId id="610" r:id="rId9"/>
    <p:sldId id="608" r:id="rId10"/>
    <p:sldId id="607" r:id="rId11"/>
    <p:sldId id="604" r:id="rId12"/>
  </p:sldIdLst>
  <p:sldSz cx="12192000" cy="6858000"/>
  <p:notesSz cx="9931400" cy="14363700"/>
  <p:defaultTextStyle>
    <a:defPPr>
      <a:defRPr lang="en-GB"/>
    </a:defPPr>
    <a:lvl1pPr algn="l" rtl="0" fontAlgn="base">
      <a:spcBef>
        <a:spcPct val="0"/>
      </a:spcBef>
      <a:spcAft>
        <a:spcPct val="0"/>
      </a:spcAft>
      <a:defRPr sz="900" b="1" kern="1200">
        <a:solidFill>
          <a:schemeClr val="bg1"/>
        </a:solidFill>
        <a:latin typeface="Tahoma" pitchFamily="34" charset="0"/>
        <a:ea typeface="+mn-ea"/>
        <a:cs typeface="+mn-cs"/>
      </a:defRPr>
    </a:lvl1pPr>
    <a:lvl2pPr marL="457200" algn="l" rtl="0" fontAlgn="base">
      <a:spcBef>
        <a:spcPct val="0"/>
      </a:spcBef>
      <a:spcAft>
        <a:spcPct val="0"/>
      </a:spcAft>
      <a:defRPr sz="900" b="1" kern="1200">
        <a:solidFill>
          <a:schemeClr val="bg1"/>
        </a:solidFill>
        <a:latin typeface="Tahoma" pitchFamily="34" charset="0"/>
        <a:ea typeface="+mn-ea"/>
        <a:cs typeface="+mn-cs"/>
      </a:defRPr>
    </a:lvl2pPr>
    <a:lvl3pPr marL="914400" algn="l" rtl="0" fontAlgn="base">
      <a:spcBef>
        <a:spcPct val="0"/>
      </a:spcBef>
      <a:spcAft>
        <a:spcPct val="0"/>
      </a:spcAft>
      <a:defRPr sz="900" b="1" kern="1200">
        <a:solidFill>
          <a:schemeClr val="bg1"/>
        </a:solidFill>
        <a:latin typeface="Tahoma" pitchFamily="34" charset="0"/>
        <a:ea typeface="+mn-ea"/>
        <a:cs typeface="+mn-cs"/>
      </a:defRPr>
    </a:lvl3pPr>
    <a:lvl4pPr marL="1371600" algn="l" rtl="0" fontAlgn="base">
      <a:spcBef>
        <a:spcPct val="0"/>
      </a:spcBef>
      <a:spcAft>
        <a:spcPct val="0"/>
      </a:spcAft>
      <a:defRPr sz="900" b="1" kern="1200">
        <a:solidFill>
          <a:schemeClr val="bg1"/>
        </a:solidFill>
        <a:latin typeface="Tahoma" pitchFamily="34" charset="0"/>
        <a:ea typeface="+mn-ea"/>
        <a:cs typeface="+mn-cs"/>
      </a:defRPr>
    </a:lvl4pPr>
    <a:lvl5pPr marL="1828800" algn="l" rtl="0" fontAlgn="base">
      <a:spcBef>
        <a:spcPct val="0"/>
      </a:spcBef>
      <a:spcAft>
        <a:spcPct val="0"/>
      </a:spcAft>
      <a:defRPr sz="900" b="1" kern="1200">
        <a:solidFill>
          <a:schemeClr val="bg1"/>
        </a:solidFill>
        <a:latin typeface="Tahoma" pitchFamily="34" charset="0"/>
        <a:ea typeface="+mn-ea"/>
        <a:cs typeface="+mn-cs"/>
      </a:defRPr>
    </a:lvl5pPr>
    <a:lvl6pPr marL="2286000" algn="l" defTabSz="914400" rtl="0" eaLnBrk="1" latinLnBrk="0" hangingPunct="1">
      <a:defRPr sz="900" b="1" kern="1200">
        <a:solidFill>
          <a:schemeClr val="bg1"/>
        </a:solidFill>
        <a:latin typeface="Tahoma" pitchFamily="34" charset="0"/>
        <a:ea typeface="+mn-ea"/>
        <a:cs typeface="+mn-cs"/>
      </a:defRPr>
    </a:lvl6pPr>
    <a:lvl7pPr marL="2743200" algn="l" defTabSz="914400" rtl="0" eaLnBrk="1" latinLnBrk="0" hangingPunct="1">
      <a:defRPr sz="900" b="1" kern="1200">
        <a:solidFill>
          <a:schemeClr val="bg1"/>
        </a:solidFill>
        <a:latin typeface="Tahoma" pitchFamily="34" charset="0"/>
        <a:ea typeface="+mn-ea"/>
        <a:cs typeface="+mn-cs"/>
      </a:defRPr>
    </a:lvl7pPr>
    <a:lvl8pPr marL="3200400" algn="l" defTabSz="914400" rtl="0" eaLnBrk="1" latinLnBrk="0" hangingPunct="1">
      <a:defRPr sz="900" b="1" kern="1200">
        <a:solidFill>
          <a:schemeClr val="bg1"/>
        </a:solidFill>
        <a:latin typeface="Tahoma" pitchFamily="34" charset="0"/>
        <a:ea typeface="+mn-ea"/>
        <a:cs typeface="+mn-cs"/>
      </a:defRPr>
    </a:lvl8pPr>
    <a:lvl9pPr marL="3657600" algn="l" defTabSz="914400" rtl="0" eaLnBrk="1" latinLnBrk="0" hangingPunct="1">
      <a:defRPr sz="900" b="1" kern="1200">
        <a:solidFill>
          <a:schemeClr val="bg1"/>
        </a:solidFill>
        <a:latin typeface="Tahoma" pitchFamily="34" charset="0"/>
        <a:ea typeface="+mn-ea"/>
        <a:cs typeface="+mn-cs"/>
      </a:defRPr>
    </a:lvl9pPr>
  </p:defaultTextStyle>
  <p:extLst>
    <p:ext uri="{EFAFB233-063F-42B5-8137-9DF3F51BA10A}">
      <p15:sldGuideLst xmlns:p15="http://schemas.microsoft.com/office/powerpoint/2012/main">
        <p15:guide id="1" orient="horz" pos="1164" userDrawn="1">
          <p15:clr>
            <a:srgbClr val="A4A3A4"/>
          </p15:clr>
        </p15:guide>
        <p15:guide id="2" orient="horz" pos="1410" userDrawn="1">
          <p15:clr>
            <a:srgbClr val="A4A3A4"/>
          </p15:clr>
        </p15:guide>
        <p15:guide id="3" orient="horz" pos="2715" userDrawn="1">
          <p15:clr>
            <a:srgbClr val="A4A3A4"/>
          </p15:clr>
        </p15:guide>
        <p15:guide id="4" orient="horz" pos="2389" userDrawn="1">
          <p15:clr>
            <a:srgbClr val="A4A3A4"/>
          </p15:clr>
        </p15:guide>
        <p15:guide id="5" orient="horz" pos="2064" userDrawn="1">
          <p15:clr>
            <a:srgbClr val="A4A3A4"/>
          </p15:clr>
        </p15:guide>
        <p15:guide id="6" orient="horz" pos="1735" userDrawn="1">
          <p15:clr>
            <a:srgbClr val="A4A3A4"/>
          </p15:clr>
        </p15:guide>
        <p15:guide id="7" orient="horz" pos="3369" userDrawn="1">
          <p15:clr>
            <a:srgbClr val="A4A3A4"/>
          </p15:clr>
        </p15:guide>
        <p15:guide id="8" orient="horz" pos="3698" userDrawn="1">
          <p15:clr>
            <a:srgbClr val="A4A3A4"/>
          </p15:clr>
        </p15:guide>
        <p15:guide id="9" pos="5186" userDrawn="1">
          <p15:clr>
            <a:srgbClr val="A4A3A4"/>
          </p15:clr>
        </p15:guide>
        <p15:guide id="10" pos="241" userDrawn="1">
          <p15:clr>
            <a:srgbClr val="A4A3A4"/>
          </p15:clr>
        </p15:guide>
        <p15:guide id="11" pos="1910" userDrawn="1">
          <p15:clr>
            <a:srgbClr val="A4A3A4"/>
          </p15:clr>
        </p15:guide>
        <p15:guide id="12" pos="6005" userDrawn="1">
          <p15:clr>
            <a:srgbClr val="A4A3A4"/>
          </p15:clr>
        </p15:guide>
        <p15:guide id="13" pos="6838" userDrawn="1">
          <p15:clr>
            <a:srgbClr val="A4A3A4"/>
          </p15:clr>
        </p15:guide>
        <p15:guide id="14" pos="2751" userDrawn="1">
          <p15:clr>
            <a:srgbClr val="A4A3A4"/>
          </p15:clr>
        </p15:guide>
        <p15:guide id="15" pos="1076" userDrawn="1">
          <p15:clr>
            <a:srgbClr val="A4A3A4"/>
          </p15:clr>
        </p15:guide>
      </p15:sldGuideLst>
    </p:ext>
    <p:ext uri="{2D200454-40CA-4A62-9FC3-DE9A4176ACB9}">
      <p15:notesGuideLst xmlns:p15="http://schemas.microsoft.com/office/powerpoint/2012/main">
        <p15:guide id="1" orient="horz" pos="4525">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00B5E2"/>
    <a:srgbClr val="FEDB00"/>
    <a:srgbClr val="99C221"/>
    <a:srgbClr val="00205B"/>
    <a:srgbClr val="FE5000"/>
    <a:srgbClr val="C5B9AC"/>
    <a:srgbClr val="CB333B"/>
    <a:srgbClr val="968C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8" autoAdjust="0"/>
    <p:restoredTop sz="90299" autoAdjust="0"/>
  </p:normalViewPr>
  <p:slideViewPr>
    <p:cSldViewPr snapToGrid="0">
      <p:cViewPr varScale="1">
        <p:scale>
          <a:sx n="91" d="100"/>
          <a:sy n="91" d="100"/>
        </p:scale>
        <p:origin x="77" y="110"/>
      </p:cViewPr>
      <p:guideLst>
        <p:guide orient="horz" pos="1164"/>
        <p:guide orient="horz" pos="1410"/>
        <p:guide orient="horz" pos="2715"/>
        <p:guide orient="horz" pos="2389"/>
        <p:guide orient="horz" pos="2064"/>
        <p:guide orient="horz" pos="1735"/>
        <p:guide orient="horz" pos="3369"/>
        <p:guide orient="horz" pos="3698"/>
        <p:guide pos="5186"/>
        <p:guide pos="241"/>
        <p:guide pos="1910"/>
        <p:guide pos="6005"/>
        <p:guide pos="6838"/>
        <p:guide pos="2751"/>
        <p:guide pos="10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0020"/>
    </p:cViewPr>
  </p:sorterViewPr>
  <p:notesViewPr>
    <p:cSldViewPr snapToGrid="0">
      <p:cViewPr varScale="1">
        <p:scale>
          <a:sx n="57" d="100"/>
          <a:sy n="57" d="100"/>
        </p:scale>
        <p:origin x="3096" y="78"/>
      </p:cViewPr>
      <p:guideLst>
        <p:guide orient="horz" pos="4525"/>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0" cy="261938"/>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79" name="Rectangle 3"/>
          <p:cNvSpPr>
            <a:spLocks noGrp="1" noChangeArrowheads="1"/>
          </p:cNvSpPr>
          <p:nvPr>
            <p:ph type="dt" sz="quarter" idx="1"/>
          </p:nvPr>
        </p:nvSpPr>
        <p:spPr bwMode="auto">
          <a:xfrm>
            <a:off x="9982200" y="0"/>
            <a:ext cx="0" cy="261938"/>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0" name="Rectangle 4"/>
          <p:cNvSpPr>
            <a:spLocks noGrp="1" noChangeArrowheads="1"/>
          </p:cNvSpPr>
          <p:nvPr>
            <p:ph type="ftr" sz="quarter" idx="2"/>
          </p:nvPr>
        </p:nvSpPr>
        <p:spPr bwMode="auto">
          <a:xfrm>
            <a:off x="0" y="14090650"/>
            <a:ext cx="0" cy="261938"/>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1" name="Rectangle 5"/>
          <p:cNvSpPr>
            <a:spLocks noGrp="1" noChangeArrowheads="1"/>
          </p:cNvSpPr>
          <p:nvPr>
            <p:ph type="sldNum" sz="quarter" idx="3"/>
          </p:nvPr>
        </p:nvSpPr>
        <p:spPr bwMode="auto">
          <a:xfrm>
            <a:off x="9707563" y="14085888"/>
            <a:ext cx="274637" cy="266700"/>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fld id="{E842FA72-B9ED-494F-A64D-EC1E1901C355}" type="slidenum">
              <a:rPr lang="de-DE"/>
              <a:pPr>
                <a:defRPr/>
              </a:pPr>
              <a:t>‹#›</a:t>
            </a:fld>
            <a:endParaRPr lang="de-DE"/>
          </a:p>
        </p:txBody>
      </p:sp>
    </p:spTree>
    <p:extLst>
      <p:ext uri="{BB962C8B-B14F-4D97-AF65-F5344CB8AC3E}">
        <p14:creationId xmlns:p14="http://schemas.microsoft.com/office/powerpoint/2010/main" val="609361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302125" cy="719138"/>
          </a:xfrm>
          <a:prstGeom prst="rect">
            <a:avLst/>
          </a:prstGeom>
          <a:noFill/>
          <a:ln w="9525">
            <a:noFill/>
            <a:miter lim="800000"/>
            <a:headEnd/>
            <a:tailEnd/>
          </a:ln>
          <a:effectLst/>
        </p:spPr>
        <p:txBody>
          <a:bodyPr vert="horz" wrap="square" lIns="133601" tIns="66800" rIns="133601" bIns="66800" numCol="1" anchor="t"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5" name="Rectangle 3"/>
          <p:cNvSpPr>
            <a:spLocks noGrp="1" noChangeArrowheads="1"/>
          </p:cNvSpPr>
          <p:nvPr>
            <p:ph type="dt" idx="1"/>
          </p:nvPr>
        </p:nvSpPr>
        <p:spPr bwMode="auto">
          <a:xfrm>
            <a:off x="5629275" y="0"/>
            <a:ext cx="4302125" cy="719138"/>
          </a:xfrm>
          <a:prstGeom prst="rect">
            <a:avLst/>
          </a:prstGeom>
          <a:noFill/>
          <a:ln w="9525">
            <a:noFill/>
            <a:miter lim="800000"/>
            <a:headEnd/>
            <a:tailEnd/>
          </a:ln>
          <a:effectLst/>
        </p:spPr>
        <p:txBody>
          <a:bodyPr vert="horz" wrap="square" lIns="133601" tIns="66800" rIns="133601" bIns="66800" numCol="1" anchor="t"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205828" name="Rectangle 4"/>
          <p:cNvSpPr>
            <a:spLocks noGrp="1" noRot="1" noChangeAspect="1" noChangeArrowheads="1" noTextEdit="1"/>
          </p:cNvSpPr>
          <p:nvPr>
            <p:ph type="sldImg" idx="2"/>
          </p:nvPr>
        </p:nvSpPr>
        <p:spPr bwMode="auto">
          <a:xfrm>
            <a:off x="177800" y="1074738"/>
            <a:ext cx="9575800" cy="53863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1322388" y="6819900"/>
            <a:ext cx="7286625" cy="6469063"/>
          </a:xfrm>
          <a:prstGeom prst="rect">
            <a:avLst/>
          </a:prstGeom>
          <a:noFill/>
          <a:ln w="9525">
            <a:noFill/>
            <a:miter lim="800000"/>
            <a:headEnd/>
            <a:tailEnd/>
          </a:ln>
          <a:effectLst/>
        </p:spPr>
        <p:txBody>
          <a:bodyPr vert="horz" wrap="square" lIns="133601" tIns="66800" rIns="133601" bIns="66800" numCol="1" anchor="t" anchorCtr="0" compatLnSpc="1">
            <a:prstTxWarp prst="textNoShape">
              <a:avLst/>
            </a:prstTxWarp>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3078" name="Rectangle 6"/>
          <p:cNvSpPr>
            <a:spLocks noGrp="1" noChangeArrowheads="1"/>
          </p:cNvSpPr>
          <p:nvPr>
            <p:ph type="ftr" sz="quarter" idx="4"/>
          </p:nvPr>
        </p:nvSpPr>
        <p:spPr bwMode="auto">
          <a:xfrm>
            <a:off x="0" y="13644563"/>
            <a:ext cx="4302125" cy="719137"/>
          </a:xfrm>
          <a:prstGeom prst="rect">
            <a:avLst/>
          </a:prstGeom>
          <a:noFill/>
          <a:ln w="9525">
            <a:noFill/>
            <a:miter lim="800000"/>
            <a:headEnd/>
            <a:tailEnd/>
          </a:ln>
          <a:effectLst/>
        </p:spPr>
        <p:txBody>
          <a:bodyPr vert="horz" wrap="square" lIns="133601" tIns="66800" rIns="133601" bIns="66800" numCol="1" anchor="b"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9" name="Rectangle 7"/>
          <p:cNvSpPr>
            <a:spLocks noGrp="1" noChangeArrowheads="1"/>
          </p:cNvSpPr>
          <p:nvPr>
            <p:ph type="sldNum" sz="quarter" idx="5"/>
          </p:nvPr>
        </p:nvSpPr>
        <p:spPr bwMode="auto">
          <a:xfrm>
            <a:off x="5629275" y="13644563"/>
            <a:ext cx="4302125" cy="719137"/>
          </a:xfrm>
          <a:prstGeom prst="rect">
            <a:avLst/>
          </a:prstGeom>
          <a:noFill/>
          <a:ln w="9525">
            <a:noFill/>
            <a:miter lim="800000"/>
            <a:headEnd/>
            <a:tailEnd/>
          </a:ln>
          <a:effectLst/>
        </p:spPr>
        <p:txBody>
          <a:bodyPr vert="horz" wrap="square" lIns="133601" tIns="66800" rIns="133601" bIns="66800" numCol="1" anchor="b"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fld id="{7FE02029-9BE2-4139-82E8-7E205433FD51}" type="slidenum">
              <a:rPr lang="de-DE"/>
              <a:pPr>
                <a:defRPr/>
              </a:pPr>
              <a:t>‹#›</a:t>
            </a:fld>
            <a:endParaRPr lang="de-DE"/>
          </a:p>
        </p:txBody>
      </p:sp>
    </p:spTree>
    <p:extLst>
      <p:ext uri="{BB962C8B-B14F-4D97-AF65-F5344CB8AC3E}">
        <p14:creationId xmlns:p14="http://schemas.microsoft.com/office/powerpoint/2010/main" val="39804190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pPr defTabSz="1333500"/>
            <a:fld id="{B3123BCD-06C1-4979-A4B6-929E88FE602B}" type="slidenum">
              <a:rPr lang="de-DE" smtClean="0"/>
              <a:pPr defTabSz="1333500"/>
              <a:t>1</a:t>
            </a:fld>
            <a:endParaRPr lang="de-DE" smtClean="0"/>
          </a:p>
        </p:txBody>
      </p:sp>
      <p:sp>
        <p:nvSpPr>
          <p:cNvPr id="206851" name="Rectangle 2"/>
          <p:cNvSpPr>
            <a:spLocks noGrp="1" noRot="1" noChangeAspect="1" noChangeArrowheads="1" noTextEdit="1"/>
          </p:cNvSpPr>
          <p:nvPr>
            <p:ph type="sldImg"/>
          </p:nvPr>
        </p:nvSpPr>
        <p:spPr>
          <a:xfrm>
            <a:off x="177800" y="1074738"/>
            <a:ext cx="9575800" cy="5386387"/>
          </a:xfrm>
          <a:ln/>
        </p:spPr>
      </p:sp>
      <p:sp>
        <p:nvSpPr>
          <p:cNvPr id="206852" name="Rectangle 3"/>
          <p:cNvSpPr>
            <a:spLocks noGrp="1" noChangeArrowheads="1"/>
          </p:cNvSpPr>
          <p:nvPr>
            <p:ph type="body" idx="1"/>
          </p:nvPr>
        </p:nvSpPr>
        <p:spPr>
          <a:noFill/>
          <a:ln/>
        </p:spPr>
        <p:txBody>
          <a:bodyPr/>
          <a:lstStyle/>
          <a:p>
            <a:endParaRPr lang="de-DE" dirty="0" smtClean="0"/>
          </a:p>
        </p:txBody>
      </p:sp>
    </p:spTree>
    <p:extLst>
      <p:ext uri="{BB962C8B-B14F-4D97-AF65-F5344CB8AC3E}">
        <p14:creationId xmlns:p14="http://schemas.microsoft.com/office/powerpoint/2010/main" val="390220569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4.wmf"/><Relationship Id="rId12"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oleObject" Target="../embeddings/oleObject1.bin"/><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244" name="Rectangle 243"/>
          <p:cNvSpPr/>
          <p:nvPr userDrawn="1"/>
        </p:nvSpPr>
        <p:spPr bwMode="auto">
          <a:xfrm>
            <a:off x="8093207" y="230589"/>
            <a:ext cx="4098795" cy="1129085"/>
          </a:xfrm>
          <a:prstGeom prst="rect">
            <a:avLst/>
          </a:prstGeom>
          <a:solidFill>
            <a:schemeClr val="bg1"/>
          </a:solidFill>
          <a:ln w="9525" cap="flat" cmpd="sng" algn="ctr">
            <a:noFill/>
            <a:prstDash val="solid"/>
            <a:round/>
            <a:headEnd type="none" w="med" len="med"/>
            <a:tailEnd type="none" w="med" len="med"/>
          </a:ln>
          <a:effectLst/>
        </p:spPr>
        <p:txBody>
          <a:bodyPr vert="horz" wrap="square" lIns="44308" tIns="44308" rIns="44308" bIns="44308" numCol="1" rtlCol="0" anchor="t" anchorCtr="0" compatLnSpc="1">
            <a:prstTxWarp prst="textNoShape">
              <a:avLst/>
            </a:prstTxWarp>
          </a:bodyPr>
          <a:lstStyle/>
          <a:p>
            <a:pPr marL="0" marR="0" indent="0" algn="l" defTabSz="1125444" rtl="0" eaLnBrk="0" fontAlgn="base" latinLnBrk="0" hangingPunct="0">
              <a:lnSpc>
                <a:spcPct val="100000"/>
              </a:lnSpc>
              <a:spcBef>
                <a:spcPct val="50000"/>
              </a:spcBef>
              <a:spcAft>
                <a:spcPct val="0"/>
              </a:spcAft>
              <a:buClrTx/>
              <a:buSzTx/>
              <a:buFontTx/>
              <a:buNone/>
              <a:tabLst/>
            </a:pPr>
            <a:endParaRPr kumimoji="0" lang="en-GB" sz="1108" b="1" i="0" u="none" strike="noStrike" cap="none" normalizeH="0" baseline="0" smtClean="0">
              <a:ln>
                <a:noFill/>
              </a:ln>
              <a:solidFill>
                <a:schemeClr val="bg1"/>
              </a:solidFill>
              <a:effectLst/>
              <a:latin typeface="Tahoma" pitchFamily="34" charset="0"/>
            </a:endParaRPr>
          </a:p>
        </p:txBody>
      </p:sp>
      <p:grpSp>
        <p:nvGrpSpPr>
          <p:cNvPr id="5" name="Group 4"/>
          <p:cNvGrpSpPr/>
          <p:nvPr userDrawn="1"/>
        </p:nvGrpSpPr>
        <p:grpSpPr>
          <a:xfrm>
            <a:off x="8097605" y="6145001"/>
            <a:ext cx="3858471" cy="314922"/>
            <a:chOff x="369889" y="5092835"/>
            <a:chExt cx="3135008" cy="314922"/>
          </a:xfrm>
        </p:grpSpPr>
        <p:grpSp>
          <p:nvGrpSpPr>
            <p:cNvPr id="6" name="Group 5"/>
            <p:cNvGrpSpPr>
              <a:grpSpLocks/>
            </p:cNvGrpSpPr>
            <p:nvPr userDrawn="1"/>
          </p:nvGrpSpPr>
          <p:grpSpPr bwMode="auto">
            <a:xfrm>
              <a:off x="2061240" y="5298398"/>
              <a:ext cx="164978" cy="109011"/>
              <a:chOff x="4182" y="1087"/>
              <a:chExt cx="238" cy="162"/>
            </a:xfrm>
          </p:grpSpPr>
          <p:sp>
            <p:nvSpPr>
              <p:cNvPr id="233" name="Freeform 5"/>
              <p:cNvSpPr>
                <a:spLocks/>
              </p:cNvSpPr>
              <p:nvPr/>
            </p:nvSpPr>
            <p:spPr bwMode="auto">
              <a:xfrm>
                <a:off x="4182" y="1087"/>
                <a:ext cx="238" cy="162"/>
              </a:xfrm>
              <a:custGeom>
                <a:avLst/>
                <a:gdLst>
                  <a:gd name="T0" fmla="*/ 10 w 250"/>
                  <a:gd name="T1" fmla="*/ 86 h 162"/>
                  <a:gd name="T2" fmla="*/ 10 w 250"/>
                  <a:gd name="T3" fmla="*/ 0 h 162"/>
                  <a:gd name="T4" fmla="*/ 0 w 250"/>
                  <a:gd name="T5" fmla="*/ 0 h 162"/>
                  <a:gd name="T6" fmla="*/ 0 w 250"/>
                  <a:gd name="T7" fmla="*/ 86 h 162"/>
                  <a:gd name="T8" fmla="*/ 10 w 250"/>
                  <a:gd name="T9" fmla="*/ 86 h 162"/>
                  <a:gd name="T10" fmla="*/ 10 w 250"/>
                  <a:gd name="T11" fmla="*/ 86 h 162"/>
                  <a:gd name="T12" fmla="*/ 0 60000 65536"/>
                  <a:gd name="T13" fmla="*/ 0 60000 65536"/>
                  <a:gd name="T14" fmla="*/ 0 60000 65536"/>
                  <a:gd name="T15" fmla="*/ 0 60000 65536"/>
                  <a:gd name="T16" fmla="*/ 0 60000 65536"/>
                  <a:gd name="T17" fmla="*/ 0 60000 65536"/>
                  <a:gd name="T18" fmla="*/ 0 w 250"/>
                  <a:gd name="T19" fmla="*/ 0 h 162"/>
                  <a:gd name="T20" fmla="*/ 250 w 250"/>
                  <a:gd name="T21" fmla="*/ 162 h 162"/>
                </a:gdLst>
                <a:ahLst/>
                <a:cxnLst>
                  <a:cxn ang="T12">
                    <a:pos x="T0" y="T1"/>
                  </a:cxn>
                  <a:cxn ang="T13">
                    <a:pos x="T2" y="T3"/>
                  </a:cxn>
                  <a:cxn ang="T14">
                    <a:pos x="T4" y="T5"/>
                  </a:cxn>
                  <a:cxn ang="T15">
                    <a:pos x="T6" y="T7"/>
                  </a:cxn>
                  <a:cxn ang="T16">
                    <a:pos x="T8" y="T9"/>
                  </a:cxn>
                  <a:cxn ang="T17">
                    <a:pos x="T10" y="T11"/>
                  </a:cxn>
                </a:cxnLst>
                <a:rect l="T18" t="T19" r="T20" b="T21"/>
                <a:pathLst>
                  <a:path w="250" h="162">
                    <a:moveTo>
                      <a:pt x="250" y="162"/>
                    </a:moveTo>
                    <a:lnTo>
                      <a:pt x="250" y="0"/>
                    </a:lnTo>
                    <a:lnTo>
                      <a:pt x="0" y="0"/>
                    </a:lnTo>
                    <a:lnTo>
                      <a:pt x="0" y="162"/>
                    </a:lnTo>
                    <a:lnTo>
                      <a:pt x="250" y="162"/>
                    </a:lnTo>
                    <a:close/>
                  </a:path>
                </a:pathLst>
              </a:custGeom>
              <a:solidFill>
                <a:srgbClr val="0C419A"/>
              </a:solidFill>
              <a:ln w="9525">
                <a:noFill/>
                <a:round/>
                <a:headEnd/>
                <a:tailEnd/>
              </a:ln>
            </p:spPr>
            <p:txBody>
              <a:bodyPr/>
              <a:lstStyle/>
              <a:p>
                <a:pPr>
                  <a:defRPr/>
                </a:pPr>
                <a:endParaRPr lang="en-GB" sz="1108"/>
              </a:p>
            </p:txBody>
          </p:sp>
          <p:sp>
            <p:nvSpPr>
              <p:cNvPr id="234" name="Freeform 6"/>
              <p:cNvSpPr>
                <a:spLocks/>
              </p:cNvSpPr>
              <p:nvPr/>
            </p:nvSpPr>
            <p:spPr bwMode="auto">
              <a:xfrm>
                <a:off x="4182" y="1087"/>
                <a:ext cx="238" cy="53"/>
              </a:xfrm>
              <a:custGeom>
                <a:avLst/>
                <a:gdLst>
                  <a:gd name="T0" fmla="*/ 10 w 250"/>
                  <a:gd name="T1" fmla="*/ 51 h 51"/>
                  <a:gd name="T2" fmla="*/ 10 w 250"/>
                  <a:gd name="T3" fmla="*/ 0 h 51"/>
                  <a:gd name="T4" fmla="*/ 0 w 250"/>
                  <a:gd name="T5" fmla="*/ 0 h 51"/>
                  <a:gd name="T6" fmla="*/ 0 w 250"/>
                  <a:gd name="T7" fmla="*/ 51 h 51"/>
                  <a:gd name="T8" fmla="*/ 10 w 250"/>
                  <a:gd name="T9" fmla="*/ 51 h 51"/>
                  <a:gd name="T10" fmla="*/ 10 w 250"/>
                  <a:gd name="T11" fmla="*/ 51 h 51"/>
                  <a:gd name="T12" fmla="*/ 0 60000 65536"/>
                  <a:gd name="T13" fmla="*/ 0 60000 65536"/>
                  <a:gd name="T14" fmla="*/ 0 60000 65536"/>
                  <a:gd name="T15" fmla="*/ 0 60000 65536"/>
                  <a:gd name="T16" fmla="*/ 0 60000 65536"/>
                  <a:gd name="T17" fmla="*/ 0 60000 65536"/>
                  <a:gd name="T18" fmla="*/ 0 w 250"/>
                  <a:gd name="T19" fmla="*/ 0 h 51"/>
                  <a:gd name="T20" fmla="*/ 250 w 250"/>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250" h="51">
                    <a:moveTo>
                      <a:pt x="250" y="51"/>
                    </a:moveTo>
                    <a:lnTo>
                      <a:pt x="250" y="0"/>
                    </a:lnTo>
                    <a:lnTo>
                      <a:pt x="0" y="0"/>
                    </a:lnTo>
                    <a:lnTo>
                      <a:pt x="0" y="51"/>
                    </a:lnTo>
                    <a:lnTo>
                      <a:pt x="250" y="51"/>
                    </a:lnTo>
                    <a:close/>
                  </a:path>
                </a:pathLst>
              </a:custGeom>
              <a:solidFill>
                <a:srgbClr val="FFFFFF"/>
              </a:solidFill>
              <a:ln w="9525">
                <a:noFill/>
                <a:round/>
                <a:headEnd/>
                <a:tailEnd/>
              </a:ln>
            </p:spPr>
            <p:txBody>
              <a:bodyPr/>
              <a:lstStyle/>
              <a:p>
                <a:pPr>
                  <a:defRPr/>
                </a:pPr>
                <a:endParaRPr lang="en-GB" sz="1108"/>
              </a:p>
            </p:txBody>
          </p:sp>
          <p:sp>
            <p:nvSpPr>
              <p:cNvPr id="235" name="Freeform 7"/>
              <p:cNvSpPr>
                <a:spLocks/>
              </p:cNvSpPr>
              <p:nvPr/>
            </p:nvSpPr>
            <p:spPr bwMode="auto">
              <a:xfrm>
                <a:off x="4182" y="1198"/>
                <a:ext cx="238" cy="51"/>
              </a:xfrm>
              <a:custGeom>
                <a:avLst/>
                <a:gdLst>
                  <a:gd name="T0" fmla="*/ 10 w 250"/>
                  <a:gd name="T1" fmla="*/ 50 h 50"/>
                  <a:gd name="T2" fmla="*/ 10 w 250"/>
                  <a:gd name="T3" fmla="*/ 0 h 50"/>
                  <a:gd name="T4" fmla="*/ 0 w 250"/>
                  <a:gd name="T5" fmla="*/ 0 h 50"/>
                  <a:gd name="T6" fmla="*/ 0 w 250"/>
                  <a:gd name="T7" fmla="*/ 50 h 50"/>
                  <a:gd name="T8" fmla="*/ 10 w 250"/>
                  <a:gd name="T9" fmla="*/ 50 h 50"/>
                  <a:gd name="T10" fmla="*/ 10 w 250"/>
                  <a:gd name="T11" fmla="*/ 50 h 50"/>
                  <a:gd name="T12" fmla="*/ 0 60000 65536"/>
                  <a:gd name="T13" fmla="*/ 0 60000 65536"/>
                  <a:gd name="T14" fmla="*/ 0 60000 65536"/>
                  <a:gd name="T15" fmla="*/ 0 60000 65536"/>
                  <a:gd name="T16" fmla="*/ 0 60000 65536"/>
                  <a:gd name="T17" fmla="*/ 0 60000 65536"/>
                  <a:gd name="T18" fmla="*/ 0 w 250"/>
                  <a:gd name="T19" fmla="*/ 0 h 50"/>
                  <a:gd name="T20" fmla="*/ 250 w 250"/>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50" h="50">
                    <a:moveTo>
                      <a:pt x="250" y="50"/>
                    </a:moveTo>
                    <a:lnTo>
                      <a:pt x="250" y="0"/>
                    </a:lnTo>
                    <a:lnTo>
                      <a:pt x="0" y="0"/>
                    </a:lnTo>
                    <a:lnTo>
                      <a:pt x="0" y="50"/>
                    </a:lnTo>
                    <a:lnTo>
                      <a:pt x="250" y="50"/>
                    </a:lnTo>
                    <a:close/>
                  </a:path>
                </a:pathLst>
              </a:custGeom>
              <a:solidFill>
                <a:srgbClr val="FF1900"/>
              </a:solidFill>
              <a:ln w="9525">
                <a:noFill/>
                <a:round/>
                <a:headEnd/>
                <a:tailEnd/>
              </a:ln>
            </p:spPr>
            <p:txBody>
              <a:bodyPr/>
              <a:lstStyle/>
              <a:p>
                <a:pPr>
                  <a:defRPr/>
                </a:pPr>
                <a:endParaRPr lang="en-GB" sz="1108"/>
              </a:p>
            </p:txBody>
          </p:sp>
          <p:sp>
            <p:nvSpPr>
              <p:cNvPr id="236" name="Freeform 8"/>
              <p:cNvSpPr>
                <a:spLocks/>
              </p:cNvSpPr>
              <p:nvPr/>
            </p:nvSpPr>
            <p:spPr bwMode="auto">
              <a:xfrm>
                <a:off x="4182" y="1087"/>
                <a:ext cx="238" cy="162"/>
              </a:xfrm>
              <a:custGeom>
                <a:avLst/>
                <a:gdLst>
                  <a:gd name="T0" fmla="*/ 10 w 250"/>
                  <a:gd name="T1" fmla="*/ 86 h 162"/>
                  <a:gd name="T2" fmla="*/ 0 w 250"/>
                  <a:gd name="T3" fmla="*/ 86 h 162"/>
                  <a:gd name="T4" fmla="*/ 0 w 250"/>
                  <a:gd name="T5" fmla="*/ 0 h 162"/>
                  <a:gd name="T6" fmla="*/ 10 w 250"/>
                  <a:gd name="T7" fmla="*/ 0 h 162"/>
                  <a:gd name="T8" fmla="*/ 10 w 250"/>
                  <a:gd name="T9" fmla="*/ 86 h 162"/>
                  <a:gd name="T10" fmla="*/ 10 w 250"/>
                  <a:gd name="T11" fmla="*/ 86 h 162"/>
                  <a:gd name="T12" fmla="*/ 0 60000 65536"/>
                  <a:gd name="T13" fmla="*/ 0 60000 65536"/>
                  <a:gd name="T14" fmla="*/ 0 60000 65536"/>
                  <a:gd name="T15" fmla="*/ 0 60000 65536"/>
                  <a:gd name="T16" fmla="*/ 0 60000 65536"/>
                  <a:gd name="T17" fmla="*/ 0 60000 65536"/>
                  <a:gd name="T18" fmla="*/ 0 w 250"/>
                  <a:gd name="T19" fmla="*/ 0 h 162"/>
                  <a:gd name="T20" fmla="*/ 250 w 250"/>
                  <a:gd name="T21" fmla="*/ 162 h 162"/>
                </a:gdLst>
                <a:ahLst/>
                <a:cxnLst>
                  <a:cxn ang="T12">
                    <a:pos x="T0" y="T1"/>
                  </a:cxn>
                  <a:cxn ang="T13">
                    <a:pos x="T2" y="T3"/>
                  </a:cxn>
                  <a:cxn ang="T14">
                    <a:pos x="T4" y="T5"/>
                  </a:cxn>
                  <a:cxn ang="T15">
                    <a:pos x="T6" y="T7"/>
                  </a:cxn>
                  <a:cxn ang="T16">
                    <a:pos x="T8" y="T9"/>
                  </a:cxn>
                  <a:cxn ang="T17">
                    <a:pos x="T10" y="T11"/>
                  </a:cxn>
                </a:cxnLst>
                <a:rect l="T18" t="T19" r="T20" b="T21"/>
                <a:pathLst>
                  <a:path w="250" h="162">
                    <a:moveTo>
                      <a:pt x="250" y="162"/>
                    </a:moveTo>
                    <a:lnTo>
                      <a:pt x="0" y="162"/>
                    </a:lnTo>
                    <a:lnTo>
                      <a:pt x="0" y="0"/>
                    </a:lnTo>
                    <a:lnTo>
                      <a:pt x="250" y="0"/>
                    </a:lnTo>
                    <a:lnTo>
                      <a:pt x="250" y="162"/>
                    </a:lnTo>
                  </a:path>
                </a:pathLst>
              </a:custGeom>
              <a:noFill/>
              <a:ln w="0">
                <a:solidFill>
                  <a:srgbClr val="000000"/>
                </a:solidFill>
                <a:prstDash val="solid"/>
                <a:round/>
                <a:headEnd/>
                <a:tailEnd/>
              </a:ln>
            </p:spPr>
            <p:txBody>
              <a:bodyPr/>
              <a:lstStyle/>
              <a:p>
                <a:pPr>
                  <a:defRPr/>
                </a:pPr>
                <a:endParaRPr lang="en-GB" sz="1108"/>
              </a:p>
            </p:txBody>
          </p:sp>
          <p:sp>
            <p:nvSpPr>
              <p:cNvPr id="237" name="Freeform 9"/>
              <p:cNvSpPr>
                <a:spLocks/>
              </p:cNvSpPr>
              <p:nvPr/>
            </p:nvSpPr>
            <p:spPr bwMode="auto">
              <a:xfrm>
                <a:off x="4237" y="1132"/>
                <a:ext cx="71" cy="83"/>
              </a:xfrm>
              <a:custGeom>
                <a:avLst/>
                <a:gdLst>
                  <a:gd name="T0" fmla="*/ 11 w 72"/>
                  <a:gd name="T1" fmla="*/ 42 h 84"/>
                  <a:gd name="T2" fmla="*/ 11 w 72"/>
                  <a:gd name="T3" fmla="*/ 42 h 84"/>
                  <a:gd name="T4" fmla="*/ 11 w 72"/>
                  <a:gd name="T5" fmla="*/ 42 h 84"/>
                  <a:gd name="T6" fmla="*/ 11 w 72"/>
                  <a:gd name="T7" fmla="*/ 42 h 84"/>
                  <a:gd name="T8" fmla="*/ 11 w 72"/>
                  <a:gd name="T9" fmla="*/ 42 h 84"/>
                  <a:gd name="T10" fmla="*/ 11 w 72"/>
                  <a:gd name="T11" fmla="*/ 42 h 84"/>
                  <a:gd name="T12" fmla="*/ 11 w 72"/>
                  <a:gd name="T13" fmla="*/ 42 h 84"/>
                  <a:gd name="T14" fmla="*/ 6 w 72"/>
                  <a:gd name="T15" fmla="*/ 42 h 84"/>
                  <a:gd name="T16" fmla="*/ 0 w 72"/>
                  <a:gd name="T17" fmla="*/ 42 h 84"/>
                  <a:gd name="T18" fmla="*/ 0 w 72"/>
                  <a:gd name="T19" fmla="*/ 42 h 84"/>
                  <a:gd name="T20" fmla="*/ 0 w 72"/>
                  <a:gd name="T21" fmla="*/ 39 h 84"/>
                  <a:gd name="T22" fmla="*/ 0 w 72"/>
                  <a:gd name="T23" fmla="*/ 22 h 84"/>
                  <a:gd name="T24" fmla="*/ 0 w 72"/>
                  <a:gd name="T25" fmla="*/ 0 h 84"/>
                  <a:gd name="T26" fmla="*/ 11 w 72"/>
                  <a:gd name="T27" fmla="*/ 0 h 84"/>
                  <a:gd name="T28" fmla="*/ 11 w 72"/>
                  <a:gd name="T29" fmla="*/ 6 h 84"/>
                  <a:gd name="T30" fmla="*/ 11 w 72"/>
                  <a:gd name="T31" fmla="*/ 22 h 84"/>
                  <a:gd name="T32" fmla="*/ 11 w 72"/>
                  <a:gd name="T33" fmla="*/ 39 h 84"/>
                  <a:gd name="T34" fmla="*/ 11 w 72"/>
                  <a:gd name="T35" fmla="*/ 42 h 84"/>
                  <a:gd name="T36" fmla="*/ 11 w 72"/>
                  <a:gd name="T37" fmla="*/ 42 h 8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
                  <a:gd name="T58" fmla="*/ 0 h 84"/>
                  <a:gd name="T59" fmla="*/ 72 w 72"/>
                  <a:gd name="T60" fmla="*/ 84 h 8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 h="84">
                    <a:moveTo>
                      <a:pt x="72" y="45"/>
                    </a:moveTo>
                    <a:lnTo>
                      <a:pt x="66" y="61"/>
                    </a:lnTo>
                    <a:lnTo>
                      <a:pt x="54" y="73"/>
                    </a:lnTo>
                    <a:lnTo>
                      <a:pt x="42" y="84"/>
                    </a:lnTo>
                    <a:lnTo>
                      <a:pt x="36" y="84"/>
                    </a:lnTo>
                    <a:lnTo>
                      <a:pt x="30" y="84"/>
                    </a:lnTo>
                    <a:lnTo>
                      <a:pt x="18" y="78"/>
                    </a:lnTo>
                    <a:lnTo>
                      <a:pt x="6" y="67"/>
                    </a:lnTo>
                    <a:lnTo>
                      <a:pt x="0" y="50"/>
                    </a:lnTo>
                    <a:lnTo>
                      <a:pt x="0" y="39"/>
                    </a:lnTo>
                    <a:lnTo>
                      <a:pt x="0" y="22"/>
                    </a:lnTo>
                    <a:lnTo>
                      <a:pt x="0" y="0"/>
                    </a:lnTo>
                    <a:lnTo>
                      <a:pt x="72" y="0"/>
                    </a:lnTo>
                    <a:lnTo>
                      <a:pt x="72" y="6"/>
                    </a:lnTo>
                    <a:lnTo>
                      <a:pt x="72" y="22"/>
                    </a:lnTo>
                    <a:lnTo>
                      <a:pt x="72" y="39"/>
                    </a:lnTo>
                    <a:lnTo>
                      <a:pt x="72" y="45"/>
                    </a:lnTo>
                    <a:close/>
                  </a:path>
                </a:pathLst>
              </a:custGeom>
              <a:solidFill>
                <a:srgbClr val="FF1900"/>
              </a:solidFill>
              <a:ln w="9525">
                <a:noFill/>
                <a:round/>
                <a:headEnd/>
                <a:tailEnd/>
              </a:ln>
            </p:spPr>
            <p:txBody>
              <a:bodyPr/>
              <a:lstStyle/>
              <a:p>
                <a:pPr>
                  <a:defRPr/>
                </a:pPr>
                <a:endParaRPr lang="en-GB" sz="1108"/>
              </a:p>
            </p:txBody>
          </p:sp>
          <p:sp>
            <p:nvSpPr>
              <p:cNvPr id="238" name="Freeform 10"/>
              <p:cNvSpPr>
                <a:spLocks/>
              </p:cNvSpPr>
              <p:nvPr/>
            </p:nvSpPr>
            <p:spPr bwMode="auto">
              <a:xfrm>
                <a:off x="4267" y="1140"/>
                <a:ext cx="4" cy="49"/>
              </a:xfrm>
              <a:custGeom>
                <a:avLst/>
                <a:gdLst>
                  <a:gd name="T0" fmla="*/ 3 w 6"/>
                  <a:gd name="T1" fmla="*/ 25 h 50"/>
                  <a:gd name="T2" fmla="*/ 0 w 6"/>
                  <a:gd name="T3" fmla="*/ 25 h 50"/>
                  <a:gd name="T4" fmla="*/ 0 w 6"/>
                  <a:gd name="T5" fmla="*/ 0 h 50"/>
                  <a:gd name="T6" fmla="*/ 3 w 6"/>
                  <a:gd name="T7" fmla="*/ 0 h 50"/>
                  <a:gd name="T8" fmla="*/ 3 w 6"/>
                  <a:gd name="T9" fmla="*/ 25 h 50"/>
                  <a:gd name="T10" fmla="*/ 3 w 6"/>
                  <a:gd name="T11" fmla="*/ 25 h 50"/>
                  <a:gd name="T12" fmla="*/ 0 60000 65536"/>
                  <a:gd name="T13" fmla="*/ 0 60000 65536"/>
                  <a:gd name="T14" fmla="*/ 0 60000 65536"/>
                  <a:gd name="T15" fmla="*/ 0 60000 65536"/>
                  <a:gd name="T16" fmla="*/ 0 60000 65536"/>
                  <a:gd name="T17" fmla="*/ 0 60000 65536"/>
                  <a:gd name="T18" fmla="*/ 0 w 6"/>
                  <a:gd name="T19" fmla="*/ 0 h 50"/>
                  <a:gd name="T20" fmla="*/ 6 w 6"/>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6" h="50">
                    <a:moveTo>
                      <a:pt x="6" y="50"/>
                    </a:moveTo>
                    <a:lnTo>
                      <a:pt x="0" y="50"/>
                    </a:lnTo>
                    <a:lnTo>
                      <a:pt x="0" y="0"/>
                    </a:lnTo>
                    <a:lnTo>
                      <a:pt x="6" y="0"/>
                    </a:lnTo>
                    <a:lnTo>
                      <a:pt x="6" y="50"/>
                    </a:lnTo>
                    <a:close/>
                  </a:path>
                </a:pathLst>
              </a:custGeom>
              <a:solidFill>
                <a:srgbClr val="FFFFFF"/>
              </a:solidFill>
              <a:ln w="9525">
                <a:noFill/>
                <a:round/>
                <a:headEnd/>
                <a:tailEnd/>
              </a:ln>
            </p:spPr>
            <p:txBody>
              <a:bodyPr/>
              <a:lstStyle/>
              <a:p>
                <a:pPr>
                  <a:defRPr/>
                </a:pPr>
                <a:endParaRPr lang="en-GB" sz="1108"/>
              </a:p>
            </p:txBody>
          </p:sp>
          <p:sp>
            <p:nvSpPr>
              <p:cNvPr id="239" name="Freeform 11"/>
              <p:cNvSpPr>
                <a:spLocks/>
              </p:cNvSpPr>
              <p:nvPr/>
            </p:nvSpPr>
            <p:spPr bwMode="auto">
              <a:xfrm>
                <a:off x="4257" y="1150"/>
                <a:ext cx="33" cy="4"/>
              </a:xfrm>
              <a:custGeom>
                <a:avLst/>
                <a:gdLst>
                  <a:gd name="T0" fmla="*/ 18 w 36"/>
                  <a:gd name="T1" fmla="*/ 5 h 5"/>
                  <a:gd name="T2" fmla="*/ 0 w 36"/>
                  <a:gd name="T3" fmla="*/ 5 h 5"/>
                  <a:gd name="T4" fmla="*/ 0 w 36"/>
                  <a:gd name="T5" fmla="*/ 0 h 5"/>
                  <a:gd name="T6" fmla="*/ 18 w 36"/>
                  <a:gd name="T7" fmla="*/ 0 h 5"/>
                  <a:gd name="T8" fmla="*/ 18 w 36"/>
                  <a:gd name="T9" fmla="*/ 5 h 5"/>
                  <a:gd name="T10" fmla="*/ 18 w 36"/>
                  <a:gd name="T11" fmla="*/ 5 h 5"/>
                  <a:gd name="T12" fmla="*/ 0 60000 65536"/>
                  <a:gd name="T13" fmla="*/ 0 60000 65536"/>
                  <a:gd name="T14" fmla="*/ 0 60000 65536"/>
                  <a:gd name="T15" fmla="*/ 0 60000 65536"/>
                  <a:gd name="T16" fmla="*/ 0 60000 65536"/>
                  <a:gd name="T17" fmla="*/ 0 60000 65536"/>
                  <a:gd name="T18" fmla="*/ 0 w 36"/>
                  <a:gd name="T19" fmla="*/ 0 h 5"/>
                  <a:gd name="T20" fmla="*/ 36 w 36"/>
                  <a:gd name="T21" fmla="*/ 5 h 5"/>
                </a:gdLst>
                <a:ahLst/>
                <a:cxnLst>
                  <a:cxn ang="T12">
                    <a:pos x="T0" y="T1"/>
                  </a:cxn>
                  <a:cxn ang="T13">
                    <a:pos x="T2" y="T3"/>
                  </a:cxn>
                  <a:cxn ang="T14">
                    <a:pos x="T4" y="T5"/>
                  </a:cxn>
                  <a:cxn ang="T15">
                    <a:pos x="T6" y="T7"/>
                  </a:cxn>
                  <a:cxn ang="T16">
                    <a:pos x="T8" y="T9"/>
                  </a:cxn>
                  <a:cxn ang="T17">
                    <a:pos x="T10" y="T11"/>
                  </a:cxn>
                </a:cxnLst>
                <a:rect l="T18" t="T19" r="T20" b="T21"/>
                <a:pathLst>
                  <a:path w="36" h="5">
                    <a:moveTo>
                      <a:pt x="36" y="5"/>
                    </a:moveTo>
                    <a:lnTo>
                      <a:pt x="0" y="5"/>
                    </a:lnTo>
                    <a:lnTo>
                      <a:pt x="0" y="0"/>
                    </a:lnTo>
                    <a:lnTo>
                      <a:pt x="36" y="0"/>
                    </a:lnTo>
                    <a:lnTo>
                      <a:pt x="36" y="5"/>
                    </a:lnTo>
                    <a:close/>
                  </a:path>
                </a:pathLst>
              </a:custGeom>
              <a:solidFill>
                <a:srgbClr val="FFFFFF"/>
              </a:solidFill>
              <a:ln w="9525">
                <a:noFill/>
                <a:round/>
                <a:headEnd/>
                <a:tailEnd/>
              </a:ln>
            </p:spPr>
            <p:txBody>
              <a:bodyPr/>
              <a:lstStyle/>
              <a:p>
                <a:pPr>
                  <a:defRPr/>
                </a:pPr>
                <a:endParaRPr lang="en-GB" sz="1108"/>
              </a:p>
            </p:txBody>
          </p:sp>
          <p:sp>
            <p:nvSpPr>
              <p:cNvPr id="240" name="Freeform 12"/>
              <p:cNvSpPr>
                <a:spLocks/>
              </p:cNvSpPr>
              <p:nvPr/>
            </p:nvSpPr>
            <p:spPr bwMode="auto">
              <a:xfrm>
                <a:off x="4251" y="1164"/>
                <a:ext cx="39" cy="6"/>
              </a:xfrm>
              <a:custGeom>
                <a:avLst/>
                <a:gdLst>
                  <a:gd name="T0" fmla="*/ 10 w 42"/>
                  <a:gd name="T1" fmla="*/ 3 h 6"/>
                  <a:gd name="T2" fmla="*/ 0 w 42"/>
                  <a:gd name="T3" fmla="*/ 3 h 6"/>
                  <a:gd name="T4" fmla="*/ 0 w 42"/>
                  <a:gd name="T5" fmla="*/ 0 h 6"/>
                  <a:gd name="T6" fmla="*/ 10 w 42"/>
                  <a:gd name="T7" fmla="*/ 0 h 6"/>
                  <a:gd name="T8" fmla="*/ 10 w 42"/>
                  <a:gd name="T9" fmla="*/ 3 h 6"/>
                  <a:gd name="T10" fmla="*/ 10 w 42"/>
                  <a:gd name="T11" fmla="*/ 3 h 6"/>
                  <a:gd name="T12" fmla="*/ 0 60000 65536"/>
                  <a:gd name="T13" fmla="*/ 0 60000 65536"/>
                  <a:gd name="T14" fmla="*/ 0 60000 65536"/>
                  <a:gd name="T15" fmla="*/ 0 60000 65536"/>
                  <a:gd name="T16" fmla="*/ 0 60000 65536"/>
                  <a:gd name="T17" fmla="*/ 0 60000 65536"/>
                  <a:gd name="T18" fmla="*/ 0 w 42"/>
                  <a:gd name="T19" fmla="*/ 0 h 6"/>
                  <a:gd name="T20" fmla="*/ 42 w 42"/>
                  <a:gd name="T21" fmla="*/ 6 h 6"/>
                </a:gdLst>
                <a:ahLst/>
                <a:cxnLst>
                  <a:cxn ang="T12">
                    <a:pos x="T0" y="T1"/>
                  </a:cxn>
                  <a:cxn ang="T13">
                    <a:pos x="T2" y="T3"/>
                  </a:cxn>
                  <a:cxn ang="T14">
                    <a:pos x="T4" y="T5"/>
                  </a:cxn>
                  <a:cxn ang="T15">
                    <a:pos x="T6" y="T7"/>
                  </a:cxn>
                  <a:cxn ang="T16">
                    <a:pos x="T8" y="T9"/>
                  </a:cxn>
                  <a:cxn ang="T17">
                    <a:pos x="T10" y="T11"/>
                  </a:cxn>
                </a:cxnLst>
                <a:rect l="T18" t="T19" r="T20" b="T21"/>
                <a:pathLst>
                  <a:path w="42" h="6">
                    <a:moveTo>
                      <a:pt x="42" y="6"/>
                    </a:moveTo>
                    <a:lnTo>
                      <a:pt x="0" y="6"/>
                    </a:lnTo>
                    <a:lnTo>
                      <a:pt x="0" y="0"/>
                    </a:lnTo>
                    <a:lnTo>
                      <a:pt x="42" y="0"/>
                    </a:lnTo>
                    <a:lnTo>
                      <a:pt x="42" y="6"/>
                    </a:lnTo>
                    <a:close/>
                  </a:path>
                </a:pathLst>
              </a:custGeom>
              <a:solidFill>
                <a:srgbClr val="FFFFFF"/>
              </a:solidFill>
              <a:ln w="9525">
                <a:noFill/>
                <a:round/>
                <a:headEnd/>
                <a:tailEnd/>
              </a:ln>
            </p:spPr>
            <p:txBody>
              <a:bodyPr/>
              <a:lstStyle/>
              <a:p>
                <a:pPr>
                  <a:defRPr/>
                </a:pPr>
                <a:endParaRPr lang="en-GB" sz="1108"/>
              </a:p>
            </p:txBody>
          </p:sp>
          <p:sp>
            <p:nvSpPr>
              <p:cNvPr id="241" name="Freeform 13"/>
              <p:cNvSpPr>
                <a:spLocks/>
              </p:cNvSpPr>
              <p:nvPr/>
            </p:nvSpPr>
            <p:spPr bwMode="auto">
              <a:xfrm>
                <a:off x="4245" y="1182"/>
                <a:ext cx="57" cy="32"/>
              </a:xfrm>
              <a:custGeom>
                <a:avLst/>
                <a:gdLst>
                  <a:gd name="T0" fmla="*/ 0 w 60"/>
                  <a:gd name="T1" fmla="*/ 11 h 34"/>
                  <a:gd name="T2" fmla="*/ 6 w 60"/>
                  <a:gd name="T3" fmla="*/ 6 h 34"/>
                  <a:gd name="T4" fmla="*/ 10 w 60"/>
                  <a:gd name="T5" fmla="*/ 6 h 34"/>
                  <a:gd name="T6" fmla="*/ 10 w 60"/>
                  <a:gd name="T7" fmla="*/ 6 h 34"/>
                  <a:gd name="T8" fmla="*/ 10 w 60"/>
                  <a:gd name="T9" fmla="*/ 11 h 34"/>
                  <a:gd name="T10" fmla="*/ 10 w 60"/>
                  <a:gd name="T11" fmla="*/ 6 h 34"/>
                  <a:gd name="T12" fmla="*/ 10 w 60"/>
                  <a:gd name="T13" fmla="*/ 0 h 34"/>
                  <a:gd name="T14" fmla="*/ 10 w 60"/>
                  <a:gd name="T15" fmla="*/ 6 h 34"/>
                  <a:gd name="T16" fmla="*/ 10 w 60"/>
                  <a:gd name="T17" fmla="*/ 11 h 34"/>
                  <a:gd name="T18" fmla="*/ 10 w 60"/>
                  <a:gd name="T19" fmla="*/ 11 h 34"/>
                  <a:gd name="T20" fmla="*/ 10 w 60"/>
                  <a:gd name="T21" fmla="*/ 6 h 34"/>
                  <a:gd name="T22" fmla="*/ 10 w 60"/>
                  <a:gd name="T23" fmla="*/ 6 h 34"/>
                  <a:gd name="T24" fmla="*/ 10 w 60"/>
                  <a:gd name="T25" fmla="*/ 11 h 34"/>
                  <a:gd name="T26" fmla="*/ 10 w 60"/>
                  <a:gd name="T27" fmla="*/ 11 h 34"/>
                  <a:gd name="T28" fmla="*/ 10 w 60"/>
                  <a:gd name="T29" fmla="*/ 23 h 34"/>
                  <a:gd name="T30" fmla="*/ 10 w 60"/>
                  <a:gd name="T31" fmla="*/ 34 h 34"/>
                  <a:gd name="T32" fmla="*/ 10 w 60"/>
                  <a:gd name="T33" fmla="*/ 34 h 34"/>
                  <a:gd name="T34" fmla="*/ 10 w 60"/>
                  <a:gd name="T35" fmla="*/ 34 h 34"/>
                  <a:gd name="T36" fmla="*/ 10 w 60"/>
                  <a:gd name="T37" fmla="*/ 28 h 34"/>
                  <a:gd name="T38" fmla="*/ 10 w 60"/>
                  <a:gd name="T39" fmla="*/ 23 h 34"/>
                  <a:gd name="T40" fmla="*/ 6 w 60"/>
                  <a:gd name="T41" fmla="*/ 17 h 34"/>
                  <a:gd name="T42" fmla="*/ 6 w 60"/>
                  <a:gd name="T43" fmla="*/ 11 h 34"/>
                  <a:gd name="T44" fmla="*/ 0 w 60"/>
                  <a:gd name="T45" fmla="*/ 11 h 34"/>
                  <a:gd name="T46" fmla="*/ 0 w 60"/>
                  <a:gd name="T47" fmla="*/ 11 h 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0"/>
                  <a:gd name="T73" fmla="*/ 0 h 34"/>
                  <a:gd name="T74" fmla="*/ 60 w 60"/>
                  <a:gd name="T75" fmla="*/ 34 h 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0" h="34">
                    <a:moveTo>
                      <a:pt x="0" y="11"/>
                    </a:moveTo>
                    <a:lnTo>
                      <a:pt x="6" y="6"/>
                    </a:lnTo>
                    <a:lnTo>
                      <a:pt x="12" y="6"/>
                    </a:lnTo>
                    <a:lnTo>
                      <a:pt x="18" y="6"/>
                    </a:lnTo>
                    <a:lnTo>
                      <a:pt x="18" y="11"/>
                    </a:lnTo>
                    <a:lnTo>
                      <a:pt x="18" y="6"/>
                    </a:lnTo>
                    <a:lnTo>
                      <a:pt x="30" y="0"/>
                    </a:lnTo>
                    <a:lnTo>
                      <a:pt x="42" y="6"/>
                    </a:lnTo>
                    <a:lnTo>
                      <a:pt x="42" y="11"/>
                    </a:lnTo>
                    <a:lnTo>
                      <a:pt x="42" y="6"/>
                    </a:lnTo>
                    <a:lnTo>
                      <a:pt x="48" y="6"/>
                    </a:lnTo>
                    <a:lnTo>
                      <a:pt x="54" y="11"/>
                    </a:lnTo>
                    <a:lnTo>
                      <a:pt x="60" y="11"/>
                    </a:lnTo>
                    <a:lnTo>
                      <a:pt x="48" y="23"/>
                    </a:lnTo>
                    <a:lnTo>
                      <a:pt x="42" y="34"/>
                    </a:lnTo>
                    <a:lnTo>
                      <a:pt x="30" y="34"/>
                    </a:lnTo>
                    <a:lnTo>
                      <a:pt x="24" y="34"/>
                    </a:lnTo>
                    <a:lnTo>
                      <a:pt x="18" y="28"/>
                    </a:lnTo>
                    <a:lnTo>
                      <a:pt x="12" y="23"/>
                    </a:lnTo>
                    <a:lnTo>
                      <a:pt x="6" y="17"/>
                    </a:lnTo>
                    <a:lnTo>
                      <a:pt x="6" y="11"/>
                    </a:lnTo>
                    <a:lnTo>
                      <a:pt x="0" y="11"/>
                    </a:lnTo>
                    <a:close/>
                  </a:path>
                </a:pathLst>
              </a:custGeom>
              <a:solidFill>
                <a:srgbClr val="0C419A"/>
              </a:solidFill>
              <a:ln w="9525">
                <a:noFill/>
                <a:round/>
                <a:headEnd/>
                <a:tailEnd/>
              </a:ln>
            </p:spPr>
            <p:txBody>
              <a:bodyPr/>
              <a:lstStyle/>
              <a:p>
                <a:pPr>
                  <a:defRPr/>
                </a:pPr>
                <a:endParaRPr lang="en-GB" sz="1108"/>
              </a:p>
            </p:txBody>
          </p:sp>
          <p:sp>
            <p:nvSpPr>
              <p:cNvPr id="242" name="Freeform 14"/>
              <p:cNvSpPr>
                <a:spLocks/>
              </p:cNvSpPr>
              <p:nvPr/>
            </p:nvSpPr>
            <p:spPr bwMode="auto">
              <a:xfrm>
                <a:off x="4237" y="1132"/>
                <a:ext cx="71" cy="83"/>
              </a:xfrm>
              <a:custGeom>
                <a:avLst/>
                <a:gdLst>
                  <a:gd name="T0" fmla="*/ 11 w 72"/>
                  <a:gd name="T1" fmla="*/ 42 h 84"/>
                  <a:gd name="T2" fmla="*/ 11 w 72"/>
                  <a:gd name="T3" fmla="*/ 42 h 84"/>
                  <a:gd name="T4" fmla="*/ 11 w 72"/>
                  <a:gd name="T5" fmla="*/ 42 h 84"/>
                  <a:gd name="T6" fmla="*/ 11 w 72"/>
                  <a:gd name="T7" fmla="*/ 42 h 84"/>
                  <a:gd name="T8" fmla="*/ 11 w 72"/>
                  <a:gd name="T9" fmla="*/ 42 h 84"/>
                  <a:gd name="T10" fmla="*/ 11 w 72"/>
                  <a:gd name="T11" fmla="*/ 42 h 84"/>
                  <a:gd name="T12" fmla="*/ 11 w 72"/>
                  <a:gd name="T13" fmla="*/ 42 h 84"/>
                  <a:gd name="T14" fmla="*/ 6 w 72"/>
                  <a:gd name="T15" fmla="*/ 42 h 84"/>
                  <a:gd name="T16" fmla="*/ 0 w 72"/>
                  <a:gd name="T17" fmla="*/ 42 h 84"/>
                  <a:gd name="T18" fmla="*/ 0 w 72"/>
                  <a:gd name="T19" fmla="*/ 42 h 84"/>
                  <a:gd name="T20" fmla="*/ 0 w 72"/>
                  <a:gd name="T21" fmla="*/ 39 h 84"/>
                  <a:gd name="T22" fmla="*/ 0 w 72"/>
                  <a:gd name="T23" fmla="*/ 22 h 84"/>
                  <a:gd name="T24" fmla="*/ 0 w 72"/>
                  <a:gd name="T25" fmla="*/ 0 h 84"/>
                  <a:gd name="T26" fmla="*/ 11 w 72"/>
                  <a:gd name="T27" fmla="*/ 0 h 84"/>
                  <a:gd name="T28" fmla="*/ 11 w 72"/>
                  <a:gd name="T29" fmla="*/ 6 h 84"/>
                  <a:gd name="T30" fmla="*/ 11 w 72"/>
                  <a:gd name="T31" fmla="*/ 22 h 84"/>
                  <a:gd name="T32" fmla="*/ 11 w 72"/>
                  <a:gd name="T33" fmla="*/ 39 h 84"/>
                  <a:gd name="T34" fmla="*/ 11 w 72"/>
                  <a:gd name="T35" fmla="*/ 42 h 84"/>
                  <a:gd name="T36" fmla="*/ 11 w 72"/>
                  <a:gd name="T37" fmla="*/ 42 h 8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
                  <a:gd name="T58" fmla="*/ 0 h 84"/>
                  <a:gd name="T59" fmla="*/ 72 w 72"/>
                  <a:gd name="T60" fmla="*/ 84 h 8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 h="84">
                    <a:moveTo>
                      <a:pt x="72" y="45"/>
                    </a:moveTo>
                    <a:lnTo>
                      <a:pt x="66" y="61"/>
                    </a:lnTo>
                    <a:lnTo>
                      <a:pt x="54" y="73"/>
                    </a:lnTo>
                    <a:lnTo>
                      <a:pt x="42" y="84"/>
                    </a:lnTo>
                    <a:lnTo>
                      <a:pt x="36" y="84"/>
                    </a:lnTo>
                    <a:lnTo>
                      <a:pt x="30" y="84"/>
                    </a:lnTo>
                    <a:lnTo>
                      <a:pt x="18" y="78"/>
                    </a:lnTo>
                    <a:lnTo>
                      <a:pt x="6" y="67"/>
                    </a:lnTo>
                    <a:lnTo>
                      <a:pt x="0" y="50"/>
                    </a:lnTo>
                    <a:lnTo>
                      <a:pt x="0" y="39"/>
                    </a:lnTo>
                    <a:lnTo>
                      <a:pt x="0" y="22"/>
                    </a:lnTo>
                    <a:lnTo>
                      <a:pt x="0" y="0"/>
                    </a:lnTo>
                    <a:lnTo>
                      <a:pt x="72" y="0"/>
                    </a:lnTo>
                    <a:lnTo>
                      <a:pt x="72" y="6"/>
                    </a:lnTo>
                    <a:lnTo>
                      <a:pt x="72" y="22"/>
                    </a:lnTo>
                    <a:lnTo>
                      <a:pt x="72" y="39"/>
                    </a:lnTo>
                    <a:lnTo>
                      <a:pt x="72" y="45"/>
                    </a:lnTo>
                  </a:path>
                </a:pathLst>
              </a:custGeom>
              <a:noFill/>
              <a:ln w="0">
                <a:solidFill>
                  <a:srgbClr val="FFFFFF"/>
                </a:solidFill>
                <a:prstDash val="solid"/>
                <a:round/>
                <a:headEnd/>
                <a:tailEnd/>
              </a:ln>
            </p:spPr>
            <p:txBody>
              <a:bodyPr/>
              <a:lstStyle/>
              <a:p>
                <a:pPr>
                  <a:defRPr/>
                </a:pPr>
                <a:endParaRPr lang="en-GB" sz="1108"/>
              </a:p>
            </p:txBody>
          </p:sp>
        </p:grpSp>
        <p:grpSp>
          <p:nvGrpSpPr>
            <p:cNvPr id="7" name="Group 66"/>
            <p:cNvGrpSpPr>
              <a:grpSpLocks/>
            </p:cNvGrpSpPr>
            <p:nvPr userDrawn="1"/>
          </p:nvGrpSpPr>
          <p:grpSpPr bwMode="auto">
            <a:xfrm>
              <a:off x="3338572" y="5298398"/>
              <a:ext cx="166325" cy="105273"/>
              <a:chOff x="1592" y="2897"/>
              <a:chExt cx="247" cy="156"/>
            </a:xfrm>
          </p:grpSpPr>
          <p:sp>
            <p:nvSpPr>
              <p:cNvPr id="218" name="Freeform 67"/>
              <p:cNvSpPr>
                <a:spLocks/>
              </p:cNvSpPr>
              <p:nvPr/>
            </p:nvSpPr>
            <p:spPr bwMode="auto">
              <a:xfrm>
                <a:off x="1592" y="2897"/>
                <a:ext cx="247" cy="155"/>
              </a:xfrm>
              <a:custGeom>
                <a:avLst/>
                <a:gdLst>
                  <a:gd name="T0" fmla="*/ 0 w 245"/>
                  <a:gd name="T1" fmla="*/ 156 h 156"/>
                  <a:gd name="T2" fmla="*/ 0 w 245"/>
                  <a:gd name="T3" fmla="*/ 0 h 156"/>
                  <a:gd name="T4" fmla="*/ 245 w 245"/>
                  <a:gd name="T5" fmla="*/ 0 h 156"/>
                  <a:gd name="T6" fmla="*/ 245 w 245"/>
                  <a:gd name="T7" fmla="*/ 156 h 156"/>
                  <a:gd name="T8" fmla="*/ 0 w 245"/>
                  <a:gd name="T9" fmla="*/ 156 h 156"/>
                  <a:gd name="T10" fmla="*/ 0 w 245"/>
                  <a:gd name="T11" fmla="*/ 156 h 156"/>
                  <a:gd name="T12" fmla="*/ 0 60000 65536"/>
                  <a:gd name="T13" fmla="*/ 0 60000 65536"/>
                  <a:gd name="T14" fmla="*/ 0 60000 65536"/>
                  <a:gd name="T15" fmla="*/ 0 60000 65536"/>
                  <a:gd name="T16" fmla="*/ 0 60000 65536"/>
                  <a:gd name="T17" fmla="*/ 0 60000 65536"/>
                  <a:gd name="T18" fmla="*/ 0 w 245"/>
                  <a:gd name="T19" fmla="*/ 0 h 156"/>
                  <a:gd name="T20" fmla="*/ 245 w 245"/>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5" h="156">
                    <a:moveTo>
                      <a:pt x="0" y="156"/>
                    </a:moveTo>
                    <a:lnTo>
                      <a:pt x="0" y="0"/>
                    </a:lnTo>
                    <a:lnTo>
                      <a:pt x="245" y="0"/>
                    </a:lnTo>
                    <a:lnTo>
                      <a:pt x="245" y="156"/>
                    </a:lnTo>
                    <a:lnTo>
                      <a:pt x="0" y="156"/>
                    </a:lnTo>
                    <a:close/>
                  </a:path>
                </a:pathLst>
              </a:custGeom>
              <a:solidFill>
                <a:srgbClr val="FFFFFF"/>
              </a:solidFill>
              <a:ln w="9525">
                <a:noFill/>
                <a:round/>
                <a:headEnd/>
                <a:tailEnd/>
              </a:ln>
            </p:spPr>
            <p:txBody>
              <a:bodyPr/>
              <a:lstStyle/>
              <a:p>
                <a:pPr>
                  <a:defRPr/>
                </a:pPr>
                <a:endParaRPr lang="en-GB" sz="1108"/>
              </a:p>
            </p:txBody>
          </p:sp>
          <p:sp>
            <p:nvSpPr>
              <p:cNvPr id="219" name="Freeform 68"/>
              <p:cNvSpPr>
                <a:spLocks/>
              </p:cNvSpPr>
              <p:nvPr/>
            </p:nvSpPr>
            <p:spPr bwMode="auto">
              <a:xfrm>
                <a:off x="1592" y="2897"/>
                <a:ext cx="247" cy="155"/>
              </a:xfrm>
              <a:custGeom>
                <a:avLst/>
                <a:gdLst>
                  <a:gd name="T0" fmla="*/ 0 w 245"/>
                  <a:gd name="T1" fmla="*/ 67 h 156"/>
                  <a:gd name="T2" fmla="*/ 114 w 245"/>
                  <a:gd name="T3" fmla="*/ 67 h 156"/>
                  <a:gd name="T4" fmla="*/ 114 w 245"/>
                  <a:gd name="T5" fmla="*/ 0 h 156"/>
                  <a:gd name="T6" fmla="*/ 137 w 245"/>
                  <a:gd name="T7" fmla="*/ 0 h 156"/>
                  <a:gd name="T8" fmla="*/ 137 w 245"/>
                  <a:gd name="T9" fmla="*/ 67 h 156"/>
                  <a:gd name="T10" fmla="*/ 245 w 245"/>
                  <a:gd name="T11" fmla="*/ 67 h 156"/>
                  <a:gd name="T12" fmla="*/ 245 w 245"/>
                  <a:gd name="T13" fmla="*/ 89 h 156"/>
                  <a:gd name="T14" fmla="*/ 137 w 245"/>
                  <a:gd name="T15" fmla="*/ 89 h 156"/>
                  <a:gd name="T16" fmla="*/ 137 w 245"/>
                  <a:gd name="T17" fmla="*/ 156 h 156"/>
                  <a:gd name="T18" fmla="*/ 114 w 245"/>
                  <a:gd name="T19" fmla="*/ 156 h 156"/>
                  <a:gd name="T20" fmla="*/ 114 w 245"/>
                  <a:gd name="T21" fmla="*/ 89 h 156"/>
                  <a:gd name="T22" fmla="*/ 0 w 245"/>
                  <a:gd name="T23" fmla="*/ 89 h 156"/>
                  <a:gd name="T24" fmla="*/ 0 w 245"/>
                  <a:gd name="T25" fmla="*/ 67 h 156"/>
                  <a:gd name="T26" fmla="*/ 0 w 245"/>
                  <a:gd name="T27" fmla="*/ 67 h 1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5"/>
                  <a:gd name="T43" fmla="*/ 0 h 156"/>
                  <a:gd name="T44" fmla="*/ 245 w 245"/>
                  <a:gd name="T45" fmla="*/ 156 h 1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5" h="156">
                    <a:moveTo>
                      <a:pt x="0" y="67"/>
                    </a:moveTo>
                    <a:lnTo>
                      <a:pt x="114" y="67"/>
                    </a:lnTo>
                    <a:lnTo>
                      <a:pt x="114" y="0"/>
                    </a:lnTo>
                    <a:lnTo>
                      <a:pt x="137" y="0"/>
                    </a:lnTo>
                    <a:lnTo>
                      <a:pt x="137" y="67"/>
                    </a:lnTo>
                    <a:lnTo>
                      <a:pt x="245" y="67"/>
                    </a:lnTo>
                    <a:lnTo>
                      <a:pt x="245" y="89"/>
                    </a:lnTo>
                    <a:lnTo>
                      <a:pt x="137" y="89"/>
                    </a:lnTo>
                    <a:lnTo>
                      <a:pt x="137" y="156"/>
                    </a:lnTo>
                    <a:lnTo>
                      <a:pt x="114" y="156"/>
                    </a:lnTo>
                    <a:lnTo>
                      <a:pt x="114" y="89"/>
                    </a:lnTo>
                    <a:lnTo>
                      <a:pt x="0" y="89"/>
                    </a:lnTo>
                    <a:lnTo>
                      <a:pt x="0" y="67"/>
                    </a:lnTo>
                    <a:close/>
                  </a:path>
                </a:pathLst>
              </a:custGeom>
              <a:solidFill>
                <a:srgbClr val="FF0000"/>
              </a:solidFill>
              <a:ln w="9525">
                <a:noFill/>
                <a:round/>
                <a:headEnd/>
                <a:tailEnd/>
              </a:ln>
            </p:spPr>
            <p:txBody>
              <a:bodyPr/>
              <a:lstStyle/>
              <a:p>
                <a:pPr>
                  <a:defRPr/>
                </a:pPr>
                <a:endParaRPr lang="en-GB" sz="1108"/>
              </a:p>
            </p:txBody>
          </p:sp>
          <p:sp>
            <p:nvSpPr>
              <p:cNvPr id="220" name="Freeform 69"/>
              <p:cNvSpPr>
                <a:spLocks/>
              </p:cNvSpPr>
              <p:nvPr/>
            </p:nvSpPr>
            <p:spPr bwMode="auto">
              <a:xfrm>
                <a:off x="1742" y="2897"/>
                <a:ext cx="67" cy="50"/>
              </a:xfrm>
              <a:custGeom>
                <a:avLst/>
                <a:gdLst>
                  <a:gd name="T0" fmla="*/ 0 w 66"/>
                  <a:gd name="T1" fmla="*/ 0 h 50"/>
                  <a:gd name="T2" fmla="*/ 0 w 66"/>
                  <a:gd name="T3" fmla="*/ 50 h 50"/>
                  <a:gd name="T4" fmla="*/ 66 w 66"/>
                  <a:gd name="T5" fmla="*/ 0 h 50"/>
                  <a:gd name="T6" fmla="*/ 0 w 66"/>
                  <a:gd name="T7" fmla="*/ 0 h 50"/>
                  <a:gd name="T8" fmla="*/ 0 w 66"/>
                  <a:gd name="T9" fmla="*/ 0 h 50"/>
                  <a:gd name="T10" fmla="*/ 0 60000 65536"/>
                  <a:gd name="T11" fmla="*/ 0 60000 65536"/>
                  <a:gd name="T12" fmla="*/ 0 60000 65536"/>
                  <a:gd name="T13" fmla="*/ 0 60000 65536"/>
                  <a:gd name="T14" fmla="*/ 0 60000 65536"/>
                  <a:gd name="T15" fmla="*/ 0 w 66"/>
                  <a:gd name="T16" fmla="*/ 0 h 50"/>
                  <a:gd name="T17" fmla="*/ 66 w 66"/>
                  <a:gd name="T18" fmla="*/ 50 h 50"/>
                </a:gdLst>
                <a:ahLst/>
                <a:cxnLst>
                  <a:cxn ang="T10">
                    <a:pos x="T0" y="T1"/>
                  </a:cxn>
                  <a:cxn ang="T11">
                    <a:pos x="T2" y="T3"/>
                  </a:cxn>
                  <a:cxn ang="T12">
                    <a:pos x="T4" y="T5"/>
                  </a:cxn>
                  <a:cxn ang="T13">
                    <a:pos x="T6" y="T7"/>
                  </a:cxn>
                  <a:cxn ang="T14">
                    <a:pos x="T8" y="T9"/>
                  </a:cxn>
                </a:cxnLst>
                <a:rect l="T15" t="T16" r="T17" b="T18"/>
                <a:pathLst>
                  <a:path w="66" h="50">
                    <a:moveTo>
                      <a:pt x="0" y="0"/>
                    </a:moveTo>
                    <a:lnTo>
                      <a:pt x="0" y="50"/>
                    </a:lnTo>
                    <a:lnTo>
                      <a:pt x="66" y="0"/>
                    </a:lnTo>
                    <a:lnTo>
                      <a:pt x="0" y="0"/>
                    </a:lnTo>
                    <a:close/>
                  </a:path>
                </a:pathLst>
              </a:custGeom>
              <a:solidFill>
                <a:srgbClr val="0C419A"/>
              </a:solidFill>
              <a:ln w="9525">
                <a:noFill/>
                <a:round/>
                <a:headEnd/>
                <a:tailEnd/>
              </a:ln>
            </p:spPr>
            <p:txBody>
              <a:bodyPr/>
              <a:lstStyle/>
              <a:p>
                <a:pPr>
                  <a:defRPr/>
                </a:pPr>
                <a:endParaRPr lang="en-GB" sz="1108"/>
              </a:p>
            </p:txBody>
          </p:sp>
          <p:sp>
            <p:nvSpPr>
              <p:cNvPr id="221" name="Freeform 70"/>
              <p:cNvSpPr>
                <a:spLocks/>
              </p:cNvSpPr>
              <p:nvPr/>
            </p:nvSpPr>
            <p:spPr bwMode="auto">
              <a:xfrm>
                <a:off x="1778" y="2913"/>
                <a:ext cx="61" cy="40"/>
              </a:xfrm>
              <a:custGeom>
                <a:avLst/>
                <a:gdLst>
                  <a:gd name="T0" fmla="*/ 0 w 60"/>
                  <a:gd name="T1" fmla="*/ 39 h 39"/>
                  <a:gd name="T2" fmla="*/ 60 w 60"/>
                  <a:gd name="T3" fmla="*/ 39 h 39"/>
                  <a:gd name="T4" fmla="*/ 60 w 60"/>
                  <a:gd name="T5" fmla="*/ 0 h 39"/>
                  <a:gd name="T6" fmla="*/ 0 w 60"/>
                  <a:gd name="T7" fmla="*/ 39 h 39"/>
                  <a:gd name="T8" fmla="*/ 0 w 60"/>
                  <a:gd name="T9" fmla="*/ 39 h 39"/>
                  <a:gd name="T10" fmla="*/ 0 60000 65536"/>
                  <a:gd name="T11" fmla="*/ 0 60000 65536"/>
                  <a:gd name="T12" fmla="*/ 0 60000 65536"/>
                  <a:gd name="T13" fmla="*/ 0 60000 65536"/>
                  <a:gd name="T14" fmla="*/ 0 60000 65536"/>
                  <a:gd name="T15" fmla="*/ 0 w 60"/>
                  <a:gd name="T16" fmla="*/ 0 h 39"/>
                  <a:gd name="T17" fmla="*/ 60 w 60"/>
                  <a:gd name="T18" fmla="*/ 39 h 39"/>
                </a:gdLst>
                <a:ahLst/>
                <a:cxnLst>
                  <a:cxn ang="T10">
                    <a:pos x="T0" y="T1"/>
                  </a:cxn>
                  <a:cxn ang="T11">
                    <a:pos x="T2" y="T3"/>
                  </a:cxn>
                  <a:cxn ang="T12">
                    <a:pos x="T4" y="T5"/>
                  </a:cxn>
                  <a:cxn ang="T13">
                    <a:pos x="T6" y="T7"/>
                  </a:cxn>
                  <a:cxn ang="T14">
                    <a:pos x="T8" y="T9"/>
                  </a:cxn>
                </a:cxnLst>
                <a:rect l="T15" t="T16" r="T17" b="T18"/>
                <a:pathLst>
                  <a:path w="60" h="39">
                    <a:moveTo>
                      <a:pt x="0" y="39"/>
                    </a:moveTo>
                    <a:lnTo>
                      <a:pt x="60" y="39"/>
                    </a:lnTo>
                    <a:lnTo>
                      <a:pt x="60" y="0"/>
                    </a:lnTo>
                    <a:lnTo>
                      <a:pt x="0" y="39"/>
                    </a:lnTo>
                    <a:close/>
                  </a:path>
                </a:pathLst>
              </a:custGeom>
              <a:solidFill>
                <a:srgbClr val="0C419A"/>
              </a:solidFill>
              <a:ln w="9525">
                <a:noFill/>
                <a:round/>
                <a:headEnd/>
                <a:tailEnd/>
              </a:ln>
            </p:spPr>
            <p:txBody>
              <a:bodyPr/>
              <a:lstStyle/>
              <a:p>
                <a:pPr>
                  <a:defRPr/>
                </a:pPr>
                <a:endParaRPr lang="en-GB" sz="1108"/>
              </a:p>
            </p:txBody>
          </p:sp>
          <p:sp>
            <p:nvSpPr>
              <p:cNvPr id="222" name="Freeform 71"/>
              <p:cNvSpPr>
                <a:spLocks/>
              </p:cNvSpPr>
              <p:nvPr/>
            </p:nvSpPr>
            <p:spPr bwMode="auto">
              <a:xfrm>
                <a:off x="1742" y="2897"/>
                <a:ext cx="97" cy="57"/>
              </a:xfrm>
              <a:custGeom>
                <a:avLst/>
                <a:gdLst>
                  <a:gd name="T0" fmla="*/ 0 w 96"/>
                  <a:gd name="T1" fmla="*/ 56 h 56"/>
                  <a:gd name="T2" fmla="*/ 78 w 96"/>
                  <a:gd name="T3" fmla="*/ 0 h 56"/>
                  <a:gd name="T4" fmla="*/ 96 w 96"/>
                  <a:gd name="T5" fmla="*/ 0 h 56"/>
                  <a:gd name="T6" fmla="*/ 18 w 96"/>
                  <a:gd name="T7" fmla="*/ 56 h 56"/>
                  <a:gd name="T8" fmla="*/ 0 w 96"/>
                  <a:gd name="T9" fmla="*/ 56 h 56"/>
                  <a:gd name="T10" fmla="*/ 0 w 96"/>
                  <a:gd name="T11" fmla="*/ 56 h 56"/>
                  <a:gd name="T12" fmla="*/ 0 60000 65536"/>
                  <a:gd name="T13" fmla="*/ 0 60000 65536"/>
                  <a:gd name="T14" fmla="*/ 0 60000 65536"/>
                  <a:gd name="T15" fmla="*/ 0 60000 65536"/>
                  <a:gd name="T16" fmla="*/ 0 60000 65536"/>
                  <a:gd name="T17" fmla="*/ 0 60000 65536"/>
                  <a:gd name="T18" fmla="*/ 0 w 96"/>
                  <a:gd name="T19" fmla="*/ 0 h 56"/>
                  <a:gd name="T20" fmla="*/ 96 w 96"/>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96" h="56">
                    <a:moveTo>
                      <a:pt x="0" y="56"/>
                    </a:moveTo>
                    <a:lnTo>
                      <a:pt x="78" y="0"/>
                    </a:lnTo>
                    <a:lnTo>
                      <a:pt x="96" y="0"/>
                    </a:lnTo>
                    <a:lnTo>
                      <a:pt x="18" y="56"/>
                    </a:lnTo>
                    <a:lnTo>
                      <a:pt x="0" y="56"/>
                    </a:lnTo>
                    <a:close/>
                  </a:path>
                </a:pathLst>
              </a:custGeom>
              <a:solidFill>
                <a:srgbClr val="FF0000"/>
              </a:solidFill>
              <a:ln w="9525">
                <a:noFill/>
                <a:round/>
                <a:headEnd/>
                <a:tailEnd/>
              </a:ln>
            </p:spPr>
            <p:txBody>
              <a:bodyPr/>
              <a:lstStyle/>
              <a:p>
                <a:pPr>
                  <a:defRPr/>
                </a:pPr>
                <a:endParaRPr lang="en-GB" sz="1108"/>
              </a:p>
            </p:txBody>
          </p:sp>
          <p:sp>
            <p:nvSpPr>
              <p:cNvPr id="223" name="Freeform 72"/>
              <p:cNvSpPr>
                <a:spLocks/>
              </p:cNvSpPr>
              <p:nvPr/>
            </p:nvSpPr>
            <p:spPr bwMode="auto">
              <a:xfrm>
                <a:off x="1616" y="2897"/>
                <a:ext cx="77" cy="44"/>
              </a:xfrm>
              <a:custGeom>
                <a:avLst/>
                <a:gdLst>
                  <a:gd name="T0" fmla="*/ 78 w 78"/>
                  <a:gd name="T1" fmla="*/ 0 h 45"/>
                  <a:gd name="T2" fmla="*/ 78 w 78"/>
                  <a:gd name="T3" fmla="*/ 45 h 45"/>
                  <a:gd name="T4" fmla="*/ 0 w 78"/>
                  <a:gd name="T5" fmla="*/ 0 h 45"/>
                  <a:gd name="T6" fmla="*/ 78 w 78"/>
                  <a:gd name="T7" fmla="*/ 0 h 45"/>
                  <a:gd name="T8" fmla="*/ 78 w 78"/>
                  <a:gd name="T9" fmla="*/ 0 h 45"/>
                  <a:gd name="T10" fmla="*/ 0 60000 65536"/>
                  <a:gd name="T11" fmla="*/ 0 60000 65536"/>
                  <a:gd name="T12" fmla="*/ 0 60000 65536"/>
                  <a:gd name="T13" fmla="*/ 0 60000 65536"/>
                  <a:gd name="T14" fmla="*/ 0 60000 65536"/>
                  <a:gd name="T15" fmla="*/ 0 w 78"/>
                  <a:gd name="T16" fmla="*/ 0 h 45"/>
                  <a:gd name="T17" fmla="*/ 78 w 78"/>
                  <a:gd name="T18" fmla="*/ 45 h 45"/>
                </a:gdLst>
                <a:ahLst/>
                <a:cxnLst>
                  <a:cxn ang="T10">
                    <a:pos x="T0" y="T1"/>
                  </a:cxn>
                  <a:cxn ang="T11">
                    <a:pos x="T2" y="T3"/>
                  </a:cxn>
                  <a:cxn ang="T12">
                    <a:pos x="T4" y="T5"/>
                  </a:cxn>
                  <a:cxn ang="T13">
                    <a:pos x="T6" y="T7"/>
                  </a:cxn>
                  <a:cxn ang="T14">
                    <a:pos x="T8" y="T9"/>
                  </a:cxn>
                </a:cxnLst>
                <a:rect l="T15" t="T16" r="T17" b="T18"/>
                <a:pathLst>
                  <a:path w="78" h="45">
                    <a:moveTo>
                      <a:pt x="78" y="0"/>
                    </a:moveTo>
                    <a:lnTo>
                      <a:pt x="78" y="45"/>
                    </a:lnTo>
                    <a:lnTo>
                      <a:pt x="0" y="0"/>
                    </a:lnTo>
                    <a:lnTo>
                      <a:pt x="78" y="0"/>
                    </a:lnTo>
                    <a:close/>
                  </a:path>
                </a:pathLst>
              </a:custGeom>
              <a:solidFill>
                <a:srgbClr val="0C419A"/>
              </a:solidFill>
              <a:ln w="9525">
                <a:noFill/>
                <a:round/>
                <a:headEnd/>
                <a:tailEnd/>
              </a:ln>
            </p:spPr>
            <p:txBody>
              <a:bodyPr/>
              <a:lstStyle/>
              <a:p>
                <a:pPr>
                  <a:defRPr/>
                </a:pPr>
                <a:endParaRPr lang="en-GB" sz="1108"/>
              </a:p>
            </p:txBody>
          </p:sp>
          <p:sp>
            <p:nvSpPr>
              <p:cNvPr id="224" name="Freeform 73"/>
              <p:cNvSpPr>
                <a:spLocks/>
              </p:cNvSpPr>
              <p:nvPr/>
            </p:nvSpPr>
            <p:spPr bwMode="auto">
              <a:xfrm>
                <a:off x="1592" y="2913"/>
                <a:ext cx="61" cy="40"/>
              </a:xfrm>
              <a:custGeom>
                <a:avLst/>
                <a:gdLst>
                  <a:gd name="T0" fmla="*/ 60 w 60"/>
                  <a:gd name="T1" fmla="*/ 39 h 39"/>
                  <a:gd name="T2" fmla="*/ 0 w 60"/>
                  <a:gd name="T3" fmla="*/ 39 h 39"/>
                  <a:gd name="T4" fmla="*/ 0 w 60"/>
                  <a:gd name="T5" fmla="*/ 0 h 39"/>
                  <a:gd name="T6" fmla="*/ 60 w 60"/>
                  <a:gd name="T7" fmla="*/ 39 h 39"/>
                  <a:gd name="T8" fmla="*/ 60 w 60"/>
                  <a:gd name="T9" fmla="*/ 39 h 39"/>
                  <a:gd name="T10" fmla="*/ 0 60000 65536"/>
                  <a:gd name="T11" fmla="*/ 0 60000 65536"/>
                  <a:gd name="T12" fmla="*/ 0 60000 65536"/>
                  <a:gd name="T13" fmla="*/ 0 60000 65536"/>
                  <a:gd name="T14" fmla="*/ 0 60000 65536"/>
                  <a:gd name="T15" fmla="*/ 0 w 60"/>
                  <a:gd name="T16" fmla="*/ 0 h 39"/>
                  <a:gd name="T17" fmla="*/ 60 w 60"/>
                  <a:gd name="T18" fmla="*/ 39 h 39"/>
                </a:gdLst>
                <a:ahLst/>
                <a:cxnLst>
                  <a:cxn ang="T10">
                    <a:pos x="T0" y="T1"/>
                  </a:cxn>
                  <a:cxn ang="T11">
                    <a:pos x="T2" y="T3"/>
                  </a:cxn>
                  <a:cxn ang="T12">
                    <a:pos x="T4" y="T5"/>
                  </a:cxn>
                  <a:cxn ang="T13">
                    <a:pos x="T6" y="T7"/>
                  </a:cxn>
                  <a:cxn ang="T14">
                    <a:pos x="T8" y="T9"/>
                  </a:cxn>
                </a:cxnLst>
                <a:rect l="T15" t="T16" r="T17" b="T18"/>
                <a:pathLst>
                  <a:path w="60" h="39">
                    <a:moveTo>
                      <a:pt x="60" y="39"/>
                    </a:moveTo>
                    <a:lnTo>
                      <a:pt x="0" y="39"/>
                    </a:lnTo>
                    <a:lnTo>
                      <a:pt x="0" y="0"/>
                    </a:lnTo>
                    <a:lnTo>
                      <a:pt x="60" y="39"/>
                    </a:lnTo>
                    <a:close/>
                  </a:path>
                </a:pathLst>
              </a:custGeom>
              <a:solidFill>
                <a:srgbClr val="0C419A"/>
              </a:solidFill>
              <a:ln w="9525">
                <a:noFill/>
                <a:round/>
                <a:headEnd/>
                <a:tailEnd/>
              </a:ln>
            </p:spPr>
            <p:txBody>
              <a:bodyPr/>
              <a:lstStyle/>
              <a:p>
                <a:pPr>
                  <a:defRPr/>
                </a:pPr>
                <a:endParaRPr lang="en-GB" sz="1108"/>
              </a:p>
            </p:txBody>
          </p:sp>
          <p:sp>
            <p:nvSpPr>
              <p:cNvPr id="225" name="Freeform 74"/>
              <p:cNvSpPr>
                <a:spLocks/>
              </p:cNvSpPr>
              <p:nvPr/>
            </p:nvSpPr>
            <p:spPr bwMode="auto">
              <a:xfrm>
                <a:off x="1592" y="2897"/>
                <a:ext cx="95" cy="57"/>
              </a:xfrm>
              <a:custGeom>
                <a:avLst/>
                <a:gdLst>
                  <a:gd name="T0" fmla="*/ 96 w 96"/>
                  <a:gd name="T1" fmla="*/ 56 h 56"/>
                  <a:gd name="T2" fmla="*/ 0 w 96"/>
                  <a:gd name="T3" fmla="*/ 0 h 56"/>
                  <a:gd name="T4" fmla="*/ 6 w 96"/>
                  <a:gd name="T5" fmla="*/ 11 h 56"/>
                  <a:gd name="T6" fmla="*/ 78 w 96"/>
                  <a:gd name="T7" fmla="*/ 56 h 56"/>
                  <a:gd name="T8" fmla="*/ 96 w 96"/>
                  <a:gd name="T9" fmla="*/ 56 h 56"/>
                  <a:gd name="T10" fmla="*/ 96 w 96"/>
                  <a:gd name="T11" fmla="*/ 56 h 56"/>
                  <a:gd name="T12" fmla="*/ 0 60000 65536"/>
                  <a:gd name="T13" fmla="*/ 0 60000 65536"/>
                  <a:gd name="T14" fmla="*/ 0 60000 65536"/>
                  <a:gd name="T15" fmla="*/ 0 60000 65536"/>
                  <a:gd name="T16" fmla="*/ 0 60000 65536"/>
                  <a:gd name="T17" fmla="*/ 0 60000 65536"/>
                  <a:gd name="T18" fmla="*/ 0 w 96"/>
                  <a:gd name="T19" fmla="*/ 0 h 56"/>
                  <a:gd name="T20" fmla="*/ 96 w 96"/>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96" h="56">
                    <a:moveTo>
                      <a:pt x="96" y="56"/>
                    </a:moveTo>
                    <a:lnTo>
                      <a:pt x="0" y="0"/>
                    </a:lnTo>
                    <a:lnTo>
                      <a:pt x="6" y="11"/>
                    </a:lnTo>
                    <a:lnTo>
                      <a:pt x="78" y="56"/>
                    </a:lnTo>
                    <a:lnTo>
                      <a:pt x="96" y="56"/>
                    </a:lnTo>
                    <a:close/>
                  </a:path>
                </a:pathLst>
              </a:custGeom>
              <a:solidFill>
                <a:srgbClr val="FF0000"/>
              </a:solidFill>
              <a:ln w="9525">
                <a:noFill/>
                <a:round/>
                <a:headEnd/>
                <a:tailEnd/>
              </a:ln>
            </p:spPr>
            <p:txBody>
              <a:bodyPr/>
              <a:lstStyle/>
              <a:p>
                <a:pPr>
                  <a:defRPr/>
                </a:pPr>
                <a:endParaRPr lang="en-GB" sz="1108"/>
              </a:p>
            </p:txBody>
          </p:sp>
          <p:sp>
            <p:nvSpPr>
              <p:cNvPr id="226" name="Freeform 75"/>
              <p:cNvSpPr>
                <a:spLocks/>
              </p:cNvSpPr>
              <p:nvPr/>
            </p:nvSpPr>
            <p:spPr bwMode="auto">
              <a:xfrm>
                <a:off x="1742" y="3008"/>
                <a:ext cx="73" cy="44"/>
              </a:xfrm>
              <a:custGeom>
                <a:avLst/>
                <a:gdLst>
                  <a:gd name="T0" fmla="*/ 0 w 72"/>
                  <a:gd name="T1" fmla="*/ 44 h 44"/>
                  <a:gd name="T2" fmla="*/ 0 w 72"/>
                  <a:gd name="T3" fmla="*/ 0 h 44"/>
                  <a:gd name="T4" fmla="*/ 72 w 72"/>
                  <a:gd name="T5" fmla="*/ 44 h 44"/>
                  <a:gd name="T6" fmla="*/ 0 w 72"/>
                  <a:gd name="T7" fmla="*/ 44 h 44"/>
                  <a:gd name="T8" fmla="*/ 0 w 72"/>
                  <a:gd name="T9" fmla="*/ 44 h 44"/>
                  <a:gd name="T10" fmla="*/ 0 60000 65536"/>
                  <a:gd name="T11" fmla="*/ 0 60000 65536"/>
                  <a:gd name="T12" fmla="*/ 0 60000 65536"/>
                  <a:gd name="T13" fmla="*/ 0 60000 65536"/>
                  <a:gd name="T14" fmla="*/ 0 60000 65536"/>
                  <a:gd name="T15" fmla="*/ 0 w 72"/>
                  <a:gd name="T16" fmla="*/ 0 h 44"/>
                  <a:gd name="T17" fmla="*/ 72 w 72"/>
                  <a:gd name="T18" fmla="*/ 44 h 44"/>
                </a:gdLst>
                <a:ahLst/>
                <a:cxnLst>
                  <a:cxn ang="T10">
                    <a:pos x="T0" y="T1"/>
                  </a:cxn>
                  <a:cxn ang="T11">
                    <a:pos x="T2" y="T3"/>
                  </a:cxn>
                  <a:cxn ang="T12">
                    <a:pos x="T4" y="T5"/>
                  </a:cxn>
                  <a:cxn ang="T13">
                    <a:pos x="T6" y="T7"/>
                  </a:cxn>
                  <a:cxn ang="T14">
                    <a:pos x="T8" y="T9"/>
                  </a:cxn>
                </a:cxnLst>
                <a:rect l="T15" t="T16" r="T17" b="T18"/>
                <a:pathLst>
                  <a:path w="72" h="44">
                    <a:moveTo>
                      <a:pt x="0" y="44"/>
                    </a:moveTo>
                    <a:lnTo>
                      <a:pt x="0" y="0"/>
                    </a:lnTo>
                    <a:lnTo>
                      <a:pt x="72" y="44"/>
                    </a:lnTo>
                    <a:lnTo>
                      <a:pt x="0" y="44"/>
                    </a:lnTo>
                    <a:close/>
                  </a:path>
                </a:pathLst>
              </a:custGeom>
              <a:solidFill>
                <a:srgbClr val="0C419A"/>
              </a:solidFill>
              <a:ln w="9525">
                <a:noFill/>
                <a:round/>
                <a:headEnd/>
                <a:tailEnd/>
              </a:ln>
            </p:spPr>
            <p:txBody>
              <a:bodyPr/>
              <a:lstStyle/>
              <a:p>
                <a:pPr>
                  <a:defRPr/>
                </a:pPr>
                <a:endParaRPr lang="en-GB" sz="1108"/>
              </a:p>
            </p:txBody>
          </p:sp>
          <p:sp>
            <p:nvSpPr>
              <p:cNvPr id="227" name="Freeform 76"/>
              <p:cNvSpPr>
                <a:spLocks/>
              </p:cNvSpPr>
              <p:nvPr/>
            </p:nvSpPr>
            <p:spPr bwMode="auto">
              <a:xfrm>
                <a:off x="1778" y="2998"/>
                <a:ext cx="61" cy="38"/>
              </a:xfrm>
              <a:custGeom>
                <a:avLst/>
                <a:gdLst>
                  <a:gd name="T0" fmla="*/ 0 w 60"/>
                  <a:gd name="T1" fmla="*/ 0 h 39"/>
                  <a:gd name="T2" fmla="*/ 60 w 60"/>
                  <a:gd name="T3" fmla="*/ 0 h 39"/>
                  <a:gd name="T4" fmla="*/ 60 w 60"/>
                  <a:gd name="T5" fmla="*/ 39 h 39"/>
                  <a:gd name="T6" fmla="*/ 0 w 60"/>
                  <a:gd name="T7" fmla="*/ 0 h 39"/>
                  <a:gd name="T8" fmla="*/ 0 w 60"/>
                  <a:gd name="T9" fmla="*/ 0 h 39"/>
                  <a:gd name="T10" fmla="*/ 0 60000 65536"/>
                  <a:gd name="T11" fmla="*/ 0 60000 65536"/>
                  <a:gd name="T12" fmla="*/ 0 60000 65536"/>
                  <a:gd name="T13" fmla="*/ 0 60000 65536"/>
                  <a:gd name="T14" fmla="*/ 0 60000 65536"/>
                  <a:gd name="T15" fmla="*/ 0 w 60"/>
                  <a:gd name="T16" fmla="*/ 0 h 39"/>
                  <a:gd name="T17" fmla="*/ 60 w 60"/>
                  <a:gd name="T18" fmla="*/ 39 h 39"/>
                </a:gdLst>
                <a:ahLst/>
                <a:cxnLst>
                  <a:cxn ang="T10">
                    <a:pos x="T0" y="T1"/>
                  </a:cxn>
                  <a:cxn ang="T11">
                    <a:pos x="T2" y="T3"/>
                  </a:cxn>
                  <a:cxn ang="T12">
                    <a:pos x="T4" y="T5"/>
                  </a:cxn>
                  <a:cxn ang="T13">
                    <a:pos x="T6" y="T7"/>
                  </a:cxn>
                  <a:cxn ang="T14">
                    <a:pos x="T8" y="T9"/>
                  </a:cxn>
                </a:cxnLst>
                <a:rect l="T15" t="T16" r="T17" b="T18"/>
                <a:pathLst>
                  <a:path w="60" h="39">
                    <a:moveTo>
                      <a:pt x="0" y="0"/>
                    </a:moveTo>
                    <a:lnTo>
                      <a:pt x="60" y="0"/>
                    </a:lnTo>
                    <a:lnTo>
                      <a:pt x="60" y="39"/>
                    </a:lnTo>
                    <a:lnTo>
                      <a:pt x="0" y="0"/>
                    </a:lnTo>
                    <a:close/>
                  </a:path>
                </a:pathLst>
              </a:custGeom>
              <a:solidFill>
                <a:srgbClr val="0C419A"/>
              </a:solidFill>
              <a:ln w="9525">
                <a:noFill/>
                <a:round/>
                <a:headEnd/>
                <a:tailEnd/>
              </a:ln>
            </p:spPr>
            <p:txBody>
              <a:bodyPr/>
              <a:lstStyle/>
              <a:p>
                <a:pPr>
                  <a:defRPr/>
                </a:pPr>
                <a:endParaRPr lang="en-GB" sz="1108"/>
              </a:p>
            </p:txBody>
          </p:sp>
          <p:sp>
            <p:nvSpPr>
              <p:cNvPr id="228" name="Freeform 77"/>
              <p:cNvSpPr>
                <a:spLocks/>
              </p:cNvSpPr>
              <p:nvPr/>
            </p:nvSpPr>
            <p:spPr bwMode="auto">
              <a:xfrm>
                <a:off x="1754" y="2998"/>
                <a:ext cx="85" cy="55"/>
              </a:xfrm>
              <a:custGeom>
                <a:avLst/>
                <a:gdLst>
                  <a:gd name="T0" fmla="*/ 0 w 84"/>
                  <a:gd name="T1" fmla="*/ 0 h 55"/>
                  <a:gd name="T2" fmla="*/ 84 w 84"/>
                  <a:gd name="T3" fmla="*/ 55 h 55"/>
                  <a:gd name="T4" fmla="*/ 84 w 84"/>
                  <a:gd name="T5" fmla="*/ 44 h 55"/>
                  <a:gd name="T6" fmla="*/ 18 w 84"/>
                  <a:gd name="T7" fmla="*/ 0 h 55"/>
                  <a:gd name="T8" fmla="*/ 0 w 84"/>
                  <a:gd name="T9" fmla="*/ 0 h 55"/>
                  <a:gd name="T10" fmla="*/ 0 w 84"/>
                  <a:gd name="T11" fmla="*/ 0 h 55"/>
                  <a:gd name="T12" fmla="*/ 0 60000 65536"/>
                  <a:gd name="T13" fmla="*/ 0 60000 65536"/>
                  <a:gd name="T14" fmla="*/ 0 60000 65536"/>
                  <a:gd name="T15" fmla="*/ 0 60000 65536"/>
                  <a:gd name="T16" fmla="*/ 0 60000 65536"/>
                  <a:gd name="T17" fmla="*/ 0 60000 65536"/>
                  <a:gd name="T18" fmla="*/ 0 w 84"/>
                  <a:gd name="T19" fmla="*/ 0 h 55"/>
                  <a:gd name="T20" fmla="*/ 84 w 84"/>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84" h="55">
                    <a:moveTo>
                      <a:pt x="0" y="0"/>
                    </a:moveTo>
                    <a:lnTo>
                      <a:pt x="84" y="55"/>
                    </a:lnTo>
                    <a:lnTo>
                      <a:pt x="84" y="44"/>
                    </a:lnTo>
                    <a:lnTo>
                      <a:pt x="18" y="0"/>
                    </a:lnTo>
                    <a:lnTo>
                      <a:pt x="0" y="0"/>
                    </a:lnTo>
                    <a:close/>
                  </a:path>
                </a:pathLst>
              </a:custGeom>
              <a:solidFill>
                <a:srgbClr val="FF0000"/>
              </a:solidFill>
              <a:ln w="9525">
                <a:noFill/>
                <a:round/>
                <a:headEnd/>
                <a:tailEnd/>
              </a:ln>
            </p:spPr>
            <p:txBody>
              <a:bodyPr/>
              <a:lstStyle/>
              <a:p>
                <a:pPr>
                  <a:defRPr/>
                </a:pPr>
                <a:endParaRPr lang="en-GB" sz="1108"/>
              </a:p>
            </p:txBody>
          </p:sp>
          <p:sp>
            <p:nvSpPr>
              <p:cNvPr id="229" name="Freeform 78"/>
              <p:cNvSpPr>
                <a:spLocks/>
              </p:cNvSpPr>
              <p:nvPr/>
            </p:nvSpPr>
            <p:spPr bwMode="auto">
              <a:xfrm>
                <a:off x="1622" y="3002"/>
                <a:ext cx="71" cy="50"/>
              </a:xfrm>
              <a:custGeom>
                <a:avLst/>
                <a:gdLst>
                  <a:gd name="T0" fmla="*/ 72 w 72"/>
                  <a:gd name="T1" fmla="*/ 50 h 50"/>
                  <a:gd name="T2" fmla="*/ 72 w 72"/>
                  <a:gd name="T3" fmla="*/ 0 h 50"/>
                  <a:gd name="T4" fmla="*/ 0 w 72"/>
                  <a:gd name="T5" fmla="*/ 50 h 50"/>
                  <a:gd name="T6" fmla="*/ 72 w 72"/>
                  <a:gd name="T7" fmla="*/ 50 h 50"/>
                  <a:gd name="T8" fmla="*/ 72 w 72"/>
                  <a:gd name="T9" fmla="*/ 50 h 50"/>
                  <a:gd name="T10" fmla="*/ 0 60000 65536"/>
                  <a:gd name="T11" fmla="*/ 0 60000 65536"/>
                  <a:gd name="T12" fmla="*/ 0 60000 65536"/>
                  <a:gd name="T13" fmla="*/ 0 60000 65536"/>
                  <a:gd name="T14" fmla="*/ 0 60000 65536"/>
                  <a:gd name="T15" fmla="*/ 0 w 72"/>
                  <a:gd name="T16" fmla="*/ 0 h 50"/>
                  <a:gd name="T17" fmla="*/ 72 w 72"/>
                  <a:gd name="T18" fmla="*/ 50 h 50"/>
                </a:gdLst>
                <a:ahLst/>
                <a:cxnLst>
                  <a:cxn ang="T10">
                    <a:pos x="T0" y="T1"/>
                  </a:cxn>
                  <a:cxn ang="T11">
                    <a:pos x="T2" y="T3"/>
                  </a:cxn>
                  <a:cxn ang="T12">
                    <a:pos x="T4" y="T5"/>
                  </a:cxn>
                  <a:cxn ang="T13">
                    <a:pos x="T6" y="T7"/>
                  </a:cxn>
                  <a:cxn ang="T14">
                    <a:pos x="T8" y="T9"/>
                  </a:cxn>
                </a:cxnLst>
                <a:rect l="T15" t="T16" r="T17" b="T18"/>
                <a:pathLst>
                  <a:path w="72" h="50">
                    <a:moveTo>
                      <a:pt x="72" y="50"/>
                    </a:moveTo>
                    <a:lnTo>
                      <a:pt x="72" y="0"/>
                    </a:lnTo>
                    <a:lnTo>
                      <a:pt x="0" y="50"/>
                    </a:lnTo>
                    <a:lnTo>
                      <a:pt x="72" y="50"/>
                    </a:lnTo>
                    <a:close/>
                  </a:path>
                </a:pathLst>
              </a:custGeom>
              <a:solidFill>
                <a:srgbClr val="0C419A"/>
              </a:solidFill>
              <a:ln w="9525">
                <a:noFill/>
                <a:round/>
                <a:headEnd/>
                <a:tailEnd/>
              </a:ln>
            </p:spPr>
            <p:txBody>
              <a:bodyPr/>
              <a:lstStyle/>
              <a:p>
                <a:pPr>
                  <a:defRPr/>
                </a:pPr>
                <a:endParaRPr lang="en-GB" sz="1108"/>
              </a:p>
            </p:txBody>
          </p:sp>
          <p:sp>
            <p:nvSpPr>
              <p:cNvPr id="230" name="Freeform 79"/>
              <p:cNvSpPr>
                <a:spLocks/>
              </p:cNvSpPr>
              <p:nvPr/>
            </p:nvSpPr>
            <p:spPr bwMode="auto">
              <a:xfrm>
                <a:off x="1592" y="2998"/>
                <a:ext cx="55" cy="38"/>
              </a:xfrm>
              <a:custGeom>
                <a:avLst/>
                <a:gdLst>
                  <a:gd name="T0" fmla="*/ 54 w 54"/>
                  <a:gd name="T1" fmla="*/ 0 h 39"/>
                  <a:gd name="T2" fmla="*/ 0 w 54"/>
                  <a:gd name="T3" fmla="*/ 0 h 39"/>
                  <a:gd name="T4" fmla="*/ 0 w 54"/>
                  <a:gd name="T5" fmla="*/ 39 h 39"/>
                  <a:gd name="T6" fmla="*/ 54 w 54"/>
                  <a:gd name="T7" fmla="*/ 0 h 39"/>
                  <a:gd name="T8" fmla="*/ 54 w 54"/>
                  <a:gd name="T9" fmla="*/ 0 h 39"/>
                  <a:gd name="T10" fmla="*/ 0 60000 65536"/>
                  <a:gd name="T11" fmla="*/ 0 60000 65536"/>
                  <a:gd name="T12" fmla="*/ 0 60000 65536"/>
                  <a:gd name="T13" fmla="*/ 0 60000 65536"/>
                  <a:gd name="T14" fmla="*/ 0 60000 65536"/>
                  <a:gd name="T15" fmla="*/ 0 w 54"/>
                  <a:gd name="T16" fmla="*/ 0 h 39"/>
                  <a:gd name="T17" fmla="*/ 54 w 54"/>
                  <a:gd name="T18" fmla="*/ 39 h 39"/>
                </a:gdLst>
                <a:ahLst/>
                <a:cxnLst>
                  <a:cxn ang="T10">
                    <a:pos x="T0" y="T1"/>
                  </a:cxn>
                  <a:cxn ang="T11">
                    <a:pos x="T2" y="T3"/>
                  </a:cxn>
                  <a:cxn ang="T12">
                    <a:pos x="T4" y="T5"/>
                  </a:cxn>
                  <a:cxn ang="T13">
                    <a:pos x="T6" y="T7"/>
                  </a:cxn>
                  <a:cxn ang="T14">
                    <a:pos x="T8" y="T9"/>
                  </a:cxn>
                </a:cxnLst>
                <a:rect l="T15" t="T16" r="T17" b="T18"/>
                <a:pathLst>
                  <a:path w="54" h="39">
                    <a:moveTo>
                      <a:pt x="54" y="0"/>
                    </a:moveTo>
                    <a:lnTo>
                      <a:pt x="0" y="0"/>
                    </a:lnTo>
                    <a:lnTo>
                      <a:pt x="0" y="39"/>
                    </a:lnTo>
                    <a:lnTo>
                      <a:pt x="54" y="0"/>
                    </a:lnTo>
                    <a:close/>
                  </a:path>
                </a:pathLst>
              </a:custGeom>
              <a:solidFill>
                <a:srgbClr val="0C419A"/>
              </a:solidFill>
              <a:ln w="9525">
                <a:noFill/>
                <a:round/>
                <a:headEnd/>
                <a:tailEnd/>
              </a:ln>
            </p:spPr>
            <p:txBody>
              <a:bodyPr/>
              <a:lstStyle/>
              <a:p>
                <a:pPr>
                  <a:defRPr/>
                </a:pPr>
                <a:endParaRPr lang="en-GB" sz="1108"/>
              </a:p>
            </p:txBody>
          </p:sp>
          <p:sp>
            <p:nvSpPr>
              <p:cNvPr id="231" name="Freeform 80"/>
              <p:cNvSpPr>
                <a:spLocks/>
              </p:cNvSpPr>
              <p:nvPr/>
            </p:nvSpPr>
            <p:spPr bwMode="auto">
              <a:xfrm>
                <a:off x="1598" y="2998"/>
                <a:ext cx="95" cy="55"/>
              </a:xfrm>
              <a:custGeom>
                <a:avLst/>
                <a:gdLst>
                  <a:gd name="T0" fmla="*/ 96 w 96"/>
                  <a:gd name="T1" fmla="*/ 0 h 55"/>
                  <a:gd name="T2" fmla="*/ 18 w 96"/>
                  <a:gd name="T3" fmla="*/ 55 h 55"/>
                  <a:gd name="T4" fmla="*/ 0 w 96"/>
                  <a:gd name="T5" fmla="*/ 55 h 55"/>
                  <a:gd name="T6" fmla="*/ 78 w 96"/>
                  <a:gd name="T7" fmla="*/ 0 h 55"/>
                  <a:gd name="T8" fmla="*/ 96 w 96"/>
                  <a:gd name="T9" fmla="*/ 0 h 55"/>
                  <a:gd name="T10" fmla="*/ 96 w 96"/>
                  <a:gd name="T11" fmla="*/ 0 h 55"/>
                  <a:gd name="T12" fmla="*/ 0 60000 65536"/>
                  <a:gd name="T13" fmla="*/ 0 60000 65536"/>
                  <a:gd name="T14" fmla="*/ 0 60000 65536"/>
                  <a:gd name="T15" fmla="*/ 0 60000 65536"/>
                  <a:gd name="T16" fmla="*/ 0 60000 65536"/>
                  <a:gd name="T17" fmla="*/ 0 60000 65536"/>
                  <a:gd name="T18" fmla="*/ 0 w 96"/>
                  <a:gd name="T19" fmla="*/ 0 h 55"/>
                  <a:gd name="T20" fmla="*/ 96 w 96"/>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96" h="55">
                    <a:moveTo>
                      <a:pt x="96" y="0"/>
                    </a:moveTo>
                    <a:lnTo>
                      <a:pt x="18" y="55"/>
                    </a:lnTo>
                    <a:lnTo>
                      <a:pt x="0" y="55"/>
                    </a:lnTo>
                    <a:lnTo>
                      <a:pt x="78" y="0"/>
                    </a:lnTo>
                    <a:lnTo>
                      <a:pt x="96" y="0"/>
                    </a:lnTo>
                    <a:close/>
                  </a:path>
                </a:pathLst>
              </a:custGeom>
              <a:solidFill>
                <a:srgbClr val="FF0000"/>
              </a:solidFill>
              <a:ln w="9525">
                <a:noFill/>
                <a:round/>
                <a:headEnd/>
                <a:tailEnd/>
              </a:ln>
            </p:spPr>
            <p:txBody>
              <a:bodyPr/>
              <a:lstStyle/>
              <a:p>
                <a:pPr>
                  <a:defRPr/>
                </a:pPr>
                <a:endParaRPr lang="en-GB" sz="1108"/>
              </a:p>
            </p:txBody>
          </p:sp>
          <p:sp>
            <p:nvSpPr>
              <p:cNvPr id="232" name="Freeform 81"/>
              <p:cNvSpPr>
                <a:spLocks/>
              </p:cNvSpPr>
              <p:nvPr/>
            </p:nvSpPr>
            <p:spPr bwMode="auto">
              <a:xfrm>
                <a:off x="1592" y="2897"/>
                <a:ext cx="247" cy="155"/>
              </a:xfrm>
              <a:custGeom>
                <a:avLst/>
                <a:gdLst>
                  <a:gd name="T0" fmla="*/ 245 w 245"/>
                  <a:gd name="T1" fmla="*/ 156 h 156"/>
                  <a:gd name="T2" fmla="*/ 245 w 245"/>
                  <a:gd name="T3" fmla="*/ 0 h 156"/>
                  <a:gd name="T4" fmla="*/ 0 w 245"/>
                  <a:gd name="T5" fmla="*/ 0 h 156"/>
                  <a:gd name="T6" fmla="*/ 0 w 245"/>
                  <a:gd name="T7" fmla="*/ 156 h 156"/>
                  <a:gd name="T8" fmla="*/ 245 w 245"/>
                  <a:gd name="T9" fmla="*/ 156 h 156"/>
                  <a:gd name="T10" fmla="*/ 245 w 245"/>
                  <a:gd name="T11" fmla="*/ 156 h 156"/>
                  <a:gd name="T12" fmla="*/ 0 60000 65536"/>
                  <a:gd name="T13" fmla="*/ 0 60000 65536"/>
                  <a:gd name="T14" fmla="*/ 0 60000 65536"/>
                  <a:gd name="T15" fmla="*/ 0 60000 65536"/>
                  <a:gd name="T16" fmla="*/ 0 60000 65536"/>
                  <a:gd name="T17" fmla="*/ 0 60000 65536"/>
                  <a:gd name="T18" fmla="*/ 0 w 245"/>
                  <a:gd name="T19" fmla="*/ 0 h 156"/>
                  <a:gd name="T20" fmla="*/ 245 w 245"/>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5" h="156">
                    <a:moveTo>
                      <a:pt x="245" y="156"/>
                    </a:moveTo>
                    <a:lnTo>
                      <a:pt x="245" y="0"/>
                    </a:lnTo>
                    <a:lnTo>
                      <a:pt x="0" y="0"/>
                    </a:lnTo>
                    <a:lnTo>
                      <a:pt x="0" y="156"/>
                    </a:lnTo>
                    <a:lnTo>
                      <a:pt x="245" y="156"/>
                    </a:lnTo>
                  </a:path>
                </a:pathLst>
              </a:custGeom>
              <a:noFill/>
              <a:ln w="0">
                <a:solidFill>
                  <a:srgbClr val="000000"/>
                </a:solidFill>
                <a:prstDash val="solid"/>
                <a:round/>
                <a:headEnd/>
                <a:tailEnd/>
              </a:ln>
            </p:spPr>
            <p:txBody>
              <a:bodyPr/>
              <a:lstStyle/>
              <a:p>
                <a:pPr>
                  <a:defRPr/>
                </a:pPr>
                <a:endParaRPr lang="en-GB" sz="1108"/>
              </a:p>
            </p:txBody>
          </p:sp>
        </p:grpSp>
        <p:grpSp>
          <p:nvGrpSpPr>
            <p:cNvPr id="8" name="Group 82"/>
            <p:cNvGrpSpPr>
              <a:grpSpLocks/>
            </p:cNvGrpSpPr>
            <p:nvPr userDrawn="1"/>
          </p:nvGrpSpPr>
          <p:grpSpPr bwMode="auto">
            <a:xfrm>
              <a:off x="2910190" y="5298398"/>
              <a:ext cx="164629" cy="104602"/>
              <a:chOff x="1778" y="2004"/>
              <a:chExt cx="246" cy="156"/>
            </a:xfrm>
          </p:grpSpPr>
          <p:sp>
            <p:nvSpPr>
              <p:cNvPr id="215" name="Freeform 83"/>
              <p:cNvSpPr>
                <a:spLocks/>
              </p:cNvSpPr>
              <p:nvPr/>
            </p:nvSpPr>
            <p:spPr bwMode="auto">
              <a:xfrm>
                <a:off x="1778" y="2004"/>
                <a:ext cx="246" cy="156"/>
              </a:xfrm>
              <a:custGeom>
                <a:avLst/>
                <a:gdLst>
                  <a:gd name="T0" fmla="*/ 1573 w 239"/>
                  <a:gd name="T1" fmla="*/ 2942 h 151"/>
                  <a:gd name="T2" fmla="*/ 1573 w 239"/>
                  <a:gd name="T3" fmla="*/ 0 h 151"/>
                  <a:gd name="T4" fmla="*/ 0 w 239"/>
                  <a:gd name="T5" fmla="*/ 0 h 151"/>
                  <a:gd name="T6" fmla="*/ 0 w 239"/>
                  <a:gd name="T7" fmla="*/ 2942 h 151"/>
                  <a:gd name="T8" fmla="*/ 1573 w 239"/>
                  <a:gd name="T9" fmla="*/ 2942 h 151"/>
                  <a:gd name="T10" fmla="*/ 1573 w 239"/>
                  <a:gd name="T11" fmla="*/ 2942 h 151"/>
                  <a:gd name="T12" fmla="*/ 0 60000 65536"/>
                  <a:gd name="T13" fmla="*/ 0 60000 65536"/>
                  <a:gd name="T14" fmla="*/ 0 60000 65536"/>
                  <a:gd name="T15" fmla="*/ 0 60000 65536"/>
                  <a:gd name="T16" fmla="*/ 0 60000 65536"/>
                  <a:gd name="T17" fmla="*/ 0 60000 65536"/>
                  <a:gd name="T18" fmla="*/ 0 w 239"/>
                  <a:gd name="T19" fmla="*/ 0 h 151"/>
                  <a:gd name="T20" fmla="*/ 239 w 239"/>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39" h="151">
                    <a:moveTo>
                      <a:pt x="239" y="151"/>
                    </a:moveTo>
                    <a:lnTo>
                      <a:pt x="239" y="0"/>
                    </a:lnTo>
                    <a:lnTo>
                      <a:pt x="0" y="0"/>
                    </a:lnTo>
                    <a:lnTo>
                      <a:pt x="0" y="151"/>
                    </a:lnTo>
                    <a:lnTo>
                      <a:pt x="239" y="151"/>
                    </a:lnTo>
                    <a:close/>
                  </a:path>
                </a:pathLst>
              </a:custGeom>
              <a:solidFill>
                <a:srgbClr val="FF0000"/>
              </a:solidFill>
              <a:ln w="9525">
                <a:noFill/>
                <a:round/>
                <a:headEnd/>
                <a:tailEnd/>
              </a:ln>
            </p:spPr>
            <p:txBody>
              <a:bodyPr/>
              <a:lstStyle/>
              <a:p>
                <a:pPr>
                  <a:defRPr/>
                </a:pPr>
                <a:endParaRPr lang="en-GB" sz="1108"/>
              </a:p>
            </p:txBody>
          </p:sp>
          <p:sp>
            <p:nvSpPr>
              <p:cNvPr id="216" name="Freeform 84"/>
              <p:cNvSpPr>
                <a:spLocks/>
              </p:cNvSpPr>
              <p:nvPr/>
            </p:nvSpPr>
            <p:spPr bwMode="auto">
              <a:xfrm>
                <a:off x="1845" y="2026"/>
                <a:ext cx="120" cy="118"/>
              </a:xfrm>
              <a:custGeom>
                <a:avLst/>
                <a:gdLst>
                  <a:gd name="T0" fmla="*/ 77 w 119"/>
                  <a:gd name="T1" fmla="*/ 78 h 117"/>
                  <a:gd name="T2" fmla="*/ 119 w 119"/>
                  <a:gd name="T3" fmla="*/ 78 h 117"/>
                  <a:gd name="T4" fmla="*/ 119 w 119"/>
                  <a:gd name="T5" fmla="*/ 44 h 117"/>
                  <a:gd name="T6" fmla="*/ 77 w 119"/>
                  <a:gd name="T7" fmla="*/ 44 h 117"/>
                  <a:gd name="T8" fmla="*/ 77 w 119"/>
                  <a:gd name="T9" fmla="*/ 0 h 117"/>
                  <a:gd name="T10" fmla="*/ 42 w 119"/>
                  <a:gd name="T11" fmla="*/ 0 h 117"/>
                  <a:gd name="T12" fmla="*/ 42 w 119"/>
                  <a:gd name="T13" fmla="*/ 44 h 117"/>
                  <a:gd name="T14" fmla="*/ 0 w 119"/>
                  <a:gd name="T15" fmla="*/ 44 h 117"/>
                  <a:gd name="T16" fmla="*/ 0 w 119"/>
                  <a:gd name="T17" fmla="*/ 78 h 117"/>
                  <a:gd name="T18" fmla="*/ 42 w 119"/>
                  <a:gd name="T19" fmla="*/ 78 h 117"/>
                  <a:gd name="T20" fmla="*/ 42 w 119"/>
                  <a:gd name="T21" fmla="*/ 117 h 117"/>
                  <a:gd name="T22" fmla="*/ 77 w 119"/>
                  <a:gd name="T23" fmla="*/ 117 h 117"/>
                  <a:gd name="T24" fmla="*/ 77 w 119"/>
                  <a:gd name="T25" fmla="*/ 78 h 117"/>
                  <a:gd name="T26" fmla="*/ 77 w 119"/>
                  <a:gd name="T27" fmla="*/ 78 h 1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9"/>
                  <a:gd name="T43" fmla="*/ 0 h 117"/>
                  <a:gd name="T44" fmla="*/ 119 w 119"/>
                  <a:gd name="T45" fmla="*/ 117 h 1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9" h="117">
                    <a:moveTo>
                      <a:pt x="77" y="78"/>
                    </a:moveTo>
                    <a:lnTo>
                      <a:pt x="119" y="78"/>
                    </a:lnTo>
                    <a:lnTo>
                      <a:pt x="119" y="44"/>
                    </a:lnTo>
                    <a:lnTo>
                      <a:pt x="77" y="44"/>
                    </a:lnTo>
                    <a:lnTo>
                      <a:pt x="77" y="0"/>
                    </a:lnTo>
                    <a:lnTo>
                      <a:pt x="42" y="0"/>
                    </a:lnTo>
                    <a:lnTo>
                      <a:pt x="42" y="44"/>
                    </a:lnTo>
                    <a:lnTo>
                      <a:pt x="0" y="44"/>
                    </a:lnTo>
                    <a:lnTo>
                      <a:pt x="0" y="78"/>
                    </a:lnTo>
                    <a:lnTo>
                      <a:pt x="42" y="78"/>
                    </a:lnTo>
                    <a:lnTo>
                      <a:pt x="42" y="117"/>
                    </a:lnTo>
                    <a:lnTo>
                      <a:pt x="77" y="117"/>
                    </a:lnTo>
                    <a:lnTo>
                      <a:pt x="77" y="78"/>
                    </a:lnTo>
                    <a:close/>
                  </a:path>
                </a:pathLst>
              </a:custGeom>
              <a:solidFill>
                <a:srgbClr val="FFFFFF"/>
              </a:solidFill>
              <a:ln w="9525">
                <a:noFill/>
                <a:round/>
                <a:headEnd/>
                <a:tailEnd/>
              </a:ln>
            </p:spPr>
            <p:txBody>
              <a:bodyPr/>
              <a:lstStyle/>
              <a:p>
                <a:pPr>
                  <a:defRPr/>
                </a:pPr>
                <a:endParaRPr lang="en-GB" sz="1108"/>
              </a:p>
            </p:txBody>
          </p:sp>
          <p:sp>
            <p:nvSpPr>
              <p:cNvPr id="217" name="Freeform 85"/>
              <p:cNvSpPr>
                <a:spLocks/>
              </p:cNvSpPr>
              <p:nvPr/>
            </p:nvSpPr>
            <p:spPr bwMode="auto">
              <a:xfrm>
                <a:off x="1778" y="2004"/>
                <a:ext cx="246" cy="156"/>
              </a:xfrm>
              <a:custGeom>
                <a:avLst/>
                <a:gdLst>
                  <a:gd name="T0" fmla="*/ 245 w 245"/>
                  <a:gd name="T1" fmla="*/ 157 h 157"/>
                  <a:gd name="T2" fmla="*/ 245 w 245"/>
                  <a:gd name="T3" fmla="*/ 0 h 157"/>
                  <a:gd name="T4" fmla="*/ 0 w 245"/>
                  <a:gd name="T5" fmla="*/ 0 h 157"/>
                  <a:gd name="T6" fmla="*/ 0 w 245"/>
                  <a:gd name="T7" fmla="*/ 157 h 157"/>
                  <a:gd name="T8" fmla="*/ 245 w 245"/>
                  <a:gd name="T9" fmla="*/ 157 h 157"/>
                  <a:gd name="T10" fmla="*/ 245 w 245"/>
                  <a:gd name="T11" fmla="*/ 157 h 157"/>
                  <a:gd name="T12" fmla="*/ 0 60000 65536"/>
                  <a:gd name="T13" fmla="*/ 0 60000 65536"/>
                  <a:gd name="T14" fmla="*/ 0 60000 65536"/>
                  <a:gd name="T15" fmla="*/ 0 60000 65536"/>
                  <a:gd name="T16" fmla="*/ 0 60000 65536"/>
                  <a:gd name="T17" fmla="*/ 0 60000 65536"/>
                  <a:gd name="T18" fmla="*/ 0 w 245"/>
                  <a:gd name="T19" fmla="*/ 0 h 157"/>
                  <a:gd name="T20" fmla="*/ 245 w 245"/>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5" h="157">
                    <a:moveTo>
                      <a:pt x="245" y="157"/>
                    </a:moveTo>
                    <a:lnTo>
                      <a:pt x="245" y="0"/>
                    </a:lnTo>
                    <a:lnTo>
                      <a:pt x="0" y="0"/>
                    </a:lnTo>
                    <a:lnTo>
                      <a:pt x="0" y="157"/>
                    </a:lnTo>
                    <a:lnTo>
                      <a:pt x="245" y="157"/>
                    </a:lnTo>
                  </a:path>
                </a:pathLst>
              </a:custGeom>
              <a:noFill/>
              <a:ln w="0">
                <a:solidFill>
                  <a:srgbClr val="000000"/>
                </a:solidFill>
                <a:prstDash val="solid"/>
                <a:round/>
                <a:headEnd/>
                <a:tailEnd/>
              </a:ln>
            </p:spPr>
            <p:txBody>
              <a:bodyPr/>
              <a:lstStyle/>
              <a:p>
                <a:pPr>
                  <a:defRPr/>
                </a:pPr>
                <a:endParaRPr lang="en-GB" sz="1108"/>
              </a:p>
            </p:txBody>
          </p:sp>
        </p:grpSp>
        <p:grpSp>
          <p:nvGrpSpPr>
            <p:cNvPr id="9" name="Group 86"/>
            <p:cNvGrpSpPr>
              <a:grpSpLocks/>
            </p:cNvGrpSpPr>
            <p:nvPr userDrawn="1"/>
          </p:nvGrpSpPr>
          <p:grpSpPr bwMode="auto">
            <a:xfrm>
              <a:off x="2698061" y="5298398"/>
              <a:ext cx="164271" cy="105273"/>
              <a:chOff x="1592" y="2143"/>
              <a:chExt cx="247" cy="156"/>
            </a:xfrm>
          </p:grpSpPr>
          <p:sp>
            <p:nvSpPr>
              <p:cNvPr id="209" name="Freeform 87"/>
              <p:cNvSpPr>
                <a:spLocks/>
              </p:cNvSpPr>
              <p:nvPr/>
            </p:nvSpPr>
            <p:spPr bwMode="auto">
              <a:xfrm>
                <a:off x="1592" y="2143"/>
                <a:ext cx="246" cy="155"/>
              </a:xfrm>
              <a:custGeom>
                <a:avLst/>
                <a:gdLst>
                  <a:gd name="T0" fmla="*/ 245 w 245"/>
                  <a:gd name="T1" fmla="*/ 156 h 156"/>
                  <a:gd name="T2" fmla="*/ 245 w 245"/>
                  <a:gd name="T3" fmla="*/ 0 h 156"/>
                  <a:gd name="T4" fmla="*/ 0 w 245"/>
                  <a:gd name="T5" fmla="*/ 0 h 156"/>
                  <a:gd name="T6" fmla="*/ 0 w 245"/>
                  <a:gd name="T7" fmla="*/ 156 h 156"/>
                  <a:gd name="T8" fmla="*/ 245 w 245"/>
                  <a:gd name="T9" fmla="*/ 156 h 156"/>
                  <a:gd name="T10" fmla="*/ 245 w 245"/>
                  <a:gd name="T11" fmla="*/ 156 h 156"/>
                  <a:gd name="T12" fmla="*/ 0 60000 65536"/>
                  <a:gd name="T13" fmla="*/ 0 60000 65536"/>
                  <a:gd name="T14" fmla="*/ 0 60000 65536"/>
                  <a:gd name="T15" fmla="*/ 0 60000 65536"/>
                  <a:gd name="T16" fmla="*/ 0 60000 65536"/>
                  <a:gd name="T17" fmla="*/ 0 60000 65536"/>
                  <a:gd name="T18" fmla="*/ 0 w 245"/>
                  <a:gd name="T19" fmla="*/ 0 h 156"/>
                  <a:gd name="T20" fmla="*/ 245 w 245"/>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5" h="156">
                    <a:moveTo>
                      <a:pt x="245" y="156"/>
                    </a:moveTo>
                    <a:lnTo>
                      <a:pt x="245" y="0"/>
                    </a:lnTo>
                    <a:lnTo>
                      <a:pt x="0" y="0"/>
                    </a:lnTo>
                    <a:lnTo>
                      <a:pt x="0" y="156"/>
                    </a:lnTo>
                    <a:lnTo>
                      <a:pt x="245" y="156"/>
                    </a:lnTo>
                    <a:close/>
                  </a:path>
                </a:pathLst>
              </a:custGeom>
              <a:solidFill>
                <a:srgbClr val="FFE600"/>
              </a:solidFill>
              <a:ln w="9525">
                <a:noFill/>
                <a:round/>
                <a:headEnd/>
                <a:tailEnd/>
              </a:ln>
            </p:spPr>
            <p:txBody>
              <a:bodyPr/>
              <a:lstStyle/>
              <a:p>
                <a:pPr>
                  <a:defRPr/>
                </a:pPr>
                <a:endParaRPr lang="en-GB" sz="1108"/>
              </a:p>
            </p:txBody>
          </p:sp>
          <p:sp>
            <p:nvSpPr>
              <p:cNvPr id="210" name="Freeform 88"/>
              <p:cNvSpPr>
                <a:spLocks/>
              </p:cNvSpPr>
              <p:nvPr/>
            </p:nvSpPr>
            <p:spPr bwMode="auto">
              <a:xfrm>
                <a:off x="1592" y="2143"/>
                <a:ext cx="66" cy="67"/>
              </a:xfrm>
              <a:custGeom>
                <a:avLst/>
                <a:gdLst>
                  <a:gd name="T0" fmla="*/ 66 w 66"/>
                  <a:gd name="T1" fmla="*/ 0 h 67"/>
                  <a:gd name="T2" fmla="*/ 0 w 66"/>
                  <a:gd name="T3" fmla="*/ 0 h 67"/>
                  <a:gd name="T4" fmla="*/ 0 w 66"/>
                  <a:gd name="T5" fmla="*/ 67 h 67"/>
                  <a:gd name="T6" fmla="*/ 66 w 66"/>
                  <a:gd name="T7" fmla="*/ 67 h 67"/>
                  <a:gd name="T8" fmla="*/ 66 w 66"/>
                  <a:gd name="T9" fmla="*/ 0 h 67"/>
                  <a:gd name="T10" fmla="*/ 66 w 66"/>
                  <a:gd name="T11" fmla="*/ 0 h 67"/>
                  <a:gd name="T12" fmla="*/ 0 60000 65536"/>
                  <a:gd name="T13" fmla="*/ 0 60000 65536"/>
                  <a:gd name="T14" fmla="*/ 0 60000 65536"/>
                  <a:gd name="T15" fmla="*/ 0 60000 65536"/>
                  <a:gd name="T16" fmla="*/ 0 60000 65536"/>
                  <a:gd name="T17" fmla="*/ 0 60000 65536"/>
                  <a:gd name="T18" fmla="*/ 0 w 66"/>
                  <a:gd name="T19" fmla="*/ 0 h 67"/>
                  <a:gd name="T20" fmla="*/ 66 w 66"/>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66" h="67">
                    <a:moveTo>
                      <a:pt x="66" y="0"/>
                    </a:moveTo>
                    <a:lnTo>
                      <a:pt x="0" y="0"/>
                    </a:lnTo>
                    <a:lnTo>
                      <a:pt x="0" y="67"/>
                    </a:lnTo>
                    <a:lnTo>
                      <a:pt x="66" y="67"/>
                    </a:lnTo>
                    <a:lnTo>
                      <a:pt x="66" y="0"/>
                    </a:lnTo>
                    <a:close/>
                  </a:path>
                </a:pathLst>
              </a:custGeom>
              <a:solidFill>
                <a:srgbClr val="0C419A"/>
              </a:solidFill>
              <a:ln w="9525">
                <a:noFill/>
                <a:round/>
                <a:headEnd/>
                <a:tailEnd/>
              </a:ln>
            </p:spPr>
            <p:txBody>
              <a:bodyPr/>
              <a:lstStyle/>
              <a:p>
                <a:pPr>
                  <a:defRPr/>
                </a:pPr>
                <a:endParaRPr lang="en-GB" sz="1108"/>
              </a:p>
            </p:txBody>
          </p:sp>
          <p:sp>
            <p:nvSpPr>
              <p:cNvPr id="211" name="Freeform 89"/>
              <p:cNvSpPr>
                <a:spLocks/>
              </p:cNvSpPr>
              <p:nvPr/>
            </p:nvSpPr>
            <p:spPr bwMode="auto">
              <a:xfrm>
                <a:off x="1592" y="2238"/>
                <a:ext cx="66" cy="61"/>
              </a:xfrm>
              <a:custGeom>
                <a:avLst/>
                <a:gdLst>
                  <a:gd name="T0" fmla="*/ 0 w 66"/>
                  <a:gd name="T1" fmla="*/ 0 h 61"/>
                  <a:gd name="T2" fmla="*/ 0 w 66"/>
                  <a:gd name="T3" fmla="*/ 61 h 61"/>
                  <a:gd name="T4" fmla="*/ 66 w 66"/>
                  <a:gd name="T5" fmla="*/ 61 h 61"/>
                  <a:gd name="T6" fmla="*/ 66 w 66"/>
                  <a:gd name="T7" fmla="*/ 0 h 61"/>
                  <a:gd name="T8" fmla="*/ 0 w 66"/>
                  <a:gd name="T9" fmla="*/ 0 h 61"/>
                  <a:gd name="T10" fmla="*/ 0 w 66"/>
                  <a:gd name="T11" fmla="*/ 0 h 61"/>
                  <a:gd name="T12" fmla="*/ 0 60000 65536"/>
                  <a:gd name="T13" fmla="*/ 0 60000 65536"/>
                  <a:gd name="T14" fmla="*/ 0 60000 65536"/>
                  <a:gd name="T15" fmla="*/ 0 60000 65536"/>
                  <a:gd name="T16" fmla="*/ 0 60000 65536"/>
                  <a:gd name="T17" fmla="*/ 0 60000 65536"/>
                  <a:gd name="T18" fmla="*/ 0 w 66"/>
                  <a:gd name="T19" fmla="*/ 0 h 61"/>
                  <a:gd name="T20" fmla="*/ 66 w 66"/>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66" h="61">
                    <a:moveTo>
                      <a:pt x="0" y="0"/>
                    </a:moveTo>
                    <a:lnTo>
                      <a:pt x="0" y="61"/>
                    </a:lnTo>
                    <a:lnTo>
                      <a:pt x="66" y="61"/>
                    </a:lnTo>
                    <a:lnTo>
                      <a:pt x="66" y="0"/>
                    </a:lnTo>
                    <a:lnTo>
                      <a:pt x="0" y="0"/>
                    </a:lnTo>
                    <a:close/>
                  </a:path>
                </a:pathLst>
              </a:custGeom>
              <a:solidFill>
                <a:srgbClr val="0C419A"/>
              </a:solidFill>
              <a:ln w="9525">
                <a:noFill/>
                <a:round/>
                <a:headEnd/>
                <a:tailEnd/>
              </a:ln>
            </p:spPr>
            <p:txBody>
              <a:bodyPr/>
              <a:lstStyle/>
              <a:p>
                <a:pPr>
                  <a:defRPr/>
                </a:pPr>
                <a:endParaRPr lang="en-GB" sz="1108"/>
              </a:p>
            </p:txBody>
          </p:sp>
          <p:sp>
            <p:nvSpPr>
              <p:cNvPr id="212" name="Freeform 90"/>
              <p:cNvSpPr>
                <a:spLocks/>
              </p:cNvSpPr>
              <p:nvPr/>
            </p:nvSpPr>
            <p:spPr bwMode="auto">
              <a:xfrm>
                <a:off x="1689" y="2238"/>
                <a:ext cx="150" cy="61"/>
              </a:xfrm>
              <a:custGeom>
                <a:avLst/>
                <a:gdLst>
                  <a:gd name="T0" fmla="*/ 0 w 149"/>
                  <a:gd name="T1" fmla="*/ 61 h 61"/>
                  <a:gd name="T2" fmla="*/ 149 w 149"/>
                  <a:gd name="T3" fmla="*/ 61 h 61"/>
                  <a:gd name="T4" fmla="*/ 149 w 149"/>
                  <a:gd name="T5" fmla="*/ 0 h 61"/>
                  <a:gd name="T6" fmla="*/ 0 w 149"/>
                  <a:gd name="T7" fmla="*/ 0 h 61"/>
                  <a:gd name="T8" fmla="*/ 0 w 149"/>
                  <a:gd name="T9" fmla="*/ 61 h 61"/>
                  <a:gd name="T10" fmla="*/ 0 w 149"/>
                  <a:gd name="T11" fmla="*/ 61 h 61"/>
                  <a:gd name="T12" fmla="*/ 0 60000 65536"/>
                  <a:gd name="T13" fmla="*/ 0 60000 65536"/>
                  <a:gd name="T14" fmla="*/ 0 60000 65536"/>
                  <a:gd name="T15" fmla="*/ 0 60000 65536"/>
                  <a:gd name="T16" fmla="*/ 0 60000 65536"/>
                  <a:gd name="T17" fmla="*/ 0 60000 65536"/>
                  <a:gd name="T18" fmla="*/ 0 w 149"/>
                  <a:gd name="T19" fmla="*/ 0 h 61"/>
                  <a:gd name="T20" fmla="*/ 149 w 149"/>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149" h="61">
                    <a:moveTo>
                      <a:pt x="0" y="61"/>
                    </a:moveTo>
                    <a:lnTo>
                      <a:pt x="149" y="61"/>
                    </a:lnTo>
                    <a:lnTo>
                      <a:pt x="149" y="0"/>
                    </a:lnTo>
                    <a:lnTo>
                      <a:pt x="0" y="0"/>
                    </a:lnTo>
                    <a:lnTo>
                      <a:pt x="0" y="61"/>
                    </a:lnTo>
                    <a:close/>
                  </a:path>
                </a:pathLst>
              </a:custGeom>
              <a:solidFill>
                <a:srgbClr val="0C419A"/>
              </a:solidFill>
              <a:ln w="9525">
                <a:noFill/>
                <a:round/>
                <a:headEnd/>
                <a:tailEnd/>
              </a:ln>
            </p:spPr>
            <p:txBody>
              <a:bodyPr/>
              <a:lstStyle/>
              <a:p>
                <a:pPr>
                  <a:defRPr/>
                </a:pPr>
                <a:endParaRPr lang="en-GB" sz="1108"/>
              </a:p>
            </p:txBody>
          </p:sp>
          <p:sp>
            <p:nvSpPr>
              <p:cNvPr id="213" name="Freeform 91"/>
              <p:cNvSpPr>
                <a:spLocks/>
              </p:cNvSpPr>
              <p:nvPr/>
            </p:nvSpPr>
            <p:spPr bwMode="auto">
              <a:xfrm>
                <a:off x="1689" y="2143"/>
                <a:ext cx="150" cy="67"/>
              </a:xfrm>
              <a:custGeom>
                <a:avLst/>
                <a:gdLst>
                  <a:gd name="T0" fmla="*/ 0 w 149"/>
                  <a:gd name="T1" fmla="*/ 0 h 67"/>
                  <a:gd name="T2" fmla="*/ 0 w 149"/>
                  <a:gd name="T3" fmla="*/ 67 h 67"/>
                  <a:gd name="T4" fmla="*/ 149 w 149"/>
                  <a:gd name="T5" fmla="*/ 67 h 67"/>
                  <a:gd name="T6" fmla="*/ 149 w 149"/>
                  <a:gd name="T7" fmla="*/ 0 h 67"/>
                  <a:gd name="T8" fmla="*/ 0 w 149"/>
                  <a:gd name="T9" fmla="*/ 0 h 67"/>
                  <a:gd name="T10" fmla="*/ 0 w 149"/>
                  <a:gd name="T11" fmla="*/ 0 h 67"/>
                  <a:gd name="T12" fmla="*/ 0 60000 65536"/>
                  <a:gd name="T13" fmla="*/ 0 60000 65536"/>
                  <a:gd name="T14" fmla="*/ 0 60000 65536"/>
                  <a:gd name="T15" fmla="*/ 0 60000 65536"/>
                  <a:gd name="T16" fmla="*/ 0 60000 65536"/>
                  <a:gd name="T17" fmla="*/ 0 60000 65536"/>
                  <a:gd name="T18" fmla="*/ 0 w 149"/>
                  <a:gd name="T19" fmla="*/ 0 h 67"/>
                  <a:gd name="T20" fmla="*/ 149 w 149"/>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149" h="67">
                    <a:moveTo>
                      <a:pt x="0" y="0"/>
                    </a:moveTo>
                    <a:lnTo>
                      <a:pt x="0" y="67"/>
                    </a:lnTo>
                    <a:lnTo>
                      <a:pt x="149" y="67"/>
                    </a:lnTo>
                    <a:lnTo>
                      <a:pt x="149" y="0"/>
                    </a:lnTo>
                    <a:lnTo>
                      <a:pt x="0" y="0"/>
                    </a:lnTo>
                    <a:close/>
                  </a:path>
                </a:pathLst>
              </a:custGeom>
              <a:solidFill>
                <a:srgbClr val="0C419A"/>
              </a:solidFill>
              <a:ln w="9525">
                <a:noFill/>
                <a:round/>
                <a:headEnd/>
                <a:tailEnd/>
              </a:ln>
            </p:spPr>
            <p:txBody>
              <a:bodyPr/>
              <a:lstStyle/>
              <a:p>
                <a:pPr>
                  <a:defRPr/>
                </a:pPr>
                <a:endParaRPr lang="en-GB" sz="1108"/>
              </a:p>
            </p:txBody>
          </p:sp>
          <p:sp>
            <p:nvSpPr>
              <p:cNvPr id="214" name="Freeform 92"/>
              <p:cNvSpPr>
                <a:spLocks/>
              </p:cNvSpPr>
              <p:nvPr/>
            </p:nvSpPr>
            <p:spPr bwMode="auto">
              <a:xfrm>
                <a:off x="1592" y="2143"/>
                <a:ext cx="246" cy="155"/>
              </a:xfrm>
              <a:custGeom>
                <a:avLst/>
                <a:gdLst>
                  <a:gd name="T0" fmla="*/ 245 w 245"/>
                  <a:gd name="T1" fmla="*/ 156 h 156"/>
                  <a:gd name="T2" fmla="*/ 245 w 245"/>
                  <a:gd name="T3" fmla="*/ 0 h 156"/>
                  <a:gd name="T4" fmla="*/ 0 w 245"/>
                  <a:gd name="T5" fmla="*/ 0 h 156"/>
                  <a:gd name="T6" fmla="*/ 0 w 245"/>
                  <a:gd name="T7" fmla="*/ 156 h 156"/>
                  <a:gd name="T8" fmla="*/ 245 w 245"/>
                  <a:gd name="T9" fmla="*/ 156 h 156"/>
                  <a:gd name="T10" fmla="*/ 245 w 245"/>
                  <a:gd name="T11" fmla="*/ 156 h 156"/>
                  <a:gd name="T12" fmla="*/ 0 60000 65536"/>
                  <a:gd name="T13" fmla="*/ 0 60000 65536"/>
                  <a:gd name="T14" fmla="*/ 0 60000 65536"/>
                  <a:gd name="T15" fmla="*/ 0 60000 65536"/>
                  <a:gd name="T16" fmla="*/ 0 60000 65536"/>
                  <a:gd name="T17" fmla="*/ 0 60000 65536"/>
                  <a:gd name="T18" fmla="*/ 0 w 245"/>
                  <a:gd name="T19" fmla="*/ 0 h 156"/>
                  <a:gd name="T20" fmla="*/ 245 w 245"/>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5" h="156">
                    <a:moveTo>
                      <a:pt x="245" y="156"/>
                    </a:moveTo>
                    <a:lnTo>
                      <a:pt x="245" y="0"/>
                    </a:lnTo>
                    <a:lnTo>
                      <a:pt x="0" y="0"/>
                    </a:lnTo>
                    <a:lnTo>
                      <a:pt x="0" y="156"/>
                    </a:lnTo>
                    <a:lnTo>
                      <a:pt x="245" y="156"/>
                    </a:lnTo>
                  </a:path>
                </a:pathLst>
              </a:custGeom>
              <a:noFill/>
              <a:ln w="0">
                <a:solidFill>
                  <a:srgbClr val="000000"/>
                </a:solidFill>
                <a:prstDash val="solid"/>
                <a:round/>
                <a:headEnd/>
                <a:tailEnd/>
              </a:ln>
            </p:spPr>
            <p:txBody>
              <a:bodyPr/>
              <a:lstStyle/>
              <a:p>
                <a:pPr>
                  <a:defRPr/>
                </a:pPr>
                <a:endParaRPr lang="en-GB" sz="1108"/>
              </a:p>
            </p:txBody>
          </p:sp>
        </p:grpSp>
        <p:grpSp>
          <p:nvGrpSpPr>
            <p:cNvPr id="10" name="Group 93"/>
            <p:cNvGrpSpPr>
              <a:grpSpLocks/>
            </p:cNvGrpSpPr>
            <p:nvPr userDrawn="1"/>
          </p:nvGrpSpPr>
          <p:grpSpPr bwMode="auto">
            <a:xfrm>
              <a:off x="2486912" y="5298398"/>
              <a:ext cx="163291" cy="105273"/>
              <a:chOff x="1593" y="1897"/>
              <a:chExt cx="244" cy="157"/>
            </a:xfrm>
          </p:grpSpPr>
          <p:sp>
            <p:nvSpPr>
              <p:cNvPr id="205" name="Freeform 94"/>
              <p:cNvSpPr>
                <a:spLocks/>
              </p:cNvSpPr>
              <p:nvPr/>
            </p:nvSpPr>
            <p:spPr bwMode="auto">
              <a:xfrm>
                <a:off x="1593" y="1897"/>
                <a:ext cx="244" cy="156"/>
              </a:xfrm>
              <a:custGeom>
                <a:avLst/>
                <a:gdLst>
                  <a:gd name="T0" fmla="*/ 245 w 245"/>
                  <a:gd name="T1" fmla="*/ 157 h 157"/>
                  <a:gd name="T2" fmla="*/ 245 w 245"/>
                  <a:gd name="T3" fmla="*/ 0 h 157"/>
                  <a:gd name="T4" fmla="*/ 0 w 245"/>
                  <a:gd name="T5" fmla="*/ 0 h 157"/>
                  <a:gd name="T6" fmla="*/ 0 w 245"/>
                  <a:gd name="T7" fmla="*/ 157 h 157"/>
                  <a:gd name="T8" fmla="*/ 245 w 245"/>
                  <a:gd name="T9" fmla="*/ 157 h 157"/>
                  <a:gd name="T10" fmla="*/ 245 w 245"/>
                  <a:gd name="T11" fmla="*/ 157 h 157"/>
                  <a:gd name="T12" fmla="*/ 0 60000 65536"/>
                  <a:gd name="T13" fmla="*/ 0 60000 65536"/>
                  <a:gd name="T14" fmla="*/ 0 60000 65536"/>
                  <a:gd name="T15" fmla="*/ 0 60000 65536"/>
                  <a:gd name="T16" fmla="*/ 0 60000 65536"/>
                  <a:gd name="T17" fmla="*/ 0 60000 65536"/>
                  <a:gd name="T18" fmla="*/ 0 w 245"/>
                  <a:gd name="T19" fmla="*/ 0 h 157"/>
                  <a:gd name="T20" fmla="*/ 245 w 245"/>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5" h="157">
                    <a:moveTo>
                      <a:pt x="245" y="157"/>
                    </a:moveTo>
                    <a:lnTo>
                      <a:pt x="245" y="0"/>
                    </a:lnTo>
                    <a:lnTo>
                      <a:pt x="0" y="0"/>
                    </a:lnTo>
                    <a:lnTo>
                      <a:pt x="0" y="157"/>
                    </a:lnTo>
                    <a:lnTo>
                      <a:pt x="245" y="157"/>
                    </a:lnTo>
                    <a:close/>
                  </a:path>
                </a:pathLst>
              </a:custGeom>
              <a:solidFill>
                <a:srgbClr val="FFE600"/>
              </a:solidFill>
              <a:ln w="9525">
                <a:noFill/>
                <a:round/>
                <a:headEnd/>
                <a:tailEnd/>
              </a:ln>
            </p:spPr>
            <p:txBody>
              <a:bodyPr/>
              <a:lstStyle/>
              <a:p>
                <a:pPr>
                  <a:defRPr/>
                </a:pPr>
                <a:endParaRPr lang="en-GB" sz="1108"/>
              </a:p>
            </p:txBody>
          </p:sp>
          <p:sp>
            <p:nvSpPr>
              <p:cNvPr id="206" name="Freeform 95"/>
              <p:cNvSpPr>
                <a:spLocks/>
              </p:cNvSpPr>
              <p:nvPr/>
            </p:nvSpPr>
            <p:spPr bwMode="auto">
              <a:xfrm>
                <a:off x="1593" y="1897"/>
                <a:ext cx="244" cy="47"/>
              </a:xfrm>
              <a:custGeom>
                <a:avLst/>
                <a:gdLst>
                  <a:gd name="T0" fmla="*/ 245 w 245"/>
                  <a:gd name="T1" fmla="*/ 45 h 45"/>
                  <a:gd name="T2" fmla="*/ 245 w 245"/>
                  <a:gd name="T3" fmla="*/ 0 h 45"/>
                  <a:gd name="T4" fmla="*/ 0 w 245"/>
                  <a:gd name="T5" fmla="*/ 0 h 45"/>
                  <a:gd name="T6" fmla="*/ 0 w 245"/>
                  <a:gd name="T7" fmla="*/ 45 h 45"/>
                  <a:gd name="T8" fmla="*/ 245 w 245"/>
                  <a:gd name="T9" fmla="*/ 45 h 45"/>
                  <a:gd name="T10" fmla="*/ 245 w 245"/>
                  <a:gd name="T11" fmla="*/ 45 h 45"/>
                  <a:gd name="T12" fmla="*/ 0 60000 65536"/>
                  <a:gd name="T13" fmla="*/ 0 60000 65536"/>
                  <a:gd name="T14" fmla="*/ 0 60000 65536"/>
                  <a:gd name="T15" fmla="*/ 0 60000 65536"/>
                  <a:gd name="T16" fmla="*/ 0 60000 65536"/>
                  <a:gd name="T17" fmla="*/ 0 60000 65536"/>
                  <a:gd name="T18" fmla="*/ 0 w 245"/>
                  <a:gd name="T19" fmla="*/ 0 h 45"/>
                  <a:gd name="T20" fmla="*/ 245 w 245"/>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245" h="45">
                    <a:moveTo>
                      <a:pt x="245" y="45"/>
                    </a:moveTo>
                    <a:lnTo>
                      <a:pt x="245" y="0"/>
                    </a:lnTo>
                    <a:lnTo>
                      <a:pt x="0" y="0"/>
                    </a:lnTo>
                    <a:lnTo>
                      <a:pt x="0" y="45"/>
                    </a:lnTo>
                    <a:lnTo>
                      <a:pt x="245" y="45"/>
                    </a:lnTo>
                    <a:close/>
                  </a:path>
                </a:pathLst>
              </a:custGeom>
              <a:solidFill>
                <a:srgbClr val="FF0000"/>
              </a:solidFill>
              <a:ln w="9525">
                <a:noFill/>
                <a:round/>
                <a:headEnd/>
                <a:tailEnd/>
              </a:ln>
            </p:spPr>
            <p:txBody>
              <a:bodyPr/>
              <a:lstStyle/>
              <a:p>
                <a:pPr>
                  <a:defRPr/>
                </a:pPr>
                <a:endParaRPr lang="en-GB" sz="1108"/>
              </a:p>
            </p:txBody>
          </p:sp>
          <p:sp>
            <p:nvSpPr>
              <p:cNvPr id="207" name="Freeform 96"/>
              <p:cNvSpPr>
                <a:spLocks/>
              </p:cNvSpPr>
              <p:nvPr/>
            </p:nvSpPr>
            <p:spPr bwMode="auto">
              <a:xfrm>
                <a:off x="1593" y="2003"/>
                <a:ext cx="244" cy="51"/>
              </a:xfrm>
              <a:custGeom>
                <a:avLst/>
                <a:gdLst>
                  <a:gd name="T0" fmla="*/ 245 w 245"/>
                  <a:gd name="T1" fmla="*/ 51 h 51"/>
                  <a:gd name="T2" fmla="*/ 245 w 245"/>
                  <a:gd name="T3" fmla="*/ 0 h 51"/>
                  <a:gd name="T4" fmla="*/ 0 w 245"/>
                  <a:gd name="T5" fmla="*/ 0 h 51"/>
                  <a:gd name="T6" fmla="*/ 0 w 245"/>
                  <a:gd name="T7" fmla="*/ 51 h 51"/>
                  <a:gd name="T8" fmla="*/ 245 w 245"/>
                  <a:gd name="T9" fmla="*/ 51 h 51"/>
                  <a:gd name="T10" fmla="*/ 245 w 245"/>
                  <a:gd name="T11" fmla="*/ 51 h 51"/>
                  <a:gd name="T12" fmla="*/ 0 60000 65536"/>
                  <a:gd name="T13" fmla="*/ 0 60000 65536"/>
                  <a:gd name="T14" fmla="*/ 0 60000 65536"/>
                  <a:gd name="T15" fmla="*/ 0 60000 65536"/>
                  <a:gd name="T16" fmla="*/ 0 60000 65536"/>
                  <a:gd name="T17" fmla="*/ 0 60000 65536"/>
                  <a:gd name="T18" fmla="*/ 0 w 245"/>
                  <a:gd name="T19" fmla="*/ 0 h 51"/>
                  <a:gd name="T20" fmla="*/ 245 w 245"/>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245" h="51">
                    <a:moveTo>
                      <a:pt x="245" y="51"/>
                    </a:moveTo>
                    <a:lnTo>
                      <a:pt x="245" y="0"/>
                    </a:lnTo>
                    <a:lnTo>
                      <a:pt x="0" y="0"/>
                    </a:lnTo>
                    <a:lnTo>
                      <a:pt x="0" y="51"/>
                    </a:lnTo>
                    <a:lnTo>
                      <a:pt x="245" y="51"/>
                    </a:lnTo>
                    <a:close/>
                  </a:path>
                </a:pathLst>
              </a:custGeom>
              <a:solidFill>
                <a:srgbClr val="FF0000"/>
              </a:solidFill>
              <a:ln w="9525">
                <a:noFill/>
                <a:round/>
                <a:headEnd/>
                <a:tailEnd/>
              </a:ln>
            </p:spPr>
            <p:txBody>
              <a:bodyPr/>
              <a:lstStyle/>
              <a:p>
                <a:pPr>
                  <a:defRPr/>
                </a:pPr>
                <a:endParaRPr lang="en-GB" sz="1108"/>
              </a:p>
            </p:txBody>
          </p:sp>
          <p:sp>
            <p:nvSpPr>
              <p:cNvPr id="208" name="Freeform 97"/>
              <p:cNvSpPr>
                <a:spLocks/>
              </p:cNvSpPr>
              <p:nvPr/>
            </p:nvSpPr>
            <p:spPr bwMode="auto">
              <a:xfrm>
                <a:off x="1593" y="1897"/>
                <a:ext cx="244" cy="156"/>
              </a:xfrm>
              <a:custGeom>
                <a:avLst/>
                <a:gdLst>
                  <a:gd name="T0" fmla="*/ 245 w 245"/>
                  <a:gd name="T1" fmla="*/ 157 h 157"/>
                  <a:gd name="T2" fmla="*/ 245 w 245"/>
                  <a:gd name="T3" fmla="*/ 0 h 157"/>
                  <a:gd name="T4" fmla="*/ 0 w 245"/>
                  <a:gd name="T5" fmla="*/ 0 h 157"/>
                  <a:gd name="T6" fmla="*/ 0 w 245"/>
                  <a:gd name="T7" fmla="*/ 157 h 157"/>
                  <a:gd name="T8" fmla="*/ 245 w 245"/>
                  <a:gd name="T9" fmla="*/ 157 h 157"/>
                  <a:gd name="T10" fmla="*/ 245 w 245"/>
                  <a:gd name="T11" fmla="*/ 157 h 157"/>
                  <a:gd name="T12" fmla="*/ 0 60000 65536"/>
                  <a:gd name="T13" fmla="*/ 0 60000 65536"/>
                  <a:gd name="T14" fmla="*/ 0 60000 65536"/>
                  <a:gd name="T15" fmla="*/ 0 60000 65536"/>
                  <a:gd name="T16" fmla="*/ 0 60000 65536"/>
                  <a:gd name="T17" fmla="*/ 0 60000 65536"/>
                  <a:gd name="T18" fmla="*/ 0 w 245"/>
                  <a:gd name="T19" fmla="*/ 0 h 157"/>
                  <a:gd name="T20" fmla="*/ 245 w 245"/>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5" h="157">
                    <a:moveTo>
                      <a:pt x="245" y="157"/>
                    </a:moveTo>
                    <a:lnTo>
                      <a:pt x="245" y="0"/>
                    </a:lnTo>
                    <a:lnTo>
                      <a:pt x="0" y="0"/>
                    </a:lnTo>
                    <a:lnTo>
                      <a:pt x="0" y="157"/>
                    </a:lnTo>
                    <a:lnTo>
                      <a:pt x="245" y="157"/>
                    </a:lnTo>
                  </a:path>
                </a:pathLst>
              </a:custGeom>
              <a:noFill/>
              <a:ln w="0">
                <a:solidFill>
                  <a:srgbClr val="000000"/>
                </a:solidFill>
                <a:prstDash val="solid"/>
                <a:round/>
                <a:headEnd/>
                <a:tailEnd/>
              </a:ln>
            </p:spPr>
            <p:txBody>
              <a:bodyPr/>
              <a:lstStyle/>
              <a:p>
                <a:pPr>
                  <a:defRPr/>
                </a:pPr>
                <a:endParaRPr lang="en-GB" sz="1108"/>
              </a:p>
            </p:txBody>
          </p:sp>
        </p:grpSp>
        <p:grpSp>
          <p:nvGrpSpPr>
            <p:cNvPr id="11" name="Group 98"/>
            <p:cNvGrpSpPr>
              <a:grpSpLocks/>
            </p:cNvGrpSpPr>
            <p:nvPr userDrawn="1"/>
          </p:nvGrpSpPr>
          <p:grpSpPr bwMode="auto">
            <a:xfrm>
              <a:off x="1633860" y="5298398"/>
              <a:ext cx="165299" cy="104917"/>
              <a:chOff x="1778" y="1164"/>
              <a:chExt cx="247" cy="157"/>
            </a:xfrm>
          </p:grpSpPr>
          <p:sp>
            <p:nvSpPr>
              <p:cNvPr id="156" name="Freeform 99"/>
              <p:cNvSpPr>
                <a:spLocks/>
              </p:cNvSpPr>
              <p:nvPr/>
            </p:nvSpPr>
            <p:spPr bwMode="auto">
              <a:xfrm>
                <a:off x="1778" y="1164"/>
                <a:ext cx="102" cy="157"/>
              </a:xfrm>
              <a:custGeom>
                <a:avLst/>
                <a:gdLst>
                  <a:gd name="T0" fmla="*/ 9612 w 96"/>
                  <a:gd name="T1" fmla="*/ 156 h 156"/>
                  <a:gd name="T2" fmla="*/ 0 w 96"/>
                  <a:gd name="T3" fmla="*/ 156 h 156"/>
                  <a:gd name="T4" fmla="*/ 0 w 96"/>
                  <a:gd name="T5" fmla="*/ 0 h 156"/>
                  <a:gd name="T6" fmla="*/ 9612 w 96"/>
                  <a:gd name="T7" fmla="*/ 0 h 156"/>
                  <a:gd name="T8" fmla="*/ 9612 w 96"/>
                  <a:gd name="T9" fmla="*/ 156 h 156"/>
                  <a:gd name="T10" fmla="*/ 9612 w 96"/>
                  <a:gd name="T11" fmla="*/ 156 h 156"/>
                  <a:gd name="T12" fmla="*/ 0 60000 65536"/>
                  <a:gd name="T13" fmla="*/ 0 60000 65536"/>
                  <a:gd name="T14" fmla="*/ 0 60000 65536"/>
                  <a:gd name="T15" fmla="*/ 0 60000 65536"/>
                  <a:gd name="T16" fmla="*/ 0 60000 65536"/>
                  <a:gd name="T17" fmla="*/ 0 60000 65536"/>
                  <a:gd name="T18" fmla="*/ 0 w 96"/>
                  <a:gd name="T19" fmla="*/ 0 h 156"/>
                  <a:gd name="T20" fmla="*/ 96 w 96"/>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96" h="156">
                    <a:moveTo>
                      <a:pt x="96" y="156"/>
                    </a:moveTo>
                    <a:lnTo>
                      <a:pt x="0" y="156"/>
                    </a:lnTo>
                    <a:lnTo>
                      <a:pt x="0" y="0"/>
                    </a:lnTo>
                    <a:lnTo>
                      <a:pt x="96" y="0"/>
                    </a:lnTo>
                    <a:lnTo>
                      <a:pt x="96" y="156"/>
                    </a:lnTo>
                    <a:close/>
                  </a:path>
                </a:pathLst>
              </a:custGeom>
              <a:solidFill>
                <a:srgbClr val="138630"/>
              </a:solidFill>
              <a:ln w="9525">
                <a:noFill/>
                <a:round/>
                <a:headEnd/>
                <a:tailEnd/>
              </a:ln>
            </p:spPr>
            <p:txBody>
              <a:bodyPr/>
              <a:lstStyle/>
              <a:p>
                <a:pPr>
                  <a:defRPr/>
                </a:pPr>
                <a:endParaRPr lang="en-GB" sz="1108"/>
              </a:p>
            </p:txBody>
          </p:sp>
          <p:sp>
            <p:nvSpPr>
              <p:cNvPr id="157" name="Freeform 100"/>
              <p:cNvSpPr>
                <a:spLocks/>
              </p:cNvSpPr>
              <p:nvPr/>
            </p:nvSpPr>
            <p:spPr bwMode="auto">
              <a:xfrm>
                <a:off x="1880" y="1164"/>
                <a:ext cx="145" cy="157"/>
              </a:xfrm>
              <a:custGeom>
                <a:avLst/>
                <a:gdLst>
                  <a:gd name="T0" fmla="*/ 143 w 143"/>
                  <a:gd name="T1" fmla="*/ 156 h 156"/>
                  <a:gd name="T2" fmla="*/ 0 w 143"/>
                  <a:gd name="T3" fmla="*/ 156 h 156"/>
                  <a:gd name="T4" fmla="*/ 0 w 143"/>
                  <a:gd name="T5" fmla="*/ 0 h 156"/>
                  <a:gd name="T6" fmla="*/ 143 w 143"/>
                  <a:gd name="T7" fmla="*/ 0 h 156"/>
                  <a:gd name="T8" fmla="*/ 143 w 143"/>
                  <a:gd name="T9" fmla="*/ 156 h 156"/>
                  <a:gd name="T10" fmla="*/ 143 w 143"/>
                  <a:gd name="T11" fmla="*/ 156 h 156"/>
                  <a:gd name="T12" fmla="*/ 0 60000 65536"/>
                  <a:gd name="T13" fmla="*/ 0 60000 65536"/>
                  <a:gd name="T14" fmla="*/ 0 60000 65536"/>
                  <a:gd name="T15" fmla="*/ 0 60000 65536"/>
                  <a:gd name="T16" fmla="*/ 0 60000 65536"/>
                  <a:gd name="T17" fmla="*/ 0 60000 65536"/>
                  <a:gd name="T18" fmla="*/ 0 w 143"/>
                  <a:gd name="T19" fmla="*/ 0 h 156"/>
                  <a:gd name="T20" fmla="*/ 143 w 143"/>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143" h="156">
                    <a:moveTo>
                      <a:pt x="143" y="156"/>
                    </a:moveTo>
                    <a:lnTo>
                      <a:pt x="0" y="156"/>
                    </a:lnTo>
                    <a:lnTo>
                      <a:pt x="0" y="0"/>
                    </a:lnTo>
                    <a:lnTo>
                      <a:pt x="143" y="0"/>
                    </a:lnTo>
                    <a:lnTo>
                      <a:pt x="143" y="156"/>
                    </a:lnTo>
                    <a:close/>
                  </a:path>
                </a:pathLst>
              </a:custGeom>
              <a:solidFill>
                <a:srgbClr val="FF1702"/>
              </a:solidFill>
              <a:ln w="9525">
                <a:noFill/>
                <a:round/>
                <a:headEnd/>
                <a:tailEnd/>
              </a:ln>
            </p:spPr>
            <p:txBody>
              <a:bodyPr/>
              <a:lstStyle/>
              <a:p>
                <a:pPr>
                  <a:defRPr/>
                </a:pPr>
                <a:endParaRPr lang="en-GB" sz="1108"/>
              </a:p>
            </p:txBody>
          </p:sp>
          <p:sp>
            <p:nvSpPr>
              <p:cNvPr id="158" name="Freeform 101"/>
              <p:cNvSpPr>
                <a:spLocks/>
              </p:cNvSpPr>
              <p:nvPr/>
            </p:nvSpPr>
            <p:spPr bwMode="auto">
              <a:xfrm>
                <a:off x="1874" y="1199"/>
                <a:ext cx="12" cy="90"/>
              </a:xfrm>
              <a:custGeom>
                <a:avLst/>
                <a:gdLst>
                  <a:gd name="T0" fmla="*/ 12 w 12"/>
                  <a:gd name="T1" fmla="*/ 90 h 90"/>
                  <a:gd name="T2" fmla="*/ 0 w 12"/>
                  <a:gd name="T3" fmla="*/ 90 h 90"/>
                  <a:gd name="T4" fmla="*/ 0 w 12"/>
                  <a:gd name="T5" fmla="*/ 0 h 90"/>
                  <a:gd name="T6" fmla="*/ 12 w 12"/>
                  <a:gd name="T7" fmla="*/ 0 h 90"/>
                  <a:gd name="T8" fmla="*/ 12 w 12"/>
                  <a:gd name="T9" fmla="*/ 90 h 90"/>
                  <a:gd name="T10" fmla="*/ 12 w 12"/>
                  <a:gd name="T11" fmla="*/ 90 h 90"/>
                  <a:gd name="T12" fmla="*/ 0 60000 65536"/>
                  <a:gd name="T13" fmla="*/ 0 60000 65536"/>
                  <a:gd name="T14" fmla="*/ 0 60000 65536"/>
                  <a:gd name="T15" fmla="*/ 0 60000 65536"/>
                  <a:gd name="T16" fmla="*/ 0 60000 65536"/>
                  <a:gd name="T17" fmla="*/ 0 60000 65536"/>
                  <a:gd name="T18" fmla="*/ 0 w 12"/>
                  <a:gd name="T19" fmla="*/ 0 h 90"/>
                  <a:gd name="T20" fmla="*/ 12 w 12"/>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2" h="90">
                    <a:moveTo>
                      <a:pt x="12" y="90"/>
                    </a:moveTo>
                    <a:lnTo>
                      <a:pt x="0" y="90"/>
                    </a:lnTo>
                    <a:lnTo>
                      <a:pt x="0" y="0"/>
                    </a:lnTo>
                    <a:lnTo>
                      <a:pt x="12" y="0"/>
                    </a:lnTo>
                    <a:lnTo>
                      <a:pt x="12" y="90"/>
                    </a:lnTo>
                    <a:close/>
                  </a:path>
                </a:pathLst>
              </a:custGeom>
              <a:solidFill>
                <a:srgbClr val="FFE600"/>
              </a:solidFill>
              <a:ln w="9525">
                <a:noFill/>
                <a:round/>
                <a:headEnd/>
                <a:tailEnd/>
              </a:ln>
            </p:spPr>
            <p:txBody>
              <a:bodyPr/>
              <a:lstStyle/>
              <a:p>
                <a:pPr>
                  <a:defRPr/>
                </a:pPr>
                <a:endParaRPr lang="en-GB" sz="1108"/>
              </a:p>
            </p:txBody>
          </p:sp>
          <p:sp>
            <p:nvSpPr>
              <p:cNvPr id="159" name="Freeform 102"/>
              <p:cNvSpPr>
                <a:spLocks/>
              </p:cNvSpPr>
              <p:nvPr/>
            </p:nvSpPr>
            <p:spPr bwMode="auto">
              <a:xfrm>
                <a:off x="1874" y="1199"/>
                <a:ext cx="12" cy="90"/>
              </a:xfrm>
              <a:custGeom>
                <a:avLst/>
                <a:gdLst>
                  <a:gd name="T0" fmla="*/ 12 w 12"/>
                  <a:gd name="T1" fmla="*/ 90 h 90"/>
                  <a:gd name="T2" fmla="*/ 0 w 12"/>
                  <a:gd name="T3" fmla="*/ 90 h 90"/>
                  <a:gd name="T4" fmla="*/ 0 w 12"/>
                  <a:gd name="T5" fmla="*/ 0 h 90"/>
                  <a:gd name="T6" fmla="*/ 12 w 12"/>
                  <a:gd name="T7" fmla="*/ 0 h 90"/>
                  <a:gd name="T8" fmla="*/ 12 w 12"/>
                  <a:gd name="T9" fmla="*/ 90 h 90"/>
                  <a:gd name="T10" fmla="*/ 12 w 12"/>
                  <a:gd name="T11" fmla="*/ 90 h 90"/>
                  <a:gd name="T12" fmla="*/ 0 60000 65536"/>
                  <a:gd name="T13" fmla="*/ 0 60000 65536"/>
                  <a:gd name="T14" fmla="*/ 0 60000 65536"/>
                  <a:gd name="T15" fmla="*/ 0 60000 65536"/>
                  <a:gd name="T16" fmla="*/ 0 60000 65536"/>
                  <a:gd name="T17" fmla="*/ 0 60000 65536"/>
                  <a:gd name="T18" fmla="*/ 0 w 12"/>
                  <a:gd name="T19" fmla="*/ 0 h 90"/>
                  <a:gd name="T20" fmla="*/ 12 w 12"/>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2" h="90">
                    <a:moveTo>
                      <a:pt x="12" y="90"/>
                    </a:moveTo>
                    <a:lnTo>
                      <a:pt x="0" y="90"/>
                    </a:lnTo>
                    <a:lnTo>
                      <a:pt x="0" y="0"/>
                    </a:lnTo>
                    <a:lnTo>
                      <a:pt x="12" y="0"/>
                    </a:lnTo>
                    <a:lnTo>
                      <a:pt x="12" y="90"/>
                    </a:lnTo>
                  </a:path>
                </a:pathLst>
              </a:custGeom>
              <a:noFill/>
              <a:ln w="0">
                <a:solidFill>
                  <a:srgbClr val="000000"/>
                </a:solidFill>
                <a:prstDash val="solid"/>
                <a:round/>
                <a:headEnd/>
                <a:tailEnd/>
              </a:ln>
            </p:spPr>
            <p:txBody>
              <a:bodyPr/>
              <a:lstStyle/>
              <a:p>
                <a:pPr>
                  <a:defRPr/>
                </a:pPr>
                <a:endParaRPr lang="en-GB" sz="1108"/>
              </a:p>
            </p:txBody>
          </p:sp>
          <p:sp>
            <p:nvSpPr>
              <p:cNvPr id="160" name="Freeform 103"/>
              <p:cNvSpPr>
                <a:spLocks/>
              </p:cNvSpPr>
              <p:nvPr/>
            </p:nvSpPr>
            <p:spPr bwMode="auto">
              <a:xfrm>
                <a:off x="1837" y="1221"/>
                <a:ext cx="49" cy="22"/>
              </a:xfrm>
              <a:custGeom>
                <a:avLst/>
                <a:gdLst>
                  <a:gd name="T0" fmla="*/ 42 w 48"/>
                  <a:gd name="T1" fmla="*/ 22 h 22"/>
                  <a:gd name="T2" fmla="*/ 0 w 48"/>
                  <a:gd name="T3" fmla="*/ 5 h 22"/>
                  <a:gd name="T4" fmla="*/ 6 w 48"/>
                  <a:gd name="T5" fmla="*/ 0 h 22"/>
                  <a:gd name="T6" fmla="*/ 48 w 48"/>
                  <a:gd name="T7" fmla="*/ 16 h 22"/>
                  <a:gd name="T8" fmla="*/ 42 w 48"/>
                  <a:gd name="T9" fmla="*/ 22 h 22"/>
                  <a:gd name="T10" fmla="*/ 42 w 48"/>
                  <a:gd name="T11" fmla="*/ 22 h 22"/>
                  <a:gd name="T12" fmla="*/ 0 60000 65536"/>
                  <a:gd name="T13" fmla="*/ 0 60000 65536"/>
                  <a:gd name="T14" fmla="*/ 0 60000 65536"/>
                  <a:gd name="T15" fmla="*/ 0 60000 65536"/>
                  <a:gd name="T16" fmla="*/ 0 60000 65536"/>
                  <a:gd name="T17" fmla="*/ 0 60000 65536"/>
                  <a:gd name="T18" fmla="*/ 0 w 48"/>
                  <a:gd name="T19" fmla="*/ 0 h 22"/>
                  <a:gd name="T20" fmla="*/ 48 w 48"/>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48" h="22">
                    <a:moveTo>
                      <a:pt x="42" y="22"/>
                    </a:moveTo>
                    <a:lnTo>
                      <a:pt x="0" y="5"/>
                    </a:lnTo>
                    <a:lnTo>
                      <a:pt x="6" y="0"/>
                    </a:lnTo>
                    <a:lnTo>
                      <a:pt x="48" y="16"/>
                    </a:lnTo>
                    <a:lnTo>
                      <a:pt x="42" y="22"/>
                    </a:lnTo>
                    <a:close/>
                  </a:path>
                </a:pathLst>
              </a:custGeom>
              <a:solidFill>
                <a:srgbClr val="FFE600"/>
              </a:solidFill>
              <a:ln w="9525">
                <a:noFill/>
                <a:round/>
                <a:headEnd/>
                <a:tailEnd/>
              </a:ln>
            </p:spPr>
            <p:txBody>
              <a:bodyPr/>
              <a:lstStyle/>
              <a:p>
                <a:pPr>
                  <a:defRPr/>
                </a:pPr>
                <a:endParaRPr lang="en-GB" sz="1108"/>
              </a:p>
            </p:txBody>
          </p:sp>
          <p:sp>
            <p:nvSpPr>
              <p:cNvPr id="161" name="Freeform 104"/>
              <p:cNvSpPr>
                <a:spLocks/>
              </p:cNvSpPr>
              <p:nvPr/>
            </p:nvSpPr>
            <p:spPr bwMode="auto">
              <a:xfrm>
                <a:off x="1837" y="1221"/>
                <a:ext cx="49" cy="22"/>
              </a:xfrm>
              <a:custGeom>
                <a:avLst/>
                <a:gdLst>
                  <a:gd name="T0" fmla="*/ 42 w 48"/>
                  <a:gd name="T1" fmla="*/ 22 h 22"/>
                  <a:gd name="T2" fmla="*/ 0 w 48"/>
                  <a:gd name="T3" fmla="*/ 5 h 22"/>
                  <a:gd name="T4" fmla="*/ 6 w 48"/>
                  <a:gd name="T5" fmla="*/ 0 h 22"/>
                  <a:gd name="T6" fmla="*/ 48 w 48"/>
                  <a:gd name="T7" fmla="*/ 16 h 22"/>
                  <a:gd name="T8" fmla="*/ 42 w 48"/>
                  <a:gd name="T9" fmla="*/ 22 h 22"/>
                  <a:gd name="T10" fmla="*/ 42 w 48"/>
                  <a:gd name="T11" fmla="*/ 22 h 22"/>
                  <a:gd name="T12" fmla="*/ 0 60000 65536"/>
                  <a:gd name="T13" fmla="*/ 0 60000 65536"/>
                  <a:gd name="T14" fmla="*/ 0 60000 65536"/>
                  <a:gd name="T15" fmla="*/ 0 60000 65536"/>
                  <a:gd name="T16" fmla="*/ 0 60000 65536"/>
                  <a:gd name="T17" fmla="*/ 0 60000 65536"/>
                  <a:gd name="T18" fmla="*/ 0 w 48"/>
                  <a:gd name="T19" fmla="*/ 0 h 22"/>
                  <a:gd name="T20" fmla="*/ 48 w 48"/>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48" h="22">
                    <a:moveTo>
                      <a:pt x="42" y="22"/>
                    </a:moveTo>
                    <a:lnTo>
                      <a:pt x="0" y="5"/>
                    </a:lnTo>
                    <a:lnTo>
                      <a:pt x="6" y="0"/>
                    </a:lnTo>
                    <a:lnTo>
                      <a:pt x="48" y="16"/>
                    </a:lnTo>
                    <a:lnTo>
                      <a:pt x="42" y="22"/>
                    </a:lnTo>
                  </a:path>
                </a:pathLst>
              </a:custGeom>
              <a:noFill/>
              <a:ln w="0">
                <a:solidFill>
                  <a:srgbClr val="000000"/>
                </a:solidFill>
                <a:prstDash val="solid"/>
                <a:round/>
                <a:headEnd/>
                <a:tailEnd/>
              </a:ln>
            </p:spPr>
            <p:txBody>
              <a:bodyPr/>
              <a:lstStyle/>
              <a:p>
                <a:pPr>
                  <a:defRPr/>
                </a:pPr>
                <a:endParaRPr lang="en-GB" sz="1108"/>
              </a:p>
            </p:txBody>
          </p:sp>
          <p:sp>
            <p:nvSpPr>
              <p:cNvPr id="162" name="Freeform 105"/>
              <p:cNvSpPr>
                <a:spLocks/>
              </p:cNvSpPr>
              <p:nvPr/>
            </p:nvSpPr>
            <p:spPr bwMode="auto">
              <a:xfrm>
                <a:off x="1880" y="1237"/>
                <a:ext cx="49" cy="27"/>
              </a:xfrm>
              <a:custGeom>
                <a:avLst/>
                <a:gdLst>
                  <a:gd name="T0" fmla="*/ 41 w 47"/>
                  <a:gd name="T1" fmla="*/ 28 h 28"/>
                  <a:gd name="T2" fmla="*/ 0 w 47"/>
                  <a:gd name="T3" fmla="*/ 6 h 28"/>
                  <a:gd name="T4" fmla="*/ 6 w 47"/>
                  <a:gd name="T5" fmla="*/ 0 h 28"/>
                  <a:gd name="T6" fmla="*/ 47 w 47"/>
                  <a:gd name="T7" fmla="*/ 23 h 28"/>
                  <a:gd name="T8" fmla="*/ 41 w 47"/>
                  <a:gd name="T9" fmla="*/ 28 h 28"/>
                  <a:gd name="T10" fmla="*/ 41 w 47"/>
                  <a:gd name="T11" fmla="*/ 28 h 28"/>
                  <a:gd name="T12" fmla="*/ 0 60000 65536"/>
                  <a:gd name="T13" fmla="*/ 0 60000 65536"/>
                  <a:gd name="T14" fmla="*/ 0 60000 65536"/>
                  <a:gd name="T15" fmla="*/ 0 60000 65536"/>
                  <a:gd name="T16" fmla="*/ 0 60000 65536"/>
                  <a:gd name="T17" fmla="*/ 0 60000 65536"/>
                  <a:gd name="T18" fmla="*/ 0 w 47"/>
                  <a:gd name="T19" fmla="*/ 0 h 28"/>
                  <a:gd name="T20" fmla="*/ 47 w 47"/>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47" h="28">
                    <a:moveTo>
                      <a:pt x="41" y="28"/>
                    </a:moveTo>
                    <a:lnTo>
                      <a:pt x="0" y="6"/>
                    </a:lnTo>
                    <a:lnTo>
                      <a:pt x="6" y="0"/>
                    </a:lnTo>
                    <a:lnTo>
                      <a:pt x="47" y="23"/>
                    </a:lnTo>
                    <a:lnTo>
                      <a:pt x="41" y="28"/>
                    </a:lnTo>
                    <a:close/>
                  </a:path>
                </a:pathLst>
              </a:custGeom>
              <a:solidFill>
                <a:srgbClr val="FFE600"/>
              </a:solidFill>
              <a:ln w="9525">
                <a:noFill/>
                <a:round/>
                <a:headEnd/>
                <a:tailEnd/>
              </a:ln>
            </p:spPr>
            <p:txBody>
              <a:bodyPr/>
              <a:lstStyle/>
              <a:p>
                <a:pPr>
                  <a:defRPr/>
                </a:pPr>
                <a:endParaRPr lang="en-GB" sz="1108"/>
              </a:p>
            </p:txBody>
          </p:sp>
          <p:sp>
            <p:nvSpPr>
              <p:cNvPr id="163" name="Freeform 106"/>
              <p:cNvSpPr>
                <a:spLocks/>
              </p:cNvSpPr>
              <p:nvPr/>
            </p:nvSpPr>
            <p:spPr bwMode="auto">
              <a:xfrm>
                <a:off x="1880" y="1237"/>
                <a:ext cx="49" cy="27"/>
              </a:xfrm>
              <a:custGeom>
                <a:avLst/>
                <a:gdLst>
                  <a:gd name="T0" fmla="*/ 41 w 47"/>
                  <a:gd name="T1" fmla="*/ 28 h 28"/>
                  <a:gd name="T2" fmla="*/ 0 w 47"/>
                  <a:gd name="T3" fmla="*/ 6 h 28"/>
                  <a:gd name="T4" fmla="*/ 6 w 47"/>
                  <a:gd name="T5" fmla="*/ 0 h 28"/>
                  <a:gd name="T6" fmla="*/ 47 w 47"/>
                  <a:gd name="T7" fmla="*/ 23 h 28"/>
                  <a:gd name="T8" fmla="*/ 41 w 47"/>
                  <a:gd name="T9" fmla="*/ 28 h 28"/>
                  <a:gd name="T10" fmla="*/ 41 w 47"/>
                  <a:gd name="T11" fmla="*/ 28 h 28"/>
                  <a:gd name="T12" fmla="*/ 0 60000 65536"/>
                  <a:gd name="T13" fmla="*/ 0 60000 65536"/>
                  <a:gd name="T14" fmla="*/ 0 60000 65536"/>
                  <a:gd name="T15" fmla="*/ 0 60000 65536"/>
                  <a:gd name="T16" fmla="*/ 0 60000 65536"/>
                  <a:gd name="T17" fmla="*/ 0 60000 65536"/>
                  <a:gd name="T18" fmla="*/ 0 w 47"/>
                  <a:gd name="T19" fmla="*/ 0 h 28"/>
                  <a:gd name="T20" fmla="*/ 47 w 47"/>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47" h="28">
                    <a:moveTo>
                      <a:pt x="41" y="28"/>
                    </a:moveTo>
                    <a:lnTo>
                      <a:pt x="0" y="6"/>
                    </a:lnTo>
                    <a:lnTo>
                      <a:pt x="6" y="0"/>
                    </a:lnTo>
                    <a:lnTo>
                      <a:pt x="47" y="23"/>
                    </a:lnTo>
                    <a:lnTo>
                      <a:pt x="41" y="28"/>
                    </a:lnTo>
                  </a:path>
                </a:pathLst>
              </a:custGeom>
              <a:noFill/>
              <a:ln w="0">
                <a:solidFill>
                  <a:srgbClr val="000000"/>
                </a:solidFill>
                <a:prstDash val="solid"/>
                <a:round/>
                <a:headEnd/>
                <a:tailEnd/>
              </a:ln>
            </p:spPr>
            <p:txBody>
              <a:bodyPr/>
              <a:lstStyle/>
              <a:p>
                <a:pPr>
                  <a:defRPr/>
                </a:pPr>
                <a:endParaRPr lang="en-GB" sz="1108"/>
              </a:p>
            </p:txBody>
          </p:sp>
          <p:sp>
            <p:nvSpPr>
              <p:cNvPr id="164" name="Freeform 107"/>
              <p:cNvSpPr>
                <a:spLocks/>
              </p:cNvSpPr>
              <p:nvPr/>
            </p:nvSpPr>
            <p:spPr bwMode="auto">
              <a:xfrm>
                <a:off x="1880" y="1221"/>
                <a:ext cx="43" cy="29"/>
              </a:xfrm>
              <a:custGeom>
                <a:avLst/>
                <a:gdLst>
                  <a:gd name="T0" fmla="*/ 0 w 41"/>
                  <a:gd name="T1" fmla="*/ 28 h 28"/>
                  <a:gd name="T2" fmla="*/ 41 w 41"/>
                  <a:gd name="T3" fmla="*/ 5 h 28"/>
                  <a:gd name="T4" fmla="*/ 41 w 41"/>
                  <a:gd name="T5" fmla="*/ 0 h 28"/>
                  <a:gd name="T6" fmla="*/ 0 w 41"/>
                  <a:gd name="T7" fmla="*/ 22 h 28"/>
                  <a:gd name="T8" fmla="*/ 0 w 41"/>
                  <a:gd name="T9" fmla="*/ 28 h 28"/>
                  <a:gd name="T10" fmla="*/ 0 w 41"/>
                  <a:gd name="T11" fmla="*/ 28 h 28"/>
                  <a:gd name="T12" fmla="*/ 0 60000 65536"/>
                  <a:gd name="T13" fmla="*/ 0 60000 65536"/>
                  <a:gd name="T14" fmla="*/ 0 60000 65536"/>
                  <a:gd name="T15" fmla="*/ 0 60000 65536"/>
                  <a:gd name="T16" fmla="*/ 0 60000 65536"/>
                  <a:gd name="T17" fmla="*/ 0 60000 65536"/>
                  <a:gd name="T18" fmla="*/ 0 w 41"/>
                  <a:gd name="T19" fmla="*/ 0 h 28"/>
                  <a:gd name="T20" fmla="*/ 41 w 4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41" h="28">
                    <a:moveTo>
                      <a:pt x="0" y="28"/>
                    </a:moveTo>
                    <a:lnTo>
                      <a:pt x="41" y="5"/>
                    </a:lnTo>
                    <a:lnTo>
                      <a:pt x="41" y="0"/>
                    </a:lnTo>
                    <a:lnTo>
                      <a:pt x="0" y="22"/>
                    </a:lnTo>
                    <a:lnTo>
                      <a:pt x="0" y="28"/>
                    </a:lnTo>
                    <a:close/>
                  </a:path>
                </a:pathLst>
              </a:custGeom>
              <a:solidFill>
                <a:srgbClr val="FFE600"/>
              </a:solidFill>
              <a:ln w="9525">
                <a:noFill/>
                <a:round/>
                <a:headEnd/>
                <a:tailEnd/>
              </a:ln>
            </p:spPr>
            <p:txBody>
              <a:bodyPr/>
              <a:lstStyle/>
              <a:p>
                <a:pPr>
                  <a:defRPr/>
                </a:pPr>
                <a:endParaRPr lang="en-GB" sz="1108"/>
              </a:p>
            </p:txBody>
          </p:sp>
          <p:sp>
            <p:nvSpPr>
              <p:cNvPr id="165" name="Freeform 108"/>
              <p:cNvSpPr>
                <a:spLocks/>
              </p:cNvSpPr>
              <p:nvPr/>
            </p:nvSpPr>
            <p:spPr bwMode="auto">
              <a:xfrm>
                <a:off x="1880" y="1221"/>
                <a:ext cx="43" cy="29"/>
              </a:xfrm>
              <a:custGeom>
                <a:avLst/>
                <a:gdLst>
                  <a:gd name="T0" fmla="*/ 0 w 41"/>
                  <a:gd name="T1" fmla="*/ 28 h 28"/>
                  <a:gd name="T2" fmla="*/ 41 w 41"/>
                  <a:gd name="T3" fmla="*/ 5 h 28"/>
                  <a:gd name="T4" fmla="*/ 41 w 41"/>
                  <a:gd name="T5" fmla="*/ 0 h 28"/>
                  <a:gd name="T6" fmla="*/ 0 w 41"/>
                  <a:gd name="T7" fmla="*/ 22 h 28"/>
                  <a:gd name="T8" fmla="*/ 0 w 41"/>
                  <a:gd name="T9" fmla="*/ 28 h 28"/>
                  <a:gd name="T10" fmla="*/ 0 w 41"/>
                  <a:gd name="T11" fmla="*/ 28 h 28"/>
                  <a:gd name="T12" fmla="*/ 0 60000 65536"/>
                  <a:gd name="T13" fmla="*/ 0 60000 65536"/>
                  <a:gd name="T14" fmla="*/ 0 60000 65536"/>
                  <a:gd name="T15" fmla="*/ 0 60000 65536"/>
                  <a:gd name="T16" fmla="*/ 0 60000 65536"/>
                  <a:gd name="T17" fmla="*/ 0 60000 65536"/>
                  <a:gd name="T18" fmla="*/ 0 w 41"/>
                  <a:gd name="T19" fmla="*/ 0 h 28"/>
                  <a:gd name="T20" fmla="*/ 41 w 4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41" h="28">
                    <a:moveTo>
                      <a:pt x="0" y="28"/>
                    </a:moveTo>
                    <a:lnTo>
                      <a:pt x="41" y="5"/>
                    </a:lnTo>
                    <a:lnTo>
                      <a:pt x="41" y="0"/>
                    </a:lnTo>
                    <a:lnTo>
                      <a:pt x="0" y="22"/>
                    </a:lnTo>
                    <a:lnTo>
                      <a:pt x="0" y="28"/>
                    </a:lnTo>
                  </a:path>
                </a:pathLst>
              </a:custGeom>
              <a:noFill/>
              <a:ln w="0">
                <a:solidFill>
                  <a:srgbClr val="000000"/>
                </a:solidFill>
                <a:prstDash val="solid"/>
                <a:round/>
                <a:headEnd/>
                <a:tailEnd/>
              </a:ln>
            </p:spPr>
            <p:txBody>
              <a:bodyPr/>
              <a:lstStyle/>
              <a:p>
                <a:pPr>
                  <a:defRPr/>
                </a:pPr>
                <a:endParaRPr lang="en-GB" sz="1108"/>
              </a:p>
            </p:txBody>
          </p:sp>
          <p:sp>
            <p:nvSpPr>
              <p:cNvPr id="166" name="Freeform 109"/>
              <p:cNvSpPr>
                <a:spLocks/>
              </p:cNvSpPr>
              <p:nvPr/>
            </p:nvSpPr>
            <p:spPr bwMode="auto">
              <a:xfrm>
                <a:off x="1831" y="1225"/>
                <a:ext cx="55" cy="18"/>
              </a:xfrm>
              <a:custGeom>
                <a:avLst/>
                <a:gdLst>
                  <a:gd name="T0" fmla="*/ 54 w 54"/>
                  <a:gd name="T1" fmla="*/ 6 h 17"/>
                  <a:gd name="T2" fmla="*/ 0 w 54"/>
                  <a:gd name="T3" fmla="*/ 17 h 17"/>
                  <a:gd name="T4" fmla="*/ 0 w 54"/>
                  <a:gd name="T5" fmla="*/ 11 h 17"/>
                  <a:gd name="T6" fmla="*/ 54 w 54"/>
                  <a:gd name="T7" fmla="*/ 0 h 17"/>
                  <a:gd name="T8" fmla="*/ 54 w 54"/>
                  <a:gd name="T9" fmla="*/ 6 h 17"/>
                  <a:gd name="T10" fmla="*/ 54 w 54"/>
                  <a:gd name="T11" fmla="*/ 6 h 17"/>
                  <a:gd name="T12" fmla="*/ 0 60000 65536"/>
                  <a:gd name="T13" fmla="*/ 0 60000 65536"/>
                  <a:gd name="T14" fmla="*/ 0 60000 65536"/>
                  <a:gd name="T15" fmla="*/ 0 60000 65536"/>
                  <a:gd name="T16" fmla="*/ 0 60000 65536"/>
                  <a:gd name="T17" fmla="*/ 0 60000 65536"/>
                  <a:gd name="T18" fmla="*/ 0 w 54"/>
                  <a:gd name="T19" fmla="*/ 0 h 17"/>
                  <a:gd name="T20" fmla="*/ 54 w 5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54" h="17">
                    <a:moveTo>
                      <a:pt x="54" y="6"/>
                    </a:moveTo>
                    <a:lnTo>
                      <a:pt x="0" y="17"/>
                    </a:lnTo>
                    <a:lnTo>
                      <a:pt x="0" y="11"/>
                    </a:lnTo>
                    <a:lnTo>
                      <a:pt x="54" y="0"/>
                    </a:lnTo>
                    <a:lnTo>
                      <a:pt x="54" y="6"/>
                    </a:lnTo>
                    <a:close/>
                  </a:path>
                </a:pathLst>
              </a:custGeom>
              <a:solidFill>
                <a:srgbClr val="FFE600"/>
              </a:solidFill>
              <a:ln w="9525">
                <a:noFill/>
                <a:round/>
                <a:headEnd/>
                <a:tailEnd/>
              </a:ln>
            </p:spPr>
            <p:txBody>
              <a:bodyPr/>
              <a:lstStyle/>
              <a:p>
                <a:pPr>
                  <a:defRPr/>
                </a:pPr>
                <a:endParaRPr lang="en-GB" sz="1108"/>
              </a:p>
            </p:txBody>
          </p:sp>
          <p:sp>
            <p:nvSpPr>
              <p:cNvPr id="167" name="Freeform 110"/>
              <p:cNvSpPr>
                <a:spLocks/>
              </p:cNvSpPr>
              <p:nvPr/>
            </p:nvSpPr>
            <p:spPr bwMode="auto">
              <a:xfrm>
                <a:off x="1831" y="1225"/>
                <a:ext cx="55" cy="18"/>
              </a:xfrm>
              <a:custGeom>
                <a:avLst/>
                <a:gdLst>
                  <a:gd name="T0" fmla="*/ 54 w 54"/>
                  <a:gd name="T1" fmla="*/ 6 h 17"/>
                  <a:gd name="T2" fmla="*/ 0 w 54"/>
                  <a:gd name="T3" fmla="*/ 17 h 17"/>
                  <a:gd name="T4" fmla="*/ 0 w 54"/>
                  <a:gd name="T5" fmla="*/ 11 h 17"/>
                  <a:gd name="T6" fmla="*/ 54 w 54"/>
                  <a:gd name="T7" fmla="*/ 0 h 17"/>
                  <a:gd name="T8" fmla="*/ 54 w 54"/>
                  <a:gd name="T9" fmla="*/ 6 h 17"/>
                  <a:gd name="T10" fmla="*/ 54 w 54"/>
                  <a:gd name="T11" fmla="*/ 6 h 17"/>
                  <a:gd name="T12" fmla="*/ 0 60000 65536"/>
                  <a:gd name="T13" fmla="*/ 0 60000 65536"/>
                  <a:gd name="T14" fmla="*/ 0 60000 65536"/>
                  <a:gd name="T15" fmla="*/ 0 60000 65536"/>
                  <a:gd name="T16" fmla="*/ 0 60000 65536"/>
                  <a:gd name="T17" fmla="*/ 0 60000 65536"/>
                  <a:gd name="T18" fmla="*/ 0 w 54"/>
                  <a:gd name="T19" fmla="*/ 0 h 17"/>
                  <a:gd name="T20" fmla="*/ 54 w 5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54" h="17">
                    <a:moveTo>
                      <a:pt x="54" y="6"/>
                    </a:moveTo>
                    <a:lnTo>
                      <a:pt x="0" y="17"/>
                    </a:lnTo>
                    <a:lnTo>
                      <a:pt x="0" y="11"/>
                    </a:lnTo>
                    <a:lnTo>
                      <a:pt x="54" y="0"/>
                    </a:lnTo>
                    <a:lnTo>
                      <a:pt x="54" y="6"/>
                    </a:lnTo>
                  </a:path>
                </a:pathLst>
              </a:custGeom>
              <a:noFill/>
              <a:ln w="0">
                <a:solidFill>
                  <a:srgbClr val="000000"/>
                </a:solidFill>
                <a:prstDash val="solid"/>
                <a:round/>
                <a:headEnd/>
                <a:tailEnd/>
              </a:ln>
            </p:spPr>
            <p:txBody>
              <a:bodyPr/>
              <a:lstStyle/>
              <a:p>
                <a:pPr>
                  <a:defRPr/>
                </a:pPr>
                <a:endParaRPr lang="en-GB" sz="1108"/>
              </a:p>
            </p:txBody>
          </p:sp>
          <p:sp>
            <p:nvSpPr>
              <p:cNvPr id="168" name="Freeform 111"/>
              <p:cNvSpPr>
                <a:spLocks/>
              </p:cNvSpPr>
              <p:nvPr/>
            </p:nvSpPr>
            <p:spPr bwMode="auto">
              <a:xfrm>
                <a:off x="1837" y="1248"/>
                <a:ext cx="55" cy="16"/>
              </a:xfrm>
              <a:custGeom>
                <a:avLst/>
                <a:gdLst>
                  <a:gd name="T0" fmla="*/ 54 w 54"/>
                  <a:gd name="T1" fmla="*/ 5 h 16"/>
                  <a:gd name="T2" fmla="*/ 0 w 54"/>
                  <a:gd name="T3" fmla="*/ 16 h 16"/>
                  <a:gd name="T4" fmla="*/ 0 w 54"/>
                  <a:gd name="T5" fmla="*/ 11 h 16"/>
                  <a:gd name="T6" fmla="*/ 54 w 54"/>
                  <a:gd name="T7" fmla="*/ 0 h 16"/>
                  <a:gd name="T8" fmla="*/ 54 w 54"/>
                  <a:gd name="T9" fmla="*/ 5 h 16"/>
                  <a:gd name="T10" fmla="*/ 54 w 54"/>
                  <a:gd name="T11" fmla="*/ 5 h 16"/>
                  <a:gd name="T12" fmla="*/ 0 60000 65536"/>
                  <a:gd name="T13" fmla="*/ 0 60000 65536"/>
                  <a:gd name="T14" fmla="*/ 0 60000 65536"/>
                  <a:gd name="T15" fmla="*/ 0 60000 65536"/>
                  <a:gd name="T16" fmla="*/ 0 60000 65536"/>
                  <a:gd name="T17" fmla="*/ 0 60000 65536"/>
                  <a:gd name="T18" fmla="*/ 0 w 54"/>
                  <a:gd name="T19" fmla="*/ 0 h 16"/>
                  <a:gd name="T20" fmla="*/ 54 w 54"/>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54" h="16">
                    <a:moveTo>
                      <a:pt x="54" y="5"/>
                    </a:moveTo>
                    <a:lnTo>
                      <a:pt x="0" y="16"/>
                    </a:lnTo>
                    <a:lnTo>
                      <a:pt x="0" y="11"/>
                    </a:lnTo>
                    <a:lnTo>
                      <a:pt x="54" y="0"/>
                    </a:lnTo>
                    <a:lnTo>
                      <a:pt x="54" y="5"/>
                    </a:lnTo>
                    <a:close/>
                  </a:path>
                </a:pathLst>
              </a:custGeom>
              <a:solidFill>
                <a:srgbClr val="FFE600"/>
              </a:solidFill>
              <a:ln w="9525">
                <a:noFill/>
                <a:round/>
                <a:headEnd/>
                <a:tailEnd/>
              </a:ln>
            </p:spPr>
            <p:txBody>
              <a:bodyPr/>
              <a:lstStyle/>
              <a:p>
                <a:pPr>
                  <a:defRPr/>
                </a:pPr>
                <a:endParaRPr lang="en-GB" sz="1108"/>
              </a:p>
            </p:txBody>
          </p:sp>
          <p:sp>
            <p:nvSpPr>
              <p:cNvPr id="169" name="Freeform 112"/>
              <p:cNvSpPr>
                <a:spLocks/>
              </p:cNvSpPr>
              <p:nvPr/>
            </p:nvSpPr>
            <p:spPr bwMode="auto">
              <a:xfrm>
                <a:off x="1837" y="1248"/>
                <a:ext cx="55" cy="16"/>
              </a:xfrm>
              <a:custGeom>
                <a:avLst/>
                <a:gdLst>
                  <a:gd name="T0" fmla="*/ 54 w 54"/>
                  <a:gd name="T1" fmla="*/ 5 h 16"/>
                  <a:gd name="T2" fmla="*/ 0 w 54"/>
                  <a:gd name="T3" fmla="*/ 16 h 16"/>
                  <a:gd name="T4" fmla="*/ 0 w 54"/>
                  <a:gd name="T5" fmla="*/ 11 h 16"/>
                  <a:gd name="T6" fmla="*/ 54 w 54"/>
                  <a:gd name="T7" fmla="*/ 0 h 16"/>
                  <a:gd name="T8" fmla="*/ 54 w 54"/>
                  <a:gd name="T9" fmla="*/ 5 h 16"/>
                  <a:gd name="T10" fmla="*/ 54 w 54"/>
                  <a:gd name="T11" fmla="*/ 5 h 16"/>
                  <a:gd name="T12" fmla="*/ 0 60000 65536"/>
                  <a:gd name="T13" fmla="*/ 0 60000 65536"/>
                  <a:gd name="T14" fmla="*/ 0 60000 65536"/>
                  <a:gd name="T15" fmla="*/ 0 60000 65536"/>
                  <a:gd name="T16" fmla="*/ 0 60000 65536"/>
                  <a:gd name="T17" fmla="*/ 0 60000 65536"/>
                  <a:gd name="T18" fmla="*/ 0 w 54"/>
                  <a:gd name="T19" fmla="*/ 0 h 16"/>
                  <a:gd name="T20" fmla="*/ 54 w 54"/>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54" h="16">
                    <a:moveTo>
                      <a:pt x="54" y="5"/>
                    </a:moveTo>
                    <a:lnTo>
                      <a:pt x="0" y="16"/>
                    </a:lnTo>
                    <a:lnTo>
                      <a:pt x="0" y="11"/>
                    </a:lnTo>
                    <a:lnTo>
                      <a:pt x="54" y="0"/>
                    </a:lnTo>
                    <a:lnTo>
                      <a:pt x="54" y="5"/>
                    </a:lnTo>
                  </a:path>
                </a:pathLst>
              </a:custGeom>
              <a:noFill/>
              <a:ln w="0">
                <a:solidFill>
                  <a:srgbClr val="000000"/>
                </a:solidFill>
                <a:prstDash val="solid"/>
                <a:round/>
                <a:headEnd/>
                <a:tailEnd/>
              </a:ln>
            </p:spPr>
            <p:txBody>
              <a:bodyPr/>
              <a:lstStyle/>
              <a:p>
                <a:pPr>
                  <a:defRPr/>
                </a:pPr>
                <a:endParaRPr lang="en-GB" sz="1108"/>
              </a:p>
            </p:txBody>
          </p:sp>
          <p:sp>
            <p:nvSpPr>
              <p:cNvPr id="170" name="Freeform 113"/>
              <p:cNvSpPr>
                <a:spLocks/>
              </p:cNvSpPr>
              <p:nvPr/>
            </p:nvSpPr>
            <p:spPr bwMode="auto">
              <a:xfrm>
                <a:off x="1831" y="1244"/>
                <a:ext cx="55" cy="10"/>
              </a:xfrm>
              <a:custGeom>
                <a:avLst/>
                <a:gdLst>
                  <a:gd name="T0" fmla="*/ 0 w 54"/>
                  <a:gd name="T1" fmla="*/ 0 h 11"/>
                  <a:gd name="T2" fmla="*/ 54 w 54"/>
                  <a:gd name="T3" fmla="*/ 11 h 11"/>
                  <a:gd name="T4" fmla="*/ 54 w 54"/>
                  <a:gd name="T5" fmla="*/ 11 h 11"/>
                  <a:gd name="T6" fmla="*/ 0 w 54"/>
                  <a:gd name="T7" fmla="*/ 0 h 11"/>
                  <a:gd name="T8" fmla="*/ 0 w 54"/>
                  <a:gd name="T9" fmla="*/ 0 h 11"/>
                  <a:gd name="T10" fmla="*/ 0 w 54"/>
                  <a:gd name="T11" fmla="*/ 0 h 11"/>
                  <a:gd name="T12" fmla="*/ 0 60000 65536"/>
                  <a:gd name="T13" fmla="*/ 0 60000 65536"/>
                  <a:gd name="T14" fmla="*/ 0 60000 65536"/>
                  <a:gd name="T15" fmla="*/ 0 60000 65536"/>
                  <a:gd name="T16" fmla="*/ 0 60000 65536"/>
                  <a:gd name="T17" fmla="*/ 0 60000 65536"/>
                  <a:gd name="T18" fmla="*/ 0 w 54"/>
                  <a:gd name="T19" fmla="*/ 0 h 11"/>
                  <a:gd name="T20" fmla="*/ 54 w 5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54" h="11">
                    <a:moveTo>
                      <a:pt x="0" y="0"/>
                    </a:moveTo>
                    <a:lnTo>
                      <a:pt x="54" y="11"/>
                    </a:lnTo>
                    <a:lnTo>
                      <a:pt x="0" y="0"/>
                    </a:lnTo>
                    <a:close/>
                  </a:path>
                </a:pathLst>
              </a:custGeom>
              <a:solidFill>
                <a:srgbClr val="FFE600"/>
              </a:solidFill>
              <a:ln w="9525">
                <a:noFill/>
                <a:round/>
                <a:headEnd/>
                <a:tailEnd/>
              </a:ln>
            </p:spPr>
            <p:txBody>
              <a:bodyPr/>
              <a:lstStyle/>
              <a:p>
                <a:pPr>
                  <a:defRPr/>
                </a:pPr>
                <a:endParaRPr lang="en-GB" sz="1108"/>
              </a:p>
            </p:txBody>
          </p:sp>
          <p:sp>
            <p:nvSpPr>
              <p:cNvPr id="171" name="Freeform 114"/>
              <p:cNvSpPr>
                <a:spLocks/>
              </p:cNvSpPr>
              <p:nvPr/>
            </p:nvSpPr>
            <p:spPr bwMode="auto">
              <a:xfrm>
                <a:off x="1831" y="1244"/>
                <a:ext cx="55" cy="10"/>
              </a:xfrm>
              <a:custGeom>
                <a:avLst/>
                <a:gdLst>
                  <a:gd name="T0" fmla="*/ 0 w 54"/>
                  <a:gd name="T1" fmla="*/ 0 h 11"/>
                  <a:gd name="T2" fmla="*/ 54 w 54"/>
                  <a:gd name="T3" fmla="*/ 11 h 11"/>
                  <a:gd name="T4" fmla="*/ 54 w 54"/>
                  <a:gd name="T5" fmla="*/ 11 h 11"/>
                  <a:gd name="T6" fmla="*/ 0 w 54"/>
                  <a:gd name="T7" fmla="*/ 0 h 11"/>
                  <a:gd name="T8" fmla="*/ 0 w 54"/>
                  <a:gd name="T9" fmla="*/ 0 h 11"/>
                  <a:gd name="T10" fmla="*/ 0 w 54"/>
                  <a:gd name="T11" fmla="*/ 0 h 11"/>
                  <a:gd name="T12" fmla="*/ 0 60000 65536"/>
                  <a:gd name="T13" fmla="*/ 0 60000 65536"/>
                  <a:gd name="T14" fmla="*/ 0 60000 65536"/>
                  <a:gd name="T15" fmla="*/ 0 60000 65536"/>
                  <a:gd name="T16" fmla="*/ 0 60000 65536"/>
                  <a:gd name="T17" fmla="*/ 0 60000 65536"/>
                  <a:gd name="T18" fmla="*/ 0 w 54"/>
                  <a:gd name="T19" fmla="*/ 0 h 11"/>
                  <a:gd name="T20" fmla="*/ 54 w 54"/>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54" h="11">
                    <a:moveTo>
                      <a:pt x="0" y="0"/>
                    </a:moveTo>
                    <a:lnTo>
                      <a:pt x="54" y="11"/>
                    </a:lnTo>
                    <a:lnTo>
                      <a:pt x="0" y="0"/>
                    </a:lnTo>
                  </a:path>
                </a:pathLst>
              </a:custGeom>
              <a:noFill/>
              <a:ln w="0">
                <a:solidFill>
                  <a:srgbClr val="000000"/>
                </a:solidFill>
                <a:prstDash val="solid"/>
                <a:round/>
                <a:headEnd/>
                <a:tailEnd/>
              </a:ln>
            </p:spPr>
            <p:txBody>
              <a:bodyPr/>
              <a:lstStyle/>
              <a:p>
                <a:pPr>
                  <a:defRPr/>
                </a:pPr>
                <a:endParaRPr lang="en-GB" sz="1108"/>
              </a:p>
            </p:txBody>
          </p:sp>
          <p:sp>
            <p:nvSpPr>
              <p:cNvPr id="172" name="Freeform 115"/>
              <p:cNvSpPr>
                <a:spLocks/>
              </p:cNvSpPr>
              <p:nvPr/>
            </p:nvSpPr>
            <p:spPr bwMode="auto">
              <a:xfrm>
                <a:off x="1880" y="1225"/>
                <a:ext cx="49" cy="18"/>
              </a:xfrm>
              <a:custGeom>
                <a:avLst/>
                <a:gdLst>
                  <a:gd name="T0" fmla="*/ 0 w 47"/>
                  <a:gd name="T1" fmla="*/ 6 h 17"/>
                  <a:gd name="T2" fmla="*/ 47 w 47"/>
                  <a:gd name="T3" fmla="*/ 17 h 17"/>
                  <a:gd name="T4" fmla="*/ 47 w 47"/>
                  <a:gd name="T5" fmla="*/ 11 h 17"/>
                  <a:gd name="T6" fmla="*/ 0 w 47"/>
                  <a:gd name="T7" fmla="*/ 0 h 17"/>
                  <a:gd name="T8" fmla="*/ 0 w 47"/>
                  <a:gd name="T9" fmla="*/ 6 h 17"/>
                  <a:gd name="T10" fmla="*/ 0 w 47"/>
                  <a:gd name="T11" fmla="*/ 6 h 17"/>
                  <a:gd name="T12" fmla="*/ 0 60000 65536"/>
                  <a:gd name="T13" fmla="*/ 0 60000 65536"/>
                  <a:gd name="T14" fmla="*/ 0 60000 65536"/>
                  <a:gd name="T15" fmla="*/ 0 60000 65536"/>
                  <a:gd name="T16" fmla="*/ 0 60000 65536"/>
                  <a:gd name="T17" fmla="*/ 0 60000 65536"/>
                  <a:gd name="T18" fmla="*/ 0 w 47"/>
                  <a:gd name="T19" fmla="*/ 0 h 17"/>
                  <a:gd name="T20" fmla="*/ 47 w 4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47" h="17">
                    <a:moveTo>
                      <a:pt x="0" y="6"/>
                    </a:moveTo>
                    <a:lnTo>
                      <a:pt x="47" y="17"/>
                    </a:lnTo>
                    <a:lnTo>
                      <a:pt x="47" y="11"/>
                    </a:lnTo>
                    <a:lnTo>
                      <a:pt x="0" y="0"/>
                    </a:lnTo>
                    <a:lnTo>
                      <a:pt x="0" y="6"/>
                    </a:lnTo>
                    <a:close/>
                  </a:path>
                </a:pathLst>
              </a:custGeom>
              <a:solidFill>
                <a:srgbClr val="FFE600"/>
              </a:solidFill>
              <a:ln w="9525">
                <a:noFill/>
                <a:round/>
                <a:headEnd/>
                <a:tailEnd/>
              </a:ln>
            </p:spPr>
            <p:txBody>
              <a:bodyPr/>
              <a:lstStyle/>
              <a:p>
                <a:pPr>
                  <a:defRPr/>
                </a:pPr>
                <a:endParaRPr lang="en-GB" sz="1108"/>
              </a:p>
            </p:txBody>
          </p:sp>
          <p:sp>
            <p:nvSpPr>
              <p:cNvPr id="173" name="Freeform 116"/>
              <p:cNvSpPr>
                <a:spLocks/>
              </p:cNvSpPr>
              <p:nvPr/>
            </p:nvSpPr>
            <p:spPr bwMode="auto">
              <a:xfrm>
                <a:off x="1880" y="1225"/>
                <a:ext cx="49" cy="18"/>
              </a:xfrm>
              <a:custGeom>
                <a:avLst/>
                <a:gdLst>
                  <a:gd name="T0" fmla="*/ 0 w 47"/>
                  <a:gd name="T1" fmla="*/ 6 h 17"/>
                  <a:gd name="T2" fmla="*/ 47 w 47"/>
                  <a:gd name="T3" fmla="*/ 17 h 17"/>
                  <a:gd name="T4" fmla="*/ 47 w 47"/>
                  <a:gd name="T5" fmla="*/ 11 h 17"/>
                  <a:gd name="T6" fmla="*/ 0 w 47"/>
                  <a:gd name="T7" fmla="*/ 0 h 17"/>
                  <a:gd name="T8" fmla="*/ 0 w 47"/>
                  <a:gd name="T9" fmla="*/ 6 h 17"/>
                  <a:gd name="T10" fmla="*/ 0 w 47"/>
                  <a:gd name="T11" fmla="*/ 6 h 17"/>
                  <a:gd name="T12" fmla="*/ 0 60000 65536"/>
                  <a:gd name="T13" fmla="*/ 0 60000 65536"/>
                  <a:gd name="T14" fmla="*/ 0 60000 65536"/>
                  <a:gd name="T15" fmla="*/ 0 60000 65536"/>
                  <a:gd name="T16" fmla="*/ 0 60000 65536"/>
                  <a:gd name="T17" fmla="*/ 0 60000 65536"/>
                  <a:gd name="T18" fmla="*/ 0 w 47"/>
                  <a:gd name="T19" fmla="*/ 0 h 17"/>
                  <a:gd name="T20" fmla="*/ 47 w 4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47" h="17">
                    <a:moveTo>
                      <a:pt x="0" y="6"/>
                    </a:moveTo>
                    <a:lnTo>
                      <a:pt x="47" y="17"/>
                    </a:lnTo>
                    <a:lnTo>
                      <a:pt x="47" y="11"/>
                    </a:lnTo>
                    <a:lnTo>
                      <a:pt x="0" y="0"/>
                    </a:lnTo>
                    <a:lnTo>
                      <a:pt x="0" y="6"/>
                    </a:lnTo>
                  </a:path>
                </a:pathLst>
              </a:custGeom>
              <a:noFill/>
              <a:ln w="0">
                <a:solidFill>
                  <a:srgbClr val="000000"/>
                </a:solidFill>
                <a:prstDash val="solid"/>
                <a:round/>
                <a:headEnd/>
                <a:tailEnd/>
              </a:ln>
            </p:spPr>
            <p:txBody>
              <a:bodyPr/>
              <a:lstStyle/>
              <a:p>
                <a:pPr>
                  <a:defRPr/>
                </a:pPr>
                <a:endParaRPr lang="en-GB" sz="1108"/>
              </a:p>
            </p:txBody>
          </p:sp>
          <p:sp>
            <p:nvSpPr>
              <p:cNvPr id="174" name="Freeform 117"/>
              <p:cNvSpPr>
                <a:spLocks/>
              </p:cNvSpPr>
              <p:nvPr/>
            </p:nvSpPr>
            <p:spPr bwMode="auto">
              <a:xfrm>
                <a:off x="1880" y="1244"/>
                <a:ext cx="49" cy="10"/>
              </a:xfrm>
              <a:custGeom>
                <a:avLst/>
                <a:gdLst>
                  <a:gd name="T0" fmla="*/ 47 w 47"/>
                  <a:gd name="T1" fmla="*/ 0 h 11"/>
                  <a:gd name="T2" fmla="*/ 0 w 47"/>
                  <a:gd name="T3" fmla="*/ 11 h 11"/>
                  <a:gd name="T4" fmla="*/ 0 w 47"/>
                  <a:gd name="T5" fmla="*/ 11 h 11"/>
                  <a:gd name="T6" fmla="*/ 47 w 47"/>
                  <a:gd name="T7" fmla="*/ 0 h 11"/>
                  <a:gd name="T8" fmla="*/ 47 w 47"/>
                  <a:gd name="T9" fmla="*/ 0 h 11"/>
                  <a:gd name="T10" fmla="*/ 47 w 47"/>
                  <a:gd name="T11" fmla="*/ 0 h 11"/>
                  <a:gd name="T12" fmla="*/ 0 60000 65536"/>
                  <a:gd name="T13" fmla="*/ 0 60000 65536"/>
                  <a:gd name="T14" fmla="*/ 0 60000 65536"/>
                  <a:gd name="T15" fmla="*/ 0 60000 65536"/>
                  <a:gd name="T16" fmla="*/ 0 60000 65536"/>
                  <a:gd name="T17" fmla="*/ 0 60000 65536"/>
                  <a:gd name="T18" fmla="*/ 0 w 47"/>
                  <a:gd name="T19" fmla="*/ 0 h 11"/>
                  <a:gd name="T20" fmla="*/ 47 w 47"/>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47" h="11">
                    <a:moveTo>
                      <a:pt x="47" y="0"/>
                    </a:moveTo>
                    <a:lnTo>
                      <a:pt x="0" y="11"/>
                    </a:lnTo>
                    <a:lnTo>
                      <a:pt x="47" y="0"/>
                    </a:lnTo>
                    <a:close/>
                  </a:path>
                </a:pathLst>
              </a:custGeom>
              <a:solidFill>
                <a:srgbClr val="FFE600"/>
              </a:solidFill>
              <a:ln w="9525">
                <a:noFill/>
                <a:round/>
                <a:headEnd/>
                <a:tailEnd/>
              </a:ln>
            </p:spPr>
            <p:txBody>
              <a:bodyPr/>
              <a:lstStyle/>
              <a:p>
                <a:pPr>
                  <a:defRPr/>
                </a:pPr>
                <a:endParaRPr lang="en-GB" sz="1108"/>
              </a:p>
            </p:txBody>
          </p:sp>
          <p:sp>
            <p:nvSpPr>
              <p:cNvPr id="175" name="Freeform 118"/>
              <p:cNvSpPr>
                <a:spLocks/>
              </p:cNvSpPr>
              <p:nvPr/>
            </p:nvSpPr>
            <p:spPr bwMode="auto">
              <a:xfrm>
                <a:off x="1880" y="1244"/>
                <a:ext cx="49" cy="10"/>
              </a:xfrm>
              <a:custGeom>
                <a:avLst/>
                <a:gdLst>
                  <a:gd name="T0" fmla="*/ 47 w 47"/>
                  <a:gd name="T1" fmla="*/ 0 h 11"/>
                  <a:gd name="T2" fmla="*/ 0 w 47"/>
                  <a:gd name="T3" fmla="*/ 11 h 11"/>
                  <a:gd name="T4" fmla="*/ 0 w 47"/>
                  <a:gd name="T5" fmla="*/ 11 h 11"/>
                  <a:gd name="T6" fmla="*/ 47 w 47"/>
                  <a:gd name="T7" fmla="*/ 0 h 11"/>
                  <a:gd name="T8" fmla="*/ 47 w 47"/>
                  <a:gd name="T9" fmla="*/ 0 h 11"/>
                  <a:gd name="T10" fmla="*/ 47 w 47"/>
                  <a:gd name="T11" fmla="*/ 0 h 11"/>
                  <a:gd name="T12" fmla="*/ 0 60000 65536"/>
                  <a:gd name="T13" fmla="*/ 0 60000 65536"/>
                  <a:gd name="T14" fmla="*/ 0 60000 65536"/>
                  <a:gd name="T15" fmla="*/ 0 60000 65536"/>
                  <a:gd name="T16" fmla="*/ 0 60000 65536"/>
                  <a:gd name="T17" fmla="*/ 0 60000 65536"/>
                  <a:gd name="T18" fmla="*/ 0 w 47"/>
                  <a:gd name="T19" fmla="*/ 0 h 11"/>
                  <a:gd name="T20" fmla="*/ 47 w 47"/>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47" h="11">
                    <a:moveTo>
                      <a:pt x="47" y="0"/>
                    </a:moveTo>
                    <a:lnTo>
                      <a:pt x="0" y="11"/>
                    </a:lnTo>
                    <a:lnTo>
                      <a:pt x="47" y="0"/>
                    </a:lnTo>
                  </a:path>
                </a:pathLst>
              </a:custGeom>
              <a:noFill/>
              <a:ln w="0">
                <a:solidFill>
                  <a:srgbClr val="000000"/>
                </a:solidFill>
                <a:prstDash val="solid"/>
                <a:round/>
                <a:headEnd/>
                <a:tailEnd/>
              </a:ln>
            </p:spPr>
            <p:txBody>
              <a:bodyPr/>
              <a:lstStyle/>
              <a:p>
                <a:pPr>
                  <a:defRPr/>
                </a:pPr>
                <a:endParaRPr lang="en-GB" sz="1108"/>
              </a:p>
            </p:txBody>
          </p:sp>
          <p:sp>
            <p:nvSpPr>
              <p:cNvPr id="176" name="Freeform 119"/>
              <p:cNvSpPr>
                <a:spLocks/>
              </p:cNvSpPr>
              <p:nvPr/>
            </p:nvSpPr>
            <p:spPr bwMode="auto">
              <a:xfrm>
                <a:off x="1837" y="1264"/>
                <a:ext cx="86" cy="2"/>
              </a:xfrm>
              <a:custGeom>
                <a:avLst/>
                <a:gdLst>
                  <a:gd name="T0" fmla="*/ 83 w 83"/>
                  <a:gd name="T1" fmla="*/ 0 h 1"/>
                  <a:gd name="T2" fmla="*/ 0 w 83"/>
                  <a:gd name="T3" fmla="*/ 0 h 1"/>
                  <a:gd name="T4" fmla="*/ 0 w 83"/>
                  <a:gd name="T5" fmla="*/ 0 h 1"/>
                  <a:gd name="T6" fmla="*/ 83 w 83"/>
                  <a:gd name="T7" fmla="*/ 0 h 1"/>
                  <a:gd name="T8" fmla="*/ 83 w 83"/>
                  <a:gd name="T9" fmla="*/ 0 h 1"/>
                  <a:gd name="T10" fmla="*/ 83 w 83"/>
                  <a:gd name="T11" fmla="*/ 0 h 1"/>
                  <a:gd name="T12" fmla="*/ 0 60000 65536"/>
                  <a:gd name="T13" fmla="*/ 0 60000 65536"/>
                  <a:gd name="T14" fmla="*/ 0 60000 65536"/>
                  <a:gd name="T15" fmla="*/ 0 60000 65536"/>
                  <a:gd name="T16" fmla="*/ 0 60000 65536"/>
                  <a:gd name="T17" fmla="*/ 0 60000 65536"/>
                  <a:gd name="T18" fmla="*/ 0 w 83"/>
                  <a:gd name="T19" fmla="*/ 0 h 1"/>
                  <a:gd name="T20" fmla="*/ 83 w 83"/>
                  <a:gd name="T21" fmla="*/ 1 h 1"/>
                </a:gdLst>
                <a:ahLst/>
                <a:cxnLst>
                  <a:cxn ang="T12">
                    <a:pos x="T0" y="T1"/>
                  </a:cxn>
                  <a:cxn ang="T13">
                    <a:pos x="T2" y="T3"/>
                  </a:cxn>
                  <a:cxn ang="T14">
                    <a:pos x="T4" y="T5"/>
                  </a:cxn>
                  <a:cxn ang="T15">
                    <a:pos x="T6" y="T7"/>
                  </a:cxn>
                  <a:cxn ang="T16">
                    <a:pos x="T8" y="T9"/>
                  </a:cxn>
                  <a:cxn ang="T17">
                    <a:pos x="T10" y="T11"/>
                  </a:cxn>
                </a:cxnLst>
                <a:rect l="T18" t="T19" r="T20" b="T21"/>
                <a:pathLst>
                  <a:path w="83" h="1">
                    <a:moveTo>
                      <a:pt x="83" y="0"/>
                    </a:moveTo>
                    <a:lnTo>
                      <a:pt x="0" y="0"/>
                    </a:lnTo>
                    <a:lnTo>
                      <a:pt x="83" y="0"/>
                    </a:lnTo>
                    <a:close/>
                  </a:path>
                </a:pathLst>
              </a:custGeom>
              <a:solidFill>
                <a:srgbClr val="FFE600"/>
              </a:solidFill>
              <a:ln w="9525">
                <a:noFill/>
                <a:round/>
                <a:headEnd/>
                <a:tailEnd/>
              </a:ln>
            </p:spPr>
            <p:txBody>
              <a:bodyPr/>
              <a:lstStyle/>
              <a:p>
                <a:pPr>
                  <a:defRPr/>
                </a:pPr>
                <a:endParaRPr lang="en-GB" sz="1108"/>
              </a:p>
            </p:txBody>
          </p:sp>
          <p:sp>
            <p:nvSpPr>
              <p:cNvPr id="177" name="Freeform 120"/>
              <p:cNvSpPr>
                <a:spLocks/>
              </p:cNvSpPr>
              <p:nvPr/>
            </p:nvSpPr>
            <p:spPr bwMode="auto">
              <a:xfrm>
                <a:off x="1837" y="1264"/>
                <a:ext cx="86" cy="2"/>
              </a:xfrm>
              <a:custGeom>
                <a:avLst/>
                <a:gdLst>
                  <a:gd name="T0" fmla="*/ 83 w 83"/>
                  <a:gd name="T1" fmla="*/ 0 h 1"/>
                  <a:gd name="T2" fmla="*/ 0 w 83"/>
                  <a:gd name="T3" fmla="*/ 0 h 1"/>
                  <a:gd name="T4" fmla="*/ 0 w 83"/>
                  <a:gd name="T5" fmla="*/ 0 h 1"/>
                  <a:gd name="T6" fmla="*/ 83 w 83"/>
                  <a:gd name="T7" fmla="*/ 0 h 1"/>
                  <a:gd name="T8" fmla="*/ 83 w 83"/>
                  <a:gd name="T9" fmla="*/ 0 h 1"/>
                  <a:gd name="T10" fmla="*/ 83 w 83"/>
                  <a:gd name="T11" fmla="*/ 0 h 1"/>
                  <a:gd name="T12" fmla="*/ 0 60000 65536"/>
                  <a:gd name="T13" fmla="*/ 0 60000 65536"/>
                  <a:gd name="T14" fmla="*/ 0 60000 65536"/>
                  <a:gd name="T15" fmla="*/ 0 60000 65536"/>
                  <a:gd name="T16" fmla="*/ 0 60000 65536"/>
                  <a:gd name="T17" fmla="*/ 0 60000 65536"/>
                  <a:gd name="T18" fmla="*/ 0 w 83"/>
                  <a:gd name="T19" fmla="*/ 0 h 1"/>
                  <a:gd name="T20" fmla="*/ 83 w 83"/>
                  <a:gd name="T21" fmla="*/ 1 h 1"/>
                </a:gdLst>
                <a:ahLst/>
                <a:cxnLst>
                  <a:cxn ang="T12">
                    <a:pos x="T0" y="T1"/>
                  </a:cxn>
                  <a:cxn ang="T13">
                    <a:pos x="T2" y="T3"/>
                  </a:cxn>
                  <a:cxn ang="T14">
                    <a:pos x="T4" y="T5"/>
                  </a:cxn>
                  <a:cxn ang="T15">
                    <a:pos x="T6" y="T7"/>
                  </a:cxn>
                  <a:cxn ang="T16">
                    <a:pos x="T8" y="T9"/>
                  </a:cxn>
                  <a:cxn ang="T17">
                    <a:pos x="T10" y="T11"/>
                  </a:cxn>
                </a:cxnLst>
                <a:rect l="T18" t="T19" r="T20" b="T21"/>
                <a:pathLst>
                  <a:path w="83" h="1">
                    <a:moveTo>
                      <a:pt x="83" y="0"/>
                    </a:moveTo>
                    <a:lnTo>
                      <a:pt x="0" y="0"/>
                    </a:lnTo>
                    <a:lnTo>
                      <a:pt x="83" y="0"/>
                    </a:lnTo>
                  </a:path>
                </a:pathLst>
              </a:custGeom>
              <a:noFill/>
              <a:ln w="0">
                <a:solidFill>
                  <a:srgbClr val="000000"/>
                </a:solidFill>
                <a:prstDash val="solid"/>
                <a:round/>
                <a:headEnd/>
                <a:tailEnd/>
              </a:ln>
            </p:spPr>
            <p:txBody>
              <a:bodyPr/>
              <a:lstStyle/>
              <a:p>
                <a:pPr>
                  <a:defRPr/>
                </a:pPr>
                <a:endParaRPr lang="en-GB" sz="1108"/>
              </a:p>
            </p:txBody>
          </p:sp>
          <p:sp>
            <p:nvSpPr>
              <p:cNvPr id="178" name="Freeform 121"/>
              <p:cNvSpPr>
                <a:spLocks/>
              </p:cNvSpPr>
              <p:nvPr/>
            </p:nvSpPr>
            <p:spPr bwMode="auto">
              <a:xfrm>
                <a:off x="1837" y="1215"/>
                <a:ext cx="86" cy="6"/>
              </a:xfrm>
              <a:custGeom>
                <a:avLst/>
                <a:gdLst>
                  <a:gd name="T0" fmla="*/ 83 w 83"/>
                  <a:gd name="T1" fmla="*/ 6 h 6"/>
                  <a:gd name="T2" fmla="*/ 0 w 83"/>
                  <a:gd name="T3" fmla="*/ 6 h 6"/>
                  <a:gd name="T4" fmla="*/ 0 w 83"/>
                  <a:gd name="T5" fmla="*/ 0 h 6"/>
                  <a:gd name="T6" fmla="*/ 83 w 83"/>
                  <a:gd name="T7" fmla="*/ 0 h 6"/>
                  <a:gd name="T8" fmla="*/ 83 w 83"/>
                  <a:gd name="T9" fmla="*/ 6 h 6"/>
                  <a:gd name="T10" fmla="*/ 83 w 83"/>
                  <a:gd name="T11" fmla="*/ 6 h 6"/>
                  <a:gd name="T12" fmla="*/ 0 60000 65536"/>
                  <a:gd name="T13" fmla="*/ 0 60000 65536"/>
                  <a:gd name="T14" fmla="*/ 0 60000 65536"/>
                  <a:gd name="T15" fmla="*/ 0 60000 65536"/>
                  <a:gd name="T16" fmla="*/ 0 60000 65536"/>
                  <a:gd name="T17" fmla="*/ 0 60000 65536"/>
                  <a:gd name="T18" fmla="*/ 0 w 83"/>
                  <a:gd name="T19" fmla="*/ 0 h 6"/>
                  <a:gd name="T20" fmla="*/ 83 w 83"/>
                  <a:gd name="T21" fmla="*/ 6 h 6"/>
                </a:gdLst>
                <a:ahLst/>
                <a:cxnLst>
                  <a:cxn ang="T12">
                    <a:pos x="T0" y="T1"/>
                  </a:cxn>
                  <a:cxn ang="T13">
                    <a:pos x="T2" y="T3"/>
                  </a:cxn>
                  <a:cxn ang="T14">
                    <a:pos x="T4" y="T5"/>
                  </a:cxn>
                  <a:cxn ang="T15">
                    <a:pos x="T6" y="T7"/>
                  </a:cxn>
                  <a:cxn ang="T16">
                    <a:pos x="T8" y="T9"/>
                  </a:cxn>
                  <a:cxn ang="T17">
                    <a:pos x="T10" y="T11"/>
                  </a:cxn>
                </a:cxnLst>
                <a:rect l="T18" t="T19" r="T20" b="T21"/>
                <a:pathLst>
                  <a:path w="83" h="6">
                    <a:moveTo>
                      <a:pt x="83" y="6"/>
                    </a:moveTo>
                    <a:lnTo>
                      <a:pt x="0" y="6"/>
                    </a:lnTo>
                    <a:lnTo>
                      <a:pt x="0" y="0"/>
                    </a:lnTo>
                    <a:lnTo>
                      <a:pt x="83" y="0"/>
                    </a:lnTo>
                    <a:lnTo>
                      <a:pt x="83" y="6"/>
                    </a:lnTo>
                    <a:close/>
                  </a:path>
                </a:pathLst>
              </a:custGeom>
              <a:solidFill>
                <a:srgbClr val="FFE600"/>
              </a:solidFill>
              <a:ln w="9525">
                <a:noFill/>
                <a:round/>
                <a:headEnd/>
                <a:tailEnd/>
              </a:ln>
            </p:spPr>
            <p:txBody>
              <a:bodyPr/>
              <a:lstStyle/>
              <a:p>
                <a:pPr>
                  <a:defRPr/>
                </a:pPr>
                <a:endParaRPr lang="en-GB" sz="1108"/>
              </a:p>
            </p:txBody>
          </p:sp>
          <p:sp>
            <p:nvSpPr>
              <p:cNvPr id="179" name="Freeform 122"/>
              <p:cNvSpPr>
                <a:spLocks/>
              </p:cNvSpPr>
              <p:nvPr/>
            </p:nvSpPr>
            <p:spPr bwMode="auto">
              <a:xfrm>
                <a:off x="1837" y="1215"/>
                <a:ext cx="86" cy="6"/>
              </a:xfrm>
              <a:custGeom>
                <a:avLst/>
                <a:gdLst>
                  <a:gd name="T0" fmla="*/ 83 w 83"/>
                  <a:gd name="T1" fmla="*/ 6 h 6"/>
                  <a:gd name="T2" fmla="*/ 0 w 83"/>
                  <a:gd name="T3" fmla="*/ 6 h 6"/>
                  <a:gd name="T4" fmla="*/ 0 w 83"/>
                  <a:gd name="T5" fmla="*/ 0 h 6"/>
                  <a:gd name="T6" fmla="*/ 83 w 83"/>
                  <a:gd name="T7" fmla="*/ 0 h 6"/>
                  <a:gd name="T8" fmla="*/ 83 w 83"/>
                  <a:gd name="T9" fmla="*/ 6 h 6"/>
                  <a:gd name="T10" fmla="*/ 83 w 83"/>
                  <a:gd name="T11" fmla="*/ 6 h 6"/>
                  <a:gd name="T12" fmla="*/ 0 60000 65536"/>
                  <a:gd name="T13" fmla="*/ 0 60000 65536"/>
                  <a:gd name="T14" fmla="*/ 0 60000 65536"/>
                  <a:gd name="T15" fmla="*/ 0 60000 65536"/>
                  <a:gd name="T16" fmla="*/ 0 60000 65536"/>
                  <a:gd name="T17" fmla="*/ 0 60000 65536"/>
                  <a:gd name="T18" fmla="*/ 0 w 83"/>
                  <a:gd name="T19" fmla="*/ 0 h 6"/>
                  <a:gd name="T20" fmla="*/ 83 w 83"/>
                  <a:gd name="T21" fmla="*/ 6 h 6"/>
                </a:gdLst>
                <a:ahLst/>
                <a:cxnLst>
                  <a:cxn ang="T12">
                    <a:pos x="T0" y="T1"/>
                  </a:cxn>
                  <a:cxn ang="T13">
                    <a:pos x="T2" y="T3"/>
                  </a:cxn>
                  <a:cxn ang="T14">
                    <a:pos x="T4" y="T5"/>
                  </a:cxn>
                  <a:cxn ang="T15">
                    <a:pos x="T6" y="T7"/>
                  </a:cxn>
                  <a:cxn ang="T16">
                    <a:pos x="T8" y="T9"/>
                  </a:cxn>
                  <a:cxn ang="T17">
                    <a:pos x="T10" y="T11"/>
                  </a:cxn>
                </a:cxnLst>
                <a:rect l="T18" t="T19" r="T20" b="T21"/>
                <a:pathLst>
                  <a:path w="83" h="6">
                    <a:moveTo>
                      <a:pt x="83" y="6"/>
                    </a:moveTo>
                    <a:lnTo>
                      <a:pt x="0" y="6"/>
                    </a:lnTo>
                    <a:lnTo>
                      <a:pt x="0" y="0"/>
                    </a:lnTo>
                    <a:lnTo>
                      <a:pt x="83" y="0"/>
                    </a:lnTo>
                    <a:lnTo>
                      <a:pt x="83" y="6"/>
                    </a:lnTo>
                  </a:path>
                </a:pathLst>
              </a:custGeom>
              <a:noFill/>
              <a:ln w="0">
                <a:solidFill>
                  <a:srgbClr val="000000"/>
                </a:solidFill>
                <a:prstDash val="solid"/>
                <a:round/>
                <a:headEnd/>
                <a:tailEnd/>
              </a:ln>
            </p:spPr>
            <p:txBody>
              <a:bodyPr/>
              <a:lstStyle/>
              <a:p>
                <a:pPr>
                  <a:defRPr/>
                </a:pPr>
                <a:endParaRPr lang="en-GB" sz="1108"/>
              </a:p>
            </p:txBody>
          </p:sp>
          <p:sp>
            <p:nvSpPr>
              <p:cNvPr id="180" name="Freeform 123"/>
              <p:cNvSpPr>
                <a:spLocks noEditPoints="1"/>
              </p:cNvSpPr>
              <p:nvPr/>
            </p:nvSpPr>
            <p:spPr bwMode="auto">
              <a:xfrm>
                <a:off x="1831" y="1199"/>
                <a:ext cx="104" cy="90"/>
              </a:xfrm>
              <a:custGeom>
                <a:avLst/>
                <a:gdLst>
                  <a:gd name="T0" fmla="*/ 48 w 101"/>
                  <a:gd name="T1" fmla="*/ 0 h 90"/>
                  <a:gd name="T2" fmla="*/ 30 w 101"/>
                  <a:gd name="T3" fmla="*/ 6 h 90"/>
                  <a:gd name="T4" fmla="*/ 18 w 101"/>
                  <a:gd name="T5" fmla="*/ 12 h 90"/>
                  <a:gd name="T6" fmla="*/ 6 w 101"/>
                  <a:gd name="T7" fmla="*/ 28 h 90"/>
                  <a:gd name="T8" fmla="*/ 0 w 101"/>
                  <a:gd name="T9" fmla="*/ 45 h 90"/>
                  <a:gd name="T10" fmla="*/ 6 w 101"/>
                  <a:gd name="T11" fmla="*/ 62 h 90"/>
                  <a:gd name="T12" fmla="*/ 18 w 101"/>
                  <a:gd name="T13" fmla="*/ 79 h 90"/>
                  <a:gd name="T14" fmla="*/ 30 w 101"/>
                  <a:gd name="T15" fmla="*/ 84 h 90"/>
                  <a:gd name="T16" fmla="*/ 48 w 101"/>
                  <a:gd name="T17" fmla="*/ 90 h 90"/>
                  <a:gd name="T18" fmla="*/ 71 w 101"/>
                  <a:gd name="T19" fmla="*/ 84 h 90"/>
                  <a:gd name="T20" fmla="*/ 83 w 101"/>
                  <a:gd name="T21" fmla="*/ 79 h 90"/>
                  <a:gd name="T22" fmla="*/ 95 w 101"/>
                  <a:gd name="T23" fmla="*/ 62 h 90"/>
                  <a:gd name="T24" fmla="*/ 101 w 101"/>
                  <a:gd name="T25" fmla="*/ 45 h 90"/>
                  <a:gd name="T26" fmla="*/ 95 w 101"/>
                  <a:gd name="T27" fmla="*/ 28 h 90"/>
                  <a:gd name="T28" fmla="*/ 83 w 101"/>
                  <a:gd name="T29" fmla="*/ 12 h 90"/>
                  <a:gd name="T30" fmla="*/ 71 w 101"/>
                  <a:gd name="T31" fmla="*/ 6 h 90"/>
                  <a:gd name="T32" fmla="*/ 48 w 101"/>
                  <a:gd name="T33" fmla="*/ 0 h 90"/>
                  <a:gd name="T34" fmla="*/ 48 w 101"/>
                  <a:gd name="T35" fmla="*/ 0 h 90"/>
                  <a:gd name="T36" fmla="*/ 48 w 101"/>
                  <a:gd name="T37" fmla="*/ 84 h 90"/>
                  <a:gd name="T38" fmla="*/ 30 w 101"/>
                  <a:gd name="T39" fmla="*/ 84 h 90"/>
                  <a:gd name="T40" fmla="*/ 18 w 101"/>
                  <a:gd name="T41" fmla="*/ 73 h 90"/>
                  <a:gd name="T42" fmla="*/ 12 w 101"/>
                  <a:gd name="T43" fmla="*/ 62 h 90"/>
                  <a:gd name="T44" fmla="*/ 6 w 101"/>
                  <a:gd name="T45" fmla="*/ 45 h 90"/>
                  <a:gd name="T46" fmla="*/ 12 w 101"/>
                  <a:gd name="T47" fmla="*/ 28 h 90"/>
                  <a:gd name="T48" fmla="*/ 18 w 101"/>
                  <a:gd name="T49" fmla="*/ 17 h 90"/>
                  <a:gd name="T50" fmla="*/ 30 w 101"/>
                  <a:gd name="T51" fmla="*/ 6 h 90"/>
                  <a:gd name="T52" fmla="*/ 48 w 101"/>
                  <a:gd name="T53" fmla="*/ 0 h 90"/>
                  <a:gd name="T54" fmla="*/ 66 w 101"/>
                  <a:gd name="T55" fmla="*/ 6 h 90"/>
                  <a:gd name="T56" fmla="*/ 83 w 101"/>
                  <a:gd name="T57" fmla="*/ 17 h 90"/>
                  <a:gd name="T58" fmla="*/ 89 w 101"/>
                  <a:gd name="T59" fmla="*/ 28 h 90"/>
                  <a:gd name="T60" fmla="*/ 95 w 101"/>
                  <a:gd name="T61" fmla="*/ 45 h 90"/>
                  <a:gd name="T62" fmla="*/ 89 w 101"/>
                  <a:gd name="T63" fmla="*/ 62 h 90"/>
                  <a:gd name="T64" fmla="*/ 83 w 101"/>
                  <a:gd name="T65" fmla="*/ 73 h 90"/>
                  <a:gd name="T66" fmla="*/ 66 w 101"/>
                  <a:gd name="T67" fmla="*/ 84 h 90"/>
                  <a:gd name="T68" fmla="*/ 48 w 101"/>
                  <a:gd name="T69" fmla="*/ 84 h 90"/>
                  <a:gd name="T70" fmla="*/ 48 w 101"/>
                  <a:gd name="T71" fmla="*/ 84 h 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1"/>
                  <a:gd name="T109" fmla="*/ 0 h 90"/>
                  <a:gd name="T110" fmla="*/ 101 w 101"/>
                  <a:gd name="T111" fmla="*/ 90 h 9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1" h="90">
                    <a:moveTo>
                      <a:pt x="48" y="0"/>
                    </a:moveTo>
                    <a:lnTo>
                      <a:pt x="30" y="6"/>
                    </a:lnTo>
                    <a:lnTo>
                      <a:pt x="18" y="12"/>
                    </a:lnTo>
                    <a:lnTo>
                      <a:pt x="6" y="28"/>
                    </a:lnTo>
                    <a:lnTo>
                      <a:pt x="0" y="45"/>
                    </a:lnTo>
                    <a:lnTo>
                      <a:pt x="6" y="62"/>
                    </a:lnTo>
                    <a:lnTo>
                      <a:pt x="18" y="79"/>
                    </a:lnTo>
                    <a:lnTo>
                      <a:pt x="30" y="84"/>
                    </a:lnTo>
                    <a:lnTo>
                      <a:pt x="48" y="90"/>
                    </a:lnTo>
                    <a:lnTo>
                      <a:pt x="71" y="84"/>
                    </a:lnTo>
                    <a:lnTo>
                      <a:pt x="83" y="79"/>
                    </a:lnTo>
                    <a:lnTo>
                      <a:pt x="95" y="62"/>
                    </a:lnTo>
                    <a:lnTo>
                      <a:pt x="101" y="45"/>
                    </a:lnTo>
                    <a:lnTo>
                      <a:pt x="95" y="28"/>
                    </a:lnTo>
                    <a:lnTo>
                      <a:pt x="83" y="12"/>
                    </a:lnTo>
                    <a:lnTo>
                      <a:pt x="71" y="6"/>
                    </a:lnTo>
                    <a:lnTo>
                      <a:pt x="48" y="0"/>
                    </a:lnTo>
                    <a:close/>
                    <a:moveTo>
                      <a:pt x="48" y="84"/>
                    </a:moveTo>
                    <a:lnTo>
                      <a:pt x="30" y="84"/>
                    </a:lnTo>
                    <a:lnTo>
                      <a:pt x="18" y="73"/>
                    </a:lnTo>
                    <a:lnTo>
                      <a:pt x="12" y="62"/>
                    </a:lnTo>
                    <a:lnTo>
                      <a:pt x="6" y="45"/>
                    </a:lnTo>
                    <a:lnTo>
                      <a:pt x="12" y="28"/>
                    </a:lnTo>
                    <a:lnTo>
                      <a:pt x="18" y="17"/>
                    </a:lnTo>
                    <a:lnTo>
                      <a:pt x="30" y="6"/>
                    </a:lnTo>
                    <a:lnTo>
                      <a:pt x="48" y="0"/>
                    </a:lnTo>
                    <a:lnTo>
                      <a:pt x="66" y="6"/>
                    </a:lnTo>
                    <a:lnTo>
                      <a:pt x="83" y="17"/>
                    </a:lnTo>
                    <a:lnTo>
                      <a:pt x="89" y="28"/>
                    </a:lnTo>
                    <a:lnTo>
                      <a:pt x="95" y="45"/>
                    </a:lnTo>
                    <a:lnTo>
                      <a:pt x="89" y="62"/>
                    </a:lnTo>
                    <a:lnTo>
                      <a:pt x="83" y="73"/>
                    </a:lnTo>
                    <a:lnTo>
                      <a:pt x="66" y="84"/>
                    </a:lnTo>
                    <a:lnTo>
                      <a:pt x="48" y="84"/>
                    </a:lnTo>
                    <a:close/>
                  </a:path>
                </a:pathLst>
              </a:custGeom>
              <a:solidFill>
                <a:srgbClr val="FFE600"/>
              </a:solidFill>
              <a:ln w="9525">
                <a:noFill/>
                <a:round/>
                <a:headEnd/>
                <a:tailEnd/>
              </a:ln>
            </p:spPr>
            <p:txBody>
              <a:bodyPr/>
              <a:lstStyle/>
              <a:p>
                <a:pPr>
                  <a:defRPr/>
                </a:pPr>
                <a:endParaRPr lang="en-GB" sz="1108"/>
              </a:p>
            </p:txBody>
          </p:sp>
          <p:sp>
            <p:nvSpPr>
              <p:cNvPr id="181" name="Freeform 124"/>
              <p:cNvSpPr>
                <a:spLocks/>
              </p:cNvSpPr>
              <p:nvPr/>
            </p:nvSpPr>
            <p:spPr bwMode="auto">
              <a:xfrm>
                <a:off x="1831" y="1199"/>
                <a:ext cx="104" cy="90"/>
              </a:xfrm>
              <a:custGeom>
                <a:avLst/>
                <a:gdLst>
                  <a:gd name="T0" fmla="*/ 48 w 101"/>
                  <a:gd name="T1" fmla="*/ 0 h 90"/>
                  <a:gd name="T2" fmla="*/ 30 w 101"/>
                  <a:gd name="T3" fmla="*/ 6 h 90"/>
                  <a:gd name="T4" fmla="*/ 18 w 101"/>
                  <a:gd name="T5" fmla="*/ 12 h 90"/>
                  <a:gd name="T6" fmla="*/ 6 w 101"/>
                  <a:gd name="T7" fmla="*/ 28 h 90"/>
                  <a:gd name="T8" fmla="*/ 0 w 101"/>
                  <a:gd name="T9" fmla="*/ 45 h 90"/>
                  <a:gd name="T10" fmla="*/ 6 w 101"/>
                  <a:gd name="T11" fmla="*/ 62 h 90"/>
                  <a:gd name="T12" fmla="*/ 18 w 101"/>
                  <a:gd name="T13" fmla="*/ 79 h 90"/>
                  <a:gd name="T14" fmla="*/ 30 w 101"/>
                  <a:gd name="T15" fmla="*/ 84 h 90"/>
                  <a:gd name="T16" fmla="*/ 48 w 101"/>
                  <a:gd name="T17" fmla="*/ 90 h 90"/>
                  <a:gd name="T18" fmla="*/ 71 w 101"/>
                  <a:gd name="T19" fmla="*/ 84 h 90"/>
                  <a:gd name="T20" fmla="*/ 83 w 101"/>
                  <a:gd name="T21" fmla="*/ 79 h 90"/>
                  <a:gd name="T22" fmla="*/ 95 w 101"/>
                  <a:gd name="T23" fmla="*/ 62 h 90"/>
                  <a:gd name="T24" fmla="*/ 101 w 101"/>
                  <a:gd name="T25" fmla="*/ 45 h 90"/>
                  <a:gd name="T26" fmla="*/ 95 w 101"/>
                  <a:gd name="T27" fmla="*/ 28 h 90"/>
                  <a:gd name="T28" fmla="*/ 83 w 101"/>
                  <a:gd name="T29" fmla="*/ 12 h 90"/>
                  <a:gd name="T30" fmla="*/ 71 w 101"/>
                  <a:gd name="T31" fmla="*/ 6 h 90"/>
                  <a:gd name="T32" fmla="*/ 48 w 101"/>
                  <a:gd name="T33" fmla="*/ 0 h 90"/>
                  <a:gd name="T34" fmla="*/ 48 w 101"/>
                  <a:gd name="T35" fmla="*/ 0 h 9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1"/>
                  <a:gd name="T55" fmla="*/ 0 h 90"/>
                  <a:gd name="T56" fmla="*/ 101 w 101"/>
                  <a:gd name="T57" fmla="*/ 90 h 9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1" h="90">
                    <a:moveTo>
                      <a:pt x="48" y="0"/>
                    </a:moveTo>
                    <a:lnTo>
                      <a:pt x="30" y="6"/>
                    </a:lnTo>
                    <a:lnTo>
                      <a:pt x="18" y="12"/>
                    </a:lnTo>
                    <a:lnTo>
                      <a:pt x="6" y="28"/>
                    </a:lnTo>
                    <a:lnTo>
                      <a:pt x="0" y="45"/>
                    </a:lnTo>
                    <a:lnTo>
                      <a:pt x="6" y="62"/>
                    </a:lnTo>
                    <a:lnTo>
                      <a:pt x="18" y="79"/>
                    </a:lnTo>
                    <a:lnTo>
                      <a:pt x="30" y="84"/>
                    </a:lnTo>
                    <a:lnTo>
                      <a:pt x="48" y="90"/>
                    </a:lnTo>
                    <a:lnTo>
                      <a:pt x="71" y="84"/>
                    </a:lnTo>
                    <a:lnTo>
                      <a:pt x="83" y="79"/>
                    </a:lnTo>
                    <a:lnTo>
                      <a:pt x="95" y="62"/>
                    </a:lnTo>
                    <a:lnTo>
                      <a:pt x="101" y="45"/>
                    </a:lnTo>
                    <a:lnTo>
                      <a:pt x="95" y="28"/>
                    </a:lnTo>
                    <a:lnTo>
                      <a:pt x="83" y="12"/>
                    </a:lnTo>
                    <a:lnTo>
                      <a:pt x="71" y="6"/>
                    </a:lnTo>
                    <a:lnTo>
                      <a:pt x="48" y="0"/>
                    </a:lnTo>
                  </a:path>
                </a:pathLst>
              </a:custGeom>
              <a:noFill/>
              <a:ln w="0">
                <a:solidFill>
                  <a:srgbClr val="000000"/>
                </a:solidFill>
                <a:prstDash val="solid"/>
                <a:round/>
                <a:headEnd/>
                <a:tailEnd/>
              </a:ln>
            </p:spPr>
            <p:txBody>
              <a:bodyPr/>
              <a:lstStyle/>
              <a:p>
                <a:pPr>
                  <a:defRPr/>
                </a:pPr>
                <a:endParaRPr lang="en-GB" sz="1108"/>
              </a:p>
            </p:txBody>
          </p:sp>
          <p:sp>
            <p:nvSpPr>
              <p:cNvPr id="182" name="Freeform 125"/>
              <p:cNvSpPr>
                <a:spLocks/>
              </p:cNvSpPr>
              <p:nvPr/>
            </p:nvSpPr>
            <p:spPr bwMode="auto">
              <a:xfrm>
                <a:off x="1837" y="1199"/>
                <a:ext cx="92" cy="84"/>
              </a:xfrm>
              <a:custGeom>
                <a:avLst/>
                <a:gdLst>
                  <a:gd name="T0" fmla="*/ 42 w 89"/>
                  <a:gd name="T1" fmla="*/ 84 h 84"/>
                  <a:gd name="T2" fmla="*/ 24 w 89"/>
                  <a:gd name="T3" fmla="*/ 84 h 84"/>
                  <a:gd name="T4" fmla="*/ 12 w 89"/>
                  <a:gd name="T5" fmla="*/ 73 h 84"/>
                  <a:gd name="T6" fmla="*/ 6 w 89"/>
                  <a:gd name="T7" fmla="*/ 62 h 84"/>
                  <a:gd name="T8" fmla="*/ 0 w 89"/>
                  <a:gd name="T9" fmla="*/ 45 h 84"/>
                  <a:gd name="T10" fmla="*/ 6 w 89"/>
                  <a:gd name="T11" fmla="*/ 28 h 84"/>
                  <a:gd name="T12" fmla="*/ 12 w 89"/>
                  <a:gd name="T13" fmla="*/ 17 h 84"/>
                  <a:gd name="T14" fmla="*/ 24 w 89"/>
                  <a:gd name="T15" fmla="*/ 6 h 84"/>
                  <a:gd name="T16" fmla="*/ 42 w 89"/>
                  <a:gd name="T17" fmla="*/ 0 h 84"/>
                  <a:gd name="T18" fmla="*/ 60 w 89"/>
                  <a:gd name="T19" fmla="*/ 6 h 84"/>
                  <a:gd name="T20" fmla="*/ 77 w 89"/>
                  <a:gd name="T21" fmla="*/ 17 h 84"/>
                  <a:gd name="T22" fmla="*/ 83 w 89"/>
                  <a:gd name="T23" fmla="*/ 28 h 84"/>
                  <a:gd name="T24" fmla="*/ 89 w 89"/>
                  <a:gd name="T25" fmla="*/ 45 h 84"/>
                  <a:gd name="T26" fmla="*/ 83 w 89"/>
                  <a:gd name="T27" fmla="*/ 62 h 84"/>
                  <a:gd name="T28" fmla="*/ 77 w 89"/>
                  <a:gd name="T29" fmla="*/ 73 h 84"/>
                  <a:gd name="T30" fmla="*/ 60 w 89"/>
                  <a:gd name="T31" fmla="*/ 84 h 84"/>
                  <a:gd name="T32" fmla="*/ 42 w 89"/>
                  <a:gd name="T33" fmla="*/ 84 h 84"/>
                  <a:gd name="T34" fmla="*/ 42 w 89"/>
                  <a:gd name="T35" fmla="*/ 84 h 8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84"/>
                  <a:gd name="T56" fmla="*/ 89 w 89"/>
                  <a:gd name="T57" fmla="*/ 84 h 8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84">
                    <a:moveTo>
                      <a:pt x="42" y="84"/>
                    </a:moveTo>
                    <a:lnTo>
                      <a:pt x="24" y="84"/>
                    </a:lnTo>
                    <a:lnTo>
                      <a:pt x="12" y="73"/>
                    </a:lnTo>
                    <a:lnTo>
                      <a:pt x="6" y="62"/>
                    </a:lnTo>
                    <a:lnTo>
                      <a:pt x="0" y="45"/>
                    </a:lnTo>
                    <a:lnTo>
                      <a:pt x="6" y="28"/>
                    </a:lnTo>
                    <a:lnTo>
                      <a:pt x="12" y="17"/>
                    </a:lnTo>
                    <a:lnTo>
                      <a:pt x="24" y="6"/>
                    </a:lnTo>
                    <a:lnTo>
                      <a:pt x="42" y="0"/>
                    </a:lnTo>
                    <a:lnTo>
                      <a:pt x="60" y="6"/>
                    </a:lnTo>
                    <a:lnTo>
                      <a:pt x="77" y="17"/>
                    </a:lnTo>
                    <a:lnTo>
                      <a:pt x="83" y="28"/>
                    </a:lnTo>
                    <a:lnTo>
                      <a:pt x="89" y="45"/>
                    </a:lnTo>
                    <a:lnTo>
                      <a:pt x="83" y="62"/>
                    </a:lnTo>
                    <a:lnTo>
                      <a:pt x="77" y="73"/>
                    </a:lnTo>
                    <a:lnTo>
                      <a:pt x="60" y="84"/>
                    </a:lnTo>
                    <a:lnTo>
                      <a:pt x="42" y="84"/>
                    </a:lnTo>
                  </a:path>
                </a:pathLst>
              </a:custGeom>
              <a:noFill/>
              <a:ln w="0">
                <a:solidFill>
                  <a:srgbClr val="000000"/>
                </a:solidFill>
                <a:prstDash val="solid"/>
                <a:round/>
                <a:headEnd/>
                <a:tailEnd/>
              </a:ln>
            </p:spPr>
            <p:txBody>
              <a:bodyPr/>
              <a:lstStyle/>
              <a:p>
                <a:pPr>
                  <a:defRPr/>
                </a:pPr>
                <a:endParaRPr lang="en-GB" sz="1108"/>
              </a:p>
            </p:txBody>
          </p:sp>
          <p:sp>
            <p:nvSpPr>
              <p:cNvPr id="183" name="Freeform 126"/>
              <p:cNvSpPr>
                <a:spLocks/>
              </p:cNvSpPr>
              <p:nvPr/>
            </p:nvSpPr>
            <p:spPr bwMode="auto">
              <a:xfrm>
                <a:off x="1858" y="1209"/>
                <a:ext cx="53" cy="67"/>
              </a:xfrm>
              <a:custGeom>
                <a:avLst/>
                <a:gdLst>
                  <a:gd name="T0" fmla="*/ 53 w 53"/>
                  <a:gd name="T1" fmla="*/ 50 h 67"/>
                  <a:gd name="T2" fmla="*/ 53 w 53"/>
                  <a:gd name="T3" fmla="*/ 55 h 67"/>
                  <a:gd name="T4" fmla="*/ 47 w 53"/>
                  <a:gd name="T5" fmla="*/ 61 h 67"/>
                  <a:gd name="T6" fmla="*/ 36 w 53"/>
                  <a:gd name="T7" fmla="*/ 67 h 67"/>
                  <a:gd name="T8" fmla="*/ 24 w 53"/>
                  <a:gd name="T9" fmla="*/ 67 h 67"/>
                  <a:gd name="T10" fmla="*/ 18 w 53"/>
                  <a:gd name="T11" fmla="*/ 67 h 67"/>
                  <a:gd name="T12" fmla="*/ 6 w 53"/>
                  <a:gd name="T13" fmla="*/ 61 h 67"/>
                  <a:gd name="T14" fmla="*/ 0 w 53"/>
                  <a:gd name="T15" fmla="*/ 55 h 67"/>
                  <a:gd name="T16" fmla="*/ 0 w 53"/>
                  <a:gd name="T17" fmla="*/ 50 h 67"/>
                  <a:gd name="T18" fmla="*/ 0 w 53"/>
                  <a:gd name="T19" fmla="*/ 0 h 67"/>
                  <a:gd name="T20" fmla="*/ 53 w 53"/>
                  <a:gd name="T21" fmla="*/ 0 h 67"/>
                  <a:gd name="T22" fmla="*/ 53 w 53"/>
                  <a:gd name="T23" fmla="*/ 50 h 67"/>
                  <a:gd name="T24" fmla="*/ 53 w 53"/>
                  <a:gd name="T25" fmla="*/ 50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67"/>
                  <a:gd name="T41" fmla="*/ 53 w 53"/>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67">
                    <a:moveTo>
                      <a:pt x="53" y="50"/>
                    </a:moveTo>
                    <a:lnTo>
                      <a:pt x="53" y="55"/>
                    </a:lnTo>
                    <a:lnTo>
                      <a:pt x="47" y="61"/>
                    </a:lnTo>
                    <a:lnTo>
                      <a:pt x="36" y="67"/>
                    </a:lnTo>
                    <a:lnTo>
                      <a:pt x="24" y="67"/>
                    </a:lnTo>
                    <a:lnTo>
                      <a:pt x="18" y="67"/>
                    </a:lnTo>
                    <a:lnTo>
                      <a:pt x="6" y="61"/>
                    </a:lnTo>
                    <a:lnTo>
                      <a:pt x="0" y="55"/>
                    </a:lnTo>
                    <a:lnTo>
                      <a:pt x="0" y="50"/>
                    </a:lnTo>
                    <a:lnTo>
                      <a:pt x="0" y="0"/>
                    </a:lnTo>
                    <a:lnTo>
                      <a:pt x="53" y="0"/>
                    </a:lnTo>
                    <a:lnTo>
                      <a:pt x="53" y="50"/>
                    </a:lnTo>
                    <a:close/>
                  </a:path>
                </a:pathLst>
              </a:custGeom>
              <a:solidFill>
                <a:srgbClr val="FF1601"/>
              </a:solidFill>
              <a:ln w="9525">
                <a:noFill/>
                <a:round/>
                <a:headEnd/>
                <a:tailEnd/>
              </a:ln>
            </p:spPr>
            <p:txBody>
              <a:bodyPr/>
              <a:lstStyle/>
              <a:p>
                <a:pPr>
                  <a:defRPr/>
                </a:pPr>
                <a:endParaRPr lang="en-GB" sz="1108"/>
              </a:p>
            </p:txBody>
          </p:sp>
          <p:sp>
            <p:nvSpPr>
              <p:cNvPr id="184" name="Freeform 127"/>
              <p:cNvSpPr>
                <a:spLocks/>
              </p:cNvSpPr>
              <p:nvPr/>
            </p:nvSpPr>
            <p:spPr bwMode="auto">
              <a:xfrm>
                <a:off x="1858" y="1209"/>
                <a:ext cx="53" cy="67"/>
              </a:xfrm>
              <a:custGeom>
                <a:avLst/>
                <a:gdLst>
                  <a:gd name="T0" fmla="*/ 53 w 53"/>
                  <a:gd name="T1" fmla="*/ 50 h 67"/>
                  <a:gd name="T2" fmla="*/ 53 w 53"/>
                  <a:gd name="T3" fmla="*/ 55 h 67"/>
                  <a:gd name="T4" fmla="*/ 47 w 53"/>
                  <a:gd name="T5" fmla="*/ 61 h 67"/>
                  <a:gd name="T6" fmla="*/ 36 w 53"/>
                  <a:gd name="T7" fmla="*/ 67 h 67"/>
                  <a:gd name="T8" fmla="*/ 24 w 53"/>
                  <a:gd name="T9" fmla="*/ 67 h 67"/>
                  <a:gd name="T10" fmla="*/ 18 w 53"/>
                  <a:gd name="T11" fmla="*/ 67 h 67"/>
                  <a:gd name="T12" fmla="*/ 6 w 53"/>
                  <a:gd name="T13" fmla="*/ 61 h 67"/>
                  <a:gd name="T14" fmla="*/ 0 w 53"/>
                  <a:gd name="T15" fmla="*/ 55 h 67"/>
                  <a:gd name="T16" fmla="*/ 0 w 53"/>
                  <a:gd name="T17" fmla="*/ 50 h 67"/>
                  <a:gd name="T18" fmla="*/ 0 w 53"/>
                  <a:gd name="T19" fmla="*/ 0 h 67"/>
                  <a:gd name="T20" fmla="*/ 53 w 53"/>
                  <a:gd name="T21" fmla="*/ 0 h 67"/>
                  <a:gd name="T22" fmla="*/ 53 w 53"/>
                  <a:gd name="T23" fmla="*/ 50 h 67"/>
                  <a:gd name="T24" fmla="*/ 53 w 53"/>
                  <a:gd name="T25" fmla="*/ 50 h 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67"/>
                  <a:gd name="T41" fmla="*/ 53 w 53"/>
                  <a:gd name="T42" fmla="*/ 67 h 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67">
                    <a:moveTo>
                      <a:pt x="53" y="50"/>
                    </a:moveTo>
                    <a:lnTo>
                      <a:pt x="53" y="55"/>
                    </a:lnTo>
                    <a:lnTo>
                      <a:pt x="47" y="61"/>
                    </a:lnTo>
                    <a:lnTo>
                      <a:pt x="36" y="67"/>
                    </a:lnTo>
                    <a:lnTo>
                      <a:pt x="24" y="67"/>
                    </a:lnTo>
                    <a:lnTo>
                      <a:pt x="18" y="67"/>
                    </a:lnTo>
                    <a:lnTo>
                      <a:pt x="6" y="61"/>
                    </a:lnTo>
                    <a:lnTo>
                      <a:pt x="0" y="55"/>
                    </a:lnTo>
                    <a:lnTo>
                      <a:pt x="0" y="50"/>
                    </a:lnTo>
                    <a:lnTo>
                      <a:pt x="0" y="0"/>
                    </a:lnTo>
                    <a:lnTo>
                      <a:pt x="53" y="0"/>
                    </a:lnTo>
                    <a:lnTo>
                      <a:pt x="53" y="50"/>
                    </a:lnTo>
                  </a:path>
                </a:pathLst>
              </a:custGeom>
              <a:noFill/>
              <a:ln w="0">
                <a:solidFill>
                  <a:srgbClr val="FFFFFF"/>
                </a:solidFill>
                <a:prstDash val="solid"/>
                <a:round/>
                <a:headEnd/>
                <a:tailEnd/>
              </a:ln>
            </p:spPr>
            <p:txBody>
              <a:bodyPr/>
              <a:lstStyle/>
              <a:p>
                <a:pPr>
                  <a:defRPr/>
                </a:pPr>
                <a:endParaRPr lang="en-GB" sz="1108"/>
              </a:p>
            </p:txBody>
          </p:sp>
          <p:sp>
            <p:nvSpPr>
              <p:cNvPr id="185" name="Freeform 128"/>
              <p:cNvSpPr>
                <a:spLocks/>
              </p:cNvSpPr>
              <p:nvPr/>
            </p:nvSpPr>
            <p:spPr bwMode="auto">
              <a:xfrm>
                <a:off x="1868" y="1225"/>
                <a:ext cx="31" cy="35"/>
              </a:xfrm>
              <a:custGeom>
                <a:avLst/>
                <a:gdLst>
                  <a:gd name="T0" fmla="*/ 30 w 30"/>
                  <a:gd name="T1" fmla="*/ 28 h 34"/>
                  <a:gd name="T2" fmla="*/ 24 w 30"/>
                  <a:gd name="T3" fmla="*/ 34 h 34"/>
                  <a:gd name="T4" fmla="*/ 12 w 30"/>
                  <a:gd name="T5" fmla="*/ 34 h 34"/>
                  <a:gd name="T6" fmla="*/ 6 w 30"/>
                  <a:gd name="T7" fmla="*/ 34 h 34"/>
                  <a:gd name="T8" fmla="*/ 0 w 30"/>
                  <a:gd name="T9" fmla="*/ 28 h 34"/>
                  <a:gd name="T10" fmla="*/ 0 w 30"/>
                  <a:gd name="T11" fmla="*/ 0 h 34"/>
                  <a:gd name="T12" fmla="*/ 30 w 30"/>
                  <a:gd name="T13" fmla="*/ 0 h 34"/>
                  <a:gd name="T14" fmla="*/ 30 w 30"/>
                  <a:gd name="T15" fmla="*/ 28 h 34"/>
                  <a:gd name="T16" fmla="*/ 30 w 30"/>
                  <a:gd name="T17" fmla="*/ 28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4"/>
                  <a:gd name="T29" fmla="*/ 30 w 30"/>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4">
                    <a:moveTo>
                      <a:pt x="30" y="28"/>
                    </a:moveTo>
                    <a:lnTo>
                      <a:pt x="24" y="34"/>
                    </a:lnTo>
                    <a:lnTo>
                      <a:pt x="12" y="34"/>
                    </a:lnTo>
                    <a:lnTo>
                      <a:pt x="6" y="34"/>
                    </a:lnTo>
                    <a:lnTo>
                      <a:pt x="0" y="28"/>
                    </a:lnTo>
                    <a:lnTo>
                      <a:pt x="0" y="0"/>
                    </a:lnTo>
                    <a:lnTo>
                      <a:pt x="30" y="0"/>
                    </a:lnTo>
                    <a:lnTo>
                      <a:pt x="30" y="28"/>
                    </a:lnTo>
                    <a:close/>
                  </a:path>
                </a:pathLst>
              </a:custGeom>
              <a:solidFill>
                <a:srgbClr val="FFFFFF"/>
              </a:solidFill>
              <a:ln w="9525">
                <a:noFill/>
                <a:round/>
                <a:headEnd/>
                <a:tailEnd/>
              </a:ln>
            </p:spPr>
            <p:txBody>
              <a:bodyPr/>
              <a:lstStyle/>
              <a:p>
                <a:pPr>
                  <a:defRPr/>
                </a:pPr>
                <a:endParaRPr lang="en-GB" sz="1108"/>
              </a:p>
            </p:txBody>
          </p:sp>
          <p:sp>
            <p:nvSpPr>
              <p:cNvPr id="186" name="Freeform 129"/>
              <p:cNvSpPr>
                <a:spLocks/>
              </p:cNvSpPr>
              <p:nvPr/>
            </p:nvSpPr>
            <p:spPr bwMode="auto">
              <a:xfrm>
                <a:off x="1880" y="1225"/>
                <a:ext cx="6" cy="12"/>
              </a:xfrm>
              <a:custGeom>
                <a:avLst/>
                <a:gdLst>
                  <a:gd name="T0" fmla="*/ 6 w 6"/>
                  <a:gd name="T1" fmla="*/ 6 h 11"/>
                  <a:gd name="T2" fmla="*/ 6 w 6"/>
                  <a:gd name="T3" fmla="*/ 11 h 11"/>
                  <a:gd name="T4" fmla="*/ 0 w 6"/>
                  <a:gd name="T5" fmla="*/ 11 h 11"/>
                  <a:gd name="T6" fmla="*/ 0 w 6"/>
                  <a:gd name="T7" fmla="*/ 11 h 11"/>
                  <a:gd name="T8" fmla="*/ 0 w 6"/>
                  <a:gd name="T9" fmla="*/ 6 h 11"/>
                  <a:gd name="T10" fmla="*/ 0 w 6"/>
                  <a:gd name="T11" fmla="*/ 0 h 11"/>
                  <a:gd name="T12" fmla="*/ 6 w 6"/>
                  <a:gd name="T13" fmla="*/ 0 h 11"/>
                  <a:gd name="T14" fmla="*/ 6 w 6"/>
                  <a:gd name="T15" fmla="*/ 6 h 11"/>
                  <a:gd name="T16" fmla="*/ 6 w 6"/>
                  <a:gd name="T17" fmla="*/ 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6" y="6"/>
                    </a:moveTo>
                    <a:lnTo>
                      <a:pt x="6" y="11"/>
                    </a:lnTo>
                    <a:lnTo>
                      <a:pt x="0" y="11"/>
                    </a:lnTo>
                    <a:lnTo>
                      <a:pt x="0" y="6"/>
                    </a:lnTo>
                    <a:lnTo>
                      <a:pt x="0" y="0"/>
                    </a:lnTo>
                    <a:lnTo>
                      <a:pt x="6" y="0"/>
                    </a:lnTo>
                    <a:lnTo>
                      <a:pt x="6" y="6"/>
                    </a:lnTo>
                    <a:close/>
                  </a:path>
                </a:pathLst>
              </a:custGeom>
              <a:solidFill>
                <a:srgbClr val="0A50A1"/>
              </a:solidFill>
              <a:ln w="9525">
                <a:noFill/>
                <a:round/>
                <a:headEnd/>
                <a:tailEnd/>
              </a:ln>
            </p:spPr>
            <p:txBody>
              <a:bodyPr/>
              <a:lstStyle/>
              <a:p>
                <a:pPr>
                  <a:defRPr/>
                </a:pPr>
                <a:endParaRPr lang="en-GB" sz="1108"/>
              </a:p>
            </p:txBody>
          </p:sp>
          <p:sp>
            <p:nvSpPr>
              <p:cNvPr id="187" name="Freeform 130"/>
              <p:cNvSpPr>
                <a:spLocks/>
              </p:cNvSpPr>
              <p:nvPr/>
            </p:nvSpPr>
            <p:spPr bwMode="auto">
              <a:xfrm>
                <a:off x="1880" y="1248"/>
                <a:ext cx="6" cy="6"/>
              </a:xfrm>
              <a:custGeom>
                <a:avLst/>
                <a:gdLst>
                  <a:gd name="T0" fmla="*/ 6 w 6"/>
                  <a:gd name="T1" fmla="*/ 5 h 5"/>
                  <a:gd name="T2" fmla="*/ 6 w 6"/>
                  <a:gd name="T3" fmla="*/ 5 h 5"/>
                  <a:gd name="T4" fmla="*/ 0 w 6"/>
                  <a:gd name="T5" fmla="*/ 5 h 5"/>
                  <a:gd name="T6" fmla="*/ 0 w 6"/>
                  <a:gd name="T7" fmla="*/ 5 h 5"/>
                  <a:gd name="T8" fmla="*/ 0 w 6"/>
                  <a:gd name="T9" fmla="*/ 0 h 5"/>
                  <a:gd name="T10" fmla="*/ 6 w 6"/>
                  <a:gd name="T11" fmla="*/ 0 h 5"/>
                  <a:gd name="T12" fmla="*/ 6 w 6"/>
                  <a:gd name="T13" fmla="*/ 5 h 5"/>
                  <a:gd name="T14" fmla="*/ 6 w 6"/>
                  <a:gd name="T15" fmla="*/ 5 h 5"/>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5"/>
                  <a:gd name="T26" fmla="*/ 6 w 6"/>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5">
                    <a:moveTo>
                      <a:pt x="6" y="5"/>
                    </a:moveTo>
                    <a:lnTo>
                      <a:pt x="6" y="5"/>
                    </a:lnTo>
                    <a:lnTo>
                      <a:pt x="0" y="5"/>
                    </a:lnTo>
                    <a:lnTo>
                      <a:pt x="0" y="0"/>
                    </a:lnTo>
                    <a:lnTo>
                      <a:pt x="6" y="0"/>
                    </a:lnTo>
                    <a:lnTo>
                      <a:pt x="6" y="5"/>
                    </a:lnTo>
                    <a:close/>
                  </a:path>
                </a:pathLst>
              </a:custGeom>
              <a:solidFill>
                <a:srgbClr val="0A50A1"/>
              </a:solidFill>
              <a:ln w="9525">
                <a:noFill/>
                <a:round/>
                <a:headEnd/>
                <a:tailEnd/>
              </a:ln>
            </p:spPr>
            <p:txBody>
              <a:bodyPr/>
              <a:lstStyle/>
              <a:p>
                <a:pPr>
                  <a:defRPr/>
                </a:pPr>
                <a:endParaRPr lang="en-GB" sz="1108"/>
              </a:p>
            </p:txBody>
          </p:sp>
          <p:sp>
            <p:nvSpPr>
              <p:cNvPr id="188" name="Freeform 131"/>
              <p:cNvSpPr>
                <a:spLocks/>
              </p:cNvSpPr>
              <p:nvPr/>
            </p:nvSpPr>
            <p:spPr bwMode="auto">
              <a:xfrm>
                <a:off x="1886" y="1237"/>
                <a:ext cx="6" cy="6"/>
              </a:xfrm>
              <a:custGeom>
                <a:avLst/>
                <a:gdLst>
                  <a:gd name="T0" fmla="*/ 6 w 6"/>
                  <a:gd name="T1" fmla="*/ 6 h 6"/>
                  <a:gd name="T2" fmla="*/ 6 w 6"/>
                  <a:gd name="T3" fmla="*/ 6 h 6"/>
                  <a:gd name="T4" fmla="*/ 0 w 6"/>
                  <a:gd name="T5" fmla="*/ 6 h 6"/>
                  <a:gd name="T6" fmla="*/ 0 w 6"/>
                  <a:gd name="T7" fmla="*/ 6 h 6"/>
                  <a:gd name="T8" fmla="*/ 0 w 6"/>
                  <a:gd name="T9" fmla="*/ 0 h 6"/>
                  <a:gd name="T10" fmla="*/ 6 w 6"/>
                  <a:gd name="T11" fmla="*/ 0 h 6"/>
                  <a:gd name="T12" fmla="*/ 6 w 6"/>
                  <a:gd name="T13" fmla="*/ 6 h 6"/>
                  <a:gd name="T14" fmla="*/ 6 w 6"/>
                  <a:gd name="T15" fmla="*/ 6 h 6"/>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6"/>
                  <a:gd name="T26" fmla="*/ 6 w 6"/>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6">
                    <a:moveTo>
                      <a:pt x="6" y="6"/>
                    </a:moveTo>
                    <a:lnTo>
                      <a:pt x="6" y="6"/>
                    </a:lnTo>
                    <a:lnTo>
                      <a:pt x="0" y="6"/>
                    </a:lnTo>
                    <a:lnTo>
                      <a:pt x="0" y="0"/>
                    </a:lnTo>
                    <a:lnTo>
                      <a:pt x="6" y="0"/>
                    </a:lnTo>
                    <a:lnTo>
                      <a:pt x="6" y="6"/>
                    </a:lnTo>
                    <a:close/>
                  </a:path>
                </a:pathLst>
              </a:custGeom>
              <a:solidFill>
                <a:srgbClr val="0A50A1"/>
              </a:solidFill>
              <a:ln w="9525">
                <a:noFill/>
                <a:round/>
                <a:headEnd/>
                <a:tailEnd/>
              </a:ln>
            </p:spPr>
            <p:txBody>
              <a:bodyPr/>
              <a:lstStyle/>
              <a:p>
                <a:pPr>
                  <a:defRPr/>
                </a:pPr>
                <a:endParaRPr lang="en-GB" sz="1108"/>
              </a:p>
            </p:txBody>
          </p:sp>
          <p:sp>
            <p:nvSpPr>
              <p:cNvPr id="189" name="Freeform 132"/>
              <p:cNvSpPr>
                <a:spLocks/>
              </p:cNvSpPr>
              <p:nvPr/>
            </p:nvSpPr>
            <p:spPr bwMode="auto">
              <a:xfrm>
                <a:off x="1874" y="1237"/>
                <a:ext cx="6" cy="6"/>
              </a:xfrm>
              <a:custGeom>
                <a:avLst/>
                <a:gdLst>
                  <a:gd name="T0" fmla="*/ 6 w 6"/>
                  <a:gd name="T1" fmla="*/ 6 h 6"/>
                  <a:gd name="T2" fmla="*/ 6 w 6"/>
                  <a:gd name="T3" fmla="*/ 6 h 6"/>
                  <a:gd name="T4" fmla="*/ 0 w 6"/>
                  <a:gd name="T5" fmla="*/ 6 h 6"/>
                  <a:gd name="T6" fmla="*/ 0 w 6"/>
                  <a:gd name="T7" fmla="*/ 6 h 6"/>
                  <a:gd name="T8" fmla="*/ 0 w 6"/>
                  <a:gd name="T9" fmla="*/ 0 h 6"/>
                  <a:gd name="T10" fmla="*/ 6 w 6"/>
                  <a:gd name="T11" fmla="*/ 0 h 6"/>
                  <a:gd name="T12" fmla="*/ 6 w 6"/>
                  <a:gd name="T13" fmla="*/ 6 h 6"/>
                  <a:gd name="T14" fmla="*/ 6 w 6"/>
                  <a:gd name="T15" fmla="*/ 6 h 6"/>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6"/>
                  <a:gd name="T26" fmla="*/ 6 w 6"/>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6">
                    <a:moveTo>
                      <a:pt x="6" y="6"/>
                    </a:moveTo>
                    <a:lnTo>
                      <a:pt x="6" y="6"/>
                    </a:lnTo>
                    <a:lnTo>
                      <a:pt x="0" y="6"/>
                    </a:lnTo>
                    <a:lnTo>
                      <a:pt x="0" y="0"/>
                    </a:lnTo>
                    <a:lnTo>
                      <a:pt x="6" y="0"/>
                    </a:lnTo>
                    <a:lnTo>
                      <a:pt x="6" y="6"/>
                    </a:lnTo>
                    <a:close/>
                  </a:path>
                </a:pathLst>
              </a:custGeom>
              <a:solidFill>
                <a:srgbClr val="0A50A1"/>
              </a:solidFill>
              <a:ln w="9525">
                <a:noFill/>
                <a:round/>
                <a:headEnd/>
                <a:tailEnd/>
              </a:ln>
            </p:spPr>
            <p:txBody>
              <a:bodyPr/>
              <a:lstStyle/>
              <a:p>
                <a:pPr>
                  <a:defRPr/>
                </a:pPr>
                <a:endParaRPr lang="en-GB" sz="1108"/>
              </a:p>
            </p:txBody>
          </p:sp>
          <p:sp>
            <p:nvSpPr>
              <p:cNvPr id="190" name="Freeform 133"/>
              <p:cNvSpPr>
                <a:spLocks/>
              </p:cNvSpPr>
              <p:nvPr/>
            </p:nvSpPr>
            <p:spPr bwMode="auto">
              <a:xfrm>
                <a:off x="1862" y="1209"/>
                <a:ext cx="6" cy="12"/>
              </a:xfrm>
              <a:custGeom>
                <a:avLst/>
                <a:gdLst>
                  <a:gd name="T0" fmla="*/ 6 w 6"/>
                  <a:gd name="T1" fmla="*/ 11 h 11"/>
                  <a:gd name="T2" fmla="*/ 0 w 6"/>
                  <a:gd name="T3" fmla="*/ 11 h 11"/>
                  <a:gd name="T4" fmla="*/ 0 w 6"/>
                  <a:gd name="T5" fmla="*/ 0 h 11"/>
                  <a:gd name="T6" fmla="*/ 6 w 6"/>
                  <a:gd name="T7" fmla="*/ 0 h 11"/>
                  <a:gd name="T8" fmla="*/ 6 w 6"/>
                  <a:gd name="T9" fmla="*/ 11 h 11"/>
                  <a:gd name="T10" fmla="*/ 6 w 6"/>
                  <a:gd name="T11" fmla="*/ 11 h 11"/>
                  <a:gd name="T12" fmla="*/ 0 60000 65536"/>
                  <a:gd name="T13" fmla="*/ 0 60000 65536"/>
                  <a:gd name="T14" fmla="*/ 0 60000 65536"/>
                  <a:gd name="T15" fmla="*/ 0 60000 65536"/>
                  <a:gd name="T16" fmla="*/ 0 60000 65536"/>
                  <a:gd name="T17" fmla="*/ 0 60000 65536"/>
                  <a:gd name="T18" fmla="*/ 0 w 6"/>
                  <a:gd name="T19" fmla="*/ 0 h 11"/>
                  <a:gd name="T20" fmla="*/ 6 w 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6" h="11">
                    <a:moveTo>
                      <a:pt x="6" y="11"/>
                    </a:moveTo>
                    <a:lnTo>
                      <a:pt x="0" y="11"/>
                    </a:lnTo>
                    <a:lnTo>
                      <a:pt x="0" y="0"/>
                    </a:lnTo>
                    <a:lnTo>
                      <a:pt x="6" y="0"/>
                    </a:lnTo>
                    <a:lnTo>
                      <a:pt x="6" y="11"/>
                    </a:lnTo>
                    <a:close/>
                  </a:path>
                </a:pathLst>
              </a:custGeom>
              <a:solidFill>
                <a:srgbClr val="FFE600"/>
              </a:solidFill>
              <a:ln w="9525">
                <a:noFill/>
                <a:round/>
                <a:headEnd/>
                <a:tailEnd/>
              </a:ln>
            </p:spPr>
            <p:txBody>
              <a:bodyPr/>
              <a:lstStyle/>
              <a:p>
                <a:pPr>
                  <a:defRPr/>
                </a:pPr>
                <a:endParaRPr lang="en-GB" sz="1108"/>
              </a:p>
            </p:txBody>
          </p:sp>
          <p:sp>
            <p:nvSpPr>
              <p:cNvPr id="191" name="Freeform 134"/>
              <p:cNvSpPr>
                <a:spLocks/>
              </p:cNvSpPr>
              <p:nvPr/>
            </p:nvSpPr>
            <p:spPr bwMode="auto">
              <a:xfrm>
                <a:off x="1862" y="1209"/>
                <a:ext cx="6" cy="12"/>
              </a:xfrm>
              <a:custGeom>
                <a:avLst/>
                <a:gdLst>
                  <a:gd name="T0" fmla="*/ 6 w 6"/>
                  <a:gd name="T1" fmla="*/ 11 h 11"/>
                  <a:gd name="T2" fmla="*/ 0 w 6"/>
                  <a:gd name="T3" fmla="*/ 11 h 11"/>
                  <a:gd name="T4" fmla="*/ 0 w 6"/>
                  <a:gd name="T5" fmla="*/ 0 h 11"/>
                  <a:gd name="T6" fmla="*/ 6 w 6"/>
                  <a:gd name="T7" fmla="*/ 0 h 11"/>
                  <a:gd name="T8" fmla="*/ 6 w 6"/>
                  <a:gd name="T9" fmla="*/ 11 h 11"/>
                  <a:gd name="T10" fmla="*/ 6 w 6"/>
                  <a:gd name="T11" fmla="*/ 11 h 11"/>
                  <a:gd name="T12" fmla="*/ 0 60000 65536"/>
                  <a:gd name="T13" fmla="*/ 0 60000 65536"/>
                  <a:gd name="T14" fmla="*/ 0 60000 65536"/>
                  <a:gd name="T15" fmla="*/ 0 60000 65536"/>
                  <a:gd name="T16" fmla="*/ 0 60000 65536"/>
                  <a:gd name="T17" fmla="*/ 0 60000 65536"/>
                  <a:gd name="T18" fmla="*/ 0 w 6"/>
                  <a:gd name="T19" fmla="*/ 0 h 11"/>
                  <a:gd name="T20" fmla="*/ 6 w 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6" h="11">
                    <a:moveTo>
                      <a:pt x="6" y="11"/>
                    </a:moveTo>
                    <a:lnTo>
                      <a:pt x="0" y="11"/>
                    </a:lnTo>
                    <a:lnTo>
                      <a:pt x="0" y="0"/>
                    </a:lnTo>
                    <a:lnTo>
                      <a:pt x="6" y="0"/>
                    </a:lnTo>
                    <a:lnTo>
                      <a:pt x="6" y="11"/>
                    </a:lnTo>
                  </a:path>
                </a:pathLst>
              </a:custGeom>
              <a:noFill/>
              <a:ln w="0">
                <a:solidFill>
                  <a:srgbClr val="000000"/>
                </a:solidFill>
                <a:prstDash val="solid"/>
                <a:round/>
                <a:headEnd/>
                <a:tailEnd/>
              </a:ln>
            </p:spPr>
            <p:txBody>
              <a:bodyPr/>
              <a:lstStyle/>
              <a:p>
                <a:pPr>
                  <a:defRPr/>
                </a:pPr>
                <a:endParaRPr lang="en-GB" sz="1108"/>
              </a:p>
            </p:txBody>
          </p:sp>
          <p:sp>
            <p:nvSpPr>
              <p:cNvPr id="192" name="Freeform 135"/>
              <p:cNvSpPr>
                <a:spLocks/>
              </p:cNvSpPr>
              <p:nvPr/>
            </p:nvSpPr>
            <p:spPr bwMode="auto">
              <a:xfrm>
                <a:off x="1898" y="1209"/>
                <a:ext cx="6" cy="12"/>
              </a:xfrm>
              <a:custGeom>
                <a:avLst/>
                <a:gdLst>
                  <a:gd name="T0" fmla="*/ 5 w 5"/>
                  <a:gd name="T1" fmla="*/ 11 h 11"/>
                  <a:gd name="T2" fmla="*/ 0 w 5"/>
                  <a:gd name="T3" fmla="*/ 11 h 11"/>
                  <a:gd name="T4" fmla="*/ 0 w 5"/>
                  <a:gd name="T5" fmla="*/ 0 h 11"/>
                  <a:gd name="T6" fmla="*/ 5 w 5"/>
                  <a:gd name="T7" fmla="*/ 0 h 11"/>
                  <a:gd name="T8" fmla="*/ 5 w 5"/>
                  <a:gd name="T9" fmla="*/ 11 h 11"/>
                  <a:gd name="T10" fmla="*/ 5 w 5"/>
                  <a:gd name="T11" fmla="*/ 11 h 11"/>
                  <a:gd name="T12" fmla="*/ 0 60000 65536"/>
                  <a:gd name="T13" fmla="*/ 0 60000 65536"/>
                  <a:gd name="T14" fmla="*/ 0 60000 65536"/>
                  <a:gd name="T15" fmla="*/ 0 60000 65536"/>
                  <a:gd name="T16" fmla="*/ 0 60000 65536"/>
                  <a:gd name="T17" fmla="*/ 0 60000 65536"/>
                  <a:gd name="T18" fmla="*/ 0 w 5"/>
                  <a:gd name="T19" fmla="*/ 0 h 11"/>
                  <a:gd name="T20" fmla="*/ 5 w 5"/>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5" h="11">
                    <a:moveTo>
                      <a:pt x="5" y="11"/>
                    </a:moveTo>
                    <a:lnTo>
                      <a:pt x="0" y="11"/>
                    </a:lnTo>
                    <a:lnTo>
                      <a:pt x="0" y="0"/>
                    </a:lnTo>
                    <a:lnTo>
                      <a:pt x="5" y="0"/>
                    </a:lnTo>
                    <a:lnTo>
                      <a:pt x="5" y="11"/>
                    </a:lnTo>
                    <a:close/>
                  </a:path>
                </a:pathLst>
              </a:custGeom>
              <a:solidFill>
                <a:srgbClr val="FFE600"/>
              </a:solidFill>
              <a:ln w="9525">
                <a:noFill/>
                <a:round/>
                <a:headEnd/>
                <a:tailEnd/>
              </a:ln>
            </p:spPr>
            <p:txBody>
              <a:bodyPr/>
              <a:lstStyle/>
              <a:p>
                <a:pPr>
                  <a:defRPr/>
                </a:pPr>
                <a:endParaRPr lang="en-GB" sz="1108"/>
              </a:p>
            </p:txBody>
          </p:sp>
          <p:sp>
            <p:nvSpPr>
              <p:cNvPr id="193" name="Freeform 136"/>
              <p:cNvSpPr>
                <a:spLocks/>
              </p:cNvSpPr>
              <p:nvPr/>
            </p:nvSpPr>
            <p:spPr bwMode="auto">
              <a:xfrm>
                <a:off x="1898" y="1209"/>
                <a:ext cx="6" cy="12"/>
              </a:xfrm>
              <a:custGeom>
                <a:avLst/>
                <a:gdLst>
                  <a:gd name="T0" fmla="*/ 5 w 5"/>
                  <a:gd name="T1" fmla="*/ 11 h 11"/>
                  <a:gd name="T2" fmla="*/ 0 w 5"/>
                  <a:gd name="T3" fmla="*/ 11 h 11"/>
                  <a:gd name="T4" fmla="*/ 0 w 5"/>
                  <a:gd name="T5" fmla="*/ 0 h 11"/>
                  <a:gd name="T6" fmla="*/ 5 w 5"/>
                  <a:gd name="T7" fmla="*/ 0 h 11"/>
                  <a:gd name="T8" fmla="*/ 5 w 5"/>
                  <a:gd name="T9" fmla="*/ 11 h 11"/>
                  <a:gd name="T10" fmla="*/ 5 w 5"/>
                  <a:gd name="T11" fmla="*/ 11 h 11"/>
                  <a:gd name="T12" fmla="*/ 0 60000 65536"/>
                  <a:gd name="T13" fmla="*/ 0 60000 65536"/>
                  <a:gd name="T14" fmla="*/ 0 60000 65536"/>
                  <a:gd name="T15" fmla="*/ 0 60000 65536"/>
                  <a:gd name="T16" fmla="*/ 0 60000 65536"/>
                  <a:gd name="T17" fmla="*/ 0 60000 65536"/>
                  <a:gd name="T18" fmla="*/ 0 w 5"/>
                  <a:gd name="T19" fmla="*/ 0 h 11"/>
                  <a:gd name="T20" fmla="*/ 5 w 5"/>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5" h="11">
                    <a:moveTo>
                      <a:pt x="5" y="11"/>
                    </a:moveTo>
                    <a:lnTo>
                      <a:pt x="0" y="11"/>
                    </a:lnTo>
                    <a:lnTo>
                      <a:pt x="0" y="0"/>
                    </a:lnTo>
                    <a:lnTo>
                      <a:pt x="5" y="0"/>
                    </a:lnTo>
                    <a:lnTo>
                      <a:pt x="5" y="11"/>
                    </a:lnTo>
                  </a:path>
                </a:pathLst>
              </a:custGeom>
              <a:noFill/>
              <a:ln w="0">
                <a:solidFill>
                  <a:srgbClr val="000000"/>
                </a:solidFill>
                <a:prstDash val="solid"/>
                <a:round/>
                <a:headEnd/>
                <a:tailEnd/>
              </a:ln>
            </p:spPr>
            <p:txBody>
              <a:bodyPr/>
              <a:lstStyle/>
              <a:p>
                <a:pPr>
                  <a:defRPr/>
                </a:pPr>
                <a:endParaRPr lang="en-GB" sz="1108"/>
              </a:p>
            </p:txBody>
          </p:sp>
          <p:sp>
            <p:nvSpPr>
              <p:cNvPr id="194" name="Freeform 137"/>
              <p:cNvSpPr>
                <a:spLocks/>
              </p:cNvSpPr>
              <p:nvPr/>
            </p:nvSpPr>
            <p:spPr bwMode="auto">
              <a:xfrm>
                <a:off x="1862" y="1237"/>
                <a:ext cx="6" cy="6"/>
              </a:xfrm>
              <a:custGeom>
                <a:avLst/>
                <a:gdLst>
                  <a:gd name="T0" fmla="*/ 6 w 6"/>
                  <a:gd name="T1" fmla="*/ 6 h 6"/>
                  <a:gd name="T2" fmla="*/ 0 w 6"/>
                  <a:gd name="T3" fmla="*/ 6 h 6"/>
                  <a:gd name="T4" fmla="*/ 0 w 6"/>
                  <a:gd name="T5" fmla="*/ 0 h 6"/>
                  <a:gd name="T6" fmla="*/ 6 w 6"/>
                  <a:gd name="T7" fmla="*/ 0 h 6"/>
                  <a:gd name="T8" fmla="*/ 6 w 6"/>
                  <a:gd name="T9" fmla="*/ 6 h 6"/>
                  <a:gd name="T10" fmla="*/ 6 w 6"/>
                  <a:gd name="T11" fmla="*/ 6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6" y="6"/>
                    </a:moveTo>
                    <a:lnTo>
                      <a:pt x="0" y="6"/>
                    </a:lnTo>
                    <a:lnTo>
                      <a:pt x="0" y="0"/>
                    </a:lnTo>
                    <a:lnTo>
                      <a:pt x="6" y="0"/>
                    </a:lnTo>
                    <a:lnTo>
                      <a:pt x="6" y="6"/>
                    </a:lnTo>
                    <a:close/>
                  </a:path>
                </a:pathLst>
              </a:custGeom>
              <a:solidFill>
                <a:srgbClr val="FFE600"/>
              </a:solidFill>
              <a:ln w="9525">
                <a:noFill/>
                <a:round/>
                <a:headEnd/>
                <a:tailEnd/>
              </a:ln>
            </p:spPr>
            <p:txBody>
              <a:bodyPr/>
              <a:lstStyle/>
              <a:p>
                <a:pPr>
                  <a:defRPr/>
                </a:pPr>
                <a:endParaRPr lang="en-GB" sz="1108"/>
              </a:p>
            </p:txBody>
          </p:sp>
          <p:sp>
            <p:nvSpPr>
              <p:cNvPr id="195" name="Freeform 138"/>
              <p:cNvSpPr>
                <a:spLocks/>
              </p:cNvSpPr>
              <p:nvPr/>
            </p:nvSpPr>
            <p:spPr bwMode="auto">
              <a:xfrm>
                <a:off x="1862" y="1237"/>
                <a:ext cx="6" cy="6"/>
              </a:xfrm>
              <a:custGeom>
                <a:avLst/>
                <a:gdLst>
                  <a:gd name="T0" fmla="*/ 6 w 6"/>
                  <a:gd name="T1" fmla="*/ 6 h 6"/>
                  <a:gd name="T2" fmla="*/ 0 w 6"/>
                  <a:gd name="T3" fmla="*/ 6 h 6"/>
                  <a:gd name="T4" fmla="*/ 0 w 6"/>
                  <a:gd name="T5" fmla="*/ 0 h 6"/>
                  <a:gd name="T6" fmla="*/ 6 w 6"/>
                  <a:gd name="T7" fmla="*/ 0 h 6"/>
                  <a:gd name="T8" fmla="*/ 6 w 6"/>
                  <a:gd name="T9" fmla="*/ 6 h 6"/>
                  <a:gd name="T10" fmla="*/ 6 w 6"/>
                  <a:gd name="T11" fmla="*/ 6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6" y="6"/>
                    </a:moveTo>
                    <a:lnTo>
                      <a:pt x="0" y="6"/>
                    </a:lnTo>
                    <a:lnTo>
                      <a:pt x="0" y="0"/>
                    </a:lnTo>
                    <a:lnTo>
                      <a:pt x="6" y="0"/>
                    </a:lnTo>
                    <a:lnTo>
                      <a:pt x="6" y="6"/>
                    </a:lnTo>
                  </a:path>
                </a:pathLst>
              </a:custGeom>
              <a:noFill/>
              <a:ln w="0">
                <a:solidFill>
                  <a:srgbClr val="000000"/>
                </a:solidFill>
                <a:prstDash val="solid"/>
                <a:round/>
                <a:headEnd/>
                <a:tailEnd/>
              </a:ln>
            </p:spPr>
            <p:txBody>
              <a:bodyPr/>
              <a:lstStyle/>
              <a:p>
                <a:pPr>
                  <a:defRPr/>
                </a:pPr>
                <a:endParaRPr lang="en-GB" sz="1108"/>
              </a:p>
            </p:txBody>
          </p:sp>
          <p:sp>
            <p:nvSpPr>
              <p:cNvPr id="196" name="Freeform 139"/>
              <p:cNvSpPr>
                <a:spLocks/>
              </p:cNvSpPr>
              <p:nvPr/>
            </p:nvSpPr>
            <p:spPr bwMode="auto">
              <a:xfrm>
                <a:off x="1862" y="1254"/>
                <a:ext cx="12" cy="10"/>
              </a:xfrm>
              <a:custGeom>
                <a:avLst/>
                <a:gdLst>
                  <a:gd name="T0" fmla="*/ 12 w 12"/>
                  <a:gd name="T1" fmla="*/ 6 h 11"/>
                  <a:gd name="T2" fmla="*/ 12 w 12"/>
                  <a:gd name="T3" fmla="*/ 11 h 11"/>
                  <a:gd name="T4" fmla="*/ 0 w 12"/>
                  <a:gd name="T5" fmla="*/ 6 h 11"/>
                  <a:gd name="T6" fmla="*/ 6 w 12"/>
                  <a:gd name="T7" fmla="*/ 0 h 11"/>
                  <a:gd name="T8" fmla="*/ 12 w 12"/>
                  <a:gd name="T9" fmla="*/ 6 h 11"/>
                  <a:gd name="T10" fmla="*/ 12 w 12"/>
                  <a:gd name="T11" fmla="*/ 6 h 11"/>
                  <a:gd name="T12" fmla="*/ 0 60000 65536"/>
                  <a:gd name="T13" fmla="*/ 0 60000 65536"/>
                  <a:gd name="T14" fmla="*/ 0 60000 65536"/>
                  <a:gd name="T15" fmla="*/ 0 60000 65536"/>
                  <a:gd name="T16" fmla="*/ 0 60000 65536"/>
                  <a:gd name="T17" fmla="*/ 0 60000 65536"/>
                  <a:gd name="T18" fmla="*/ 0 w 12"/>
                  <a:gd name="T19" fmla="*/ 0 h 11"/>
                  <a:gd name="T20" fmla="*/ 12 w 12"/>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2" h="11">
                    <a:moveTo>
                      <a:pt x="12" y="6"/>
                    </a:moveTo>
                    <a:lnTo>
                      <a:pt x="12" y="11"/>
                    </a:lnTo>
                    <a:lnTo>
                      <a:pt x="0" y="6"/>
                    </a:lnTo>
                    <a:lnTo>
                      <a:pt x="6" y="0"/>
                    </a:lnTo>
                    <a:lnTo>
                      <a:pt x="12" y="6"/>
                    </a:lnTo>
                    <a:close/>
                  </a:path>
                </a:pathLst>
              </a:custGeom>
              <a:solidFill>
                <a:srgbClr val="FFE600"/>
              </a:solidFill>
              <a:ln w="9525">
                <a:noFill/>
                <a:round/>
                <a:headEnd/>
                <a:tailEnd/>
              </a:ln>
            </p:spPr>
            <p:txBody>
              <a:bodyPr/>
              <a:lstStyle/>
              <a:p>
                <a:pPr>
                  <a:defRPr/>
                </a:pPr>
                <a:endParaRPr lang="en-GB" sz="1108"/>
              </a:p>
            </p:txBody>
          </p:sp>
          <p:sp>
            <p:nvSpPr>
              <p:cNvPr id="197" name="Freeform 140"/>
              <p:cNvSpPr>
                <a:spLocks/>
              </p:cNvSpPr>
              <p:nvPr/>
            </p:nvSpPr>
            <p:spPr bwMode="auto">
              <a:xfrm>
                <a:off x="1862" y="1254"/>
                <a:ext cx="12" cy="10"/>
              </a:xfrm>
              <a:custGeom>
                <a:avLst/>
                <a:gdLst>
                  <a:gd name="T0" fmla="*/ 12 w 12"/>
                  <a:gd name="T1" fmla="*/ 6 h 11"/>
                  <a:gd name="T2" fmla="*/ 12 w 12"/>
                  <a:gd name="T3" fmla="*/ 11 h 11"/>
                  <a:gd name="T4" fmla="*/ 0 w 12"/>
                  <a:gd name="T5" fmla="*/ 6 h 11"/>
                  <a:gd name="T6" fmla="*/ 6 w 12"/>
                  <a:gd name="T7" fmla="*/ 0 h 11"/>
                  <a:gd name="T8" fmla="*/ 12 w 12"/>
                  <a:gd name="T9" fmla="*/ 6 h 11"/>
                  <a:gd name="T10" fmla="*/ 12 w 12"/>
                  <a:gd name="T11" fmla="*/ 6 h 11"/>
                  <a:gd name="T12" fmla="*/ 0 60000 65536"/>
                  <a:gd name="T13" fmla="*/ 0 60000 65536"/>
                  <a:gd name="T14" fmla="*/ 0 60000 65536"/>
                  <a:gd name="T15" fmla="*/ 0 60000 65536"/>
                  <a:gd name="T16" fmla="*/ 0 60000 65536"/>
                  <a:gd name="T17" fmla="*/ 0 60000 65536"/>
                  <a:gd name="T18" fmla="*/ 0 w 12"/>
                  <a:gd name="T19" fmla="*/ 0 h 11"/>
                  <a:gd name="T20" fmla="*/ 12 w 12"/>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2" h="11">
                    <a:moveTo>
                      <a:pt x="12" y="6"/>
                    </a:moveTo>
                    <a:lnTo>
                      <a:pt x="12" y="11"/>
                    </a:lnTo>
                    <a:lnTo>
                      <a:pt x="0" y="6"/>
                    </a:lnTo>
                    <a:lnTo>
                      <a:pt x="6" y="0"/>
                    </a:lnTo>
                    <a:lnTo>
                      <a:pt x="12" y="6"/>
                    </a:lnTo>
                  </a:path>
                </a:pathLst>
              </a:custGeom>
              <a:noFill/>
              <a:ln w="0">
                <a:solidFill>
                  <a:srgbClr val="000000"/>
                </a:solidFill>
                <a:prstDash val="solid"/>
                <a:round/>
                <a:headEnd/>
                <a:tailEnd/>
              </a:ln>
            </p:spPr>
            <p:txBody>
              <a:bodyPr/>
              <a:lstStyle/>
              <a:p>
                <a:pPr>
                  <a:defRPr/>
                </a:pPr>
                <a:endParaRPr lang="en-GB" sz="1108"/>
              </a:p>
            </p:txBody>
          </p:sp>
          <p:sp>
            <p:nvSpPr>
              <p:cNvPr id="198" name="Freeform 141"/>
              <p:cNvSpPr>
                <a:spLocks/>
              </p:cNvSpPr>
              <p:nvPr/>
            </p:nvSpPr>
            <p:spPr bwMode="auto">
              <a:xfrm>
                <a:off x="1892" y="1254"/>
                <a:ext cx="6" cy="10"/>
              </a:xfrm>
              <a:custGeom>
                <a:avLst/>
                <a:gdLst>
                  <a:gd name="T0" fmla="*/ 0 w 6"/>
                  <a:gd name="T1" fmla="*/ 6 h 11"/>
                  <a:gd name="T2" fmla="*/ 0 w 6"/>
                  <a:gd name="T3" fmla="*/ 11 h 11"/>
                  <a:gd name="T4" fmla="*/ 6 w 6"/>
                  <a:gd name="T5" fmla="*/ 6 h 11"/>
                  <a:gd name="T6" fmla="*/ 6 w 6"/>
                  <a:gd name="T7" fmla="*/ 0 h 11"/>
                  <a:gd name="T8" fmla="*/ 0 w 6"/>
                  <a:gd name="T9" fmla="*/ 6 h 11"/>
                  <a:gd name="T10" fmla="*/ 0 w 6"/>
                  <a:gd name="T11" fmla="*/ 6 h 11"/>
                  <a:gd name="T12" fmla="*/ 0 60000 65536"/>
                  <a:gd name="T13" fmla="*/ 0 60000 65536"/>
                  <a:gd name="T14" fmla="*/ 0 60000 65536"/>
                  <a:gd name="T15" fmla="*/ 0 60000 65536"/>
                  <a:gd name="T16" fmla="*/ 0 60000 65536"/>
                  <a:gd name="T17" fmla="*/ 0 60000 65536"/>
                  <a:gd name="T18" fmla="*/ 0 w 6"/>
                  <a:gd name="T19" fmla="*/ 0 h 11"/>
                  <a:gd name="T20" fmla="*/ 6 w 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6" h="11">
                    <a:moveTo>
                      <a:pt x="0" y="6"/>
                    </a:moveTo>
                    <a:lnTo>
                      <a:pt x="0" y="11"/>
                    </a:lnTo>
                    <a:lnTo>
                      <a:pt x="6" y="6"/>
                    </a:lnTo>
                    <a:lnTo>
                      <a:pt x="6" y="0"/>
                    </a:lnTo>
                    <a:lnTo>
                      <a:pt x="0" y="6"/>
                    </a:lnTo>
                    <a:close/>
                  </a:path>
                </a:pathLst>
              </a:custGeom>
              <a:solidFill>
                <a:srgbClr val="FFE600"/>
              </a:solidFill>
              <a:ln w="9525">
                <a:noFill/>
                <a:round/>
                <a:headEnd/>
                <a:tailEnd/>
              </a:ln>
            </p:spPr>
            <p:txBody>
              <a:bodyPr/>
              <a:lstStyle/>
              <a:p>
                <a:pPr>
                  <a:defRPr/>
                </a:pPr>
                <a:endParaRPr lang="en-GB" sz="1108"/>
              </a:p>
            </p:txBody>
          </p:sp>
          <p:sp>
            <p:nvSpPr>
              <p:cNvPr id="199" name="Freeform 142"/>
              <p:cNvSpPr>
                <a:spLocks/>
              </p:cNvSpPr>
              <p:nvPr/>
            </p:nvSpPr>
            <p:spPr bwMode="auto">
              <a:xfrm>
                <a:off x="1892" y="1254"/>
                <a:ext cx="6" cy="10"/>
              </a:xfrm>
              <a:custGeom>
                <a:avLst/>
                <a:gdLst>
                  <a:gd name="T0" fmla="*/ 0 w 6"/>
                  <a:gd name="T1" fmla="*/ 6 h 11"/>
                  <a:gd name="T2" fmla="*/ 0 w 6"/>
                  <a:gd name="T3" fmla="*/ 11 h 11"/>
                  <a:gd name="T4" fmla="*/ 6 w 6"/>
                  <a:gd name="T5" fmla="*/ 6 h 11"/>
                  <a:gd name="T6" fmla="*/ 6 w 6"/>
                  <a:gd name="T7" fmla="*/ 0 h 11"/>
                  <a:gd name="T8" fmla="*/ 0 w 6"/>
                  <a:gd name="T9" fmla="*/ 6 h 11"/>
                  <a:gd name="T10" fmla="*/ 0 w 6"/>
                  <a:gd name="T11" fmla="*/ 6 h 11"/>
                  <a:gd name="T12" fmla="*/ 0 60000 65536"/>
                  <a:gd name="T13" fmla="*/ 0 60000 65536"/>
                  <a:gd name="T14" fmla="*/ 0 60000 65536"/>
                  <a:gd name="T15" fmla="*/ 0 60000 65536"/>
                  <a:gd name="T16" fmla="*/ 0 60000 65536"/>
                  <a:gd name="T17" fmla="*/ 0 60000 65536"/>
                  <a:gd name="T18" fmla="*/ 0 w 6"/>
                  <a:gd name="T19" fmla="*/ 0 h 11"/>
                  <a:gd name="T20" fmla="*/ 6 w 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6" h="11">
                    <a:moveTo>
                      <a:pt x="0" y="6"/>
                    </a:moveTo>
                    <a:lnTo>
                      <a:pt x="0" y="11"/>
                    </a:lnTo>
                    <a:lnTo>
                      <a:pt x="6" y="6"/>
                    </a:lnTo>
                    <a:lnTo>
                      <a:pt x="6" y="0"/>
                    </a:lnTo>
                    <a:lnTo>
                      <a:pt x="0" y="6"/>
                    </a:lnTo>
                  </a:path>
                </a:pathLst>
              </a:custGeom>
              <a:noFill/>
              <a:ln w="0">
                <a:solidFill>
                  <a:srgbClr val="000000"/>
                </a:solidFill>
                <a:prstDash val="solid"/>
                <a:round/>
                <a:headEnd/>
                <a:tailEnd/>
              </a:ln>
            </p:spPr>
            <p:txBody>
              <a:bodyPr/>
              <a:lstStyle/>
              <a:p>
                <a:pPr>
                  <a:defRPr/>
                </a:pPr>
                <a:endParaRPr lang="en-GB" sz="1108"/>
              </a:p>
            </p:txBody>
          </p:sp>
          <p:sp>
            <p:nvSpPr>
              <p:cNvPr id="200" name="Freeform 143"/>
              <p:cNvSpPr>
                <a:spLocks/>
              </p:cNvSpPr>
              <p:nvPr/>
            </p:nvSpPr>
            <p:spPr bwMode="auto">
              <a:xfrm>
                <a:off x="1898" y="1237"/>
                <a:ext cx="6" cy="6"/>
              </a:xfrm>
              <a:custGeom>
                <a:avLst/>
                <a:gdLst>
                  <a:gd name="T0" fmla="*/ 5 w 5"/>
                  <a:gd name="T1" fmla="*/ 6 h 6"/>
                  <a:gd name="T2" fmla="*/ 0 w 5"/>
                  <a:gd name="T3" fmla="*/ 6 h 6"/>
                  <a:gd name="T4" fmla="*/ 0 w 5"/>
                  <a:gd name="T5" fmla="*/ 0 h 6"/>
                  <a:gd name="T6" fmla="*/ 5 w 5"/>
                  <a:gd name="T7" fmla="*/ 0 h 6"/>
                  <a:gd name="T8" fmla="*/ 5 w 5"/>
                  <a:gd name="T9" fmla="*/ 6 h 6"/>
                  <a:gd name="T10" fmla="*/ 5 w 5"/>
                  <a:gd name="T11" fmla="*/ 6 h 6"/>
                  <a:gd name="T12" fmla="*/ 0 60000 65536"/>
                  <a:gd name="T13" fmla="*/ 0 60000 65536"/>
                  <a:gd name="T14" fmla="*/ 0 60000 65536"/>
                  <a:gd name="T15" fmla="*/ 0 60000 65536"/>
                  <a:gd name="T16" fmla="*/ 0 60000 65536"/>
                  <a:gd name="T17" fmla="*/ 0 60000 65536"/>
                  <a:gd name="T18" fmla="*/ 0 w 5"/>
                  <a:gd name="T19" fmla="*/ 0 h 6"/>
                  <a:gd name="T20" fmla="*/ 5 w 5"/>
                  <a:gd name="T21" fmla="*/ 6 h 6"/>
                </a:gdLst>
                <a:ahLst/>
                <a:cxnLst>
                  <a:cxn ang="T12">
                    <a:pos x="T0" y="T1"/>
                  </a:cxn>
                  <a:cxn ang="T13">
                    <a:pos x="T2" y="T3"/>
                  </a:cxn>
                  <a:cxn ang="T14">
                    <a:pos x="T4" y="T5"/>
                  </a:cxn>
                  <a:cxn ang="T15">
                    <a:pos x="T6" y="T7"/>
                  </a:cxn>
                  <a:cxn ang="T16">
                    <a:pos x="T8" y="T9"/>
                  </a:cxn>
                  <a:cxn ang="T17">
                    <a:pos x="T10" y="T11"/>
                  </a:cxn>
                </a:cxnLst>
                <a:rect l="T18" t="T19" r="T20" b="T21"/>
                <a:pathLst>
                  <a:path w="5" h="6">
                    <a:moveTo>
                      <a:pt x="5" y="6"/>
                    </a:moveTo>
                    <a:lnTo>
                      <a:pt x="0" y="6"/>
                    </a:lnTo>
                    <a:lnTo>
                      <a:pt x="0" y="0"/>
                    </a:lnTo>
                    <a:lnTo>
                      <a:pt x="5" y="0"/>
                    </a:lnTo>
                    <a:lnTo>
                      <a:pt x="5" y="6"/>
                    </a:lnTo>
                    <a:close/>
                  </a:path>
                </a:pathLst>
              </a:custGeom>
              <a:solidFill>
                <a:srgbClr val="FFE600"/>
              </a:solidFill>
              <a:ln w="9525">
                <a:noFill/>
                <a:round/>
                <a:headEnd/>
                <a:tailEnd/>
              </a:ln>
            </p:spPr>
            <p:txBody>
              <a:bodyPr/>
              <a:lstStyle/>
              <a:p>
                <a:pPr>
                  <a:defRPr/>
                </a:pPr>
                <a:endParaRPr lang="en-GB" sz="1108"/>
              </a:p>
            </p:txBody>
          </p:sp>
          <p:sp>
            <p:nvSpPr>
              <p:cNvPr id="201" name="Freeform 144"/>
              <p:cNvSpPr>
                <a:spLocks/>
              </p:cNvSpPr>
              <p:nvPr/>
            </p:nvSpPr>
            <p:spPr bwMode="auto">
              <a:xfrm>
                <a:off x="1898" y="1237"/>
                <a:ext cx="6" cy="6"/>
              </a:xfrm>
              <a:custGeom>
                <a:avLst/>
                <a:gdLst>
                  <a:gd name="T0" fmla="*/ 5 w 5"/>
                  <a:gd name="T1" fmla="*/ 6 h 6"/>
                  <a:gd name="T2" fmla="*/ 0 w 5"/>
                  <a:gd name="T3" fmla="*/ 6 h 6"/>
                  <a:gd name="T4" fmla="*/ 0 w 5"/>
                  <a:gd name="T5" fmla="*/ 0 h 6"/>
                  <a:gd name="T6" fmla="*/ 5 w 5"/>
                  <a:gd name="T7" fmla="*/ 0 h 6"/>
                  <a:gd name="T8" fmla="*/ 5 w 5"/>
                  <a:gd name="T9" fmla="*/ 6 h 6"/>
                  <a:gd name="T10" fmla="*/ 5 w 5"/>
                  <a:gd name="T11" fmla="*/ 6 h 6"/>
                  <a:gd name="T12" fmla="*/ 0 60000 65536"/>
                  <a:gd name="T13" fmla="*/ 0 60000 65536"/>
                  <a:gd name="T14" fmla="*/ 0 60000 65536"/>
                  <a:gd name="T15" fmla="*/ 0 60000 65536"/>
                  <a:gd name="T16" fmla="*/ 0 60000 65536"/>
                  <a:gd name="T17" fmla="*/ 0 60000 65536"/>
                  <a:gd name="T18" fmla="*/ 0 w 5"/>
                  <a:gd name="T19" fmla="*/ 0 h 6"/>
                  <a:gd name="T20" fmla="*/ 5 w 5"/>
                  <a:gd name="T21" fmla="*/ 6 h 6"/>
                </a:gdLst>
                <a:ahLst/>
                <a:cxnLst>
                  <a:cxn ang="T12">
                    <a:pos x="T0" y="T1"/>
                  </a:cxn>
                  <a:cxn ang="T13">
                    <a:pos x="T2" y="T3"/>
                  </a:cxn>
                  <a:cxn ang="T14">
                    <a:pos x="T4" y="T5"/>
                  </a:cxn>
                  <a:cxn ang="T15">
                    <a:pos x="T6" y="T7"/>
                  </a:cxn>
                  <a:cxn ang="T16">
                    <a:pos x="T8" y="T9"/>
                  </a:cxn>
                  <a:cxn ang="T17">
                    <a:pos x="T10" y="T11"/>
                  </a:cxn>
                </a:cxnLst>
                <a:rect l="T18" t="T19" r="T20" b="T21"/>
                <a:pathLst>
                  <a:path w="5" h="6">
                    <a:moveTo>
                      <a:pt x="5" y="6"/>
                    </a:moveTo>
                    <a:lnTo>
                      <a:pt x="0" y="6"/>
                    </a:lnTo>
                    <a:lnTo>
                      <a:pt x="0" y="0"/>
                    </a:lnTo>
                    <a:lnTo>
                      <a:pt x="5" y="0"/>
                    </a:lnTo>
                    <a:lnTo>
                      <a:pt x="5" y="6"/>
                    </a:lnTo>
                  </a:path>
                </a:pathLst>
              </a:custGeom>
              <a:noFill/>
              <a:ln w="0">
                <a:solidFill>
                  <a:srgbClr val="000000"/>
                </a:solidFill>
                <a:prstDash val="solid"/>
                <a:round/>
                <a:headEnd/>
                <a:tailEnd/>
              </a:ln>
            </p:spPr>
            <p:txBody>
              <a:bodyPr/>
              <a:lstStyle/>
              <a:p>
                <a:pPr>
                  <a:defRPr/>
                </a:pPr>
                <a:endParaRPr lang="en-GB" sz="1108"/>
              </a:p>
            </p:txBody>
          </p:sp>
          <p:sp>
            <p:nvSpPr>
              <p:cNvPr id="202" name="Freeform 145"/>
              <p:cNvSpPr>
                <a:spLocks/>
              </p:cNvSpPr>
              <p:nvPr/>
            </p:nvSpPr>
            <p:spPr bwMode="auto">
              <a:xfrm>
                <a:off x="1880" y="1209"/>
                <a:ext cx="6" cy="12"/>
              </a:xfrm>
              <a:custGeom>
                <a:avLst/>
                <a:gdLst>
                  <a:gd name="T0" fmla="*/ 6 w 6"/>
                  <a:gd name="T1" fmla="*/ 11 h 11"/>
                  <a:gd name="T2" fmla="*/ 0 w 6"/>
                  <a:gd name="T3" fmla="*/ 11 h 11"/>
                  <a:gd name="T4" fmla="*/ 0 w 6"/>
                  <a:gd name="T5" fmla="*/ 0 h 11"/>
                  <a:gd name="T6" fmla="*/ 6 w 6"/>
                  <a:gd name="T7" fmla="*/ 0 h 11"/>
                  <a:gd name="T8" fmla="*/ 6 w 6"/>
                  <a:gd name="T9" fmla="*/ 11 h 11"/>
                  <a:gd name="T10" fmla="*/ 6 w 6"/>
                  <a:gd name="T11" fmla="*/ 11 h 11"/>
                  <a:gd name="T12" fmla="*/ 0 60000 65536"/>
                  <a:gd name="T13" fmla="*/ 0 60000 65536"/>
                  <a:gd name="T14" fmla="*/ 0 60000 65536"/>
                  <a:gd name="T15" fmla="*/ 0 60000 65536"/>
                  <a:gd name="T16" fmla="*/ 0 60000 65536"/>
                  <a:gd name="T17" fmla="*/ 0 60000 65536"/>
                  <a:gd name="T18" fmla="*/ 0 w 6"/>
                  <a:gd name="T19" fmla="*/ 0 h 11"/>
                  <a:gd name="T20" fmla="*/ 6 w 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6" h="11">
                    <a:moveTo>
                      <a:pt x="6" y="11"/>
                    </a:moveTo>
                    <a:lnTo>
                      <a:pt x="0" y="11"/>
                    </a:lnTo>
                    <a:lnTo>
                      <a:pt x="0" y="0"/>
                    </a:lnTo>
                    <a:lnTo>
                      <a:pt x="6" y="0"/>
                    </a:lnTo>
                    <a:lnTo>
                      <a:pt x="6" y="11"/>
                    </a:lnTo>
                    <a:close/>
                  </a:path>
                </a:pathLst>
              </a:custGeom>
              <a:solidFill>
                <a:srgbClr val="FFE600"/>
              </a:solidFill>
              <a:ln w="9525">
                <a:noFill/>
                <a:round/>
                <a:headEnd/>
                <a:tailEnd/>
              </a:ln>
            </p:spPr>
            <p:txBody>
              <a:bodyPr/>
              <a:lstStyle/>
              <a:p>
                <a:pPr>
                  <a:defRPr/>
                </a:pPr>
                <a:endParaRPr lang="en-GB" sz="1108"/>
              </a:p>
            </p:txBody>
          </p:sp>
          <p:sp>
            <p:nvSpPr>
              <p:cNvPr id="203" name="Freeform 146"/>
              <p:cNvSpPr>
                <a:spLocks/>
              </p:cNvSpPr>
              <p:nvPr/>
            </p:nvSpPr>
            <p:spPr bwMode="auto">
              <a:xfrm>
                <a:off x="1880" y="1209"/>
                <a:ext cx="6" cy="12"/>
              </a:xfrm>
              <a:custGeom>
                <a:avLst/>
                <a:gdLst>
                  <a:gd name="T0" fmla="*/ 6 w 6"/>
                  <a:gd name="T1" fmla="*/ 11 h 11"/>
                  <a:gd name="T2" fmla="*/ 0 w 6"/>
                  <a:gd name="T3" fmla="*/ 11 h 11"/>
                  <a:gd name="T4" fmla="*/ 0 w 6"/>
                  <a:gd name="T5" fmla="*/ 0 h 11"/>
                  <a:gd name="T6" fmla="*/ 6 w 6"/>
                  <a:gd name="T7" fmla="*/ 0 h 11"/>
                  <a:gd name="T8" fmla="*/ 6 w 6"/>
                  <a:gd name="T9" fmla="*/ 11 h 11"/>
                  <a:gd name="T10" fmla="*/ 6 w 6"/>
                  <a:gd name="T11" fmla="*/ 11 h 11"/>
                  <a:gd name="T12" fmla="*/ 0 60000 65536"/>
                  <a:gd name="T13" fmla="*/ 0 60000 65536"/>
                  <a:gd name="T14" fmla="*/ 0 60000 65536"/>
                  <a:gd name="T15" fmla="*/ 0 60000 65536"/>
                  <a:gd name="T16" fmla="*/ 0 60000 65536"/>
                  <a:gd name="T17" fmla="*/ 0 60000 65536"/>
                  <a:gd name="T18" fmla="*/ 0 w 6"/>
                  <a:gd name="T19" fmla="*/ 0 h 11"/>
                  <a:gd name="T20" fmla="*/ 6 w 6"/>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6" h="11">
                    <a:moveTo>
                      <a:pt x="6" y="11"/>
                    </a:moveTo>
                    <a:lnTo>
                      <a:pt x="0" y="11"/>
                    </a:lnTo>
                    <a:lnTo>
                      <a:pt x="0" y="0"/>
                    </a:lnTo>
                    <a:lnTo>
                      <a:pt x="6" y="0"/>
                    </a:lnTo>
                    <a:lnTo>
                      <a:pt x="6" y="11"/>
                    </a:lnTo>
                  </a:path>
                </a:pathLst>
              </a:custGeom>
              <a:noFill/>
              <a:ln w="0">
                <a:solidFill>
                  <a:srgbClr val="000000"/>
                </a:solidFill>
                <a:prstDash val="solid"/>
                <a:round/>
                <a:headEnd/>
                <a:tailEnd/>
              </a:ln>
            </p:spPr>
            <p:txBody>
              <a:bodyPr/>
              <a:lstStyle/>
              <a:p>
                <a:pPr>
                  <a:defRPr/>
                </a:pPr>
                <a:endParaRPr lang="en-GB" sz="1108"/>
              </a:p>
            </p:txBody>
          </p:sp>
          <p:sp>
            <p:nvSpPr>
              <p:cNvPr id="204" name="Freeform 147"/>
              <p:cNvSpPr>
                <a:spLocks/>
              </p:cNvSpPr>
              <p:nvPr/>
            </p:nvSpPr>
            <p:spPr bwMode="auto">
              <a:xfrm>
                <a:off x="1778" y="1164"/>
                <a:ext cx="246" cy="157"/>
              </a:xfrm>
              <a:custGeom>
                <a:avLst/>
                <a:gdLst>
                  <a:gd name="T0" fmla="*/ 245 w 245"/>
                  <a:gd name="T1" fmla="*/ 156 h 156"/>
                  <a:gd name="T2" fmla="*/ 245 w 245"/>
                  <a:gd name="T3" fmla="*/ 0 h 156"/>
                  <a:gd name="T4" fmla="*/ 0 w 245"/>
                  <a:gd name="T5" fmla="*/ 0 h 156"/>
                  <a:gd name="T6" fmla="*/ 0 w 245"/>
                  <a:gd name="T7" fmla="*/ 156 h 156"/>
                  <a:gd name="T8" fmla="*/ 245 w 245"/>
                  <a:gd name="T9" fmla="*/ 156 h 156"/>
                  <a:gd name="T10" fmla="*/ 245 w 245"/>
                  <a:gd name="T11" fmla="*/ 156 h 156"/>
                  <a:gd name="T12" fmla="*/ 0 60000 65536"/>
                  <a:gd name="T13" fmla="*/ 0 60000 65536"/>
                  <a:gd name="T14" fmla="*/ 0 60000 65536"/>
                  <a:gd name="T15" fmla="*/ 0 60000 65536"/>
                  <a:gd name="T16" fmla="*/ 0 60000 65536"/>
                  <a:gd name="T17" fmla="*/ 0 60000 65536"/>
                  <a:gd name="T18" fmla="*/ 0 w 245"/>
                  <a:gd name="T19" fmla="*/ 0 h 156"/>
                  <a:gd name="T20" fmla="*/ 245 w 245"/>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5" h="156">
                    <a:moveTo>
                      <a:pt x="245" y="156"/>
                    </a:moveTo>
                    <a:lnTo>
                      <a:pt x="245" y="0"/>
                    </a:lnTo>
                    <a:lnTo>
                      <a:pt x="0" y="0"/>
                    </a:lnTo>
                    <a:lnTo>
                      <a:pt x="0" y="156"/>
                    </a:lnTo>
                    <a:lnTo>
                      <a:pt x="245" y="156"/>
                    </a:lnTo>
                  </a:path>
                </a:pathLst>
              </a:custGeom>
              <a:noFill/>
              <a:ln w="0">
                <a:solidFill>
                  <a:srgbClr val="000000"/>
                </a:solidFill>
                <a:prstDash val="solid"/>
                <a:round/>
                <a:headEnd/>
                <a:tailEnd/>
              </a:ln>
            </p:spPr>
            <p:txBody>
              <a:bodyPr/>
              <a:lstStyle/>
              <a:p>
                <a:pPr>
                  <a:defRPr/>
                </a:pPr>
                <a:endParaRPr lang="en-GB" sz="1108"/>
              </a:p>
            </p:txBody>
          </p:sp>
        </p:grpSp>
        <p:grpSp>
          <p:nvGrpSpPr>
            <p:cNvPr id="12" name="Group 148"/>
            <p:cNvGrpSpPr>
              <a:grpSpLocks/>
            </p:cNvGrpSpPr>
            <p:nvPr userDrawn="1"/>
          </p:nvGrpSpPr>
          <p:grpSpPr bwMode="auto">
            <a:xfrm>
              <a:off x="1209677" y="5298398"/>
              <a:ext cx="164978" cy="105273"/>
              <a:chOff x="1595" y="1394"/>
              <a:chExt cx="245" cy="157"/>
            </a:xfrm>
          </p:grpSpPr>
          <p:sp>
            <p:nvSpPr>
              <p:cNvPr id="149" name="Freeform 149"/>
              <p:cNvSpPr>
                <a:spLocks/>
              </p:cNvSpPr>
              <p:nvPr/>
            </p:nvSpPr>
            <p:spPr bwMode="auto">
              <a:xfrm>
                <a:off x="1595" y="1394"/>
                <a:ext cx="245" cy="156"/>
              </a:xfrm>
              <a:custGeom>
                <a:avLst/>
                <a:gdLst>
                  <a:gd name="T0" fmla="*/ 245 w 245"/>
                  <a:gd name="T1" fmla="*/ 157 h 157"/>
                  <a:gd name="T2" fmla="*/ 245 w 245"/>
                  <a:gd name="T3" fmla="*/ 0 h 157"/>
                  <a:gd name="T4" fmla="*/ 0 w 245"/>
                  <a:gd name="T5" fmla="*/ 0 h 157"/>
                  <a:gd name="T6" fmla="*/ 0 w 245"/>
                  <a:gd name="T7" fmla="*/ 157 h 157"/>
                  <a:gd name="T8" fmla="*/ 245 w 245"/>
                  <a:gd name="T9" fmla="*/ 157 h 157"/>
                  <a:gd name="T10" fmla="*/ 245 w 245"/>
                  <a:gd name="T11" fmla="*/ 157 h 157"/>
                  <a:gd name="T12" fmla="*/ 0 60000 65536"/>
                  <a:gd name="T13" fmla="*/ 0 60000 65536"/>
                  <a:gd name="T14" fmla="*/ 0 60000 65536"/>
                  <a:gd name="T15" fmla="*/ 0 60000 65536"/>
                  <a:gd name="T16" fmla="*/ 0 60000 65536"/>
                  <a:gd name="T17" fmla="*/ 0 60000 65536"/>
                  <a:gd name="T18" fmla="*/ 0 w 245"/>
                  <a:gd name="T19" fmla="*/ 0 h 157"/>
                  <a:gd name="T20" fmla="*/ 245 w 245"/>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5" h="157">
                    <a:moveTo>
                      <a:pt x="245" y="157"/>
                    </a:moveTo>
                    <a:lnTo>
                      <a:pt x="245" y="0"/>
                    </a:lnTo>
                    <a:lnTo>
                      <a:pt x="0" y="0"/>
                    </a:lnTo>
                    <a:lnTo>
                      <a:pt x="0" y="157"/>
                    </a:lnTo>
                    <a:lnTo>
                      <a:pt x="245" y="157"/>
                    </a:lnTo>
                    <a:close/>
                  </a:path>
                </a:pathLst>
              </a:custGeom>
              <a:solidFill>
                <a:srgbClr val="FFFFFF"/>
              </a:solidFill>
              <a:ln w="9525">
                <a:noFill/>
                <a:round/>
                <a:headEnd/>
                <a:tailEnd/>
              </a:ln>
            </p:spPr>
            <p:txBody>
              <a:bodyPr/>
              <a:lstStyle/>
              <a:p>
                <a:pPr>
                  <a:defRPr/>
                </a:pPr>
                <a:endParaRPr lang="en-GB" sz="1108"/>
              </a:p>
            </p:txBody>
          </p:sp>
          <p:sp>
            <p:nvSpPr>
              <p:cNvPr id="150" name="Freeform 150"/>
              <p:cNvSpPr>
                <a:spLocks/>
              </p:cNvSpPr>
              <p:nvPr/>
            </p:nvSpPr>
            <p:spPr bwMode="auto">
              <a:xfrm>
                <a:off x="1595" y="1394"/>
                <a:ext cx="73" cy="47"/>
              </a:xfrm>
              <a:custGeom>
                <a:avLst/>
                <a:gdLst>
                  <a:gd name="T0" fmla="*/ 72 w 72"/>
                  <a:gd name="T1" fmla="*/ 0 h 45"/>
                  <a:gd name="T2" fmla="*/ 0 w 72"/>
                  <a:gd name="T3" fmla="*/ 0 h 45"/>
                  <a:gd name="T4" fmla="*/ 0 w 72"/>
                  <a:gd name="T5" fmla="*/ 45 h 45"/>
                  <a:gd name="T6" fmla="*/ 72 w 72"/>
                  <a:gd name="T7" fmla="*/ 45 h 45"/>
                  <a:gd name="T8" fmla="*/ 72 w 72"/>
                  <a:gd name="T9" fmla="*/ 0 h 45"/>
                  <a:gd name="T10" fmla="*/ 72 w 72"/>
                  <a:gd name="T11" fmla="*/ 0 h 45"/>
                  <a:gd name="T12" fmla="*/ 0 60000 65536"/>
                  <a:gd name="T13" fmla="*/ 0 60000 65536"/>
                  <a:gd name="T14" fmla="*/ 0 60000 65536"/>
                  <a:gd name="T15" fmla="*/ 0 60000 65536"/>
                  <a:gd name="T16" fmla="*/ 0 60000 65536"/>
                  <a:gd name="T17" fmla="*/ 0 60000 65536"/>
                  <a:gd name="T18" fmla="*/ 0 w 72"/>
                  <a:gd name="T19" fmla="*/ 0 h 45"/>
                  <a:gd name="T20" fmla="*/ 72 w 72"/>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72" h="45">
                    <a:moveTo>
                      <a:pt x="72" y="0"/>
                    </a:moveTo>
                    <a:lnTo>
                      <a:pt x="0" y="0"/>
                    </a:lnTo>
                    <a:lnTo>
                      <a:pt x="0" y="45"/>
                    </a:lnTo>
                    <a:lnTo>
                      <a:pt x="72" y="45"/>
                    </a:lnTo>
                    <a:lnTo>
                      <a:pt x="72" y="0"/>
                    </a:lnTo>
                    <a:close/>
                  </a:path>
                </a:pathLst>
              </a:custGeom>
              <a:solidFill>
                <a:srgbClr val="FF0000"/>
              </a:solidFill>
              <a:ln w="9525">
                <a:noFill/>
                <a:round/>
                <a:headEnd/>
                <a:tailEnd/>
              </a:ln>
            </p:spPr>
            <p:txBody>
              <a:bodyPr/>
              <a:lstStyle/>
              <a:p>
                <a:pPr>
                  <a:defRPr/>
                </a:pPr>
                <a:endParaRPr lang="en-GB" sz="1108"/>
              </a:p>
            </p:txBody>
          </p:sp>
          <p:sp>
            <p:nvSpPr>
              <p:cNvPr id="151" name="Freeform 151"/>
              <p:cNvSpPr>
                <a:spLocks/>
              </p:cNvSpPr>
              <p:nvPr/>
            </p:nvSpPr>
            <p:spPr bwMode="auto">
              <a:xfrm>
                <a:off x="1595" y="1504"/>
                <a:ext cx="73" cy="47"/>
              </a:xfrm>
              <a:custGeom>
                <a:avLst/>
                <a:gdLst>
                  <a:gd name="T0" fmla="*/ 0 w 72"/>
                  <a:gd name="T1" fmla="*/ 0 h 45"/>
                  <a:gd name="T2" fmla="*/ 0 w 72"/>
                  <a:gd name="T3" fmla="*/ 45 h 45"/>
                  <a:gd name="T4" fmla="*/ 72 w 72"/>
                  <a:gd name="T5" fmla="*/ 45 h 45"/>
                  <a:gd name="T6" fmla="*/ 72 w 72"/>
                  <a:gd name="T7" fmla="*/ 0 h 45"/>
                  <a:gd name="T8" fmla="*/ 0 w 72"/>
                  <a:gd name="T9" fmla="*/ 0 h 45"/>
                  <a:gd name="T10" fmla="*/ 0 w 72"/>
                  <a:gd name="T11" fmla="*/ 0 h 45"/>
                  <a:gd name="T12" fmla="*/ 0 60000 65536"/>
                  <a:gd name="T13" fmla="*/ 0 60000 65536"/>
                  <a:gd name="T14" fmla="*/ 0 60000 65536"/>
                  <a:gd name="T15" fmla="*/ 0 60000 65536"/>
                  <a:gd name="T16" fmla="*/ 0 60000 65536"/>
                  <a:gd name="T17" fmla="*/ 0 60000 65536"/>
                  <a:gd name="T18" fmla="*/ 0 w 72"/>
                  <a:gd name="T19" fmla="*/ 0 h 45"/>
                  <a:gd name="T20" fmla="*/ 72 w 72"/>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72" h="45">
                    <a:moveTo>
                      <a:pt x="0" y="0"/>
                    </a:moveTo>
                    <a:lnTo>
                      <a:pt x="0" y="45"/>
                    </a:lnTo>
                    <a:lnTo>
                      <a:pt x="72" y="45"/>
                    </a:lnTo>
                    <a:lnTo>
                      <a:pt x="72" y="0"/>
                    </a:lnTo>
                    <a:lnTo>
                      <a:pt x="0" y="0"/>
                    </a:lnTo>
                    <a:close/>
                  </a:path>
                </a:pathLst>
              </a:custGeom>
              <a:solidFill>
                <a:srgbClr val="FF0000"/>
              </a:solidFill>
              <a:ln w="9525">
                <a:noFill/>
                <a:round/>
                <a:headEnd/>
                <a:tailEnd/>
              </a:ln>
            </p:spPr>
            <p:txBody>
              <a:bodyPr/>
              <a:lstStyle/>
              <a:p>
                <a:pPr>
                  <a:defRPr/>
                </a:pPr>
                <a:endParaRPr lang="en-GB" sz="1108"/>
              </a:p>
            </p:txBody>
          </p:sp>
          <p:sp>
            <p:nvSpPr>
              <p:cNvPr id="152" name="Freeform 152"/>
              <p:cNvSpPr>
                <a:spLocks/>
              </p:cNvSpPr>
              <p:nvPr/>
            </p:nvSpPr>
            <p:spPr bwMode="auto">
              <a:xfrm>
                <a:off x="1739" y="1504"/>
                <a:ext cx="101" cy="47"/>
              </a:xfrm>
              <a:custGeom>
                <a:avLst/>
                <a:gdLst>
                  <a:gd name="T0" fmla="*/ 0 w 102"/>
                  <a:gd name="T1" fmla="*/ 45 h 45"/>
                  <a:gd name="T2" fmla="*/ 102 w 102"/>
                  <a:gd name="T3" fmla="*/ 45 h 45"/>
                  <a:gd name="T4" fmla="*/ 102 w 102"/>
                  <a:gd name="T5" fmla="*/ 0 h 45"/>
                  <a:gd name="T6" fmla="*/ 0 w 102"/>
                  <a:gd name="T7" fmla="*/ 0 h 45"/>
                  <a:gd name="T8" fmla="*/ 0 w 102"/>
                  <a:gd name="T9" fmla="*/ 45 h 45"/>
                  <a:gd name="T10" fmla="*/ 0 w 102"/>
                  <a:gd name="T11" fmla="*/ 45 h 45"/>
                  <a:gd name="T12" fmla="*/ 0 60000 65536"/>
                  <a:gd name="T13" fmla="*/ 0 60000 65536"/>
                  <a:gd name="T14" fmla="*/ 0 60000 65536"/>
                  <a:gd name="T15" fmla="*/ 0 60000 65536"/>
                  <a:gd name="T16" fmla="*/ 0 60000 65536"/>
                  <a:gd name="T17" fmla="*/ 0 60000 65536"/>
                  <a:gd name="T18" fmla="*/ 0 w 102"/>
                  <a:gd name="T19" fmla="*/ 0 h 45"/>
                  <a:gd name="T20" fmla="*/ 102 w 102"/>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102" h="45">
                    <a:moveTo>
                      <a:pt x="0" y="45"/>
                    </a:moveTo>
                    <a:lnTo>
                      <a:pt x="102" y="45"/>
                    </a:lnTo>
                    <a:lnTo>
                      <a:pt x="102" y="0"/>
                    </a:lnTo>
                    <a:lnTo>
                      <a:pt x="0" y="0"/>
                    </a:lnTo>
                    <a:lnTo>
                      <a:pt x="0" y="45"/>
                    </a:lnTo>
                    <a:close/>
                  </a:path>
                </a:pathLst>
              </a:custGeom>
              <a:solidFill>
                <a:srgbClr val="FF0000"/>
              </a:solidFill>
              <a:ln w="9525">
                <a:noFill/>
                <a:round/>
                <a:headEnd/>
                <a:tailEnd/>
              </a:ln>
            </p:spPr>
            <p:txBody>
              <a:bodyPr/>
              <a:lstStyle/>
              <a:p>
                <a:pPr>
                  <a:defRPr/>
                </a:pPr>
                <a:endParaRPr lang="en-GB" sz="1108"/>
              </a:p>
            </p:txBody>
          </p:sp>
          <p:sp>
            <p:nvSpPr>
              <p:cNvPr id="153" name="Freeform 153"/>
              <p:cNvSpPr>
                <a:spLocks/>
              </p:cNvSpPr>
              <p:nvPr/>
            </p:nvSpPr>
            <p:spPr bwMode="auto">
              <a:xfrm>
                <a:off x="1739" y="1394"/>
                <a:ext cx="101" cy="47"/>
              </a:xfrm>
              <a:custGeom>
                <a:avLst/>
                <a:gdLst>
                  <a:gd name="T0" fmla="*/ 0 w 102"/>
                  <a:gd name="T1" fmla="*/ 0 h 45"/>
                  <a:gd name="T2" fmla="*/ 0 w 102"/>
                  <a:gd name="T3" fmla="*/ 45 h 45"/>
                  <a:gd name="T4" fmla="*/ 102 w 102"/>
                  <a:gd name="T5" fmla="*/ 45 h 45"/>
                  <a:gd name="T6" fmla="*/ 102 w 102"/>
                  <a:gd name="T7" fmla="*/ 0 h 45"/>
                  <a:gd name="T8" fmla="*/ 0 w 102"/>
                  <a:gd name="T9" fmla="*/ 0 h 45"/>
                  <a:gd name="T10" fmla="*/ 0 w 102"/>
                  <a:gd name="T11" fmla="*/ 0 h 45"/>
                  <a:gd name="T12" fmla="*/ 0 60000 65536"/>
                  <a:gd name="T13" fmla="*/ 0 60000 65536"/>
                  <a:gd name="T14" fmla="*/ 0 60000 65536"/>
                  <a:gd name="T15" fmla="*/ 0 60000 65536"/>
                  <a:gd name="T16" fmla="*/ 0 60000 65536"/>
                  <a:gd name="T17" fmla="*/ 0 60000 65536"/>
                  <a:gd name="T18" fmla="*/ 0 w 102"/>
                  <a:gd name="T19" fmla="*/ 0 h 45"/>
                  <a:gd name="T20" fmla="*/ 102 w 102"/>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102" h="45">
                    <a:moveTo>
                      <a:pt x="0" y="0"/>
                    </a:moveTo>
                    <a:lnTo>
                      <a:pt x="0" y="45"/>
                    </a:lnTo>
                    <a:lnTo>
                      <a:pt x="102" y="45"/>
                    </a:lnTo>
                    <a:lnTo>
                      <a:pt x="102" y="0"/>
                    </a:lnTo>
                    <a:lnTo>
                      <a:pt x="0" y="0"/>
                    </a:lnTo>
                    <a:close/>
                  </a:path>
                </a:pathLst>
              </a:custGeom>
              <a:solidFill>
                <a:srgbClr val="FF0000"/>
              </a:solidFill>
              <a:ln w="9525">
                <a:noFill/>
                <a:round/>
                <a:headEnd/>
                <a:tailEnd/>
              </a:ln>
            </p:spPr>
            <p:txBody>
              <a:bodyPr/>
              <a:lstStyle/>
              <a:p>
                <a:pPr>
                  <a:defRPr/>
                </a:pPr>
                <a:endParaRPr lang="en-GB" sz="1108"/>
              </a:p>
            </p:txBody>
          </p:sp>
          <p:sp>
            <p:nvSpPr>
              <p:cNvPr id="154" name="Freeform 154"/>
              <p:cNvSpPr>
                <a:spLocks/>
              </p:cNvSpPr>
              <p:nvPr/>
            </p:nvSpPr>
            <p:spPr bwMode="auto">
              <a:xfrm>
                <a:off x="1595" y="1394"/>
                <a:ext cx="245" cy="156"/>
              </a:xfrm>
              <a:custGeom>
                <a:avLst/>
                <a:gdLst>
                  <a:gd name="T0" fmla="*/ 125 w 245"/>
                  <a:gd name="T1" fmla="*/ 157 h 157"/>
                  <a:gd name="T2" fmla="*/ 125 w 245"/>
                  <a:gd name="T3" fmla="*/ 95 h 157"/>
                  <a:gd name="T4" fmla="*/ 245 w 245"/>
                  <a:gd name="T5" fmla="*/ 95 h 157"/>
                  <a:gd name="T6" fmla="*/ 245 w 245"/>
                  <a:gd name="T7" fmla="*/ 62 h 157"/>
                  <a:gd name="T8" fmla="*/ 125 w 245"/>
                  <a:gd name="T9" fmla="*/ 62 h 157"/>
                  <a:gd name="T10" fmla="*/ 125 w 245"/>
                  <a:gd name="T11" fmla="*/ 0 h 157"/>
                  <a:gd name="T12" fmla="*/ 90 w 245"/>
                  <a:gd name="T13" fmla="*/ 0 h 157"/>
                  <a:gd name="T14" fmla="*/ 90 w 245"/>
                  <a:gd name="T15" fmla="*/ 62 h 157"/>
                  <a:gd name="T16" fmla="*/ 0 w 245"/>
                  <a:gd name="T17" fmla="*/ 62 h 157"/>
                  <a:gd name="T18" fmla="*/ 0 w 245"/>
                  <a:gd name="T19" fmla="*/ 95 h 157"/>
                  <a:gd name="T20" fmla="*/ 90 w 245"/>
                  <a:gd name="T21" fmla="*/ 95 h 157"/>
                  <a:gd name="T22" fmla="*/ 90 w 245"/>
                  <a:gd name="T23" fmla="*/ 157 h 157"/>
                  <a:gd name="T24" fmla="*/ 125 w 245"/>
                  <a:gd name="T25" fmla="*/ 157 h 157"/>
                  <a:gd name="T26" fmla="*/ 125 w 245"/>
                  <a:gd name="T27" fmla="*/ 157 h 15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5"/>
                  <a:gd name="T43" fmla="*/ 0 h 157"/>
                  <a:gd name="T44" fmla="*/ 245 w 245"/>
                  <a:gd name="T45" fmla="*/ 157 h 15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5" h="157">
                    <a:moveTo>
                      <a:pt x="125" y="157"/>
                    </a:moveTo>
                    <a:lnTo>
                      <a:pt x="125" y="95"/>
                    </a:lnTo>
                    <a:lnTo>
                      <a:pt x="245" y="95"/>
                    </a:lnTo>
                    <a:lnTo>
                      <a:pt x="245" y="62"/>
                    </a:lnTo>
                    <a:lnTo>
                      <a:pt x="125" y="62"/>
                    </a:lnTo>
                    <a:lnTo>
                      <a:pt x="125" y="0"/>
                    </a:lnTo>
                    <a:lnTo>
                      <a:pt x="90" y="0"/>
                    </a:lnTo>
                    <a:lnTo>
                      <a:pt x="90" y="62"/>
                    </a:lnTo>
                    <a:lnTo>
                      <a:pt x="0" y="62"/>
                    </a:lnTo>
                    <a:lnTo>
                      <a:pt x="0" y="95"/>
                    </a:lnTo>
                    <a:lnTo>
                      <a:pt x="90" y="95"/>
                    </a:lnTo>
                    <a:lnTo>
                      <a:pt x="90" y="157"/>
                    </a:lnTo>
                    <a:lnTo>
                      <a:pt x="125" y="157"/>
                    </a:lnTo>
                    <a:close/>
                  </a:path>
                </a:pathLst>
              </a:custGeom>
              <a:solidFill>
                <a:srgbClr val="0C419A"/>
              </a:solidFill>
              <a:ln w="9525">
                <a:noFill/>
                <a:round/>
                <a:headEnd/>
                <a:tailEnd/>
              </a:ln>
            </p:spPr>
            <p:txBody>
              <a:bodyPr/>
              <a:lstStyle/>
              <a:p>
                <a:pPr>
                  <a:defRPr/>
                </a:pPr>
                <a:endParaRPr lang="en-GB" sz="1108"/>
              </a:p>
            </p:txBody>
          </p:sp>
          <p:sp>
            <p:nvSpPr>
              <p:cNvPr id="155" name="Freeform 155"/>
              <p:cNvSpPr>
                <a:spLocks/>
              </p:cNvSpPr>
              <p:nvPr/>
            </p:nvSpPr>
            <p:spPr bwMode="auto">
              <a:xfrm>
                <a:off x="1595" y="1394"/>
                <a:ext cx="245" cy="156"/>
              </a:xfrm>
              <a:custGeom>
                <a:avLst/>
                <a:gdLst>
                  <a:gd name="T0" fmla="*/ 245 w 245"/>
                  <a:gd name="T1" fmla="*/ 157 h 157"/>
                  <a:gd name="T2" fmla="*/ 245 w 245"/>
                  <a:gd name="T3" fmla="*/ 0 h 157"/>
                  <a:gd name="T4" fmla="*/ 0 w 245"/>
                  <a:gd name="T5" fmla="*/ 0 h 157"/>
                  <a:gd name="T6" fmla="*/ 0 w 245"/>
                  <a:gd name="T7" fmla="*/ 157 h 157"/>
                  <a:gd name="T8" fmla="*/ 245 w 245"/>
                  <a:gd name="T9" fmla="*/ 157 h 157"/>
                  <a:gd name="T10" fmla="*/ 245 w 245"/>
                  <a:gd name="T11" fmla="*/ 157 h 157"/>
                  <a:gd name="T12" fmla="*/ 0 60000 65536"/>
                  <a:gd name="T13" fmla="*/ 0 60000 65536"/>
                  <a:gd name="T14" fmla="*/ 0 60000 65536"/>
                  <a:gd name="T15" fmla="*/ 0 60000 65536"/>
                  <a:gd name="T16" fmla="*/ 0 60000 65536"/>
                  <a:gd name="T17" fmla="*/ 0 60000 65536"/>
                  <a:gd name="T18" fmla="*/ 0 w 245"/>
                  <a:gd name="T19" fmla="*/ 0 h 157"/>
                  <a:gd name="T20" fmla="*/ 245 w 245"/>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5" h="157">
                    <a:moveTo>
                      <a:pt x="245" y="157"/>
                    </a:moveTo>
                    <a:lnTo>
                      <a:pt x="245" y="0"/>
                    </a:lnTo>
                    <a:lnTo>
                      <a:pt x="0" y="0"/>
                    </a:lnTo>
                    <a:lnTo>
                      <a:pt x="0" y="157"/>
                    </a:lnTo>
                    <a:lnTo>
                      <a:pt x="245" y="157"/>
                    </a:lnTo>
                  </a:path>
                </a:pathLst>
              </a:custGeom>
              <a:noFill/>
              <a:ln w="0">
                <a:solidFill>
                  <a:srgbClr val="000000"/>
                </a:solidFill>
                <a:prstDash val="solid"/>
                <a:round/>
                <a:headEnd/>
                <a:tailEnd/>
              </a:ln>
            </p:spPr>
            <p:txBody>
              <a:bodyPr/>
              <a:lstStyle/>
              <a:p>
                <a:pPr>
                  <a:defRPr/>
                </a:pPr>
                <a:endParaRPr lang="en-GB" sz="1108"/>
              </a:p>
            </p:txBody>
          </p:sp>
        </p:grpSp>
        <p:grpSp>
          <p:nvGrpSpPr>
            <p:cNvPr id="13" name="Group 156"/>
            <p:cNvGrpSpPr>
              <a:grpSpLocks/>
            </p:cNvGrpSpPr>
            <p:nvPr userDrawn="1"/>
          </p:nvGrpSpPr>
          <p:grpSpPr bwMode="auto">
            <a:xfrm>
              <a:off x="998528" y="5298398"/>
              <a:ext cx="163291" cy="105273"/>
              <a:chOff x="1593" y="1143"/>
              <a:chExt cx="244" cy="157"/>
            </a:xfrm>
          </p:grpSpPr>
          <p:sp>
            <p:nvSpPr>
              <p:cNvPr id="145" name="Freeform 157"/>
              <p:cNvSpPr>
                <a:spLocks/>
              </p:cNvSpPr>
              <p:nvPr/>
            </p:nvSpPr>
            <p:spPr bwMode="auto">
              <a:xfrm>
                <a:off x="1593" y="1143"/>
                <a:ext cx="244" cy="156"/>
              </a:xfrm>
              <a:custGeom>
                <a:avLst/>
                <a:gdLst>
                  <a:gd name="T0" fmla="*/ 245 w 245"/>
                  <a:gd name="T1" fmla="*/ 157 h 157"/>
                  <a:gd name="T2" fmla="*/ 245 w 245"/>
                  <a:gd name="T3" fmla="*/ 0 h 157"/>
                  <a:gd name="T4" fmla="*/ 0 w 245"/>
                  <a:gd name="T5" fmla="*/ 0 h 157"/>
                  <a:gd name="T6" fmla="*/ 0 w 245"/>
                  <a:gd name="T7" fmla="*/ 157 h 157"/>
                  <a:gd name="T8" fmla="*/ 245 w 245"/>
                  <a:gd name="T9" fmla="*/ 157 h 157"/>
                  <a:gd name="T10" fmla="*/ 245 w 245"/>
                  <a:gd name="T11" fmla="*/ 157 h 157"/>
                  <a:gd name="T12" fmla="*/ 0 60000 65536"/>
                  <a:gd name="T13" fmla="*/ 0 60000 65536"/>
                  <a:gd name="T14" fmla="*/ 0 60000 65536"/>
                  <a:gd name="T15" fmla="*/ 0 60000 65536"/>
                  <a:gd name="T16" fmla="*/ 0 60000 65536"/>
                  <a:gd name="T17" fmla="*/ 0 60000 65536"/>
                  <a:gd name="T18" fmla="*/ 0 w 245"/>
                  <a:gd name="T19" fmla="*/ 0 h 157"/>
                  <a:gd name="T20" fmla="*/ 245 w 245"/>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5" h="157">
                    <a:moveTo>
                      <a:pt x="245" y="157"/>
                    </a:moveTo>
                    <a:lnTo>
                      <a:pt x="245" y="0"/>
                    </a:lnTo>
                    <a:lnTo>
                      <a:pt x="0" y="0"/>
                    </a:lnTo>
                    <a:lnTo>
                      <a:pt x="0" y="157"/>
                    </a:lnTo>
                    <a:lnTo>
                      <a:pt x="245" y="157"/>
                    </a:lnTo>
                    <a:close/>
                  </a:path>
                </a:pathLst>
              </a:custGeom>
              <a:solidFill>
                <a:srgbClr val="FFFFFF"/>
              </a:solidFill>
              <a:ln w="9525">
                <a:noFill/>
                <a:round/>
                <a:headEnd/>
                <a:tailEnd/>
              </a:ln>
            </p:spPr>
            <p:txBody>
              <a:bodyPr/>
              <a:lstStyle/>
              <a:p>
                <a:pPr>
                  <a:defRPr/>
                </a:pPr>
                <a:endParaRPr lang="en-GB" sz="1108"/>
              </a:p>
            </p:txBody>
          </p:sp>
          <p:sp>
            <p:nvSpPr>
              <p:cNvPr id="146" name="Freeform 158"/>
              <p:cNvSpPr>
                <a:spLocks/>
              </p:cNvSpPr>
              <p:nvPr/>
            </p:nvSpPr>
            <p:spPr bwMode="auto">
              <a:xfrm>
                <a:off x="1593" y="1143"/>
                <a:ext cx="244" cy="47"/>
              </a:xfrm>
              <a:custGeom>
                <a:avLst/>
                <a:gdLst>
                  <a:gd name="T0" fmla="*/ 245 w 245"/>
                  <a:gd name="T1" fmla="*/ 45 h 45"/>
                  <a:gd name="T2" fmla="*/ 245 w 245"/>
                  <a:gd name="T3" fmla="*/ 0 h 45"/>
                  <a:gd name="T4" fmla="*/ 0 w 245"/>
                  <a:gd name="T5" fmla="*/ 0 h 45"/>
                  <a:gd name="T6" fmla="*/ 0 w 245"/>
                  <a:gd name="T7" fmla="*/ 45 h 45"/>
                  <a:gd name="T8" fmla="*/ 245 w 245"/>
                  <a:gd name="T9" fmla="*/ 45 h 45"/>
                  <a:gd name="T10" fmla="*/ 245 w 245"/>
                  <a:gd name="T11" fmla="*/ 45 h 45"/>
                  <a:gd name="T12" fmla="*/ 0 60000 65536"/>
                  <a:gd name="T13" fmla="*/ 0 60000 65536"/>
                  <a:gd name="T14" fmla="*/ 0 60000 65536"/>
                  <a:gd name="T15" fmla="*/ 0 60000 65536"/>
                  <a:gd name="T16" fmla="*/ 0 60000 65536"/>
                  <a:gd name="T17" fmla="*/ 0 60000 65536"/>
                  <a:gd name="T18" fmla="*/ 0 w 245"/>
                  <a:gd name="T19" fmla="*/ 0 h 45"/>
                  <a:gd name="T20" fmla="*/ 245 w 245"/>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245" h="45">
                    <a:moveTo>
                      <a:pt x="245" y="45"/>
                    </a:moveTo>
                    <a:lnTo>
                      <a:pt x="245" y="0"/>
                    </a:lnTo>
                    <a:lnTo>
                      <a:pt x="0" y="0"/>
                    </a:lnTo>
                    <a:lnTo>
                      <a:pt x="0" y="45"/>
                    </a:lnTo>
                    <a:lnTo>
                      <a:pt x="245" y="45"/>
                    </a:lnTo>
                    <a:close/>
                  </a:path>
                </a:pathLst>
              </a:custGeom>
              <a:solidFill>
                <a:srgbClr val="FF0000"/>
              </a:solidFill>
              <a:ln w="9525">
                <a:noFill/>
                <a:round/>
                <a:headEnd/>
                <a:tailEnd/>
              </a:ln>
            </p:spPr>
            <p:txBody>
              <a:bodyPr/>
              <a:lstStyle/>
              <a:p>
                <a:pPr>
                  <a:defRPr/>
                </a:pPr>
                <a:endParaRPr lang="en-GB" sz="1108"/>
              </a:p>
            </p:txBody>
          </p:sp>
          <p:sp>
            <p:nvSpPr>
              <p:cNvPr id="147" name="Freeform 159"/>
              <p:cNvSpPr>
                <a:spLocks/>
              </p:cNvSpPr>
              <p:nvPr/>
            </p:nvSpPr>
            <p:spPr bwMode="auto">
              <a:xfrm>
                <a:off x="1593" y="1249"/>
                <a:ext cx="244" cy="51"/>
              </a:xfrm>
              <a:custGeom>
                <a:avLst/>
                <a:gdLst>
                  <a:gd name="T0" fmla="*/ 245 w 245"/>
                  <a:gd name="T1" fmla="*/ 51 h 51"/>
                  <a:gd name="T2" fmla="*/ 245 w 245"/>
                  <a:gd name="T3" fmla="*/ 0 h 51"/>
                  <a:gd name="T4" fmla="*/ 0 w 245"/>
                  <a:gd name="T5" fmla="*/ 0 h 51"/>
                  <a:gd name="T6" fmla="*/ 0 w 245"/>
                  <a:gd name="T7" fmla="*/ 51 h 51"/>
                  <a:gd name="T8" fmla="*/ 245 w 245"/>
                  <a:gd name="T9" fmla="*/ 51 h 51"/>
                  <a:gd name="T10" fmla="*/ 245 w 245"/>
                  <a:gd name="T11" fmla="*/ 51 h 51"/>
                  <a:gd name="T12" fmla="*/ 0 60000 65536"/>
                  <a:gd name="T13" fmla="*/ 0 60000 65536"/>
                  <a:gd name="T14" fmla="*/ 0 60000 65536"/>
                  <a:gd name="T15" fmla="*/ 0 60000 65536"/>
                  <a:gd name="T16" fmla="*/ 0 60000 65536"/>
                  <a:gd name="T17" fmla="*/ 0 60000 65536"/>
                  <a:gd name="T18" fmla="*/ 0 w 245"/>
                  <a:gd name="T19" fmla="*/ 0 h 51"/>
                  <a:gd name="T20" fmla="*/ 245 w 245"/>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245" h="51">
                    <a:moveTo>
                      <a:pt x="245" y="51"/>
                    </a:moveTo>
                    <a:lnTo>
                      <a:pt x="245" y="0"/>
                    </a:lnTo>
                    <a:lnTo>
                      <a:pt x="0" y="0"/>
                    </a:lnTo>
                    <a:lnTo>
                      <a:pt x="0" y="51"/>
                    </a:lnTo>
                    <a:lnTo>
                      <a:pt x="245" y="51"/>
                    </a:lnTo>
                    <a:close/>
                  </a:path>
                </a:pathLst>
              </a:custGeom>
              <a:solidFill>
                <a:srgbClr val="0C419A"/>
              </a:solidFill>
              <a:ln w="9525">
                <a:noFill/>
                <a:round/>
                <a:headEnd/>
                <a:tailEnd/>
              </a:ln>
            </p:spPr>
            <p:txBody>
              <a:bodyPr/>
              <a:lstStyle/>
              <a:p>
                <a:pPr>
                  <a:defRPr/>
                </a:pPr>
                <a:endParaRPr lang="en-GB" sz="1108"/>
              </a:p>
            </p:txBody>
          </p:sp>
          <p:sp>
            <p:nvSpPr>
              <p:cNvPr id="148" name="Freeform 160"/>
              <p:cNvSpPr>
                <a:spLocks/>
              </p:cNvSpPr>
              <p:nvPr/>
            </p:nvSpPr>
            <p:spPr bwMode="auto">
              <a:xfrm>
                <a:off x="1593" y="1143"/>
                <a:ext cx="244" cy="156"/>
              </a:xfrm>
              <a:custGeom>
                <a:avLst/>
                <a:gdLst>
                  <a:gd name="T0" fmla="*/ 245 w 245"/>
                  <a:gd name="T1" fmla="*/ 157 h 157"/>
                  <a:gd name="T2" fmla="*/ 245 w 245"/>
                  <a:gd name="T3" fmla="*/ 0 h 157"/>
                  <a:gd name="T4" fmla="*/ 0 w 245"/>
                  <a:gd name="T5" fmla="*/ 0 h 157"/>
                  <a:gd name="T6" fmla="*/ 0 w 245"/>
                  <a:gd name="T7" fmla="*/ 157 h 157"/>
                  <a:gd name="T8" fmla="*/ 245 w 245"/>
                  <a:gd name="T9" fmla="*/ 157 h 157"/>
                  <a:gd name="T10" fmla="*/ 245 w 245"/>
                  <a:gd name="T11" fmla="*/ 157 h 157"/>
                  <a:gd name="T12" fmla="*/ 0 60000 65536"/>
                  <a:gd name="T13" fmla="*/ 0 60000 65536"/>
                  <a:gd name="T14" fmla="*/ 0 60000 65536"/>
                  <a:gd name="T15" fmla="*/ 0 60000 65536"/>
                  <a:gd name="T16" fmla="*/ 0 60000 65536"/>
                  <a:gd name="T17" fmla="*/ 0 60000 65536"/>
                  <a:gd name="T18" fmla="*/ 0 w 245"/>
                  <a:gd name="T19" fmla="*/ 0 h 157"/>
                  <a:gd name="T20" fmla="*/ 245 w 245"/>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5" h="157">
                    <a:moveTo>
                      <a:pt x="245" y="157"/>
                    </a:moveTo>
                    <a:lnTo>
                      <a:pt x="245" y="0"/>
                    </a:lnTo>
                    <a:lnTo>
                      <a:pt x="0" y="0"/>
                    </a:lnTo>
                    <a:lnTo>
                      <a:pt x="0" y="157"/>
                    </a:lnTo>
                    <a:lnTo>
                      <a:pt x="245" y="157"/>
                    </a:lnTo>
                  </a:path>
                </a:pathLst>
              </a:custGeom>
              <a:noFill/>
              <a:ln w="0">
                <a:solidFill>
                  <a:srgbClr val="000000"/>
                </a:solidFill>
                <a:prstDash val="solid"/>
                <a:round/>
                <a:headEnd/>
                <a:tailEnd/>
              </a:ln>
            </p:spPr>
            <p:txBody>
              <a:bodyPr/>
              <a:lstStyle/>
              <a:p>
                <a:pPr>
                  <a:defRPr/>
                </a:pPr>
                <a:endParaRPr lang="en-GB" sz="1108"/>
              </a:p>
            </p:txBody>
          </p:sp>
        </p:grpSp>
        <p:grpSp>
          <p:nvGrpSpPr>
            <p:cNvPr id="14" name="Group 161"/>
            <p:cNvGrpSpPr>
              <a:grpSpLocks/>
            </p:cNvGrpSpPr>
            <p:nvPr userDrawn="1"/>
          </p:nvGrpSpPr>
          <p:grpSpPr bwMode="auto">
            <a:xfrm>
              <a:off x="577634" y="5298398"/>
              <a:ext cx="164629" cy="104917"/>
              <a:chOff x="1592" y="892"/>
              <a:chExt cx="246" cy="157"/>
            </a:xfrm>
          </p:grpSpPr>
          <p:sp>
            <p:nvSpPr>
              <p:cNvPr id="141" name="Freeform 162"/>
              <p:cNvSpPr>
                <a:spLocks/>
              </p:cNvSpPr>
              <p:nvPr/>
            </p:nvSpPr>
            <p:spPr bwMode="auto">
              <a:xfrm>
                <a:off x="1592" y="892"/>
                <a:ext cx="246" cy="157"/>
              </a:xfrm>
              <a:custGeom>
                <a:avLst/>
                <a:gdLst>
                  <a:gd name="T0" fmla="*/ 245 w 245"/>
                  <a:gd name="T1" fmla="*/ 156 h 156"/>
                  <a:gd name="T2" fmla="*/ 245 w 245"/>
                  <a:gd name="T3" fmla="*/ 0 h 156"/>
                  <a:gd name="T4" fmla="*/ 0 w 245"/>
                  <a:gd name="T5" fmla="*/ 0 h 156"/>
                  <a:gd name="T6" fmla="*/ 0 w 245"/>
                  <a:gd name="T7" fmla="*/ 156 h 156"/>
                  <a:gd name="T8" fmla="*/ 245 w 245"/>
                  <a:gd name="T9" fmla="*/ 156 h 156"/>
                  <a:gd name="T10" fmla="*/ 245 w 245"/>
                  <a:gd name="T11" fmla="*/ 156 h 156"/>
                  <a:gd name="T12" fmla="*/ 0 60000 65536"/>
                  <a:gd name="T13" fmla="*/ 0 60000 65536"/>
                  <a:gd name="T14" fmla="*/ 0 60000 65536"/>
                  <a:gd name="T15" fmla="*/ 0 60000 65536"/>
                  <a:gd name="T16" fmla="*/ 0 60000 65536"/>
                  <a:gd name="T17" fmla="*/ 0 60000 65536"/>
                  <a:gd name="T18" fmla="*/ 0 w 245"/>
                  <a:gd name="T19" fmla="*/ 0 h 156"/>
                  <a:gd name="T20" fmla="*/ 245 w 245"/>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5" h="156">
                    <a:moveTo>
                      <a:pt x="245" y="156"/>
                    </a:moveTo>
                    <a:lnTo>
                      <a:pt x="245" y="0"/>
                    </a:lnTo>
                    <a:lnTo>
                      <a:pt x="0" y="0"/>
                    </a:lnTo>
                    <a:lnTo>
                      <a:pt x="0" y="156"/>
                    </a:lnTo>
                    <a:lnTo>
                      <a:pt x="245" y="156"/>
                    </a:lnTo>
                    <a:close/>
                  </a:path>
                </a:pathLst>
              </a:custGeom>
              <a:solidFill>
                <a:srgbClr val="FFFFFF"/>
              </a:solidFill>
              <a:ln w="9525">
                <a:noFill/>
                <a:round/>
                <a:headEnd/>
                <a:tailEnd/>
              </a:ln>
            </p:spPr>
            <p:txBody>
              <a:bodyPr/>
              <a:lstStyle/>
              <a:p>
                <a:pPr>
                  <a:defRPr/>
                </a:pPr>
                <a:endParaRPr lang="en-GB" sz="1108"/>
              </a:p>
            </p:txBody>
          </p:sp>
          <p:sp>
            <p:nvSpPr>
              <p:cNvPr id="142" name="Freeform 163"/>
              <p:cNvSpPr>
                <a:spLocks/>
              </p:cNvSpPr>
              <p:nvPr/>
            </p:nvSpPr>
            <p:spPr bwMode="auto">
              <a:xfrm>
                <a:off x="1592" y="892"/>
                <a:ext cx="246" cy="51"/>
              </a:xfrm>
              <a:custGeom>
                <a:avLst/>
                <a:gdLst>
                  <a:gd name="T0" fmla="*/ 245 w 245"/>
                  <a:gd name="T1" fmla="*/ 50 h 50"/>
                  <a:gd name="T2" fmla="*/ 245 w 245"/>
                  <a:gd name="T3" fmla="*/ 0 h 50"/>
                  <a:gd name="T4" fmla="*/ 0 w 245"/>
                  <a:gd name="T5" fmla="*/ 0 h 50"/>
                  <a:gd name="T6" fmla="*/ 0 w 245"/>
                  <a:gd name="T7" fmla="*/ 50 h 50"/>
                  <a:gd name="T8" fmla="*/ 245 w 245"/>
                  <a:gd name="T9" fmla="*/ 50 h 50"/>
                  <a:gd name="T10" fmla="*/ 245 w 245"/>
                  <a:gd name="T11" fmla="*/ 50 h 50"/>
                  <a:gd name="T12" fmla="*/ 0 60000 65536"/>
                  <a:gd name="T13" fmla="*/ 0 60000 65536"/>
                  <a:gd name="T14" fmla="*/ 0 60000 65536"/>
                  <a:gd name="T15" fmla="*/ 0 60000 65536"/>
                  <a:gd name="T16" fmla="*/ 0 60000 65536"/>
                  <a:gd name="T17" fmla="*/ 0 60000 65536"/>
                  <a:gd name="T18" fmla="*/ 0 w 245"/>
                  <a:gd name="T19" fmla="*/ 0 h 50"/>
                  <a:gd name="T20" fmla="*/ 245 w 245"/>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5" h="50">
                    <a:moveTo>
                      <a:pt x="245" y="50"/>
                    </a:moveTo>
                    <a:lnTo>
                      <a:pt x="245" y="0"/>
                    </a:lnTo>
                    <a:lnTo>
                      <a:pt x="0" y="0"/>
                    </a:lnTo>
                    <a:lnTo>
                      <a:pt x="0" y="50"/>
                    </a:lnTo>
                    <a:lnTo>
                      <a:pt x="245" y="50"/>
                    </a:lnTo>
                    <a:close/>
                  </a:path>
                </a:pathLst>
              </a:custGeom>
              <a:solidFill>
                <a:srgbClr val="FF0000"/>
              </a:solidFill>
              <a:ln w="9525">
                <a:noFill/>
                <a:round/>
                <a:headEnd/>
                <a:tailEnd/>
              </a:ln>
            </p:spPr>
            <p:txBody>
              <a:bodyPr/>
              <a:lstStyle/>
              <a:p>
                <a:pPr>
                  <a:defRPr/>
                </a:pPr>
                <a:endParaRPr lang="en-GB" sz="1108"/>
              </a:p>
            </p:txBody>
          </p:sp>
          <p:sp>
            <p:nvSpPr>
              <p:cNvPr id="143" name="Freeform 164"/>
              <p:cNvSpPr>
                <a:spLocks/>
              </p:cNvSpPr>
              <p:nvPr/>
            </p:nvSpPr>
            <p:spPr bwMode="auto">
              <a:xfrm>
                <a:off x="1592" y="998"/>
                <a:ext cx="246" cy="51"/>
              </a:xfrm>
              <a:custGeom>
                <a:avLst/>
                <a:gdLst>
                  <a:gd name="T0" fmla="*/ 245 w 245"/>
                  <a:gd name="T1" fmla="*/ 50 h 50"/>
                  <a:gd name="T2" fmla="*/ 245 w 245"/>
                  <a:gd name="T3" fmla="*/ 0 h 50"/>
                  <a:gd name="T4" fmla="*/ 0 w 245"/>
                  <a:gd name="T5" fmla="*/ 0 h 50"/>
                  <a:gd name="T6" fmla="*/ 0 w 245"/>
                  <a:gd name="T7" fmla="*/ 50 h 50"/>
                  <a:gd name="T8" fmla="*/ 245 w 245"/>
                  <a:gd name="T9" fmla="*/ 50 h 50"/>
                  <a:gd name="T10" fmla="*/ 245 w 245"/>
                  <a:gd name="T11" fmla="*/ 50 h 50"/>
                  <a:gd name="T12" fmla="*/ 0 60000 65536"/>
                  <a:gd name="T13" fmla="*/ 0 60000 65536"/>
                  <a:gd name="T14" fmla="*/ 0 60000 65536"/>
                  <a:gd name="T15" fmla="*/ 0 60000 65536"/>
                  <a:gd name="T16" fmla="*/ 0 60000 65536"/>
                  <a:gd name="T17" fmla="*/ 0 60000 65536"/>
                  <a:gd name="T18" fmla="*/ 0 w 245"/>
                  <a:gd name="T19" fmla="*/ 0 h 50"/>
                  <a:gd name="T20" fmla="*/ 245 w 245"/>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5" h="50">
                    <a:moveTo>
                      <a:pt x="245" y="50"/>
                    </a:moveTo>
                    <a:lnTo>
                      <a:pt x="245" y="0"/>
                    </a:lnTo>
                    <a:lnTo>
                      <a:pt x="0" y="0"/>
                    </a:lnTo>
                    <a:lnTo>
                      <a:pt x="0" y="50"/>
                    </a:lnTo>
                    <a:lnTo>
                      <a:pt x="245" y="50"/>
                    </a:lnTo>
                    <a:close/>
                  </a:path>
                </a:pathLst>
              </a:custGeom>
              <a:solidFill>
                <a:srgbClr val="1D93C1"/>
              </a:solidFill>
              <a:ln w="9525">
                <a:noFill/>
                <a:round/>
                <a:headEnd/>
                <a:tailEnd/>
              </a:ln>
            </p:spPr>
            <p:txBody>
              <a:bodyPr/>
              <a:lstStyle/>
              <a:p>
                <a:pPr>
                  <a:defRPr/>
                </a:pPr>
                <a:endParaRPr lang="en-GB" sz="1108"/>
              </a:p>
            </p:txBody>
          </p:sp>
          <p:sp>
            <p:nvSpPr>
              <p:cNvPr id="144" name="Freeform 165"/>
              <p:cNvSpPr>
                <a:spLocks/>
              </p:cNvSpPr>
              <p:nvPr/>
            </p:nvSpPr>
            <p:spPr bwMode="auto">
              <a:xfrm>
                <a:off x="1592" y="892"/>
                <a:ext cx="246" cy="157"/>
              </a:xfrm>
              <a:custGeom>
                <a:avLst/>
                <a:gdLst>
                  <a:gd name="T0" fmla="*/ 245 w 245"/>
                  <a:gd name="T1" fmla="*/ 156 h 156"/>
                  <a:gd name="T2" fmla="*/ 245 w 245"/>
                  <a:gd name="T3" fmla="*/ 0 h 156"/>
                  <a:gd name="T4" fmla="*/ 0 w 245"/>
                  <a:gd name="T5" fmla="*/ 0 h 156"/>
                  <a:gd name="T6" fmla="*/ 0 w 245"/>
                  <a:gd name="T7" fmla="*/ 156 h 156"/>
                  <a:gd name="T8" fmla="*/ 245 w 245"/>
                  <a:gd name="T9" fmla="*/ 156 h 156"/>
                  <a:gd name="T10" fmla="*/ 245 w 245"/>
                  <a:gd name="T11" fmla="*/ 156 h 156"/>
                  <a:gd name="T12" fmla="*/ 0 60000 65536"/>
                  <a:gd name="T13" fmla="*/ 0 60000 65536"/>
                  <a:gd name="T14" fmla="*/ 0 60000 65536"/>
                  <a:gd name="T15" fmla="*/ 0 60000 65536"/>
                  <a:gd name="T16" fmla="*/ 0 60000 65536"/>
                  <a:gd name="T17" fmla="*/ 0 60000 65536"/>
                  <a:gd name="T18" fmla="*/ 0 w 245"/>
                  <a:gd name="T19" fmla="*/ 0 h 156"/>
                  <a:gd name="T20" fmla="*/ 245 w 245"/>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5" h="156">
                    <a:moveTo>
                      <a:pt x="245" y="156"/>
                    </a:moveTo>
                    <a:lnTo>
                      <a:pt x="245" y="0"/>
                    </a:lnTo>
                    <a:lnTo>
                      <a:pt x="0" y="0"/>
                    </a:lnTo>
                    <a:lnTo>
                      <a:pt x="0" y="156"/>
                    </a:lnTo>
                    <a:lnTo>
                      <a:pt x="245" y="156"/>
                    </a:lnTo>
                  </a:path>
                </a:pathLst>
              </a:custGeom>
              <a:noFill/>
              <a:ln w="0">
                <a:solidFill>
                  <a:srgbClr val="000000"/>
                </a:solidFill>
                <a:prstDash val="solid"/>
                <a:round/>
                <a:headEnd/>
                <a:tailEnd/>
              </a:ln>
            </p:spPr>
            <p:txBody>
              <a:bodyPr/>
              <a:lstStyle/>
              <a:p>
                <a:pPr>
                  <a:defRPr/>
                </a:pPr>
                <a:endParaRPr lang="en-GB" sz="1108"/>
              </a:p>
            </p:txBody>
          </p:sp>
        </p:grpSp>
        <p:graphicFrame>
          <p:nvGraphicFramePr>
            <p:cNvPr id="15" name="Object 166"/>
            <p:cNvGraphicFramePr>
              <a:graphicFrameLocks noChangeAspect="1"/>
            </p:cNvGraphicFramePr>
            <p:nvPr/>
          </p:nvGraphicFramePr>
          <p:xfrm>
            <a:off x="3122677" y="5298398"/>
            <a:ext cx="168034" cy="109359"/>
          </p:xfrm>
          <a:graphic>
            <a:graphicData uri="http://schemas.openxmlformats.org/presentationml/2006/ole">
              <mc:AlternateContent xmlns:mc="http://schemas.openxmlformats.org/markup-compatibility/2006">
                <mc:Choice xmlns:v="urn:schemas-microsoft-com:vml" Requires="v">
                  <p:oleObj spid="_x0000_s365884" name="Clip" r:id="rId4" imgW="3809524" imgH="2619048" progId="">
                    <p:embed/>
                  </p:oleObj>
                </mc:Choice>
                <mc:Fallback>
                  <p:oleObj name="Clip" r:id="rId4" imgW="3809524" imgH="2619048" progId="">
                    <p:embed/>
                    <p:pic>
                      <p:nvPicPr>
                        <p:cNvPr id="0" name="Object 1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2677" y="5298398"/>
                          <a:ext cx="168034" cy="10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Lst>
                      </p:spPr>
                    </p:pic>
                  </p:oleObj>
                </mc:Fallback>
              </mc:AlternateContent>
            </a:graphicData>
          </a:graphic>
        </p:graphicFrame>
        <p:grpSp>
          <p:nvGrpSpPr>
            <p:cNvPr id="16" name="Group 256"/>
            <p:cNvGrpSpPr>
              <a:grpSpLocks/>
            </p:cNvGrpSpPr>
            <p:nvPr userDrawn="1"/>
          </p:nvGrpSpPr>
          <p:grpSpPr bwMode="auto">
            <a:xfrm>
              <a:off x="1422513" y="5298398"/>
              <a:ext cx="163489" cy="106268"/>
              <a:chOff x="7877798" y="2333052"/>
              <a:chExt cx="253806" cy="164973"/>
            </a:xfrm>
          </p:grpSpPr>
          <p:sp>
            <p:nvSpPr>
              <p:cNvPr id="139" name="Freeform 220"/>
              <p:cNvSpPr>
                <a:spLocks/>
              </p:cNvSpPr>
              <p:nvPr userDrawn="1"/>
            </p:nvSpPr>
            <p:spPr bwMode="auto">
              <a:xfrm>
                <a:off x="7877798" y="2333052"/>
                <a:ext cx="253806" cy="74026"/>
              </a:xfrm>
              <a:custGeom>
                <a:avLst/>
                <a:gdLst>
                  <a:gd name="T0" fmla="*/ 37 w 238"/>
                  <a:gd name="T1" fmla="*/ 36 h 72"/>
                  <a:gd name="T2" fmla="*/ 0 w 238"/>
                  <a:gd name="T3" fmla="*/ 36 h 72"/>
                  <a:gd name="T4" fmla="*/ 0 w 238"/>
                  <a:gd name="T5" fmla="*/ 0 h 72"/>
                  <a:gd name="T6" fmla="*/ 37 w 238"/>
                  <a:gd name="T7" fmla="*/ 0 h 72"/>
                  <a:gd name="T8" fmla="*/ 37 w 238"/>
                  <a:gd name="T9" fmla="*/ 36 h 72"/>
                  <a:gd name="T10" fmla="*/ 37 w 238"/>
                  <a:gd name="T11" fmla="*/ 36 h 72"/>
                  <a:gd name="T12" fmla="*/ 0 60000 65536"/>
                  <a:gd name="T13" fmla="*/ 0 60000 65536"/>
                  <a:gd name="T14" fmla="*/ 0 60000 65536"/>
                  <a:gd name="T15" fmla="*/ 0 60000 65536"/>
                  <a:gd name="T16" fmla="*/ 0 60000 65536"/>
                  <a:gd name="T17" fmla="*/ 0 60000 65536"/>
                  <a:gd name="T18" fmla="*/ 0 w 238"/>
                  <a:gd name="T19" fmla="*/ 0 h 72"/>
                  <a:gd name="T20" fmla="*/ 238 w 238"/>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38" h="72">
                    <a:moveTo>
                      <a:pt x="238" y="72"/>
                    </a:moveTo>
                    <a:lnTo>
                      <a:pt x="0" y="72"/>
                    </a:lnTo>
                    <a:lnTo>
                      <a:pt x="0" y="0"/>
                    </a:lnTo>
                    <a:lnTo>
                      <a:pt x="238" y="0"/>
                    </a:lnTo>
                    <a:lnTo>
                      <a:pt x="238" y="72"/>
                    </a:lnTo>
                    <a:close/>
                  </a:path>
                </a:pathLst>
              </a:custGeom>
              <a:solidFill>
                <a:srgbClr val="FFFFFF"/>
              </a:solidFill>
              <a:ln w="9525">
                <a:noFill/>
                <a:round/>
                <a:headEnd/>
                <a:tailEnd/>
              </a:ln>
            </p:spPr>
            <p:txBody>
              <a:bodyPr/>
              <a:lstStyle/>
              <a:p>
                <a:pPr>
                  <a:defRPr/>
                </a:pPr>
                <a:endParaRPr lang="en-GB" sz="1108"/>
              </a:p>
            </p:txBody>
          </p:sp>
          <p:sp>
            <p:nvSpPr>
              <p:cNvPr id="140" name="Freeform 221"/>
              <p:cNvSpPr>
                <a:spLocks/>
              </p:cNvSpPr>
              <p:nvPr userDrawn="1"/>
            </p:nvSpPr>
            <p:spPr bwMode="auto">
              <a:xfrm>
                <a:off x="7879912" y="2411308"/>
                <a:ext cx="251692" cy="86717"/>
              </a:xfrm>
              <a:custGeom>
                <a:avLst/>
                <a:gdLst>
                  <a:gd name="T0" fmla="*/ 238 w 238"/>
                  <a:gd name="T1" fmla="*/ 84 h 84"/>
                  <a:gd name="T2" fmla="*/ 238 w 238"/>
                  <a:gd name="T3" fmla="*/ 0 h 84"/>
                  <a:gd name="T4" fmla="*/ 0 w 238"/>
                  <a:gd name="T5" fmla="*/ 0 h 84"/>
                  <a:gd name="T6" fmla="*/ 0 w 238"/>
                  <a:gd name="T7" fmla="*/ 84 h 84"/>
                  <a:gd name="T8" fmla="*/ 238 w 238"/>
                  <a:gd name="T9" fmla="*/ 84 h 84"/>
                  <a:gd name="T10" fmla="*/ 238 w 238"/>
                  <a:gd name="T11" fmla="*/ 84 h 84"/>
                  <a:gd name="T12" fmla="*/ 0 60000 65536"/>
                  <a:gd name="T13" fmla="*/ 0 60000 65536"/>
                  <a:gd name="T14" fmla="*/ 0 60000 65536"/>
                  <a:gd name="T15" fmla="*/ 0 60000 65536"/>
                  <a:gd name="T16" fmla="*/ 0 60000 65536"/>
                  <a:gd name="T17" fmla="*/ 0 60000 65536"/>
                  <a:gd name="T18" fmla="*/ 0 w 238"/>
                  <a:gd name="T19" fmla="*/ 0 h 84"/>
                  <a:gd name="T20" fmla="*/ 238 w 238"/>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238" h="84">
                    <a:moveTo>
                      <a:pt x="238" y="84"/>
                    </a:moveTo>
                    <a:lnTo>
                      <a:pt x="238" y="0"/>
                    </a:lnTo>
                    <a:lnTo>
                      <a:pt x="0" y="0"/>
                    </a:lnTo>
                    <a:lnTo>
                      <a:pt x="0" y="84"/>
                    </a:lnTo>
                    <a:lnTo>
                      <a:pt x="238" y="84"/>
                    </a:lnTo>
                    <a:close/>
                  </a:path>
                </a:pathLst>
              </a:custGeom>
              <a:solidFill>
                <a:srgbClr val="FF0000"/>
              </a:solidFill>
              <a:ln w="9525">
                <a:noFill/>
                <a:round/>
                <a:headEnd/>
                <a:tailEnd/>
              </a:ln>
            </p:spPr>
            <p:txBody>
              <a:bodyPr/>
              <a:lstStyle/>
              <a:p>
                <a:pPr>
                  <a:defRPr/>
                </a:pPr>
                <a:endParaRPr lang="en-GB" sz="1108"/>
              </a:p>
            </p:txBody>
          </p:sp>
        </p:grpSp>
        <p:grpSp>
          <p:nvGrpSpPr>
            <p:cNvPr id="17" name="Group 228"/>
            <p:cNvGrpSpPr>
              <a:grpSpLocks/>
            </p:cNvGrpSpPr>
            <p:nvPr userDrawn="1"/>
          </p:nvGrpSpPr>
          <p:grpSpPr bwMode="auto">
            <a:xfrm>
              <a:off x="2274076" y="5298398"/>
              <a:ext cx="164978" cy="109010"/>
              <a:chOff x="4188" y="2157"/>
              <a:chExt cx="238" cy="162"/>
            </a:xfrm>
          </p:grpSpPr>
          <p:sp>
            <p:nvSpPr>
              <p:cNvPr id="126" name="Freeform 229"/>
              <p:cNvSpPr>
                <a:spLocks/>
              </p:cNvSpPr>
              <p:nvPr/>
            </p:nvSpPr>
            <p:spPr bwMode="auto">
              <a:xfrm>
                <a:off x="4188" y="2157"/>
                <a:ext cx="238" cy="158"/>
              </a:xfrm>
              <a:custGeom>
                <a:avLst/>
                <a:gdLst>
                  <a:gd name="T0" fmla="*/ 0 w 238"/>
                  <a:gd name="T1" fmla="*/ 0 h 151"/>
                  <a:gd name="T2" fmla="*/ 238 w 238"/>
                  <a:gd name="T3" fmla="*/ 0 h 151"/>
                  <a:gd name="T4" fmla="*/ 238 w 238"/>
                  <a:gd name="T5" fmla="*/ 1791 h 151"/>
                  <a:gd name="T6" fmla="*/ 0 w 238"/>
                  <a:gd name="T7" fmla="*/ 1791 h 151"/>
                  <a:gd name="T8" fmla="*/ 0 w 238"/>
                  <a:gd name="T9" fmla="*/ 0 h 151"/>
                  <a:gd name="T10" fmla="*/ 0 w 238"/>
                  <a:gd name="T11" fmla="*/ 0 h 151"/>
                  <a:gd name="T12" fmla="*/ 0 60000 65536"/>
                  <a:gd name="T13" fmla="*/ 0 60000 65536"/>
                  <a:gd name="T14" fmla="*/ 0 60000 65536"/>
                  <a:gd name="T15" fmla="*/ 0 60000 65536"/>
                  <a:gd name="T16" fmla="*/ 0 60000 65536"/>
                  <a:gd name="T17" fmla="*/ 0 60000 65536"/>
                  <a:gd name="T18" fmla="*/ 0 w 238"/>
                  <a:gd name="T19" fmla="*/ 0 h 151"/>
                  <a:gd name="T20" fmla="*/ 238 w 238"/>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38" h="151">
                    <a:moveTo>
                      <a:pt x="0" y="0"/>
                    </a:moveTo>
                    <a:lnTo>
                      <a:pt x="238" y="0"/>
                    </a:lnTo>
                    <a:lnTo>
                      <a:pt x="238" y="151"/>
                    </a:lnTo>
                    <a:lnTo>
                      <a:pt x="0" y="151"/>
                    </a:lnTo>
                    <a:lnTo>
                      <a:pt x="0" y="0"/>
                    </a:lnTo>
                    <a:close/>
                  </a:path>
                </a:pathLst>
              </a:custGeom>
              <a:solidFill>
                <a:srgbClr val="1A0C80"/>
              </a:solidFill>
              <a:ln w="9525">
                <a:noFill/>
                <a:round/>
                <a:headEnd/>
                <a:tailEnd/>
              </a:ln>
            </p:spPr>
            <p:txBody>
              <a:bodyPr/>
              <a:lstStyle/>
              <a:p>
                <a:pPr>
                  <a:defRPr/>
                </a:pPr>
                <a:endParaRPr lang="en-GB" sz="1108"/>
              </a:p>
            </p:txBody>
          </p:sp>
          <p:sp>
            <p:nvSpPr>
              <p:cNvPr id="127" name="Freeform 230"/>
              <p:cNvSpPr>
                <a:spLocks/>
              </p:cNvSpPr>
              <p:nvPr/>
            </p:nvSpPr>
            <p:spPr bwMode="auto">
              <a:xfrm>
                <a:off x="4188" y="2157"/>
                <a:ext cx="238" cy="59"/>
              </a:xfrm>
              <a:custGeom>
                <a:avLst/>
                <a:gdLst>
                  <a:gd name="T0" fmla="*/ 0 w 238"/>
                  <a:gd name="T1" fmla="*/ 0 h 56"/>
                  <a:gd name="T2" fmla="*/ 238 w 238"/>
                  <a:gd name="T3" fmla="*/ 0 h 56"/>
                  <a:gd name="T4" fmla="*/ 238 w 238"/>
                  <a:gd name="T5" fmla="*/ 800 h 56"/>
                  <a:gd name="T6" fmla="*/ 0 w 238"/>
                  <a:gd name="T7" fmla="*/ 800 h 56"/>
                  <a:gd name="T8" fmla="*/ 0 w 238"/>
                  <a:gd name="T9" fmla="*/ 0 h 56"/>
                  <a:gd name="T10" fmla="*/ 0 w 238"/>
                  <a:gd name="T11" fmla="*/ 0 h 56"/>
                  <a:gd name="T12" fmla="*/ 0 60000 65536"/>
                  <a:gd name="T13" fmla="*/ 0 60000 65536"/>
                  <a:gd name="T14" fmla="*/ 0 60000 65536"/>
                  <a:gd name="T15" fmla="*/ 0 60000 65536"/>
                  <a:gd name="T16" fmla="*/ 0 60000 65536"/>
                  <a:gd name="T17" fmla="*/ 0 60000 65536"/>
                  <a:gd name="T18" fmla="*/ 0 w 238"/>
                  <a:gd name="T19" fmla="*/ 0 h 56"/>
                  <a:gd name="T20" fmla="*/ 238 w 238"/>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238" h="56">
                    <a:moveTo>
                      <a:pt x="0" y="0"/>
                    </a:moveTo>
                    <a:lnTo>
                      <a:pt x="238" y="0"/>
                    </a:lnTo>
                    <a:lnTo>
                      <a:pt x="238" y="56"/>
                    </a:lnTo>
                    <a:lnTo>
                      <a:pt x="0" y="56"/>
                    </a:lnTo>
                    <a:lnTo>
                      <a:pt x="0" y="0"/>
                    </a:lnTo>
                    <a:close/>
                  </a:path>
                </a:pathLst>
              </a:custGeom>
              <a:solidFill>
                <a:srgbClr val="FFFFFF"/>
              </a:solidFill>
              <a:ln w="9525">
                <a:noFill/>
                <a:round/>
                <a:headEnd/>
                <a:tailEnd/>
              </a:ln>
            </p:spPr>
            <p:txBody>
              <a:bodyPr/>
              <a:lstStyle/>
              <a:p>
                <a:pPr>
                  <a:defRPr/>
                </a:pPr>
                <a:endParaRPr lang="en-GB" sz="1108"/>
              </a:p>
            </p:txBody>
          </p:sp>
          <p:sp>
            <p:nvSpPr>
              <p:cNvPr id="128" name="Freeform 231"/>
              <p:cNvSpPr>
                <a:spLocks/>
              </p:cNvSpPr>
              <p:nvPr/>
            </p:nvSpPr>
            <p:spPr bwMode="auto">
              <a:xfrm>
                <a:off x="4188" y="2260"/>
                <a:ext cx="238" cy="59"/>
              </a:xfrm>
              <a:custGeom>
                <a:avLst/>
                <a:gdLst>
                  <a:gd name="T0" fmla="*/ 0 w 238"/>
                  <a:gd name="T1" fmla="*/ 0 h 55"/>
                  <a:gd name="T2" fmla="*/ 238 w 238"/>
                  <a:gd name="T3" fmla="*/ 0 h 55"/>
                  <a:gd name="T4" fmla="*/ 238 w 238"/>
                  <a:gd name="T5" fmla="*/ 820 h 55"/>
                  <a:gd name="T6" fmla="*/ 0 w 238"/>
                  <a:gd name="T7" fmla="*/ 820 h 55"/>
                  <a:gd name="T8" fmla="*/ 0 w 238"/>
                  <a:gd name="T9" fmla="*/ 0 h 55"/>
                  <a:gd name="T10" fmla="*/ 0 w 238"/>
                  <a:gd name="T11" fmla="*/ 0 h 55"/>
                  <a:gd name="T12" fmla="*/ 0 60000 65536"/>
                  <a:gd name="T13" fmla="*/ 0 60000 65536"/>
                  <a:gd name="T14" fmla="*/ 0 60000 65536"/>
                  <a:gd name="T15" fmla="*/ 0 60000 65536"/>
                  <a:gd name="T16" fmla="*/ 0 60000 65536"/>
                  <a:gd name="T17" fmla="*/ 0 60000 65536"/>
                  <a:gd name="T18" fmla="*/ 0 w 238"/>
                  <a:gd name="T19" fmla="*/ 0 h 55"/>
                  <a:gd name="T20" fmla="*/ 238 w 238"/>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238" h="55">
                    <a:moveTo>
                      <a:pt x="0" y="0"/>
                    </a:moveTo>
                    <a:lnTo>
                      <a:pt x="238" y="0"/>
                    </a:lnTo>
                    <a:lnTo>
                      <a:pt x="238" y="55"/>
                    </a:lnTo>
                    <a:lnTo>
                      <a:pt x="0" y="55"/>
                    </a:lnTo>
                    <a:lnTo>
                      <a:pt x="0" y="0"/>
                    </a:lnTo>
                    <a:close/>
                  </a:path>
                </a:pathLst>
              </a:custGeom>
              <a:solidFill>
                <a:srgbClr val="FB0F0C"/>
              </a:solidFill>
              <a:ln w="9525">
                <a:noFill/>
                <a:round/>
                <a:headEnd/>
                <a:tailEnd/>
              </a:ln>
            </p:spPr>
            <p:txBody>
              <a:bodyPr/>
              <a:lstStyle/>
              <a:p>
                <a:pPr>
                  <a:defRPr/>
                </a:pPr>
                <a:endParaRPr lang="en-GB" sz="1108"/>
              </a:p>
            </p:txBody>
          </p:sp>
          <p:sp>
            <p:nvSpPr>
              <p:cNvPr id="129" name="Freeform 232"/>
              <p:cNvSpPr>
                <a:spLocks/>
              </p:cNvSpPr>
              <p:nvPr/>
            </p:nvSpPr>
            <p:spPr bwMode="auto">
              <a:xfrm>
                <a:off x="4218" y="2185"/>
                <a:ext cx="41" cy="47"/>
              </a:xfrm>
              <a:custGeom>
                <a:avLst/>
                <a:gdLst>
                  <a:gd name="T0" fmla="*/ 42 w 42"/>
                  <a:gd name="T1" fmla="*/ 153 h 45"/>
                  <a:gd name="T2" fmla="*/ 42 w 42"/>
                  <a:gd name="T3" fmla="*/ 11 h 45"/>
                  <a:gd name="T4" fmla="*/ 42 w 42"/>
                  <a:gd name="T5" fmla="*/ 0 h 45"/>
                  <a:gd name="T6" fmla="*/ 0 w 42"/>
                  <a:gd name="T7" fmla="*/ 0 h 45"/>
                  <a:gd name="T8" fmla="*/ 0 w 42"/>
                  <a:gd name="T9" fmla="*/ 11 h 45"/>
                  <a:gd name="T10" fmla="*/ 0 w 42"/>
                  <a:gd name="T11" fmla="*/ 153 h 45"/>
                  <a:gd name="T12" fmla="*/ 6 w 42"/>
                  <a:gd name="T13" fmla="*/ 175 h 45"/>
                  <a:gd name="T14" fmla="*/ 6 w 42"/>
                  <a:gd name="T15" fmla="*/ 195 h 45"/>
                  <a:gd name="T16" fmla="*/ 12 w 42"/>
                  <a:gd name="T17" fmla="*/ 223 h 45"/>
                  <a:gd name="T18" fmla="*/ 18 w 42"/>
                  <a:gd name="T19" fmla="*/ 223 h 45"/>
                  <a:gd name="T20" fmla="*/ 24 w 42"/>
                  <a:gd name="T21" fmla="*/ 223 h 45"/>
                  <a:gd name="T22" fmla="*/ 30 w 42"/>
                  <a:gd name="T23" fmla="*/ 223 h 45"/>
                  <a:gd name="T24" fmla="*/ 30 w 42"/>
                  <a:gd name="T25" fmla="*/ 223 h 45"/>
                  <a:gd name="T26" fmla="*/ 36 w 42"/>
                  <a:gd name="T27" fmla="*/ 195 h 45"/>
                  <a:gd name="T28" fmla="*/ 36 w 42"/>
                  <a:gd name="T29" fmla="*/ 175 h 45"/>
                  <a:gd name="T30" fmla="*/ 42 w 42"/>
                  <a:gd name="T31" fmla="*/ 153 h 45"/>
                  <a:gd name="T32" fmla="*/ 42 w 42"/>
                  <a:gd name="T33" fmla="*/ 153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45"/>
                  <a:gd name="T53" fmla="*/ 42 w 42"/>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45">
                    <a:moveTo>
                      <a:pt x="42" y="28"/>
                    </a:moveTo>
                    <a:lnTo>
                      <a:pt x="42" y="11"/>
                    </a:lnTo>
                    <a:lnTo>
                      <a:pt x="42" y="0"/>
                    </a:lnTo>
                    <a:lnTo>
                      <a:pt x="0" y="0"/>
                    </a:lnTo>
                    <a:lnTo>
                      <a:pt x="0" y="11"/>
                    </a:lnTo>
                    <a:lnTo>
                      <a:pt x="0" y="28"/>
                    </a:lnTo>
                    <a:lnTo>
                      <a:pt x="6" y="34"/>
                    </a:lnTo>
                    <a:lnTo>
                      <a:pt x="6" y="39"/>
                    </a:lnTo>
                    <a:lnTo>
                      <a:pt x="12" y="45"/>
                    </a:lnTo>
                    <a:lnTo>
                      <a:pt x="18" y="45"/>
                    </a:lnTo>
                    <a:lnTo>
                      <a:pt x="24" y="45"/>
                    </a:lnTo>
                    <a:lnTo>
                      <a:pt x="30" y="45"/>
                    </a:lnTo>
                    <a:lnTo>
                      <a:pt x="36" y="39"/>
                    </a:lnTo>
                    <a:lnTo>
                      <a:pt x="36" y="34"/>
                    </a:lnTo>
                    <a:lnTo>
                      <a:pt x="42" y="28"/>
                    </a:lnTo>
                    <a:close/>
                  </a:path>
                </a:pathLst>
              </a:custGeom>
              <a:solidFill>
                <a:srgbClr val="1A0C80"/>
              </a:solidFill>
              <a:ln w="9525">
                <a:noFill/>
                <a:round/>
                <a:headEnd/>
                <a:tailEnd/>
              </a:ln>
            </p:spPr>
            <p:txBody>
              <a:bodyPr/>
              <a:lstStyle/>
              <a:p>
                <a:pPr>
                  <a:defRPr/>
                </a:pPr>
                <a:endParaRPr lang="en-GB" sz="1108"/>
              </a:p>
            </p:txBody>
          </p:sp>
          <p:sp>
            <p:nvSpPr>
              <p:cNvPr id="130" name="Freeform 233"/>
              <p:cNvSpPr>
                <a:spLocks/>
              </p:cNvSpPr>
              <p:nvPr/>
            </p:nvSpPr>
            <p:spPr bwMode="auto">
              <a:xfrm>
                <a:off x="4218" y="2185"/>
                <a:ext cx="41" cy="47"/>
              </a:xfrm>
              <a:custGeom>
                <a:avLst/>
                <a:gdLst>
                  <a:gd name="T0" fmla="*/ 42 w 42"/>
                  <a:gd name="T1" fmla="*/ 153 h 45"/>
                  <a:gd name="T2" fmla="*/ 42 w 42"/>
                  <a:gd name="T3" fmla="*/ 11 h 45"/>
                  <a:gd name="T4" fmla="*/ 42 w 42"/>
                  <a:gd name="T5" fmla="*/ 0 h 45"/>
                  <a:gd name="T6" fmla="*/ 0 w 42"/>
                  <a:gd name="T7" fmla="*/ 0 h 45"/>
                  <a:gd name="T8" fmla="*/ 0 w 42"/>
                  <a:gd name="T9" fmla="*/ 11 h 45"/>
                  <a:gd name="T10" fmla="*/ 0 w 42"/>
                  <a:gd name="T11" fmla="*/ 153 h 45"/>
                  <a:gd name="T12" fmla="*/ 6 w 42"/>
                  <a:gd name="T13" fmla="*/ 175 h 45"/>
                  <a:gd name="T14" fmla="*/ 6 w 42"/>
                  <a:gd name="T15" fmla="*/ 195 h 45"/>
                  <a:gd name="T16" fmla="*/ 12 w 42"/>
                  <a:gd name="T17" fmla="*/ 223 h 45"/>
                  <a:gd name="T18" fmla="*/ 18 w 42"/>
                  <a:gd name="T19" fmla="*/ 223 h 45"/>
                  <a:gd name="T20" fmla="*/ 24 w 42"/>
                  <a:gd name="T21" fmla="*/ 223 h 45"/>
                  <a:gd name="T22" fmla="*/ 30 w 42"/>
                  <a:gd name="T23" fmla="*/ 223 h 45"/>
                  <a:gd name="T24" fmla="*/ 30 w 42"/>
                  <a:gd name="T25" fmla="*/ 223 h 45"/>
                  <a:gd name="T26" fmla="*/ 36 w 42"/>
                  <a:gd name="T27" fmla="*/ 195 h 45"/>
                  <a:gd name="T28" fmla="*/ 36 w 42"/>
                  <a:gd name="T29" fmla="*/ 175 h 45"/>
                  <a:gd name="T30" fmla="*/ 42 w 42"/>
                  <a:gd name="T31" fmla="*/ 153 h 45"/>
                  <a:gd name="T32" fmla="*/ 42 w 42"/>
                  <a:gd name="T33" fmla="*/ 153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45"/>
                  <a:gd name="T53" fmla="*/ 42 w 42"/>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45">
                    <a:moveTo>
                      <a:pt x="42" y="28"/>
                    </a:moveTo>
                    <a:lnTo>
                      <a:pt x="42" y="11"/>
                    </a:lnTo>
                    <a:lnTo>
                      <a:pt x="42" y="0"/>
                    </a:lnTo>
                    <a:lnTo>
                      <a:pt x="0" y="0"/>
                    </a:lnTo>
                    <a:lnTo>
                      <a:pt x="0" y="11"/>
                    </a:lnTo>
                    <a:lnTo>
                      <a:pt x="0" y="28"/>
                    </a:lnTo>
                    <a:lnTo>
                      <a:pt x="6" y="34"/>
                    </a:lnTo>
                    <a:lnTo>
                      <a:pt x="6" y="39"/>
                    </a:lnTo>
                    <a:lnTo>
                      <a:pt x="12" y="45"/>
                    </a:lnTo>
                    <a:lnTo>
                      <a:pt x="18" y="45"/>
                    </a:lnTo>
                    <a:lnTo>
                      <a:pt x="24" y="45"/>
                    </a:lnTo>
                    <a:lnTo>
                      <a:pt x="30" y="45"/>
                    </a:lnTo>
                    <a:lnTo>
                      <a:pt x="36" y="39"/>
                    </a:lnTo>
                    <a:lnTo>
                      <a:pt x="36" y="34"/>
                    </a:lnTo>
                    <a:lnTo>
                      <a:pt x="42" y="28"/>
                    </a:lnTo>
                  </a:path>
                </a:pathLst>
              </a:custGeom>
              <a:noFill/>
              <a:ln w="0">
                <a:solidFill>
                  <a:srgbClr val="FF1900"/>
                </a:solidFill>
                <a:prstDash val="solid"/>
                <a:round/>
                <a:headEnd/>
                <a:tailEnd/>
              </a:ln>
            </p:spPr>
            <p:txBody>
              <a:bodyPr/>
              <a:lstStyle/>
              <a:p>
                <a:pPr>
                  <a:defRPr/>
                </a:pPr>
                <a:endParaRPr lang="en-GB" sz="1108"/>
              </a:p>
            </p:txBody>
          </p:sp>
          <p:sp>
            <p:nvSpPr>
              <p:cNvPr id="131" name="Freeform 234"/>
              <p:cNvSpPr>
                <a:spLocks/>
              </p:cNvSpPr>
              <p:nvPr/>
            </p:nvSpPr>
            <p:spPr bwMode="auto">
              <a:xfrm>
                <a:off x="4218" y="2179"/>
                <a:ext cx="41" cy="12"/>
              </a:xfrm>
              <a:custGeom>
                <a:avLst/>
                <a:gdLst>
                  <a:gd name="T0" fmla="*/ 42 w 42"/>
                  <a:gd name="T1" fmla="*/ 6 h 12"/>
                  <a:gd name="T2" fmla="*/ 42 w 42"/>
                  <a:gd name="T3" fmla="*/ 6 h 12"/>
                  <a:gd name="T4" fmla="*/ 36 w 42"/>
                  <a:gd name="T5" fmla="*/ 6 h 12"/>
                  <a:gd name="T6" fmla="*/ 30 w 42"/>
                  <a:gd name="T7" fmla="*/ 0 h 12"/>
                  <a:gd name="T8" fmla="*/ 24 w 42"/>
                  <a:gd name="T9" fmla="*/ 0 h 12"/>
                  <a:gd name="T10" fmla="*/ 12 w 42"/>
                  <a:gd name="T11" fmla="*/ 0 h 12"/>
                  <a:gd name="T12" fmla="*/ 6 w 42"/>
                  <a:gd name="T13" fmla="*/ 6 h 12"/>
                  <a:gd name="T14" fmla="*/ 0 w 42"/>
                  <a:gd name="T15" fmla="*/ 6 h 12"/>
                  <a:gd name="T16" fmla="*/ 0 w 42"/>
                  <a:gd name="T17" fmla="*/ 12 h 12"/>
                  <a:gd name="T18" fmla="*/ 42 w 42"/>
                  <a:gd name="T19" fmla="*/ 6 h 12"/>
                  <a:gd name="T20" fmla="*/ 42 w 42"/>
                  <a:gd name="T21" fmla="*/ 6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12"/>
                  <a:gd name="T35" fmla="*/ 42 w 42"/>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12">
                    <a:moveTo>
                      <a:pt x="42" y="6"/>
                    </a:moveTo>
                    <a:lnTo>
                      <a:pt x="42" y="6"/>
                    </a:lnTo>
                    <a:lnTo>
                      <a:pt x="36" y="6"/>
                    </a:lnTo>
                    <a:lnTo>
                      <a:pt x="30" y="0"/>
                    </a:lnTo>
                    <a:lnTo>
                      <a:pt x="24" y="0"/>
                    </a:lnTo>
                    <a:lnTo>
                      <a:pt x="12" y="0"/>
                    </a:lnTo>
                    <a:lnTo>
                      <a:pt x="6" y="6"/>
                    </a:lnTo>
                    <a:lnTo>
                      <a:pt x="0" y="6"/>
                    </a:lnTo>
                    <a:lnTo>
                      <a:pt x="0" y="12"/>
                    </a:lnTo>
                    <a:lnTo>
                      <a:pt x="42" y="6"/>
                    </a:lnTo>
                    <a:close/>
                  </a:path>
                </a:pathLst>
              </a:custGeom>
              <a:solidFill>
                <a:srgbClr val="1A0C80"/>
              </a:solidFill>
              <a:ln w="9525">
                <a:noFill/>
                <a:round/>
                <a:headEnd/>
                <a:tailEnd/>
              </a:ln>
            </p:spPr>
            <p:txBody>
              <a:bodyPr/>
              <a:lstStyle/>
              <a:p>
                <a:pPr>
                  <a:defRPr/>
                </a:pPr>
                <a:endParaRPr lang="en-GB" sz="1108"/>
              </a:p>
            </p:txBody>
          </p:sp>
          <p:sp>
            <p:nvSpPr>
              <p:cNvPr id="132" name="Freeform 235"/>
              <p:cNvSpPr>
                <a:spLocks/>
              </p:cNvSpPr>
              <p:nvPr/>
            </p:nvSpPr>
            <p:spPr bwMode="auto">
              <a:xfrm>
                <a:off x="4224" y="2195"/>
                <a:ext cx="29" cy="36"/>
              </a:xfrm>
              <a:custGeom>
                <a:avLst/>
                <a:gdLst>
                  <a:gd name="T0" fmla="*/ 30 w 30"/>
                  <a:gd name="T1" fmla="*/ 174 h 34"/>
                  <a:gd name="T2" fmla="*/ 24 w 30"/>
                  <a:gd name="T3" fmla="*/ 6 h 34"/>
                  <a:gd name="T4" fmla="*/ 18 w 30"/>
                  <a:gd name="T5" fmla="*/ 6 h 34"/>
                  <a:gd name="T6" fmla="*/ 18 w 30"/>
                  <a:gd name="T7" fmla="*/ 0 h 34"/>
                  <a:gd name="T8" fmla="*/ 12 w 30"/>
                  <a:gd name="T9" fmla="*/ 6 h 34"/>
                  <a:gd name="T10" fmla="*/ 6 w 30"/>
                  <a:gd name="T11" fmla="*/ 6 h 34"/>
                  <a:gd name="T12" fmla="*/ 0 w 30"/>
                  <a:gd name="T13" fmla="*/ 174 h 34"/>
                  <a:gd name="T14" fmla="*/ 0 w 30"/>
                  <a:gd name="T15" fmla="*/ 207 h 34"/>
                  <a:gd name="T16" fmla="*/ 6 w 30"/>
                  <a:gd name="T17" fmla="*/ 239 h 34"/>
                  <a:gd name="T18" fmla="*/ 6 w 30"/>
                  <a:gd name="T19" fmla="*/ 239 h 34"/>
                  <a:gd name="T20" fmla="*/ 12 w 30"/>
                  <a:gd name="T21" fmla="*/ 284 h 34"/>
                  <a:gd name="T22" fmla="*/ 18 w 30"/>
                  <a:gd name="T23" fmla="*/ 284 h 34"/>
                  <a:gd name="T24" fmla="*/ 18 w 30"/>
                  <a:gd name="T25" fmla="*/ 284 h 34"/>
                  <a:gd name="T26" fmla="*/ 24 w 30"/>
                  <a:gd name="T27" fmla="*/ 239 h 34"/>
                  <a:gd name="T28" fmla="*/ 30 w 30"/>
                  <a:gd name="T29" fmla="*/ 239 h 34"/>
                  <a:gd name="T30" fmla="*/ 30 w 30"/>
                  <a:gd name="T31" fmla="*/ 207 h 34"/>
                  <a:gd name="T32" fmla="*/ 30 w 30"/>
                  <a:gd name="T33" fmla="*/ 174 h 34"/>
                  <a:gd name="T34" fmla="*/ 30 w 30"/>
                  <a:gd name="T35" fmla="*/ 174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34"/>
                  <a:gd name="T56" fmla="*/ 30 w 3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34">
                    <a:moveTo>
                      <a:pt x="30" y="17"/>
                    </a:moveTo>
                    <a:lnTo>
                      <a:pt x="24" y="6"/>
                    </a:lnTo>
                    <a:lnTo>
                      <a:pt x="18" y="6"/>
                    </a:lnTo>
                    <a:lnTo>
                      <a:pt x="18" y="0"/>
                    </a:lnTo>
                    <a:lnTo>
                      <a:pt x="12" y="6"/>
                    </a:lnTo>
                    <a:lnTo>
                      <a:pt x="6" y="6"/>
                    </a:lnTo>
                    <a:lnTo>
                      <a:pt x="0" y="17"/>
                    </a:lnTo>
                    <a:lnTo>
                      <a:pt x="0" y="23"/>
                    </a:lnTo>
                    <a:lnTo>
                      <a:pt x="6" y="28"/>
                    </a:lnTo>
                    <a:lnTo>
                      <a:pt x="12" y="34"/>
                    </a:lnTo>
                    <a:lnTo>
                      <a:pt x="18" y="34"/>
                    </a:lnTo>
                    <a:lnTo>
                      <a:pt x="24" y="28"/>
                    </a:lnTo>
                    <a:lnTo>
                      <a:pt x="30" y="28"/>
                    </a:lnTo>
                    <a:lnTo>
                      <a:pt x="30" y="23"/>
                    </a:lnTo>
                    <a:lnTo>
                      <a:pt x="30" y="17"/>
                    </a:lnTo>
                    <a:close/>
                  </a:path>
                </a:pathLst>
              </a:custGeom>
              <a:solidFill>
                <a:srgbClr val="FFFFFF"/>
              </a:solidFill>
              <a:ln w="9525">
                <a:noFill/>
                <a:round/>
                <a:headEnd/>
                <a:tailEnd/>
              </a:ln>
            </p:spPr>
            <p:txBody>
              <a:bodyPr/>
              <a:lstStyle/>
              <a:p>
                <a:pPr>
                  <a:defRPr/>
                </a:pPr>
                <a:endParaRPr lang="en-GB" sz="1108"/>
              </a:p>
            </p:txBody>
          </p:sp>
          <p:sp>
            <p:nvSpPr>
              <p:cNvPr id="133" name="Freeform 236"/>
              <p:cNvSpPr>
                <a:spLocks/>
              </p:cNvSpPr>
              <p:nvPr/>
            </p:nvSpPr>
            <p:spPr bwMode="auto">
              <a:xfrm>
                <a:off x="4224" y="2216"/>
                <a:ext cx="29" cy="6"/>
              </a:xfrm>
              <a:custGeom>
                <a:avLst/>
                <a:gdLst>
                  <a:gd name="T0" fmla="*/ 30 w 30"/>
                  <a:gd name="T1" fmla="*/ 6 h 6"/>
                  <a:gd name="T2" fmla="*/ 30 w 30"/>
                  <a:gd name="T3" fmla="*/ 6 h 6"/>
                  <a:gd name="T4" fmla="*/ 30 w 30"/>
                  <a:gd name="T5" fmla="*/ 6 h 6"/>
                  <a:gd name="T6" fmla="*/ 30 w 30"/>
                  <a:gd name="T7" fmla="*/ 6 h 6"/>
                  <a:gd name="T8" fmla="*/ 30 w 30"/>
                  <a:gd name="T9" fmla="*/ 0 h 6"/>
                  <a:gd name="T10" fmla="*/ 30 w 30"/>
                  <a:gd name="T11" fmla="*/ 0 h 6"/>
                  <a:gd name="T12" fmla="*/ 30 w 30"/>
                  <a:gd name="T13" fmla="*/ 0 h 6"/>
                  <a:gd name="T14" fmla="*/ 30 w 30"/>
                  <a:gd name="T15" fmla="*/ 0 h 6"/>
                  <a:gd name="T16" fmla="*/ 24 w 30"/>
                  <a:gd name="T17" fmla="*/ 0 h 6"/>
                  <a:gd name="T18" fmla="*/ 24 w 30"/>
                  <a:gd name="T19" fmla="*/ 0 h 6"/>
                  <a:gd name="T20" fmla="*/ 24 w 30"/>
                  <a:gd name="T21" fmla="*/ 0 h 6"/>
                  <a:gd name="T22" fmla="*/ 18 w 30"/>
                  <a:gd name="T23" fmla="*/ 0 h 6"/>
                  <a:gd name="T24" fmla="*/ 18 w 30"/>
                  <a:gd name="T25" fmla="*/ 0 h 6"/>
                  <a:gd name="T26" fmla="*/ 12 w 30"/>
                  <a:gd name="T27" fmla="*/ 0 h 6"/>
                  <a:gd name="T28" fmla="*/ 12 w 30"/>
                  <a:gd name="T29" fmla="*/ 0 h 6"/>
                  <a:gd name="T30" fmla="*/ 12 w 30"/>
                  <a:gd name="T31" fmla="*/ 0 h 6"/>
                  <a:gd name="T32" fmla="*/ 6 w 30"/>
                  <a:gd name="T33" fmla="*/ 0 h 6"/>
                  <a:gd name="T34" fmla="*/ 6 w 30"/>
                  <a:gd name="T35" fmla="*/ 0 h 6"/>
                  <a:gd name="T36" fmla="*/ 6 w 30"/>
                  <a:gd name="T37" fmla="*/ 0 h 6"/>
                  <a:gd name="T38" fmla="*/ 0 w 30"/>
                  <a:gd name="T39" fmla="*/ 0 h 6"/>
                  <a:gd name="T40" fmla="*/ 0 w 30"/>
                  <a:gd name="T41" fmla="*/ 0 h 6"/>
                  <a:gd name="T42" fmla="*/ 0 w 30"/>
                  <a:gd name="T43" fmla="*/ 0 h 6"/>
                  <a:gd name="T44" fmla="*/ 0 w 30"/>
                  <a:gd name="T45" fmla="*/ 6 h 6"/>
                  <a:gd name="T46" fmla="*/ 0 w 30"/>
                  <a:gd name="T47" fmla="*/ 6 h 6"/>
                  <a:gd name="T48" fmla="*/ 0 w 30"/>
                  <a:gd name="T49" fmla="*/ 6 h 6"/>
                  <a:gd name="T50" fmla="*/ 0 w 30"/>
                  <a:gd name="T51" fmla="*/ 6 h 6"/>
                  <a:gd name="T52" fmla="*/ 6 w 30"/>
                  <a:gd name="T53" fmla="*/ 6 h 6"/>
                  <a:gd name="T54" fmla="*/ 6 w 30"/>
                  <a:gd name="T55" fmla="*/ 6 h 6"/>
                  <a:gd name="T56" fmla="*/ 12 w 30"/>
                  <a:gd name="T57" fmla="*/ 6 h 6"/>
                  <a:gd name="T58" fmla="*/ 12 w 30"/>
                  <a:gd name="T59" fmla="*/ 6 h 6"/>
                  <a:gd name="T60" fmla="*/ 12 w 30"/>
                  <a:gd name="T61" fmla="*/ 6 h 6"/>
                  <a:gd name="T62" fmla="*/ 18 w 30"/>
                  <a:gd name="T63" fmla="*/ 6 h 6"/>
                  <a:gd name="T64" fmla="*/ 18 w 30"/>
                  <a:gd name="T65" fmla="*/ 6 h 6"/>
                  <a:gd name="T66" fmla="*/ 18 w 30"/>
                  <a:gd name="T67" fmla="*/ 6 h 6"/>
                  <a:gd name="T68" fmla="*/ 24 w 30"/>
                  <a:gd name="T69" fmla="*/ 6 h 6"/>
                  <a:gd name="T70" fmla="*/ 24 w 30"/>
                  <a:gd name="T71" fmla="*/ 6 h 6"/>
                  <a:gd name="T72" fmla="*/ 24 w 30"/>
                  <a:gd name="T73" fmla="*/ 6 h 6"/>
                  <a:gd name="T74" fmla="*/ 30 w 30"/>
                  <a:gd name="T75" fmla="*/ 6 h 6"/>
                  <a:gd name="T76" fmla="*/ 30 w 30"/>
                  <a:gd name="T77" fmla="*/ 6 h 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0"/>
                  <a:gd name="T118" fmla="*/ 0 h 6"/>
                  <a:gd name="T119" fmla="*/ 30 w 30"/>
                  <a:gd name="T120" fmla="*/ 6 h 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0" h="6">
                    <a:moveTo>
                      <a:pt x="30" y="6"/>
                    </a:moveTo>
                    <a:lnTo>
                      <a:pt x="30" y="6"/>
                    </a:lnTo>
                    <a:lnTo>
                      <a:pt x="30" y="0"/>
                    </a:lnTo>
                    <a:lnTo>
                      <a:pt x="24" y="0"/>
                    </a:lnTo>
                    <a:lnTo>
                      <a:pt x="18" y="0"/>
                    </a:lnTo>
                    <a:lnTo>
                      <a:pt x="12" y="0"/>
                    </a:lnTo>
                    <a:lnTo>
                      <a:pt x="6" y="0"/>
                    </a:lnTo>
                    <a:lnTo>
                      <a:pt x="0" y="0"/>
                    </a:lnTo>
                    <a:lnTo>
                      <a:pt x="0" y="6"/>
                    </a:lnTo>
                    <a:lnTo>
                      <a:pt x="6" y="6"/>
                    </a:lnTo>
                    <a:lnTo>
                      <a:pt x="12" y="6"/>
                    </a:lnTo>
                    <a:lnTo>
                      <a:pt x="18" y="6"/>
                    </a:lnTo>
                    <a:lnTo>
                      <a:pt x="24" y="6"/>
                    </a:lnTo>
                    <a:lnTo>
                      <a:pt x="30" y="6"/>
                    </a:lnTo>
                    <a:close/>
                  </a:path>
                </a:pathLst>
              </a:custGeom>
              <a:solidFill>
                <a:srgbClr val="1A0C80"/>
              </a:solidFill>
              <a:ln w="9525">
                <a:noFill/>
                <a:round/>
                <a:headEnd/>
                <a:tailEnd/>
              </a:ln>
            </p:spPr>
            <p:txBody>
              <a:bodyPr/>
              <a:lstStyle/>
              <a:p>
                <a:pPr>
                  <a:defRPr/>
                </a:pPr>
                <a:endParaRPr lang="en-GB" sz="1108"/>
              </a:p>
            </p:txBody>
          </p:sp>
          <p:sp>
            <p:nvSpPr>
              <p:cNvPr id="134" name="Freeform 237"/>
              <p:cNvSpPr>
                <a:spLocks/>
              </p:cNvSpPr>
              <p:nvPr/>
            </p:nvSpPr>
            <p:spPr bwMode="auto">
              <a:xfrm>
                <a:off x="4224" y="2222"/>
                <a:ext cx="29" cy="2"/>
              </a:xfrm>
              <a:custGeom>
                <a:avLst/>
                <a:gdLst>
                  <a:gd name="T0" fmla="*/ 30 w 30"/>
                  <a:gd name="T1" fmla="*/ 0 h 1"/>
                  <a:gd name="T2" fmla="*/ 30 w 30"/>
                  <a:gd name="T3" fmla="*/ 0 h 1"/>
                  <a:gd name="T4" fmla="*/ 30 w 30"/>
                  <a:gd name="T5" fmla="*/ 0 h 1"/>
                  <a:gd name="T6" fmla="*/ 30 w 30"/>
                  <a:gd name="T7" fmla="*/ 0 h 1"/>
                  <a:gd name="T8" fmla="*/ 30 w 30"/>
                  <a:gd name="T9" fmla="*/ 0 h 1"/>
                  <a:gd name="T10" fmla="*/ 30 w 30"/>
                  <a:gd name="T11" fmla="*/ 0 h 1"/>
                  <a:gd name="T12" fmla="*/ 30 w 30"/>
                  <a:gd name="T13" fmla="*/ 0 h 1"/>
                  <a:gd name="T14" fmla="*/ 30 w 30"/>
                  <a:gd name="T15" fmla="*/ 0 h 1"/>
                  <a:gd name="T16" fmla="*/ 24 w 30"/>
                  <a:gd name="T17" fmla="*/ 0 h 1"/>
                  <a:gd name="T18" fmla="*/ 24 w 30"/>
                  <a:gd name="T19" fmla="*/ 0 h 1"/>
                  <a:gd name="T20" fmla="*/ 24 w 30"/>
                  <a:gd name="T21" fmla="*/ 0 h 1"/>
                  <a:gd name="T22" fmla="*/ 18 w 30"/>
                  <a:gd name="T23" fmla="*/ 0 h 1"/>
                  <a:gd name="T24" fmla="*/ 18 w 30"/>
                  <a:gd name="T25" fmla="*/ 0 h 1"/>
                  <a:gd name="T26" fmla="*/ 12 w 30"/>
                  <a:gd name="T27" fmla="*/ 0 h 1"/>
                  <a:gd name="T28" fmla="*/ 12 w 30"/>
                  <a:gd name="T29" fmla="*/ 0 h 1"/>
                  <a:gd name="T30" fmla="*/ 12 w 30"/>
                  <a:gd name="T31" fmla="*/ 0 h 1"/>
                  <a:gd name="T32" fmla="*/ 6 w 30"/>
                  <a:gd name="T33" fmla="*/ 0 h 1"/>
                  <a:gd name="T34" fmla="*/ 6 w 30"/>
                  <a:gd name="T35" fmla="*/ 0 h 1"/>
                  <a:gd name="T36" fmla="*/ 6 w 30"/>
                  <a:gd name="T37" fmla="*/ 0 h 1"/>
                  <a:gd name="T38" fmla="*/ 0 w 30"/>
                  <a:gd name="T39" fmla="*/ 0 h 1"/>
                  <a:gd name="T40" fmla="*/ 0 w 30"/>
                  <a:gd name="T41" fmla="*/ 0 h 1"/>
                  <a:gd name="T42" fmla="*/ 0 w 30"/>
                  <a:gd name="T43" fmla="*/ 0 h 1"/>
                  <a:gd name="T44" fmla="*/ 0 w 30"/>
                  <a:gd name="T45" fmla="*/ 0 h 1"/>
                  <a:gd name="T46" fmla="*/ 0 w 30"/>
                  <a:gd name="T47" fmla="*/ 0 h 1"/>
                  <a:gd name="T48" fmla="*/ 0 w 30"/>
                  <a:gd name="T49" fmla="*/ 0 h 1"/>
                  <a:gd name="T50" fmla="*/ 6 w 30"/>
                  <a:gd name="T51" fmla="*/ 0 h 1"/>
                  <a:gd name="T52" fmla="*/ 6 w 30"/>
                  <a:gd name="T53" fmla="*/ 0 h 1"/>
                  <a:gd name="T54" fmla="*/ 6 w 30"/>
                  <a:gd name="T55" fmla="*/ 0 h 1"/>
                  <a:gd name="T56" fmla="*/ 12 w 30"/>
                  <a:gd name="T57" fmla="*/ 0 h 1"/>
                  <a:gd name="T58" fmla="*/ 12 w 30"/>
                  <a:gd name="T59" fmla="*/ 0 h 1"/>
                  <a:gd name="T60" fmla="*/ 12 w 30"/>
                  <a:gd name="T61" fmla="*/ 0 h 1"/>
                  <a:gd name="T62" fmla="*/ 18 w 30"/>
                  <a:gd name="T63" fmla="*/ 0 h 1"/>
                  <a:gd name="T64" fmla="*/ 18 w 30"/>
                  <a:gd name="T65" fmla="*/ 0 h 1"/>
                  <a:gd name="T66" fmla="*/ 24 w 30"/>
                  <a:gd name="T67" fmla="*/ 0 h 1"/>
                  <a:gd name="T68" fmla="*/ 24 w 30"/>
                  <a:gd name="T69" fmla="*/ 0 h 1"/>
                  <a:gd name="T70" fmla="*/ 24 w 30"/>
                  <a:gd name="T71" fmla="*/ 0 h 1"/>
                  <a:gd name="T72" fmla="*/ 30 w 30"/>
                  <a:gd name="T73" fmla="*/ 0 h 1"/>
                  <a:gd name="T74" fmla="*/ 30 w 30"/>
                  <a:gd name="T75" fmla="*/ 0 h 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
                  <a:gd name="T115" fmla="*/ 0 h 1"/>
                  <a:gd name="T116" fmla="*/ 30 w 30"/>
                  <a:gd name="T117" fmla="*/ 1 h 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 h="1">
                    <a:moveTo>
                      <a:pt x="30" y="0"/>
                    </a:moveTo>
                    <a:lnTo>
                      <a:pt x="30" y="0"/>
                    </a:lnTo>
                    <a:lnTo>
                      <a:pt x="24" y="0"/>
                    </a:lnTo>
                    <a:lnTo>
                      <a:pt x="18" y="0"/>
                    </a:lnTo>
                    <a:lnTo>
                      <a:pt x="12" y="0"/>
                    </a:lnTo>
                    <a:lnTo>
                      <a:pt x="6" y="0"/>
                    </a:lnTo>
                    <a:lnTo>
                      <a:pt x="0" y="0"/>
                    </a:lnTo>
                    <a:lnTo>
                      <a:pt x="6" y="0"/>
                    </a:lnTo>
                    <a:lnTo>
                      <a:pt x="12" y="0"/>
                    </a:lnTo>
                    <a:lnTo>
                      <a:pt x="18" y="0"/>
                    </a:lnTo>
                    <a:lnTo>
                      <a:pt x="24" y="0"/>
                    </a:lnTo>
                    <a:lnTo>
                      <a:pt x="30" y="0"/>
                    </a:lnTo>
                    <a:close/>
                  </a:path>
                </a:pathLst>
              </a:custGeom>
              <a:solidFill>
                <a:srgbClr val="1A0C80"/>
              </a:solidFill>
              <a:ln w="9525">
                <a:noFill/>
                <a:round/>
                <a:headEnd/>
                <a:tailEnd/>
              </a:ln>
            </p:spPr>
            <p:txBody>
              <a:bodyPr/>
              <a:lstStyle/>
              <a:p>
                <a:pPr>
                  <a:defRPr/>
                </a:pPr>
                <a:endParaRPr lang="en-GB" sz="1108"/>
              </a:p>
            </p:txBody>
          </p:sp>
          <p:sp>
            <p:nvSpPr>
              <p:cNvPr id="135" name="Freeform 238"/>
              <p:cNvSpPr>
                <a:spLocks/>
              </p:cNvSpPr>
              <p:nvPr/>
            </p:nvSpPr>
            <p:spPr bwMode="auto">
              <a:xfrm>
                <a:off x="4235" y="2191"/>
                <a:ext cx="6" cy="6"/>
              </a:xfrm>
              <a:custGeom>
                <a:avLst/>
                <a:gdLst>
                  <a:gd name="T0" fmla="*/ 6 w 6"/>
                  <a:gd name="T1" fmla="*/ 0 h 5"/>
                  <a:gd name="T2" fmla="*/ 6 w 6"/>
                  <a:gd name="T3" fmla="*/ 0 h 5"/>
                  <a:gd name="T4" fmla="*/ 6 w 6"/>
                  <a:gd name="T5" fmla="*/ 0 h 5"/>
                  <a:gd name="T6" fmla="*/ 0 w 6"/>
                  <a:gd name="T7" fmla="*/ 0 h 5"/>
                  <a:gd name="T8" fmla="*/ 0 w 6"/>
                  <a:gd name="T9" fmla="*/ 0 h 5"/>
                  <a:gd name="T10" fmla="*/ 0 w 6"/>
                  <a:gd name="T11" fmla="*/ 0 h 5"/>
                  <a:gd name="T12" fmla="*/ 0 w 6"/>
                  <a:gd name="T13" fmla="*/ 0 h 5"/>
                  <a:gd name="T14" fmla="*/ 0 w 6"/>
                  <a:gd name="T15" fmla="*/ 0 h 5"/>
                  <a:gd name="T16" fmla="*/ 6 w 6"/>
                  <a:gd name="T17" fmla="*/ 5 h 5"/>
                  <a:gd name="T18" fmla="*/ 6 w 6"/>
                  <a:gd name="T19" fmla="*/ 0 h 5"/>
                  <a:gd name="T20" fmla="*/ 6 w 6"/>
                  <a:gd name="T21" fmla="*/ 0 h 5"/>
                  <a:gd name="T22" fmla="*/ 6 w 6"/>
                  <a:gd name="T23" fmla="*/ 0 h 5"/>
                  <a:gd name="T24" fmla="*/ 6 w 6"/>
                  <a:gd name="T25" fmla="*/ 0 h 5"/>
                  <a:gd name="T26" fmla="*/ 6 w 6"/>
                  <a:gd name="T27" fmla="*/ 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5"/>
                  <a:gd name="T44" fmla="*/ 6 w 6"/>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5">
                    <a:moveTo>
                      <a:pt x="6" y="0"/>
                    </a:moveTo>
                    <a:lnTo>
                      <a:pt x="6" y="0"/>
                    </a:lnTo>
                    <a:lnTo>
                      <a:pt x="0" y="0"/>
                    </a:lnTo>
                    <a:lnTo>
                      <a:pt x="6" y="5"/>
                    </a:lnTo>
                    <a:lnTo>
                      <a:pt x="6" y="0"/>
                    </a:lnTo>
                    <a:close/>
                  </a:path>
                </a:pathLst>
              </a:custGeom>
              <a:solidFill>
                <a:srgbClr val="F7F619"/>
              </a:solidFill>
              <a:ln w="9525">
                <a:noFill/>
                <a:round/>
                <a:headEnd/>
                <a:tailEnd/>
              </a:ln>
            </p:spPr>
            <p:txBody>
              <a:bodyPr/>
              <a:lstStyle/>
              <a:p>
                <a:pPr>
                  <a:defRPr/>
                </a:pPr>
                <a:endParaRPr lang="en-GB" sz="1108"/>
              </a:p>
            </p:txBody>
          </p:sp>
          <p:sp>
            <p:nvSpPr>
              <p:cNvPr id="136" name="Freeform 239"/>
              <p:cNvSpPr>
                <a:spLocks/>
              </p:cNvSpPr>
              <p:nvPr/>
            </p:nvSpPr>
            <p:spPr bwMode="auto">
              <a:xfrm>
                <a:off x="4241" y="2185"/>
                <a:ext cx="6" cy="2"/>
              </a:xfrm>
              <a:custGeom>
                <a:avLst/>
                <a:gdLst>
                  <a:gd name="T0" fmla="*/ 6 w 6"/>
                  <a:gd name="T1" fmla="*/ 0 h 1"/>
                  <a:gd name="T2" fmla="*/ 6 w 6"/>
                  <a:gd name="T3" fmla="*/ 0 h 1"/>
                  <a:gd name="T4" fmla="*/ 6 w 6"/>
                  <a:gd name="T5" fmla="*/ 0 h 1"/>
                  <a:gd name="T6" fmla="*/ 0 w 6"/>
                  <a:gd name="T7" fmla="*/ 0 h 1"/>
                  <a:gd name="T8" fmla="*/ 0 w 6"/>
                  <a:gd name="T9" fmla="*/ 0 h 1"/>
                  <a:gd name="T10" fmla="*/ 0 w 6"/>
                  <a:gd name="T11" fmla="*/ 0 h 1"/>
                  <a:gd name="T12" fmla="*/ 0 w 6"/>
                  <a:gd name="T13" fmla="*/ 0 h 1"/>
                  <a:gd name="T14" fmla="*/ 0 w 6"/>
                  <a:gd name="T15" fmla="*/ 0 h 1"/>
                  <a:gd name="T16" fmla="*/ 6 w 6"/>
                  <a:gd name="T17" fmla="*/ 0 h 1"/>
                  <a:gd name="T18" fmla="*/ 6 w 6"/>
                  <a:gd name="T19" fmla="*/ 0 h 1"/>
                  <a:gd name="T20" fmla="*/ 6 w 6"/>
                  <a:gd name="T21" fmla="*/ 0 h 1"/>
                  <a:gd name="T22" fmla="*/ 6 w 6"/>
                  <a:gd name="T23" fmla="*/ 0 h 1"/>
                  <a:gd name="T24" fmla="*/ 6 w 6"/>
                  <a:gd name="T25" fmla="*/ 0 h 1"/>
                  <a:gd name="T26" fmla="*/ 6 w 6"/>
                  <a:gd name="T27" fmla="*/ 0 h 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
                  <a:gd name="T44" fmla="*/ 6 w 6"/>
                  <a:gd name="T45" fmla="*/ 1 h 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
                    <a:moveTo>
                      <a:pt x="6" y="0"/>
                    </a:moveTo>
                    <a:lnTo>
                      <a:pt x="6" y="0"/>
                    </a:lnTo>
                    <a:lnTo>
                      <a:pt x="0" y="0"/>
                    </a:lnTo>
                    <a:lnTo>
                      <a:pt x="6" y="0"/>
                    </a:lnTo>
                    <a:close/>
                  </a:path>
                </a:pathLst>
              </a:custGeom>
              <a:solidFill>
                <a:srgbClr val="F7F619"/>
              </a:solidFill>
              <a:ln w="9525">
                <a:noFill/>
                <a:round/>
                <a:headEnd/>
                <a:tailEnd/>
              </a:ln>
            </p:spPr>
            <p:txBody>
              <a:bodyPr/>
              <a:lstStyle/>
              <a:p>
                <a:pPr>
                  <a:defRPr/>
                </a:pPr>
                <a:endParaRPr lang="en-GB" sz="1108"/>
              </a:p>
            </p:txBody>
          </p:sp>
          <p:sp>
            <p:nvSpPr>
              <p:cNvPr id="137" name="Freeform 240"/>
              <p:cNvSpPr>
                <a:spLocks/>
              </p:cNvSpPr>
              <p:nvPr/>
            </p:nvSpPr>
            <p:spPr bwMode="auto">
              <a:xfrm>
                <a:off x="4229" y="2185"/>
                <a:ext cx="6" cy="2"/>
              </a:xfrm>
              <a:custGeom>
                <a:avLst/>
                <a:gdLst>
                  <a:gd name="T0" fmla="*/ 6 w 6"/>
                  <a:gd name="T1" fmla="*/ 0 h 1"/>
                  <a:gd name="T2" fmla="*/ 6 w 6"/>
                  <a:gd name="T3" fmla="*/ 0 h 1"/>
                  <a:gd name="T4" fmla="*/ 6 w 6"/>
                  <a:gd name="T5" fmla="*/ 0 h 1"/>
                  <a:gd name="T6" fmla="*/ 6 w 6"/>
                  <a:gd name="T7" fmla="*/ 0 h 1"/>
                  <a:gd name="T8" fmla="*/ 0 w 6"/>
                  <a:gd name="T9" fmla="*/ 0 h 1"/>
                  <a:gd name="T10" fmla="*/ 0 w 6"/>
                  <a:gd name="T11" fmla="*/ 0 h 1"/>
                  <a:gd name="T12" fmla="*/ 0 w 6"/>
                  <a:gd name="T13" fmla="*/ 0 h 1"/>
                  <a:gd name="T14" fmla="*/ 6 w 6"/>
                  <a:gd name="T15" fmla="*/ 0 h 1"/>
                  <a:gd name="T16" fmla="*/ 6 w 6"/>
                  <a:gd name="T17" fmla="*/ 0 h 1"/>
                  <a:gd name="T18" fmla="*/ 6 w 6"/>
                  <a:gd name="T19" fmla="*/ 0 h 1"/>
                  <a:gd name="T20" fmla="*/ 6 w 6"/>
                  <a:gd name="T21" fmla="*/ 0 h 1"/>
                  <a:gd name="T22" fmla="*/ 6 w 6"/>
                  <a:gd name="T23" fmla="*/ 0 h 1"/>
                  <a:gd name="T24" fmla="*/ 6 w 6"/>
                  <a:gd name="T25" fmla="*/ 0 h 1"/>
                  <a:gd name="T26" fmla="*/ 6 w 6"/>
                  <a:gd name="T27" fmla="*/ 0 h 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
                  <a:gd name="T44" fmla="*/ 6 w 6"/>
                  <a:gd name="T45" fmla="*/ 1 h 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
                    <a:moveTo>
                      <a:pt x="6" y="0"/>
                    </a:moveTo>
                    <a:lnTo>
                      <a:pt x="6" y="0"/>
                    </a:lnTo>
                    <a:lnTo>
                      <a:pt x="0" y="0"/>
                    </a:lnTo>
                    <a:lnTo>
                      <a:pt x="6" y="0"/>
                    </a:lnTo>
                    <a:close/>
                  </a:path>
                </a:pathLst>
              </a:custGeom>
              <a:solidFill>
                <a:srgbClr val="F7F619"/>
              </a:solidFill>
              <a:ln w="9525">
                <a:noFill/>
                <a:round/>
                <a:headEnd/>
                <a:tailEnd/>
              </a:ln>
            </p:spPr>
            <p:txBody>
              <a:bodyPr/>
              <a:lstStyle/>
              <a:p>
                <a:pPr>
                  <a:defRPr/>
                </a:pPr>
                <a:endParaRPr lang="en-GB" sz="1108"/>
              </a:p>
            </p:txBody>
          </p:sp>
          <p:sp>
            <p:nvSpPr>
              <p:cNvPr id="138" name="Freeform 241"/>
              <p:cNvSpPr>
                <a:spLocks/>
              </p:cNvSpPr>
              <p:nvPr/>
            </p:nvSpPr>
            <p:spPr bwMode="auto">
              <a:xfrm>
                <a:off x="4188" y="2157"/>
                <a:ext cx="238" cy="162"/>
              </a:xfrm>
              <a:custGeom>
                <a:avLst/>
                <a:gdLst>
                  <a:gd name="T0" fmla="*/ 238 w 238"/>
                  <a:gd name="T1" fmla="*/ 0 h 156"/>
                  <a:gd name="T2" fmla="*/ 0 w 238"/>
                  <a:gd name="T3" fmla="*/ 0 h 156"/>
                  <a:gd name="T4" fmla="*/ 0 w 238"/>
                  <a:gd name="T5" fmla="*/ 1704 h 156"/>
                  <a:gd name="T6" fmla="*/ 238 w 238"/>
                  <a:gd name="T7" fmla="*/ 1704 h 156"/>
                  <a:gd name="T8" fmla="*/ 238 w 238"/>
                  <a:gd name="T9" fmla="*/ 0 h 156"/>
                  <a:gd name="T10" fmla="*/ 238 w 238"/>
                  <a:gd name="T11" fmla="*/ 0 h 156"/>
                  <a:gd name="T12" fmla="*/ 0 60000 65536"/>
                  <a:gd name="T13" fmla="*/ 0 60000 65536"/>
                  <a:gd name="T14" fmla="*/ 0 60000 65536"/>
                  <a:gd name="T15" fmla="*/ 0 60000 65536"/>
                  <a:gd name="T16" fmla="*/ 0 60000 65536"/>
                  <a:gd name="T17" fmla="*/ 0 60000 65536"/>
                  <a:gd name="T18" fmla="*/ 0 w 238"/>
                  <a:gd name="T19" fmla="*/ 0 h 156"/>
                  <a:gd name="T20" fmla="*/ 238 w 238"/>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38" h="156">
                    <a:moveTo>
                      <a:pt x="238" y="0"/>
                    </a:moveTo>
                    <a:lnTo>
                      <a:pt x="0" y="0"/>
                    </a:lnTo>
                    <a:lnTo>
                      <a:pt x="0" y="156"/>
                    </a:lnTo>
                    <a:lnTo>
                      <a:pt x="238" y="156"/>
                    </a:lnTo>
                    <a:lnTo>
                      <a:pt x="238" y="0"/>
                    </a:lnTo>
                  </a:path>
                </a:pathLst>
              </a:custGeom>
              <a:noFill/>
              <a:ln w="0">
                <a:solidFill>
                  <a:srgbClr val="000000"/>
                </a:solidFill>
                <a:prstDash val="solid"/>
                <a:round/>
                <a:headEnd/>
                <a:tailEnd/>
              </a:ln>
            </p:spPr>
            <p:txBody>
              <a:bodyPr/>
              <a:lstStyle/>
              <a:p>
                <a:pPr>
                  <a:defRPr/>
                </a:pPr>
                <a:endParaRPr lang="en-GB" sz="1108"/>
              </a:p>
            </p:txBody>
          </p:sp>
        </p:grpSp>
        <p:graphicFrame>
          <p:nvGraphicFramePr>
            <p:cNvPr id="18" name="Object 252"/>
            <p:cNvGraphicFramePr>
              <a:graphicFrameLocks noChangeAspect="1"/>
            </p:cNvGraphicFramePr>
            <p:nvPr/>
          </p:nvGraphicFramePr>
          <p:xfrm>
            <a:off x="369889" y="5298398"/>
            <a:ext cx="159887" cy="104250"/>
          </p:xfrm>
          <a:graphic>
            <a:graphicData uri="http://schemas.openxmlformats.org/presentationml/2006/ole">
              <mc:AlternateContent xmlns:mc="http://schemas.openxmlformats.org/markup-compatibility/2006">
                <mc:Choice xmlns:v="urn:schemas-microsoft-com:vml" Requires="v">
                  <p:oleObj spid="_x0000_s365885" name="Clip" r:id="rId6" imgW="2835360" imgH="1920600" progId="">
                    <p:embed/>
                  </p:oleObj>
                </mc:Choice>
                <mc:Fallback>
                  <p:oleObj name="Clip" r:id="rId6" imgW="2835360" imgH="1920600" progId="">
                    <p:embed/>
                    <p:pic>
                      <p:nvPicPr>
                        <p:cNvPr id="0" name="Object 2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889" y="5298398"/>
                          <a:ext cx="159887" cy="10425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9" name="Group 214"/>
            <p:cNvGrpSpPr>
              <a:grpSpLocks/>
            </p:cNvGrpSpPr>
            <p:nvPr userDrawn="1"/>
          </p:nvGrpSpPr>
          <p:grpSpPr bwMode="auto">
            <a:xfrm>
              <a:off x="1847017" y="5298398"/>
              <a:ext cx="166365" cy="106293"/>
              <a:chOff x="4187" y="2402"/>
              <a:chExt cx="240" cy="161"/>
            </a:xfrm>
          </p:grpSpPr>
          <p:sp>
            <p:nvSpPr>
              <p:cNvPr id="122" name="Freeform 215"/>
              <p:cNvSpPr>
                <a:spLocks/>
              </p:cNvSpPr>
              <p:nvPr/>
            </p:nvSpPr>
            <p:spPr bwMode="auto">
              <a:xfrm>
                <a:off x="4234" y="2402"/>
                <a:ext cx="191" cy="161"/>
              </a:xfrm>
              <a:custGeom>
                <a:avLst/>
                <a:gdLst>
                  <a:gd name="T0" fmla="*/ 191 w 191"/>
                  <a:gd name="T1" fmla="*/ 1066 h 156"/>
                  <a:gd name="T2" fmla="*/ 191 w 191"/>
                  <a:gd name="T3" fmla="*/ 0 h 156"/>
                  <a:gd name="T4" fmla="*/ 0 w 191"/>
                  <a:gd name="T5" fmla="*/ 0 h 156"/>
                  <a:gd name="T6" fmla="*/ 0 w 191"/>
                  <a:gd name="T7" fmla="*/ 1066 h 156"/>
                  <a:gd name="T8" fmla="*/ 191 w 191"/>
                  <a:gd name="T9" fmla="*/ 1066 h 156"/>
                  <a:gd name="T10" fmla="*/ 191 w 191"/>
                  <a:gd name="T11" fmla="*/ 1066 h 156"/>
                  <a:gd name="T12" fmla="*/ 0 60000 65536"/>
                  <a:gd name="T13" fmla="*/ 0 60000 65536"/>
                  <a:gd name="T14" fmla="*/ 0 60000 65536"/>
                  <a:gd name="T15" fmla="*/ 0 60000 65536"/>
                  <a:gd name="T16" fmla="*/ 0 60000 65536"/>
                  <a:gd name="T17" fmla="*/ 0 60000 65536"/>
                  <a:gd name="T18" fmla="*/ 0 w 191"/>
                  <a:gd name="T19" fmla="*/ 0 h 156"/>
                  <a:gd name="T20" fmla="*/ 191 w 191"/>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191" h="156">
                    <a:moveTo>
                      <a:pt x="191" y="156"/>
                    </a:moveTo>
                    <a:lnTo>
                      <a:pt x="191" y="0"/>
                    </a:lnTo>
                    <a:lnTo>
                      <a:pt x="0" y="0"/>
                    </a:lnTo>
                    <a:lnTo>
                      <a:pt x="0" y="156"/>
                    </a:lnTo>
                    <a:lnTo>
                      <a:pt x="191" y="156"/>
                    </a:lnTo>
                    <a:close/>
                  </a:path>
                </a:pathLst>
              </a:custGeom>
              <a:solidFill>
                <a:srgbClr val="FFE600"/>
              </a:solidFill>
              <a:ln w="9525">
                <a:noFill/>
                <a:round/>
                <a:headEnd/>
                <a:tailEnd/>
              </a:ln>
            </p:spPr>
            <p:txBody>
              <a:bodyPr/>
              <a:lstStyle/>
              <a:p>
                <a:pPr>
                  <a:defRPr/>
                </a:pPr>
                <a:endParaRPr lang="en-GB" sz="1108"/>
              </a:p>
            </p:txBody>
          </p:sp>
          <p:sp>
            <p:nvSpPr>
              <p:cNvPr id="123" name="Freeform 216"/>
              <p:cNvSpPr>
                <a:spLocks/>
              </p:cNvSpPr>
              <p:nvPr/>
            </p:nvSpPr>
            <p:spPr bwMode="auto">
              <a:xfrm>
                <a:off x="4187" y="2402"/>
                <a:ext cx="77" cy="161"/>
              </a:xfrm>
              <a:custGeom>
                <a:avLst/>
                <a:gdLst>
                  <a:gd name="T0" fmla="*/ 77 w 77"/>
                  <a:gd name="T1" fmla="*/ 1066 h 156"/>
                  <a:gd name="T2" fmla="*/ 77 w 77"/>
                  <a:gd name="T3" fmla="*/ 0 h 156"/>
                  <a:gd name="T4" fmla="*/ 0 w 77"/>
                  <a:gd name="T5" fmla="*/ 0 h 156"/>
                  <a:gd name="T6" fmla="*/ 0 w 77"/>
                  <a:gd name="T7" fmla="*/ 1066 h 156"/>
                  <a:gd name="T8" fmla="*/ 77 w 77"/>
                  <a:gd name="T9" fmla="*/ 1066 h 156"/>
                  <a:gd name="T10" fmla="*/ 77 w 77"/>
                  <a:gd name="T11" fmla="*/ 1066 h 156"/>
                  <a:gd name="T12" fmla="*/ 0 60000 65536"/>
                  <a:gd name="T13" fmla="*/ 0 60000 65536"/>
                  <a:gd name="T14" fmla="*/ 0 60000 65536"/>
                  <a:gd name="T15" fmla="*/ 0 60000 65536"/>
                  <a:gd name="T16" fmla="*/ 0 60000 65536"/>
                  <a:gd name="T17" fmla="*/ 0 60000 65536"/>
                  <a:gd name="T18" fmla="*/ 0 w 77"/>
                  <a:gd name="T19" fmla="*/ 0 h 156"/>
                  <a:gd name="T20" fmla="*/ 77 w 77"/>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77" h="156">
                    <a:moveTo>
                      <a:pt x="77" y="156"/>
                    </a:moveTo>
                    <a:lnTo>
                      <a:pt x="77" y="0"/>
                    </a:lnTo>
                    <a:lnTo>
                      <a:pt x="0" y="0"/>
                    </a:lnTo>
                    <a:lnTo>
                      <a:pt x="0" y="156"/>
                    </a:lnTo>
                    <a:lnTo>
                      <a:pt x="77" y="156"/>
                    </a:lnTo>
                    <a:close/>
                  </a:path>
                </a:pathLst>
              </a:custGeom>
              <a:solidFill>
                <a:srgbClr val="0C419A"/>
              </a:solidFill>
              <a:ln w="9525">
                <a:noFill/>
                <a:round/>
                <a:headEnd/>
                <a:tailEnd/>
              </a:ln>
            </p:spPr>
            <p:txBody>
              <a:bodyPr/>
              <a:lstStyle/>
              <a:p>
                <a:pPr>
                  <a:defRPr/>
                </a:pPr>
                <a:endParaRPr lang="en-GB" sz="1108"/>
              </a:p>
            </p:txBody>
          </p:sp>
          <p:sp>
            <p:nvSpPr>
              <p:cNvPr id="124" name="Freeform 217"/>
              <p:cNvSpPr>
                <a:spLocks/>
              </p:cNvSpPr>
              <p:nvPr/>
            </p:nvSpPr>
            <p:spPr bwMode="auto">
              <a:xfrm>
                <a:off x="4348" y="2402"/>
                <a:ext cx="79" cy="161"/>
              </a:xfrm>
              <a:custGeom>
                <a:avLst/>
                <a:gdLst>
                  <a:gd name="T0" fmla="*/ 78 w 78"/>
                  <a:gd name="T1" fmla="*/ 1066 h 156"/>
                  <a:gd name="T2" fmla="*/ 78 w 78"/>
                  <a:gd name="T3" fmla="*/ 0 h 156"/>
                  <a:gd name="T4" fmla="*/ 0 w 78"/>
                  <a:gd name="T5" fmla="*/ 0 h 156"/>
                  <a:gd name="T6" fmla="*/ 0 w 78"/>
                  <a:gd name="T7" fmla="*/ 1066 h 156"/>
                  <a:gd name="T8" fmla="*/ 78 w 78"/>
                  <a:gd name="T9" fmla="*/ 1066 h 156"/>
                  <a:gd name="T10" fmla="*/ 78 w 78"/>
                  <a:gd name="T11" fmla="*/ 1066 h 156"/>
                  <a:gd name="T12" fmla="*/ 0 60000 65536"/>
                  <a:gd name="T13" fmla="*/ 0 60000 65536"/>
                  <a:gd name="T14" fmla="*/ 0 60000 65536"/>
                  <a:gd name="T15" fmla="*/ 0 60000 65536"/>
                  <a:gd name="T16" fmla="*/ 0 60000 65536"/>
                  <a:gd name="T17" fmla="*/ 0 60000 65536"/>
                  <a:gd name="T18" fmla="*/ 0 w 78"/>
                  <a:gd name="T19" fmla="*/ 0 h 156"/>
                  <a:gd name="T20" fmla="*/ 78 w 78"/>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78" h="156">
                    <a:moveTo>
                      <a:pt x="78" y="156"/>
                    </a:moveTo>
                    <a:lnTo>
                      <a:pt x="78" y="0"/>
                    </a:lnTo>
                    <a:lnTo>
                      <a:pt x="0" y="0"/>
                    </a:lnTo>
                    <a:lnTo>
                      <a:pt x="0" y="156"/>
                    </a:lnTo>
                    <a:lnTo>
                      <a:pt x="78" y="156"/>
                    </a:lnTo>
                    <a:close/>
                  </a:path>
                </a:pathLst>
              </a:custGeom>
              <a:solidFill>
                <a:srgbClr val="FF0000"/>
              </a:solidFill>
              <a:ln w="9525">
                <a:noFill/>
                <a:round/>
                <a:headEnd/>
                <a:tailEnd/>
              </a:ln>
            </p:spPr>
            <p:txBody>
              <a:bodyPr/>
              <a:lstStyle/>
              <a:p>
                <a:pPr>
                  <a:defRPr/>
                </a:pPr>
                <a:endParaRPr lang="en-GB" sz="1108"/>
              </a:p>
            </p:txBody>
          </p:sp>
          <p:sp>
            <p:nvSpPr>
              <p:cNvPr id="125" name="Freeform 218"/>
              <p:cNvSpPr>
                <a:spLocks/>
              </p:cNvSpPr>
              <p:nvPr/>
            </p:nvSpPr>
            <p:spPr bwMode="auto">
              <a:xfrm>
                <a:off x="4187" y="2402"/>
                <a:ext cx="238" cy="161"/>
              </a:xfrm>
              <a:custGeom>
                <a:avLst/>
                <a:gdLst>
                  <a:gd name="T0" fmla="*/ 19 w 244"/>
                  <a:gd name="T1" fmla="*/ 19856 h 151"/>
                  <a:gd name="T2" fmla="*/ 19 w 244"/>
                  <a:gd name="T3" fmla="*/ 0 h 151"/>
                  <a:gd name="T4" fmla="*/ 0 w 244"/>
                  <a:gd name="T5" fmla="*/ 0 h 151"/>
                  <a:gd name="T6" fmla="*/ 0 w 244"/>
                  <a:gd name="T7" fmla="*/ 19856 h 151"/>
                  <a:gd name="T8" fmla="*/ 19 w 244"/>
                  <a:gd name="T9" fmla="*/ 19856 h 151"/>
                  <a:gd name="T10" fmla="*/ 19 w 244"/>
                  <a:gd name="T11" fmla="*/ 19856 h 151"/>
                  <a:gd name="T12" fmla="*/ 0 60000 65536"/>
                  <a:gd name="T13" fmla="*/ 0 60000 65536"/>
                  <a:gd name="T14" fmla="*/ 0 60000 65536"/>
                  <a:gd name="T15" fmla="*/ 0 60000 65536"/>
                  <a:gd name="T16" fmla="*/ 0 60000 65536"/>
                  <a:gd name="T17" fmla="*/ 0 60000 65536"/>
                  <a:gd name="T18" fmla="*/ 0 w 244"/>
                  <a:gd name="T19" fmla="*/ 0 h 151"/>
                  <a:gd name="T20" fmla="*/ 244 w 244"/>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44" h="151">
                    <a:moveTo>
                      <a:pt x="244" y="151"/>
                    </a:moveTo>
                    <a:lnTo>
                      <a:pt x="244" y="0"/>
                    </a:lnTo>
                    <a:lnTo>
                      <a:pt x="0" y="0"/>
                    </a:lnTo>
                    <a:lnTo>
                      <a:pt x="0" y="151"/>
                    </a:lnTo>
                    <a:lnTo>
                      <a:pt x="244" y="151"/>
                    </a:lnTo>
                  </a:path>
                </a:pathLst>
              </a:custGeom>
              <a:noFill/>
              <a:ln w="0">
                <a:solidFill>
                  <a:srgbClr val="000000"/>
                </a:solidFill>
                <a:prstDash val="solid"/>
                <a:round/>
                <a:headEnd/>
                <a:tailEnd/>
              </a:ln>
            </p:spPr>
            <p:txBody>
              <a:bodyPr/>
              <a:lstStyle/>
              <a:p>
                <a:pPr>
                  <a:defRPr/>
                </a:pPr>
                <a:endParaRPr lang="en-GB" sz="1108"/>
              </a:p>
            </p:txBody>
          </p:sp>
        </p:grpSp>
        <p:grpSp>
          <p:nvGrpSpPr>
            <p:cNvPr id="20" name="Group 269"/>
            <p:cNvGrpSpPr>
              <a:grpSpLocks noChangeAspect="1"/>
            </p:cNvGrpSpPr>
            <p:nvPr userDrawn="1"/>
          </p:nvGrpSpPr>
          <p:grpSpPr bwMode="auto">
            <a:xfrm>
              <a:off x="790121" y="5298398"/>
              <a:ext cx="160549" cy="102873"/>
              <a:chOff x="4214" y="2064"/>
              <a:chExt cx="242" cy="157"/>
            </a:xfrm>
          </p:grpSpPr>
          <p:sp>
            <p:nvSpPr>
              <p:cNvPr id="118" name="AutoShape 270"/>
              <p:cNvSpPr>
                <a:spLocks noChangeAspect="1" noChangeArrowheads="1" noTextEdit="1"/>
              </p:cNvSpPr>
              <p:nvPr/>
            </p:nvSpPr>
            <p:spPr bwMode="auto">
              <a:xfrm>
                <a:off x="4214" y="2064"/>
                <a:ext cx="242" cy="157"/>
              </a:xfrm>
              <a:prstGeom prst="rect">
                <a:avLst/>
              </a:prstGeom>
              <a:noFill/>
              <a:ln w="6350" algn="ctr">
                <a:solidFill>
                  <a:schemeClr val="tx1"/>
                </a:solidFill>
                <a:miter lim="800000"/>
                <a:headEnd/>
                <a:tailEnd/>
              </a:ln>
            </p:spPr>
            <p:txBody>
              <a:bodyPr/>
              <a:lstStyle/>
              <a:p>
                <a:pPr>
                  <a:defRPr/>
                </a:pPr>
                <a:endParaRPr lang="en-GB" sz="1108"/>
              </a:p>
            </p:txBody>
          </p:sp>
          <p:sp>
            <p:nvSpPr>
              <p:cNvPr id="119" name="Rectangle 271"/>
              <p:cNvSpPr>
                <a:spLocks noChangeArrowheads="1"/>
              </p:cNvSpPr>
              <p:nvPr/>
            </p:nvSpPr>
            <p:spPr bwMode="auto">
              <a:xfrm>
                <a:off x="4214" y="2064"/>
                <a:ext cx="242" cy="53"/>
              </a:xfrm>
              <a:prstGeom prst="rect">
                <a:avLst/>
              </a:prstGeom>
              <a:solidFill>
                <a:srgbClr val="FFFF00"/>
              </a:solidFill>
              <a:ln w="9525">
                <a:noFill/>
                <a:miter lim="800000"/>
                <a:headEnd/>
                <a:tailEnd/>
              </a:ln>
            </p:spPr>
            <p:txBody>
              <a:bodyPr/>
              <a:lstStyle/>
              <a:p>
                <a:pPr eaLnBrk="0" hangingPunct="0">
                  <a:spcBef>
                    <a:spcPct val="50000"/>
                  </a:spcBef>
                  <a:defRPr/>
                </a:pPr>
                <a:endParaRPr lang="en-US" sz="1108"/>
              </a:p>
            </p:txBody>
          </p:sp>
          <p:sp>
            <p:nvSpPr>
              <p:cNvPr id="120" name="Rectangle 272"/>
              <p:cNvSpPr>
                <a:spLocks noChangeArrowheads="1"/>
              </p:cNvSpPr>
              <p:nvPr/>
            </p:nvSpPr>
            <p:spPr bwMode="auto">
              <a:xfrm>
                <a:off x="4214" y="2117"/>
                <a:ext cx="242" cy="51"/>
              </a:xfrm>
              <a:prstGeom prst="rect">
                <a:avLst/>
              </a:prstGeom>
              <a:solidFill>
                <a:srgbClr val="51DC00"/>
              </a:solidFill>
              <a:ln w="9525">
                <a:noFill/>
                <a:miter lim="800000"/>
                <a:headEnd/>
                <a:tailEnd/>
              </a:ln>
            </p:spPr>
            <p:txBody>
              <a:bodyPr/>
              <a:lstStyle/>
              <a:p>
                <a:pPr eaLnBrk="0" hangingPunct="0">
                  <a:spcBef>
                    <a:spcPct val="50000"/>
                  </a:spcBef>
                  <a:defRPr/>
                </a:pPr>
                <a:endParaRPr lang="en-US" sz="1108"/>
              </a:p>
            </p:txBody>
          </p:sp>
          <p:sp>
            <p:nvSpPr>
              <p:cNvPr id="121" name="Rectangle 273"/>
              <p:cNvSpPr>
                <a:spLocks noChangeArrowheads="1"/>
              </p:cNvSpPr>
              <p:nvPr/>
            </p:nvSpPr>
            <p:spPr bwMode="auto">
              <a:xfrm>
                <a:off x="4214" y="2168"/>
                <a:ext cx="242" cy="53"/>
              </a:xfrm>
              <a:prstGeom prst="rect">
                <a:avLst/>
              </a:prstGeom>
              <a:solidFill>
                <a:srgbClr val="FF0000"/>
              </a:solidFill>
              <a:ln w="9525">
                <a:noFill/>
                <a:miter lim="800000"/>
                <a:headEnd/>
                <a:tailEnd/>
              </a:ln>
            </p:spPr>
            <p:txBody>
              <a:bodyPr/>
              <a:lstStyle/>
              <a:p>
                <a:pPr eaLnBrk="0" hangingPunct="0">
                  <a:spcBef>
                    <a:spcPct val="50000"/>
                  </a:spcBef>
                  <a:defRPr/>
                </a:pPr>
                <a:endParaRPr lang="en-US" sz="1108"/>
              </a:p>
            </p:txBody>
          </p:sp>
        </p:grpSp>
        <p:grpSp>
          <p:nvGrpSpPr>
            <p:cNvPr id="21" name="Group 16"/>
            <p:cNvGrpSpPr>
              <a:grpSpLocks/>
            </p:cNvGrpSpPr>
            <p:nvPr userDrawn="1"/>
          </p:nvGrpSpPr>
          <p:grpSpPr bwMode="auto">
            <a:xfrm>
              <a:off x="1854256" y="5092835"/>
              <a:ext cx="163609" cy="106293"/>
              <a:chOff x="1116" y="1646"/>
              <a:chExt cx="245" cy="151"/>
            </a:xfrm>
          </p:grpSpPr>
          <p:sp>
            <p:nvSpPr>
              <p:cNvPr id="115" name="Freeform 17"/>
              <p:cNvSpPr>
                <a:spLocks/>
              </p:cNvSpPr>
              <p:nvPr/>
            </p:nvSpPr>
            <p:spPr bwMode="auto">
              <a:xfrm>
                <a:off x="1116" y="1646"/>
                <a:ext cx="245" cy="151"/>
              </a:xfrm>
              <a:custGeom>
                <a:avLst/>
                <a:gdLst>
                  <a:gd name="T0" fmla="*/ 244 w 244"/>
                  <a:gd name="T1" fmla="*/ 151 h 151"/>
                  <a:gd name="T2" fmla="*/ 244 w 244"/>
                  <a:gd name="T3" fmla="*/ 0 h 151"/>
                  <a:gd name="T4" fmla="*/ 0 w 244"/>
                  <a:gd name="T5" fmla="*/ 0 h 151"/>
                  <a:gd name="T6" fmla="*/ 0 w 244"/>
                  <a:gd name="T7" fmla="*/ 151 h 151"/>
                  <a:gd name="T8" fmla="*/ 244 w 244"/>
                  <a:gd name="T9" fmla="*/ 151 h 151"/>
                  <a:gd name="T10" fmla="*/ 244 w 244"/>
                  <a:gd name="T11" fmla="*/ 151 h 151"/>
                  <a:gd name="T12" fmla="*/ 0 60000 65536"/>
                  <a:gd name="T13" fmla="*/ 0 60000 65536"/>
                  <a:gd name="T14" fmla="*/ 0 60000 65536"/>
                  <a:gd name="T15" fmla="*/ 0 60000 65536"/>
                  <a:gd name="T16" fmla="*/ 0 60000 65536"/>
                  <a:gd name="T17" fmla="*/ 0 60000 65536"/>
                  <a:gd name="T18" fmla="*/ 0 w 244"/>
                  <a:gd name="T19" fmla="*/ 0 h 151"/>
                  <a:gd name="T20" fmla="*/ 244 w 244"/>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44" h="151">
                    <a:moveTo>
                      <a:pt x="244" y="151"/>
                    </a:moveTo>
                    <a:lnTo>
                      <a:pt x="244" y="0"/>
                    </a:lnTo>
                    <a:lnTo>
                      <a:pt x="0" y="0"/>
                    </a:lnTo>
                    <a:lnTo>
                      <a:pt x="0" y="151"/>
                    </a:lnTo>
                    <a:lnTo>
                      <a:pt x="244" y="151"/>
                    </a:lnTo>
                    <a:close/>
                  </a:path>
                </a:pathLst>
              </a:custGeom>
              <a:solidFill>
                <a:srgbClr val="FFFFFF"/>
              </a:solidFill>
              <a:ln w="9525">
                <a:noFill/>
                <a:round/>
                <a:headEnd/>
                <a:tailEnd/>
              </a:ln>
            </p:spPr>
            <p:txBody>
              <a:bodyPr/>
              <a:lstStyle/>
              <a:p>
                <a:pPr>
                  <a:defRPr/>
                </a:pPr>
                <a:endParaRPr lang="en-GB" sz="1108"/>
              </a:p>
            </p:txBody>
          </p:sp>
          <p:sp>
            <p:nvSpPr>
              <p:cNvPr id="116" name="Freeform 18"/>
              <p:cNvSpPr>
                <a:spLocks/>
              </p:cNvSpPr>
              <p:nvPr/>
            </p:nvSpPr>
            <p:spPr bwMode="auto">
              <a:xfrm>
                <a:off x="1116" y="1646"/>
                <a:ext cx="245" cy="151"/>
              </a:xfrm>
              <a:custGeom>
                <a:avLst/>
                <a:gdLst>
                  <a:gd name="T0" fmla="*/ 244 w 244"/>
                  <a:gd name="T1" fmla="*/ 151 h 151"/>
                  <a:gd name="T2" fmla="*/ 244 w 244"/>
                  <a:gd name="T3" fmla="*/ 0 h 151"/>
                  <a:gd name="T4" fmla="*/ 0 w 244"/>
                  <a:gd name="T5" fmla="*/ 0 h 151"/>
                  <a:gd name="T6" fmla="*/ 0 w 244"/>
                  <a:gd name="T7" fmla="*/ 151 h 151"/>
                  <a:gd name="T8" fmla="*/ 244 w 244"/>
                  <a:gd name="T9" fmla="*/ 151 h 151"/>
                  <a:gd name="T10" fmla="*/ 244 w 244"/>
                  <a:gd name="T11" fmla="*/ 151 h 151"/>
                  <a:gd name="T12" fmla="*/ 0 60000 65536"/>
                  <a:gd name="T13" fmla="*/ 0 60000 65536"/>
                  <a:gd name="T14" fmla="*/ 0 60000 65536"/>
                  <a:gd name="T15" fmla="*/ 0 60000 65536"/>
                  <a:gd name="T16" fmla="*/ 0 60000 65536"/>
                  <a:gd name="T17" fmla="*/ 0 60000 65536"/>
                  <a:gd name="T18" fmla="*/ 0 w 244"/>
                  <a:gd name="T19" fmla="*/ 0 h 151"/>
                  <a:gd name="T20" fmla="*/ 244 w 244"/>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44" h="151">
                    <a:moveTo>
                      <a:pt x="244" y="151"/>
                    </a:moveTo>
                    <a:lnTo>
                      <a:pt x="244" y="0"/>
                    </a:lnTo>
                    <a:lnTo>
                      <a:pt x="0" y="0"/>
                    </a:lnTo>
                    <a:lnTo>
                      <a:pt x="0" y="151"/>
                    </a:lnTo>
                    <a:lnTo>
                      <a:pt x="244" y="151"/>
                    </a:lnTo>
                  </a:path>
                </a:pathLst>
              </a:custGeom>
              <a:noFill/>
              <a:ln w="0">
                <a:solidFill>
                  <a:srgbClr val="000000"/>
                </a:solidFill>
                <a:prstDash val="solid"/>
                <a:round/>
                <a:headEnd/>
                <a:tailEnd/>
              </a:ln>
            </p:spPr>
            <p:txBody>
              <a:bodyPr/>
              <a:lstStyle/>
              <a:p>
                <a:pPr>
                  <a:defRPr/>
                </a:pPr>
                <a:endParaRPr lang="en-GB" sz="1108"/>
              </a:p>
            </p:txBody>
          </p:sp>
          <p:sp>
            <p:nvSpPr>
              <p:cNvPr id="117" name="Freeform 19"/>
              <p:cNvSpPr>
                <a:spLocks/>
              </p:cNvSpPr>
              <p:nvPr/>
            </p:nvSpPr>
            <p:spPr bwMode="auto">
              <a:xfrm>
                <a:off x="1116" y="1646"/>
                <a:ext cx="245" cy="151"/>
              </a:xfrm>
              <a:custGeom>
                <a:avLst/>
                <a:gdLst>
                  <a:gd name="T0" fmla="*/ 244 w 244"/>
                  <a:gd name="T1" fmla="*/ 61 h 151"/>
                  <a:gd name="T2" fmla="*/ 89 w 244"/>
                  <a:gd name="T3" fmla="*/ 61 h 151"/>
                  <a:gd name="T4" fmla="*/ 89 w 244"/>
                  <a:gd name="T5" fmla="*/ 0 h 151"/>
                  <a:gd name="T6" fmla="*/ 59 w 244"/>
                  <a:gd name="T7" fmla="*/ 0 h 151"/>
                  <a:gd name="T8" fmla="*/ 59 w 244"/>
                  <a:gd name="T9" fmla="*/ 61 h 151"/>
                  <a:gd name="T10" fmla="*/ 0 w 244"/>
                  <a:gd name="T11" fmla="*/ 61 h 151"/>
                  <a:gd name="T12" fmla="*/ 0 w 244"/>
                  <a:gd name="T13" fmla="*/ 89 h 151"/>
                  <a:gd name="T14" fmla="*/ 59 w 244"/>
                  <a:gd name="T15" fmla="*/ 89 h 151"/>
                  <a:gd name="T16" fmla="*/ 59 w 244"/>
                  <a:gd name="T17" fmla="*/ 151 h 151"/>
                  <a:gd name="T18" fmla="*/ 89 w 244"/>
                  <a:gd name="T19" fmla="*/ 151 h 151"/>
                  <a:gd name="T20" fmla="*/ 89 w 244"/>
                  <a:gd name="T21" fmla="*/ 89 h 151"/>
                  <a:gd name="T22" fmla="*/ 244 w 244"/>
                  <a:gd name="T23" fmla="*/ 89 h 151"/>
                  <a:gd name="T24" fmla="*/ 244 w 244"/>
                  <a:gd name="T25" fmla="*/ 61 h 151"/>
                  <a:gd name="T26" fmla="*/ 244 w 244"/>
                  <a:gd name="T27" fmla="*/ 61 h 1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4"/>
                  <a:gd name="T43" fmla="*/ 0 h 151"/>
                  <a:gd name="T44" fmla="*/ 244 w 244"/>
                  <a:gd name="T45" fmla="*/ 151 h 1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4" h="151">
                    <a:moveTo>
                      <a:pt x="244" y="61"/>
                    </a:moveTo>
                    <a:lnTo>
                      <a:pt x="89" y="61"/>
                    </a:lnTo>
                    <a:lnTo>
                      <a:pt x="89" y="0"/>
                    </a:lnTo>
                    <a:lnTo>
                      <a:pt x="59" y="0"/>
                    </a:lnTo>
                    <a:lnTo>
                      <a:pt x="59" y="61"/>
                    </a:lnTo>
                    <a:lnTo>
                      <a:pt x="0" y="61"/>
                    </a:lnTo>
                    <a:lnTo>
                      <a:pt x="0" y="89"/>
                    </a:lnTo>
                    <a:lnTo>
                      <a:pt x="59" y="89"/>
                    </a:lnTo>
                    <a:lnTo>
                      <a:pt x="59" y="151"/>
                    </a:lnTo>
                    <a:lnTo>
                      <a:pt x="89" y="151"/>
                    </a:lnTo>
                    <a:lnTo>
                      <a:pt x="89" y="89"/>
                    </a:lnTo>
                    <a:lnTo>
                      <a:pt x="244" y="89"/>
                    </a:lnTo>
                    <a:lnTo>
                      <a:pt x="244" y="61"/>
                    </a:lnTo>
                    <a:close/>
                  </a:path>
                </a:pathLst>
              </a:custGeom>
              <a:solidFill>
                <a:srgbClr val="0C419A"/>
              </a:solidFill>
              <a:ln w="9525">
                <a:noFill/>
                <a:round/>
                <a:headEnd/>
                <a:tailEnd/>
              </a:ln>
            </p:spPr>
            <p:txBody>
              <a:bodyPr/>
              <a:lstStyle/>
              <a:p>
                <a:pPr>
                  <a:defRPr/>
                </a:pPr>
                <a:endParaRPr lang="en-GB" sz="1108"/>
              </a:p>
            </p:txBody>
          </p:sp>
        </p:grpSp>
        <p:grpSp>
          <p:nvGrpSpPr>
            <p:cNvPr id="22" name="Group 21"/>
            <p:cNvGrpSpPr>
              <a:grpSpLocks/>
            </p:cNvGrpSpPr>
            <p:nvPr userDrawn="1"/>
          </p:nvGrpSpPr>
          <p:grpSpPr bwMode="auto">
            <a:xfrm>
              <a:off x="3341609" y="5092835"/>
              <a:ext cx="163288" cy="104917"/>
              <a:chOff x="1117" y="2897"/>
              <a:chExt cx="243" cy="157"/>
            </a:xfrm>
          </p:grpSpPr>
          <p:sp>
            <p:nvSpPr>
              <p:cNvPr id="111" name="Freeform 21"/>
              <p:cNvSpPr>
                <a:spLocks/>
              </p:cNvSpPr>
              <p:nvPr/>
            </p:nvSpPr>
            <p:spPr bwMode="auto">
              <a:xfrm>
                <a:off x="1117" y="2897"/>
                <a:ext cx="243" cy="157"/>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close/>
                  </a:path>
                </a:pathLst>
              </a:custGeom>
              <a:solidFill>
                <a:srgbClr val="FFFFFF"/>
              </a:solidFill>
              <a:ln w="9525">
                <a:noFill/>
                <a:round/>
                <a:headEnd/>
                <a:tailEnd/>
              </a:ln>
            </p:spPr>
            <p:txBody>
              <a:bodyPr/>
              <a:lstStyle/>
              <a:p>
                <a:pPr>
                  <a:defRPr/>
                </a:pPr>
                <a:endParaRPr lang="en-GB" sz="1108"/>
              </a:p>
            </p:txBody>
          </p:sp>
          <p:sp>
            <p:nvSpPr>
              <p:cNvPr id="112" name="Freeform 22"/>
              <p:cNvSpPr>
                <a:spLocks/>
              </p:cNvSpPr>
              <p:nvPr/>
            </p:nvSpPr>
            <p:spPr bwMode="auto">
              <a:xfrm>
                <a:off x="1117" y="2897"/>
                <a:ext cx="77" cy="157"/>
              </a:xfrm>
              <a:custGeom>
                <a:avLst/>
                <a:gdLst>
                  <a:gd name="T0" fmla="*/ 77 w 77"/>
                  <a:gd name="T1" fmla="*/ 156 h 156"/>
                  <a:gd name="T2" fmla="*/ 77 w 77"/>
                  <a:gd name="T3" fmla="*/ 0 h 156"/>
                  <a:gd name="T4" fmla="*/ 0 w 77"/>
                  <a:gd name="T5" fmla="*/ 0 h 156"/>
                  <a:gd name="T6" fmla="*/ 0 w 77"/>
                  <a:gd name="T7" fmla="*/ 156 h 156"/>
                  <a:gd name="T8" fmla="*/ 77 w 77"/>
                  <a:gd name="T9" fmla="*/ 156 h 156"/>
                  <a:gd name="T10" fmla="*/ 77 w 77"/>
                  <a:gd name="T11" fmla="*/ 156 h 156"/>
                  <a:gd name="T12" fmla="*/ 0 60000 65536"/>
                  <a:gd name="T13" fmla="*/ 0 60000 65536"/>
                  <a:gd name="T14" fmla="*/ 0 60000 65536"/>
                  <a:gd name="T15" fmla="*/ 0 60000 65536"/>
                  <a:gd name="T16" fmla="*/ 0 60000 65536"/>
                  <a:gd name="T17" fmla="*/ 0 60000 65536"/>
                  <a:gd name="T18" fmla="*/ 0 w 77"/>
                  <a:gd name="T19" fmla="*/ 0 h 156"/>
                  <a:gd name="T20" fmla="*/ 77 w 77"/>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77" h="156">
                    <a:moveTo>
                      <a:pt x="77" y="156"/>
                    </a:moveTo>
                    <a:lnTo>
                      <a:pt x="77" y="0"/>
                    </a:lnTo>
                    <a:lnTo>
                      <a:pt x="0" y="0"/>
                    </a:lnTo>
                    <a:lnTo>
                      <a:pt x="0" y="156"/>
                    </a:lnTo>
                    <a:lnTo>
                      <a:pt x="77" y="156"/>
                    </a:lnTo>
                    <a:close/>
                  </a:path>
                </a:pathLst>
              </a:custGeom>
              <a:solidFill>
                <a:srgbClr val="008837"/>
              </a:solidFill>
              <a:ln w="9525">
                <a:noFill/>
                <a:round/>
                <a:headEnd/>
                <a:tailEnd/>
              </a:ln>
            </p:spPr>
            <p:txBody>
              <a:bodyPr/>
              <a:lstStyle/>
              <a:p>
                <a:pPr>
                  <a:defRPr/>
                </a:pPr>
                <a:endParaRPr lang="en-GB" sz="1108"/>
              </a:p>
            </p:txBody>
          </p:sp>
          <p:sp>
            <p:nvSpPr>
              <p:cNvPr id="113" name="Freeform 23"/>
              <p:cNvSpPr>
                <a:spLocks/>
              </p:cNvSpPr>
              <p:nvPr/>
            </p:nvSpPr>
            <p:spPr bwMode="auto">
              <a:xfrm>
                <a:off x="1277" y="2897"/>
                <a:ext cx="83" cy="157"/>
              </a:xfrm>
              <a:custGeom>
                <a:avLst/>
                <a:gdLst>
                  <a:gd name="T0" fmla="*/ 84 w 84"/>
                  <a:gd name="T1" fmla="*/ 156 h 156"/>
                  <a:gd name="T2" fmla="*/ 84 w 84"/>
                  <a:gd name="T3" fmla="*/ 0 h 156"/>
                  <a:gd name="T4" fmla="*/ 0 w 84"/>
                  <a:gd name="T5" fmla="*/ 0 h 156"/>
                  <a:gd name="T6" fmla="*/ 0 w 84"/>
                  <a:gd name="T7" fmla="*/ 156 h 156"/>
                  <a:gd name="T8" fmla="*/ 84 w 84"/>
                  <a:gd name="T9" fmla="*/ 156 h 156"/>
                  <a:gd name="T10" fmla="*/ 84 w 84"/>
                  <a:gd name="T11" fmla="*/ 156 h 156"/>
                  <a:gd name="T12" fmla="*/ 0 60000 65536"/>
                  <a:gd name="T13" fmla="*/ 0 60000 65536"/>
                  <a:gd name="T14" fmla="*/ 0 60000 65536"/>
                  <a:gd name="T15" fmla="*/ 0 60000 65536"/>
                  <a:gd name="T16" fmla="*/ 0 60000 65536"/>
                  <a:gd name="T17" fmla="*/ 0 60000 65536"/>
                  <a:gd name="T18" fmla="*/ 0 w 84"/>
                  <a:gd name="T19" fmla="*/ 0 h 156"/>
                  <a:gd name="T20" fmla="*/ 84 w 8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84" h="156">
                    <a:moveTo>
                      <a:pt x="84" y="156"/>
                    </a:moveTo>
                    <a:lnTo>
                      <a:pt x="84" y="0"/>
                    </a:lnTo>
                    <a:lnTo>
                      <a:pt x="0" y="0"/>
                    </a:lnTo>
                    <a:lnTo>
                      <a:pt x="0" y="156"/>
                    </a:lnTo>
                    <a:lnTo>
                      <a:pt x="84" y="156"/>
                    </a:lnTo>
                    <a:close/>
                  </a:path>
                </a:pathLst>
              </a:custGeom>
              <a:solidFill>
                <a:srgbClr val="FF0000"/>
              </a:solidFill>
              <a:ln w="9525">
                <a:noFill/>
                <a:round/>
                <a:headEnd/>
                <a:tailEnd/>
              </a:ln>
            </p:spPr>
            <p:txBody>
              <a:bodyPr/>
              <a:lstStyle/>
              <a:p>
                <a:pPr>
                  <a:defRPr/>
                </a:pPr>
                <a:endParaRPr lang="en-GB" sz="1108"/>
              </a:p>
            </p:txBody>
          </p:sp>
          <p:sp>
            <p:nvSpPr>
              <p:cNvPr id="114" name="Freeform 24"/>
              <p:cNvSpPr>
                <a:spLocks/>
              </p:cNvSpPr>
              <p:nvPr/>
            </p:nvSpPr>
            <p:spPr bwMode="auto">
              <a:xfrm>
                <a:off x="1117" y="2897"/>
                <a:ext cx="243" cy="157"/>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nvGrpSpPr>
            <p:cNvPr id="23" name="Group 25"/>
            <p:cNvGrpSpPr>
              <a:grpSpLocks/>
            </p:cNvGrpSpPr>
            <p:nvPr userDrawn="1"/>
          </p:nvGrpSpPr>
          <p:grpSpPr bwMode="auto">
            <a:xfrm>
              <a:off x="3130146" y="5092835"/>
              <a:ext cx="163288" cy="104917"/>
              <a:chOff x="1118" y="2646"/>
              <a:chExt cx="243" cy="157"/>
            </a:xfrm>
          </p:grpSpPr>
          <p:sp>
            <p:nvSpPr>
              <p:cNvPr id="107" name="Freeform 26"/>
              <p:cNvSpPr>
                <a:spLocks/>
              </p:cNvSpPr>
              <p:nvPr/>
            </p:nvSpPr>
            <p:spPr bwMode="auto">
              <a:xfrm>
                <a:off x="1118" y="2646"/>
                <a:ext cx="243" cy="157"/>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close/>
                  </a:path>
                </a:pathLst>
              </a:custGeom>
              <a:solidFill>
                <a:srgbClr val="FFFFFF"/>
              </a:solidFill>
              <a:ln w="9525">
                <a:noFill/>
                <a:round/>
                <a:headEnd/>
                <a:tailEnd/>
              </a:ln>
            </p:spPr>
            <p:txBody>
              <a:bodyPr/>
              <a:lstStyle/>
              <a:p>
                <a:pPr>
                  <a:defRPr/>
                </a:pPr>
                <a:endParaRPr lang="en-GB" sz="1108"/>
              </a:p>
            </p:txBody>
          </p:sp>
          <p:sp>
            <p:nvSpPr>
              <p:cNvPr id="108" name="Freeform 27"/>
              <p:cNvSpPr>
                <a:spLocks/>
              </p:cNvSpPr>
              <p:nvPr/>
            </p:nvSpPr>
            <p:spPr bwMode="auto">
              <a:xfrm>
                <a:off x="1118" y="2646"/>
                <a:ext cx="77" cy="157"/>
              </a:xfrm>
              <a:custGeom>
                <a:avLst/>
                <a:gdLst>
                  <a:gd name="T0" fmla="*/ 77 w 77"/>
                  <a:gd name="T1" fmla="*/ 156 h 156"/>
                  <a:gd name="T2" fmla="*/ 77 w 77"/>
                  <a:gd name="T3" fmla="*/ 0 h 156"/>
                  <a:gd name="T4" fmla="*/ 0 w 77"/>
                  <a:gd name="T5" fmla="*/ 0 h 156"/>
                  <a:gd name="T6" fmla="*/ 0 w 77"/>
                  <a:gd name="T7" fmla="*/ 156 h 156"/>
                  <a:gd name="T8" fmla="*/ 77 w 77"/>
                  <a:gd name="T9" fmla="*/ 156 h 156"/>
                  <a:gd name="T10" fmla="*/ 77 w 77"/>
                  <a:gd name="T11" fmla="*/ 156 h 156"/>
                  <a:gd name="T12" fmla="*/ 0 60000 65536"/>
                  <a:gd name="T13" fmla="*/ 0 60000 65536"/>
                  <a:gd name="T14" fmla="*/ 0 60000 65536"/>
                  <a:gd name="T15" fmla="*/ 0 60000 65536"/>
                  <a:gd name="T16" fmla="*/ 0 60000 65536"/>
                  <a:gd name="T17" fmla="*/ 0 60000 65536"/>
                  <a:gd name="T18" fmla="*/ 0 w 77"/>
                  <a:gd name="T19" fmla="*/ 0 h 156"/>
                  <a:gd name="T20" fmla="*/ 77 w 77"/>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77" h="156">
                    <a:moveTo>
                      <a:pt x="77" y="156"/>
                    </a:moveTo>
                    <a:lnTo>
                      <a:pt x="77" y="0"/>
                    </a:lnTo>
                    <a:lnTo>
                      <a:pt x="0" y="0"/>
                    </a:lnTo>
                    <a:lnTo>
                      <a:pt x="0" y="156"/>
                    </a:lnTo>
                    <a:lnTo>
                      <a:pt x="77" y="156"/>
                    </a:lnTo>
                    <a:close/>
                  </a:path>
                </a:pathLst>
              </a:custGeom>
              <a:solidFill>
                <a:srgbClr val="008837"/>
              </a:solidFill>
              <a:ln w="9525">
                <a:noFill/>
                <a:round/>
                <a:headEnd/>
                <a:tailEnd/>
              </a:ln>
            </p:spPr>
            <p:txBody>
              <a:bodyPr/>
              <a:lstStyle/>
              <a:p>
                <a:pPr>
                  <a:defRPr/>
                </a:pPr>
                <a:endParaRPr lang="en-GB" sz="1108"/>
              </a:p>
            </p:txBody>
          </p:sp>
          <p:sp>
            <p:nvSpPr>
              <p:cNvPr id="109" name="Freeform 28"/>
              <p:cNvSpPr>
                <a:spLocks/>
              </p:cNvSpPr>
              <p:nvPr/>
            </p:nvSpPr>
            <p:spPr bwMode="auto">
              <a:xfrm>
                <a:off x="1278" y="2646"/>
                <a:ext cx="83" cy="157"/>
              </a:xfrm>
              <a:custGeom>
                <a:avLst/>
                <a:gdLst>
                  <a:gd name="T0" fmla="*/ 84 w 84"/>
                  <a:gd name="T1" fmla="*/ 156 h 156"/>
                  <a:gd name="T2" fmla="*/ 84 w 84"/>
                  <a:gd name="T3" fmla="*/ 0 h 156"/>
                  <a:gd name="T4" fmla="*/ 0 w 84"/>
                  <a:gd name="T5" fmla="*/ 0 h 156"/>
                  <a:gd name="T6" fmla="*/ 0 w 84"/>
                  <a:gd name="T7" fmla="*/ 156 h 156"/>
                  <a:gd name="T8" fmla="*/ 84 w 84"/>
                  <a:gd name="T9" fmla="*/ 156 h 156"/>
                  <a:gd name="T10" fmla="*/ 84 w 84"/>
                  <a:gd name="T11" fmla="*/ 156 h 156"/>
                  <a:gd name="T12" fmla="*/ 0 60000 65536"/>
                  <a:gd name="T13" fmla="*/ 0 60000 65536"/>
                  <a:gd name="T14" fmla="*/ 0 60000 65536"/>
                  <a:gd name="T15" fmla="*/ 0 60000 65536"/>
                  <a:gd name="T16" fmla="*/ 0 60000 65536"/>
                  <a:gd name="T17" fmla="*/ 0 60000 65536"/>
                  <a:gd name="T18" fmla="*/ 0 w 84"/>
                  <a:gd name="T19" fmla="*/ 0 h 156"/>
                  <a:gd name="T20" fmla="*/ 84 w 8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84" h="156">
                    <a:moveTo>
                      <a:pt x="84" y="156"/>
                    </a:moveTo>
                    <a:lnTo>
                      <a:pt x="84" y="0"/>
                    </a:lnTo>
                    <a:lnTo>
                      <a:pt x="0" y="0"/>
                    </a:lnTo>
                    <a:lnTo>
                      <a:pt x="0" y="156"/>
                    </a:lnTo>
                    <a:lnTo>
                      <a:pt x="84" y="156"/>
                    </a:lnTo>
                    <a:close/>
                  </a:path>
                </a:pathLst>
              </a:custGeom>
              <a:solidFill>
                <a:srgbClr val="FF7F00"/>
              </a:solidFill>
              <a:ln w="9525">
                <a:noFill/>
                <a:round/>
                <a:headEnd/>
                <a:tailEnd/>
              </a:ln>
            </p:spPr>
            <p:txBody>
              <a:bodyPr/>
              <a:lstStyle/>
              <a:p>
                <a:pPr>
                  <a:defRPr/>
                </a:pPr>
                <a:endParaRPr lang="en-GB" sz="1108"/>
              </a:p>
            </p:txBody>
          </p:sp>
          <p:sp>
            <p:nvSpPr>
              <p:cNvPr id="110" name="Freeform 29"/>
              <p:cNvSpPr>
                <a:spLocks/>
              </p:cNvSpPr>
              <p:nvPr/>
            </p:nvSpPr>
            <p:spPr bwMode="auto">
              <a:xfrm>
                <a:off x="1118" y="2646"/>
                <a:ext cx="243" cy="157"/>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nvGrpSpPr>
            <p:cNvPr id="24" name="Group 30"/>
            <p:cNvGrpSpPr>
              <a:grpSpLocks/>
            </p:cNvGrpSpPr>
            <p:nvPr userDrawn="1"/>
          </p:nvGrpSpPr>
          <p:grpSpPr bwMode="auto">
            <a:xfrm>
              <a:off x="2277513" y="5092835"/>
              <a:ext cx="163288" cy="104596"/>
              <a:chOff x="1117" y="2143"/>
              <a:chExt cx="243" cy="155"/>
            </a:xfrm>
          </p:grpSpPr>
          <p:sp>
            <p:nvSpPr>
              <p:cNvPr id="103" name="Freeform 31"/>
              <p:cNvSpPr>
                <a:spLocks/>
              </p:cNvSpPr>
              <p:nvPr/>
            </p:nvSpPr>
            <p:spPr bwMode="auto">
              <a:xfrm>
                <a:off x="1117" y="2143"/>
                <a:ext cx="243" cy="155"/>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close/>
                  </a:path>
                </a:pathLst>
              </a:custGeom>
              <a:solidFill>
                <a:srgbClr val="FF0000"/>
              </a:solidFill>
              <a:ln w="9525">
                <a:noFill/>
                <a:round/>
                <a:headEnd/>
                <a:tailEnd/>
              </a:ln>
            </p:spPr>
            <p:txBody>
              <a:bodyPr/>
              <a:lstStyle/>
              <a:p>
                <a:pPr>
                  <a:defRPr/>
                </a:pPr>
                <a:endParaRPr lang="en-GB" sz="1108"/>
              </a:p>
            </p:txBody>
          </p:sp>
          <p:sp>
            <p:nvSpPr>
              <p:cNvPr id="104" name="Freeform 32"/>
              <p:cNvSpPr>
                <a:spLocks/>
              </p:cNvSpPr>
              <p:nvPr/>
            </p:nvSpPr>
            <p:spPr bwMode="auto">
              <a:xfrm>
                <a:off x="1117" y="2143"/>
                <a:ext cx="243" cy="50"/>
              </a:xfrm>
              <a:custGeom>
                <a:avLst/>
                <a:gdLst>
                  <a:gd name="T0" fmla="*/ 244 w 244"/>
                  <a:gd name="T1" fmla="*/ 50 h 50"/>
                  <a:gd name="T2" fmla="*/ 244 w 244"/>
                  <a:gd name="T3" fmla="*/ 0 h 50"/>
                  <a:gd name="T4" fmla="*/ 0 w 244"/>
                  <a:gd name="T5" fmla="*/ 0 h 50"/>
                  <a:gd name="T6" fmla="*/ 0 w 244"/>
                  <a:gd name="T7" fmla="*/ 50 h 50"/>
                  <a:gd name="T8" fmla="*/ 244 w 244"/>
                  <a:gd name="T9" fmla="*/ 50 h 50"/>
                  <a:gd name="T10" fmla="*/ 244 w 244"/>
                  <a:gd name="T11" fmla="*/ 50 h 50"/>
                  <a:gd name="T12" fmla="*/ 0 60000 65536"/>
                  <a:gd name="T13" fmla="*/ 0 60000 65536"/>
                  <a:gd name="T14" fmla="*/ 0 60000 65536"/>
                  <a:gd name="T15" fmla="*/ 0 60000 65536"/>
                  <a:gd name="T16" fmla="*/ 0 60000 65536"/>
                  <a:gd name="T17" fmla="*/ 0 60000 65536"/>
                  <a:gd name="T18" fmla="*/ 0 w 244"/>
                  <a:gd name="T19" fmla="*/ 0 h 50"/>
                  <a:gd name="T20" fmla="*/ 244 w 24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4" h="50">
                    <a:moveTo>
                      <a:pt x="244" y="50"/>
                    </a:moveTo>
                    <a:lnTo>
                      <a:pt x="244" y="0"/>
                    </a:lnTo>
                    <a:lnTo>
                      <a:pt x="0" y="0"/>
                    </a:lnTo>
                    <a:lnTo>
                      <a:pt x="0" y="50"/>
                    </a:lnTo>
                    <a:lnTo>
                      <a:pt x="244" y="50"/>
                    </a:lnTo>
                    <a:close/>
                  </a:path>
                </a:pathLst>
              </a:custGeom>
              <a:solidFill>
                <a:srgbClr val="000000"/>
              </a:solidFill>
              <a:ln w="9525">
                <a:noFill/>
                <a:round/>
                <a:headEnd/>
                <a:tailEnd/>
              </a:ln>
            </p:spPr>
            <p:txBody>
              <a:bodyPr/>
              <a:lstStyle/>
              <a:p>
                <a:pPr>
                  <a:defRPr/>
                </a:pPr>
                <a:endParaRPr lang="en-GB" sz="1108"/>
              </a:p>
            </p:txBody>
          </p:sp>
          <p:sp>
            <p:nvSpPr>
              <p:cNvPr id="105" name="Freeform 33"/>
              <p:cNvSpPr>
                <a:spLocks/>
              </p:cNvSpPr>
              <p:nvPr/>
            </p:nvSpPr>
            <p:spPr bwMode="auto">
              <a:xfrm>
                <a:off x="1117" y="2248"/>
                <a:ext cx="243" cy="50"/>
              </a:xfrm>
              <a:custGeom>
                <a:avLst/>
                <a:gdLst>
                  <a:gd name="T0" fmla="*/ 244 w 244"/>
                  <a:gd name="T1" fmla="*/ 50 h 50"/>
                  <a:gd name="T2" fmla="*/ 244 w 244"/>
                  <a:gd name="T3" fmla="*/ 0 h 50"/>
                  <a:gd name="T4" fmla="*/ 0 w 244"/>
                  <a:gd name="T5" fmla="*/ 0 h 50"/>
                  <a:gd name="T6" fmla="*/ 0 w 244"/>
                  <a:gd name="T7" fmla="*/ 50 h 50"/>
                  <a:gd name="T8" fmla="*/ 244 w 244"/>
                  <a:gd name="T9" fmla="*/ 50 h 50"/>
                  <a:gd name="T10" fmla="*/ 244 w 244"/>
                  <a:gd name="T11" fmla="*/ 50 h 50"/>
                  <a:gd name="T12" fmla="*/ 0 60000 65536"/>
                  <a:gd name="T13" fmla="*/ 0 60000 65536"/>
                  <a:gd name="T14" fmla="*/ 0 60000 65536"/>
                  <a:gd name="T15" fmla="*/ 0 60000 65536"/>
                  <a:gd name="T16" fmla="*/ 0 60000 65536"/>
                  <a:gd name="T17" fmla="*/ 0 60000 65536"/>
                  <a:gd name="T18" fmla="*/ 0 w 244"/>
                  <a:gd name="T19" fmla="*/ 0 h 50"/>
                  <a:gd name="T20" fmla="*/ 244 w 24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4" h="50">
                    <a:moveTo>
                      <a:pt x="244" y="50"/>
                    </a:moveTo>
                    <a:lnTo>
                      <a:pt x="244" y="0"/>
                    </a:lnTo>
                    <a:lnTo>
                      <a:pt x="0" y="0"/>
                    </a:lnTo>
                    <a:lnTo>
                      <a:pt x="0" y="50"/>
                    </a:lnTo>
                    <a:lnTo>
                      <a:pt x="244" y="50"/>
                    </a:lnTo>
                    <a:close/>
                  </a:path>
                </a:pathLst>
              </a:custGeom>
              <a:solidFill>
                <a:srgbClr val="FFE600"/>
              </a:solidFill>
              <a:ln w="9525">
                <a:noFill/>
                <a:round/>
                <a:headEnd/>
                <a:tailEnd/>
              </a:ln>
            </p:spPr>
            <p:txBody>
              <a:bodyPr/>
              <a:lstStyle/>
              <a:p>
                <a:pPr>
                  <a:defRPr/>
                </a:pPr>
                <a:endParaRPr lang="en-GB" sz="1108"/>
              </a:p>
            </p:txBody>
          </p:sp>
          <p:sp>
            <p:nvSpPr>
              <p:cNvPr id="106" name="Freeform 34"/>
              <p:cNvSpPr>
                <a:spLocks/>
              </p:cNvSpPr>
              <p:nvPr/>
            </p:nvSpPr>
            <p:spPr bwMode="auto">
              <a:xfrm>
                <a:off x="1117" y="2143"/>
                <a:ext cx="243" cy="155"/>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nvGrpSpPr>
            <p:cNvPr id="25" name="Group 35"/>
            <p:cNvGrpSpPr>
              <a:grpSpLocks/>
            </p:cNvGrpSpPr>
            <p:nvPr userDrawn="1"/>
          </p:nvGrpSpPr>
          <p:grpSpPr bwMode="auto">
            <a:xfrm>
              <a:off x="2066045" y="5092835"/>
              <a:ext cx="163288" cy="104596"/>
              <a:chOff x="1117" y="1892"/>
              <a:chExt cx="243" cy="155"/>
            </a:xfrm>
          </p:grpSpPr>
          <p:sp>
            <p:nvSpPr>
              <p:cNvPr id="99" name="Freeform 36"/>
              <p:cNvSpPr>
                <a:spLocks/>
              </p:cNvSpPr>
              <p:nvPr/>
            </p:nvSpPr>
            <p:spPr bwMode="auto">
              <a:xfrm>
                <a:off x="1117" y="1892"/>
                <a:ext cx="243" cy="155"/>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close/>
                  </a:path>
                </a:pathLst>
              </a:custGeom>
              <a:solidFill>
                <a:srgbClr val="FFFFFF"/>
              </a:solidFill>
              <a:ln w="9525">
                <a:noFill/>
                <a:round/>
                <a:headEnd/>
                <a:tailEnd/>
              </a:ln>
            </p:spPr>
            <p:txBody>
              <a:bodyPr/>
              <a:lstStyle/>
              <a:p>
                <a:pPr>
                  <a:defRPr/>
                </a:pPr>
                <a:endParaRPr lang="en-GB" sz="1108"/>
              </a:p>
            </p:txBody>
          </p:sp>
          <p:sp>
            <p:nvSpPr>
              <p:cNvPr id="100" name="Freeform 37"/>
              <p:cNvSpPr>
                <a:spLocks/>
              </p:cNvSpPr>
              <p:nvPr/>
            </p:nvSpPr>
            <p:spPr bwMode="auto">
              <a:xfrm>
                <a:off x="1117" y="1892"/>
                <a:ext cx="77" cy="155"/>
              </a:xfrm>
              <a:custGeom>
                <a:avLst/>
                <a:gdLst>
                  <a:gd name="T0" fmla="*/ 77 w 77"/>
                  <a:gd name="T1" fmla="*/ 156 h 156"/>
                  <a:gd name="T2" fmla="*/ 77 w 77"/>
                  <a:gd name="T3" fmla="*/ 0 h 156"/>
                  <a:gd name="T4" fmla="*/ 0 w 77"/>
                  <a:gd name="T5" fmla="*/ 0 h 156"/>
                  <a:gd name="T6" fmla="*/ 0 w 77"/>
                  <a:gd name="T7" fmla="*/ 156 h 156"/>
                  <a:gd name="T8" fmla="*/ 77 w 77"/>
                  <a:gd name="T9" fmla="*/ 156 h 156"/>
                  <a:gd name="T10" fmla="*/ 77 w 77"/>
                  <a:gd name="T11" fmla="*/ 156 h 156"/>
                  <a:gd name="T12" fmla="*/ 0 60000 65536"/>
                  <a:gd name="T13" fmla="*/ 0 60000 65536"/>
                  <a:gd name="T14" fmla="*/ 0 60000 65536"/>
                  <a:gd name="T15" fmla="*/ 0 60000 65536"/>
                  <a:gd name="T16" fmla="*/ 0 60000 65536"/>
                  <a:gd name="T17" fmla="*/ 0 60000 65536"/>
                  <a:gd name="T18" fmla="*/ 0 w 77"/>
                  <a:gd name="T19" fmla="*/ 0 h 156"/>
                  <a:gd name="T20" fmla="*/ 77 w 77"/>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77" h="156">
                    <a:moveTo>
                      <a:pt x="77" y="156"/>
                    </a:moveTo>
                    <a:lnTo>
                      <a:pt x="77" y="0"/>
                    </a:lnTo>
                    <a:lnTo>
                      <a:pt x="0" y="0"/>
                    </a:lnTo>
                    <a:lnTo>
                      <a:pt x="0" y="156"/>
                    </a:lnTo>
                    <a:lnTo>
                      <a:pt x="77" y="156"/>
                    </a:lnTo>
                    <a:close/>
                  </a:path>
                </a:pathLst>
              </a:custGeom>
              <a:solidFill>
                <a:srgbClr val="0C419A"/>
              </a:solidFill>
              <a:ln w="9525">
                <a:noFill/>
                <a:round/>
                <a:headEnd/>
                <a:tailEnd/>
              </a:ln>
            </p:spPr>
            <p:txBody>
              <a:bodyPr/>
              <a:lstStyle/>
              <a:p>
                <a:pPr>
                  <a:defRPr/>
                </a:pPr>
                <a:endParaRPr lang="en-GB" sz="1108"/>
              </a:p>
            </p:txBody>
          </p:sp>
          <p:sp>
            <p:nvSpPr>
              <p:cNvPr id="101" name="Freeform 38"/>
              <p:cNvSpPr>
                <a:spLocks/>
              </p:cNvSpPr>
              <p:nvPr/>
            </p:nvSpPr>
            <p:spPr bwMode="auto">
              <a:xfrm>
                <a:off x="1277" y="1892"/>
                <a:ext cx="83" cy="155"/>
              </a:xfrm>
              <a:custGeom>
                <a:avLst/>
                <a:gdLst>
                  <a:gd name="T0" fmla="*/ 84 w 84"/>
                  <a:gd name="T1" fmla="*/ 156 h 156"/>
                  <a:gd name="T2" fmla="*/ 84 w 84"/>
                  <a:gd name="T3" fmla="*/ 0 h 156"/>
                  <a:gd name="T4" fmla="*/ 0 w 84"/>
                  <a:gd name="T5" fmla="*/ 0 h 156"/>
                  <a:gd name="T6" fmla="*/ 0 w 84"/>
                  <a:gd name="T7" fmla="*/ 156 h 156"/>
                  <a:gd name="T8" fmla="*/ 84 w 84"/>
                  <a:gd name="T9" fmla="*/ 156 h 156"/>
                  <a:gd name="T10" fmla="*/ 84 w 84"/>
                  <a:gd name="T11" fmla="*/ 156 h 156"/>
                  <a:gd name="T12" fmla="*/ 0 60000 65536"/>
                  <a:gd name="T13" fmla="*/ 0 60000 65536"/>
                  <a:gd name="T14" fmla="*/ 0 60000 65536"/>
                  <a:gd name="T15" fmla="*/ 0 60000 65536"/>
                  <a:gd name="T16" fmla="*/ 0 60000 65536"/>
                  <a:gd name="T17" fmla="*/ 0 60000 65536"/>
                  <a:gd name="T18" fmla="*/ 0 w 84"/>
                  <a:gd name="T19" fmla="*/ 0 h 156"/>
                  <a:gd name="T20" fmla="*/ 84 w 8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84" h="156">
                    <a:moveTo>
                      <a:pt x="84" y="156"/>
                    </a:moveTo>
                    <a:lnTo>
                      <a:pt x="84" y="0"/>
                    </a:lnTo>
                    <a:lnTo>
                      <a:pt x="0" y="0"/>
                    </a:lnTo>
                    <a:lnTo>
                      <a:pt x="0" y="156"/>
                    </a:lnTo>
                    <a:lnTo>
                      <a:pt x="84" y="156"/>
                    </a:lnTo>
                    <a:close/>
                  </a:path>
                </a:pathLst>
              </a:custGeom>
              <a:solidFill>
                <a:srgbClr val="FF0000"/>
              </a:solidFill>
              <a:ln w="9525">
                <a:noFill/>
                <a:round/>
                <a:headEnd/>
                <a:tailEnd/>
              </a:ln>
            </p:spPr>
            <p:txBody>
              <a:bodyPr/>
              <a:lstStyle/>
              <a:p>
                <a:pPr>
                  <a:defRPr/>
                </a:pPr>
                <a:endParaRPr lang="en-GB" sz="1108"/>
              </a:p>
            </p:txBody>
          </p:sp>
          <p:sp>
            <p:nvSpPr>
              <p:cNvPr id="102" name="Freeform 39"/>
              <p:cNvSpPr>
                <a:spLocks/>
              </p:cNvSpPr>
              <p:nvPr/>
            </p:nvSpPr>
            <p:spPr bwMode="auto">
              <a:xfrm>
                <a:off x="1117" y="1892"/>
                <a:ext cx="243" cy="155"/>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nvGrpSpPr>
            <p:cNvPr id="26" name="Group 255"/>
            <p:cNvGrpSpPr>
              <a:grpSpLocks/>
            </p:cNvGrpSpPr>
            <p:nvPr userDrawn="1"/>
          </p:nvGrpSpPr>
          <p:grpSpPr bwMode="auto">
            <a:xfrm>
              <a:off x="1431114" y="5092835"/>
              <a:ext cx="163489" cy="106268"/>
              <a:chOff x="7106991" y="2034190"/>
              <a:chExt cx="255683" cy="163929"/>
            </a:xfrm>
          </p:grpSpPr>
          <p:sp>
            <p:nvSpPr>
              <p:cNvPr id="97" name="Freeform 41"/>
              <p:cNvSpPr>
                <a:spLocks/>
              </p:cNvSpPr>
              <p:nvPr/>
            </p:nvSpPr>
            <p:spPr bwMode="auto">
              <a:xfrm>
                <a:off x="7106991" y="2034190"/>
                <a:ext cx="255683" cy="163929"/>
              </a:xfrm>
              <a:custGeom>
                <a:avLst/>
                <a:gdLst>
                  <a:gd name="T0" fmla="*/ 244 w 244"/>
                  <a:gd name="T1" fmla="*/ 2942 h 151"/>
                  <a:gd name="T2" fmla="*/ 244 w 244"/>
                  <a:gd name="T3" fmla="*/ 0 h 151"/>
                  <a:gd name="T4" fmla="*/ 0 w 244"/>
                  <a:gd name="T5" fmla="*/ 0 h 151"/>
                  <a:gd name="T6" fmla="*/ 0 w 244"/>
                  <a:gd name="T7" fmla="*/ 2942 h 151"/>
                  <a:gd name="T8" fmla="*/ 244 w 244"/>
                  <a:gd name="T9" fmla="*/ 2942 h 151"/>
                  <a:gd name="T10" fmla="*/ 244 w 244"/>
                  <a:gd name="T11" fmla="*/ 2942 h 151"/>
                  <a:gd name="T12" fmla="*/ 0 60000 65536"/>
                  <a:gd name="T13" fmla="*/ 0 60000 65536"/>
                  <a:gd name="T14" fmla="*/ 0 60000 65536"/>
                  <a:gd name="T15" fmla="*/ 0 60000 65536"/>
                  <a:gd name="T16" fmla="*/ 0 60000 65536"/>
                  <a:gd name="T17" fmla="*/ 0 60000 65536"/>
                  <a:gd name="T18" fmla="*/ 0 w 244"/>
                  <a:gd name="T19" fmla="*/ 0 h 151"/>
                  <a:gd name="T20" fmla="*/ 244 w 244"/>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44" h="151">
                    <a:moveTo>
                      <a:pt x="244" y="151"/>
                    </a:moveTo>
                    <a:lnTo>
                      <a:pt x="244" y="0"/>
                    </a:lnTo>
                    <a:lnTo>
                      <a:pt x="0" y="0"/>
                    </a:lnTo>
                    <a:lnTo>
                      <a:pt x="0" y="151"/>
                    </a:lnTo>
                    <a:lnTo>
                      <a:pt x="244" y="151"/>
                    </a:lnTo>
                    <a:close/>
                  </a:path>
                </a:pathLst>
              </a:custGeom>
              <a:solidFill>
                <a:srgbClr val="FF0000"/>
              </a:solidFill>
              <a:ln w="9525">
                <a:noFill/>
                <a:round/>
                <a:headEnd/>
                <a:tailEnd/>
              </a:ln>
            </p:spPr>
            <p:txBody>
              <a:bodyPr/>
              <a:lstStyle/>
              <a:p>
                <a:pPr>
                  <a:defRPr/>
                </a:pPr>
                <a:endParaRPr lang="en-GB" sz="1108"/>
              </a:p>
            </p:txBody>
          </p:sp>
          <p:sp>
            <p:nvSpPr>
              <p:cNvPr id="98" name="Freeform 42"/>
              <p:cNvSpPr>
                <a:spLocks/>
              </p:cNvSpPr>
              <p:nvPr userDrawn="1"/>
            </p:nvSpPr>
            <p:spPr bwMode="auto">
              <a:xfrm>
                <a:off x="7106991" y="2034190"/>
                <a:ext cx="255683" cy="161827"/>
              </a:xfrm>
              <a:custGeom>
                <a:avLst/>
                <a:gdLst>
                  <a:gd name="T0" fmla="*/ 244 w 244"/>
                  <a:gd name="T1" fmla="*/ 264 h 151"/>
                  <a:gd name="T2" fmla="*/ 95 w 244"/>
                  <a:gd name="T3" fmla="*/ 264 h 151"/>
                  <a:gd name="T4" fmla="*/ 95 w 244"/>
                  <a:gd name="T5" fmla="*/ 0 h 151"/>
                  <a:gd name="T6" fmla="*/ 65 w 244"/>
                  <a:gd name="T7" fmla="*/ 0 h 151"/>
                  <a:gd name="T8" fmla="*/ 65 w 244"/>
                  <a:gd name="T9" fmla="*/ 264 h 151"/>
                  <a:gd name="T10" fmla="*/ 0 w 244"/>
                  <a:gd name="T11" fmla="*/ 264 h 151"/>
                  <a:gd name="T12" fmla="*/ 0 w 244"/>
                  <a:gd name="T13" fmla="*/ 398 h 151"/>
                  <a:gd name="T14" fmla="*/ 65 w 244"/>
                  <a:gd name="T15" fmla="*/ 398 h 151"/>
                  <a:gd name="T16" fmla="*/ 65 w 244"/>
                  <a:gd name="T17" fmla="*/ 666 h 151"/>
                  <a:gd name="T18" fmla="*/ 95 w 244"/>
                  <a:gd name="T19" fmla="*/ 666 h 151"/>
                  <a:gd name="T20" fmla="*/ 95 w 244"/>
                  <a:gd name="T21" fmla="*/ 398 h 151"/>
                  <a:gd name="T22" fmla="*/ 244 w 244"/>
                  <a:gd name="T23" fmla="*/ 398 h 151"/>
                  <a:gd name="T24" fmla="*/ 244 w 244"/>
                  <a:gd name="T25" fmla="*/ 264 h 151"/>
                  <a:gd name="T26" fmla="*/ 244 w 244"/>
                  <a:gd name="T27" fmla="*/ 264 h 1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4"/>
                  <a:gd name="T43" fmla="*/ 0 h 151"/>
                  <a:gd name="T44" fmla="*/ 244 w 244"/>
                  <a:gd name="T45" fmla="*/ 151 h 1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4" h="151">
                    <a:moveTo>
                      <a:pt x="244" y="62"/>
                    </a:moveTo>
                    <a:lnTo>
                      <a:pt x="95" y="62"/>
                    </a:lnTo>
                    <a:lnTo>
                      <a:pt x="95" y="0"/>
                    </a:lnTo>
                    <a:lnTo>
                      <a:pt x="65" y="0"/>
                    </a:lnTo>
                    <a:lnTo>
                      <a:pt x="65" y="62"/>
                    </a:lnTo>
                    <a:lnTo>
                      <a:pt x="0" y="62"/>
                    </a:lnTo>
                    <a:lnTo>
                      <a:pt x="0" y="90"/>
                    </a:lnTo>
                    <a:lnTo>
                      <a:pt x="65" y="90"/>
                    </a:lnTo>
                    <a:lnTo>
                      <a:pt x="65" y="151"/>
                    </a:lnTo>
                    <a:lnTo>
                      <a:pt x="95" y="151"/>
                    </a:lnTo>
                    <a:lnTo>
                      <a:pt x="95" y="90"/>
                    </a:lnTo>
                    <a:lnTo>
                      <a:pt x="244" y="90"/>
                    </a:lnTo>
                    <a:lnTo>
                      <a:pt x="244" y="62"/>
                    </a:lnTo>
                    <a:close/>
                  </a:path>
                </a:pathLst>
              </a:custGeom>
              <a:solidFill>
                <a:srgbClr val="FFFFFF"/>
              </a:solidFill>
              <a:ln w="9525">
                <a:noFill/>
                <a:round/>
                <a:headEnd/>
                <a:tailEnd/>
              </a:ln>
            </p:spPr>
            <p:txBody>
              <a:bodyPr/>
              <a:lstStyle/>
              <a:p>
                <a:pPr>
                  <a:defRPr/>
                </a:pPr>
                <a:endParaRPr lang="en-GB" sz="1108"/>
              </a:p>
            </p:txBody>
          </p:sp>
        </p:grpSp>
        <p:grpSp>
          <p:nvGrpSpPr>
            <p:cNvPr id="27" name="Group 254"/>
            <p:cNvGrpSpPr>
              <a:grpSpLocks/>
            </p:cNvGrpSpPr>
            <p:nvPr userDrawn="1"/>
          </p:nvGrpSpPr>
          <p:grpSpPr bwMode="auto">
            <a:xfrm>
              <a:off x="581678" y="5092835"/>
              <a:ext cx="163489" cy="110355"/>
              <a:chOff x="6341261" y="2034186"/>
              <a:chExt cx="254095" cy="170190"/>
            </a:xfrm>
          </p:grpSpPr>
          <p:sp>
            <p:nvSpPr>
              <p:cNvPr id="94" name="Freeform 93"/>
              <p:cNvSpPr>
                <a:spLocks/>
              </p:cNvSpPr>
              <p:nvPr/>
            </p:nvSpPr>
            <p:spPr bwMode="auto">
              <a:xfrm>
                <a:off x="6341261" y="2034186"/>
                <a:ext cx="254095" cy="170190"/>
              </a:xfrm>
              <a:custGeom>
                <a:avLst/>
                <a:gdLst>
                  <a:gd name="T0" fmla="*/ 244 w 244"/>
                  <a:gd name="T1" fmla="*/ 151 h 151"/>
                  <a:gd name="T2" fmla="*/ 244 w 244"/>
                  <a:gd name="T3" fmla="*/ 0 h 151"/>
                  <a:gd name="T4" fmla="*/ 0 w 244"/>
                  <a:gd name="T5" fmla="*/ 0 h 151"/>
                  <a:gd name="T6" fmla="*/ 0 w 244"/>
                  <a:gd name="T7" fmla="*/ 151 h 151"/>
                  <a:gd name="T8" fmla="*/ 244 w 244"/>
                  <a:gd name="T9" fmla="*/ 151 h 151"/>
                  <a:gd name="T10" fmla="*/ 244 w 244"/>
                  <a:gd name="T11" fmla="*/ 151 h 151"/>
                  <a:gd name="T12" fmla="*/ 0 60000 65536"/>
                  <a:gd name="T13" fmla="*/ 0 60000 65536"/>
                  <a:gd name="T14" fmla="*/ 0 60000 65536"/>
                  <a:gd name="T15" fmla="*/ 0 60000 65536"/>
                  <a:gd name="T16" fmla="*/ 0 60000 65536"/>
                  <a:gd name="T17" fmla="*/ 0 60000 65536"/>
                  <a:gd name="T18" fmla="*/ 0 w 244"/>
                  <a:gd name="T19" fmla="*/ 0 h 151"/>
                  <a:gd name="T20" fmla="*/ 244 w 244"/>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44" h="151">
                    <a:moveTo>
                      <a:pt x="244" y="151"/>
                    </a:moveTo>
                    <a:lnTo>
                      <a:pt x="244" y="0"/>
                    </a:lnTo>
                    <a:lnTo>
                      <a:pt x="0" y="0"/>
                    </a:lnTo>
                    <a:lnTo>
                      <a:pt x="0" y="151"/>
                    </a:lnTo>
                    <a:lnTo>
                      <a:pt x="244" y="151"/>
                    </a:lnTo>
                    <a:close/>
                  </a:path>
                </a:pathLst>
              </a:custGeom>
              <a:solidFill>
                <a:srgbClr val="FFE600"/>
              </a:solidFill>
              <a:ln w="9525">
                <a:noFill/>
                <a:round/>
                <a:headEnd/>
                <a:tailEnd/>
              </a:ln>
            </p:spPr>
            <p:txBody>
              <a:bodyPr/>
              <a:lstStyle/>
              <a:p>
                <a:pPr>
                  <a:defRPr/>
                </a:pPr>
                <a:endParaRPr lang="en-GB" sz="1108"/>
              </a:p>
            </p:txBody>
          </p:sp>
          <p:sp>
            <p:nvSpPr>
              <p:cNvPr id="95" name="Freeform 94"/>
              <p:cNvSpPr>
                <a:spLocks/>
              </p:cNvSpPr>
              <p:nvPr/>
            </p:nvSpPr>
            <p:spPr bwMode="auto">
              <a:xfrm>
                <a:off x="6341261" y="2034186"/>
                <a:ext cx="80463" cy="170190"/>
              </a:xfrm>
              <a:custGeom>
                <a:avLst/>
                <a:gdLst>
                  <a:gd name="T0" fmla="*/ 77 w 77"/>
                  <a:gd name="T1" fmla="*/ 151 h 151"/>
                  <a:gd name="T2" fmla="*/ 77 w 77"/>
                  <a:gd name="T3" fmla="*/ 0 h 151"/>
                  <a:gd name="T4" fmla="*/ 0 w 77"/>
                  <a:gd name="T5" fmla="*/ 0 h 151"/>
                  <a:gd name="T6" fmla="*/ 0 w 77"/>
                  <a:gd name="T7" fmla="*/ 151 h 151"/>
                  <a:gd name="T8" fmla="*/ 77 w 77"/>
                  <a:gd name="T9" fmla="*/ 151 h 151"/>
                  <a:gd name="T10" fmla="*/ 77 w 77"/>
                  <a:gd name="T11" fmla="*/ 151 h 151"/>
                  <a:gd name="T12" fmla="*/ 0 60000 65536"/>
                  <a:gd name="T13" fmla="*/ 0 60000 65536"/>
                  <a:gd name="T14" fmla="*/ 0 60000 65536"/>
                  <a:gd name="T15" fmla="*/ 0 60000 65536"/>
                  <a:gd name="T16" fmla="*/ 0 60000 65536"/>
                  <a:gd name="T17" fmla="*/ 0 60000 65536"/>
                  <a:gd name="T18" fmla="*/ 0 w 77"/>
                  <a:gd name="T19" fmla="*/ 0 h 151"/>
                  <a:gd name="T20" fmla="*/ 77 w 77"/>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7" h="151">
                    <a:moveTo>
                      <a:pt x="77" y="151"/>
                    </a:moveTo>
                    <a:lnTo>
                      <a:pt x="77" y="0"/>
                    </a:lnTo>
                    <a:lnTo>
                      <a:pt x="0" y="0"/>
                    </a:lnTo>
                    <a:lnTo>
                      <a:pt x="0" y="151"/>
                    </a:lnTo>
                    <a:lnTo>
                      <a:pt x="77" y="151"/>
                    </a:lnTo>
                    <a:close/>
                  </a:path>
                </a:pathLst>
              </a:custGeom>
              <a:solidFill>
                <a:srgbClr val="000000"/>
              </a:solidFill>
              <a:ln w="9525">
                <a:noFill/>
                <a:round/>
                <a:headEnd/>
                <a:tailEnd/>
              </a:ln>
            </p:spPr>
            <p:txBody>
              <a:bodyPr/>
              <a:lstStyle/>
              <a:p>
                <a:pPr>
                  <a:defRPr/>
                </a:pPr>
                <a:endParaRPr lang="en-GB" sz="1108"/>
              </a:p>
            </p:txBody>
          </p:sp>
          <p:sp>
            <p:nvSpPr>
              <p:cNvPr id="96" name="Freeform 95"/>
              <p:cNvSpPr>
                <a:spLocks/>
              </p:cNvSpPr>
              <p:nvPr/>
            </p:nvSpPr>
            <p:spPr bwMode="auto">
              <a:xfrm>
                <a:off x="6508541" y="2034186"/>
                <a:ext cx="86815" cy="170190"/>
              </a:xfrm>
              <a:custGeom>
                <a:avLst/>
                <a:gdLst>
                  <a:gd name="T0" fmla="*/ 84 w 84"/>
                  <a:gd name="T1" fmla="*/ 151 h 151"/>
                  <a:gd name="T2" fmla="*/ 84 w 84"/>
                  <a:gd name="T3" fmla="*/ 0 h 151"/>
                  <a:gd name="T4" fmla="*/ 0 w 84"/>
                  <a:gd name="T5" fmla="*/ 0 h 151"/>
                  <a:gd name="T6" fmla="*/ 0 w 84"/>
                  <a:gd name="T7" fmla="*/ 151 h 151"/>
                  <a:gd name="T8" fmla="*/ 84 w 84"/>
                  <a:gd name="T9" fmla="*/ 151 h 151"/>
                  <a:gd name="T10" fmla="*/ 84 w 84"/>
                  <a:gd name="T11" fmla="*/ 151 h 151"/>
                  <a:gd name="T12" fmla="*/ 0 60000 65536"/>
                  <a:gd name="T13" fmla="*/ 0 60000 65536"/>
                  <a:gd name="T14" fmla="*/ 0 60000 65536"/>
                  <a:gd name="T15" fmla="*/ 0 60000 65536"/>
                  <a:gd name="T16" fmla="*/ 0 60000 65536"/>
                  <a:gd name="T17" fmla="*/ 0 60000 65536"/>
                  <a:gd name="T18" fmla="*/ 0 w 84"/>
                  <a:gd name="T19" fmla="*/ 0 h 151"/>
                  <a:gd name="T20" fmla="*/ 84 w 84"/>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84" h="151">
                    <a:moveTo>
                      <a:pt x="84" y="151"/>
                    </a:moveTo>
                    <a:lnTo>
                      <a:pt x="84" y="0"/>
                    </a:lnTo>
                    <a:lnTo>
                      <a:pt x="0" y="0"/>
                    </a:lnTo>
                    <a:lnTo>
                      <a:pt x="0" y="151"/>
                    </a:lnTo>
                    <a:lnTo>
                      <a:pt x="84" y="151"/>
                    </a:lnTo>
                    <a:close/>
                  </a:path>
                </a:pathLst>
              </a:custGeom>
              <a:solidFill>
                <a:srgbClr val="FF0000"/>
              </a:solidFill>
              <a:ln w="9525">
                <a:noFill/>
                <a:round/>
                <a:headEnd/>
                <a:tailEnd/>
              </a:ln>
            </p:spPr>
            <p:txBody>
              <a:bodyPr/>
              <a:lstStyle/>
              <a:p>
                <a:pPr>
                  <a:defRPr/>
                </a:pPr>
                <a:endParaRPr lang="en-GB" sz="1108"/>
              </a:p>
            </p:txBody>
          </p:sp>
        </p:grpSp>
        <p:grpSp>
          <p:nvGrpSpPr>
            <p:cNvPr id="28" name="Group 49"/>
            <p:cNvGrpSpPr>
              <a:grpSpLocks/>
            </p:cNvGrpSpPr>
            <p:nvPr userDrawn="1"/>
          </p:nvGrpSpPr>
          <p:grpSpPr bwMode="auto">
            <a:xfrm>
              <a:off x="369889" y="5092835"/>
              <a:ext cx="163609" cy="106293"/>
              <a:chOff x="529" y="1166"/>
              <a:chExt cx="245" cy="157"/>
            </a:xfrm>
          </p:grpSpPr>
          <p:sp>
            <p:nvSpPr>
              <p:cNvPr id="90" name="Freeform 50"/>
              <p:cNvSpPr>
                <a:spLocks/>
              </p:cNvSpPr>
              <p:nvPr/>
            </p:nvSpPr>
            <p:spPr bwMode="auto">
              <a:xfrm>
                <a:off x="529" y="1166"/>
                <a:ext cx="245" cy="151"/>
              </a:xfrm>
              <a:custGeom>
                <a:avLst/>
                <a:gdLst>
                  <a:gd name="T0" fmla="*/ 244 w 244"/>
                  <a:gd name="T1" fmla="*/ 151 h 151"/>
                  <a:gd name="T2" fmla="*/ 244 w 244"/>
                  <a:gd name="T3" fmla="*/ 0 h 151"/>
                  <a:gd name="T4" fmla="*/ 0 w 244"/>
                  <a:gd name="T5" fmla="*/ 0 h 151"/>
                  <a:gd name="T6" fmla="*/ 0 w 244"/>
                  <a:gd name="T7" fmla="*/ 151 h 151"/>
                  <a:gd name="T8" fmla="*/ 244 w 244"/>
                  <a:gd name="T9" fmla="*/ 151 h 151"/>
                  <a:gd name="T10" fmla="*/ 244 w 244"/>
                  <a:gd name="T11" fmla="*/ 151 h 151"/>
                  <a:gd name="T12" fmla="*/ 0 60000 65536"/>
                  <a:gd name="T13" fmla="*/ 0 60000 65536"/>
                  <a:gd name="T14" fmla="*/ 0 60000 65536"/>
                  <a:gd name="T15" fmla="*/ 0 60000 65536"/>
                  <a:gd name="T16" fmla="*/ 0 60000 65536"/>
                  <a:gd name="T17" fmla="*/ 0 60000 65536"/>
                  <a:gd name="T18" fmla="*/ 0 w 244"/>
                  <a:gd name="T19" fmla="*/ 0 h 151"/>
                  <a:gd name="T20" fmla="*/ 244 w 244"/>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244" h="151">
                    <a:moveTo>
                      <a:pt x="244" y="151"/>
                    </a:moveTo>
                    <a:lnTo>
                      <a:pt x="244" y="0"/>
                    </a:lnTo>
                    <a:lnTo>
                      <a:pt x="0" y="0"/>
                    </a:lnTo>
                    <a:lnTo>
                      <a:pt x="0" y="151"/>
                    </a:lnTo>
                    <a:lnTo>
                      <a:pt x="244" y="151"/>
                    </a:lnTo>
                    <a:close/>
                  </a:path>
                </a:pathLst>
              </a:custGeom>
              <a:solidFill>
                <a:srgbClr val="FFFFFF"/>
              </a:solidFill>
              <a:ln w="9525">
                <a:noFill/>
                <a:round/>
                <a:headEnd/>
                <a:tailEnd/>
              </a:ln>
            </p:spPr>
            <p:txBody>
              <a:bodyPr/>
              <a:lstStyle/>
              <a:p>
                <a:pPr>
                  <a:defRPr/>
                </a:pPr>
                <a:endParaRPr lang="en-GB" sz="1108"/>
              </a:p>
            </p:txBody>
          </p:sp>
          <p:sp>
            <p:nvSpPr>
              <p:cNvPr id="91" name="Freeform 51"/>
              <p:cNvSpPr>
                <a:spLocks/>
              </p:cNvSpPr>
              <p:nvPr/>
            </p:nvSpPr>
            <p:spPr bwMode="auto">
              <a:xfrm>
                <a:off x="529" y="1166"/>
                <a:ext cx="245" cy="50"/>
              </a:xfrm>
              <a:custGeom>
                <a:avLst/>
                <a:gdLst>
                  <a:gd name="T0" fmla="*/ 244 w 244"/>
                  <a:gd name="T1" fmla="*/ 50 h 50"/>
                  <a:gd name="T2" fmla="*/ 244 w 244"/>
                  <a:gd name="T3" fmla="*/ 0 h 50"/>
                  <a:gd name="T4" fmla="*/ 0 w 244"/>
                  <a:gd name="T5" fmla="*/ 0 h 50"/>
                  <a:gd name="T6" fmla="*/ 0 w 244"/>
                  <a:gd name="T7" fmla="*/ 50 h 50"/>
                  <a:gd name="T8" fmla="*/ 244 w 244"/>
                  <a:gd name="T9" fmla="*/ 50 h 50"/>
                  <a:gd name="T10" fmla="*/ 244 w 244"/>
                  <a:gd name="T11" fmla="*/ 50 h 50"/>
                  <a:gd name="T12" fmla="*/ 0 60000 65536"/>
                  <a:gd name="T13" fmla="*/ 0 60000 65536"/>
                  <a:gd name="T14" fmla="*/ 0 60000 65536"/>
                  <a:gd name="T15" fmla="*/ 0 60000 65536"/>
                  <a:gd name="T16" fmla="*/ 0 60000 65536"/>
                  <a:gd name="T17" fmla="*/ 0 60000 65536"/>
                  <a:gd name="T18" fmla="*/ 0 w 244"/>
                  <a:gd name="T19" fmla="*/ 0 h 50"/>
                  <a:gd name="T20" fmla="*/ 244 w 24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4" h="50">
                    <a:moveTo>
                      <a:pt x="244" y="50"/>
                    </a:moveTo>
                    <a:lnTo>
                      <a:pt x="244" y="0"/>
                    </a:lnTo>
                    <a:lnTo>
                      <a:pt x="0" y="0"/>
                    </a:lnTo>
                    <a:lnTo>
                      <a:pt x="0" y="50"/>
                    </a:lnTo>
                    <a:lnTo>
                      <a:pt x="244" y="50"/>
                    </a:lnTo>
                    <a:close/>
                  </a:path>
                </a:pathLst>
              </a:custGeom>
              <a:solidFill>
                <a:srgbClr val="FF0000"/>
              </a:solidFill>
              <a:ln w="9525">
                <a:noFill/>
                <a:round/>
                <a:headEnd/>
                <a:tailEnd/>
              </a:ln>
            </p:spPr>
            <p:txBody>
              <a:bodyPr/>
              <a:lstStyle/>
              <a:p>
                <a:pPr>
                  <a:defRPr/>
                </a:pPr>
                <a:endParaRPr lang="en-GB" sz="1108"/>
              </a:p>
            </p:txBody>
          </p:sp>
          <p:sp>
            <p:nvSpPr>
              <p:cNvPr id="92" name="Freeform 52"/>
              <p:cNvSpPr>
                <a:spLocks/>
              </p:cNvSpPr>
              <p:nvPr/>
            </p:nvSpPr>
            <p:spPr bwMode="auto">
              <a:xfrm>
                <a:off x="529" y="1273"/>
                <a:ext cx="245" cy="50"/>
              </a:xfrm>
              <a:custGeom>
                <a:avLst/>
                <a:gdLst>
                  <a:gd name="T0" fmla="*/ 244 w 244"/>
                  <a:gd name="T1" fmla="*/ 51 h 51"/>
                  <a:gd name="T2" fmla="*/ 244 w 244"/>
                  <a:gd name="T3" fmla="*/ 0 h 51"/>
                  <a:gd name="T4" fmla="*/ 0 w 244"/>
                  <a:gd name="T5" fmla="*/ 0 h 51"/>
                  <a:gd name="T6" fmla="*/ 0 w 244"/>
                  <a:gd name="T7" fmla="*/ 51 h 51"/>
                  <a:gd name="T8" fmla="*/ 244 w 244"/>
                  <a:gd name="T9" fmla="*/ 51 h 51"/>
                  <a:gd name="T10" fmla="*/ 244 w 244"/>
                  <a:gd name="T11" fmla="*/ 51 h 51"/>
                  <a:gd name="T12" fmla="*/ 0 60000 65536"/>
                  <a:gd name="T13" fmla="*/ 0 60000 65536"/>
                  <a:gd name="T14" fmla="*/ 0 60000 65536"/>
                  <a:gd name="T15" fmla="*/ 0 60000 65536"/>
                  <a:gd name="T16" fmla="*/ 0 60000 65536"/>
                  <a:gd name="T17" fmla="*/ 0 60000 65536"/>
                  <a:gd name="T18" fmla="*/ 0 w 244"/>
                  <a:gd name="T19" fmla="*/ 0 h 51"/>
                  <a:gd name="T20" fmla="*/ 244 w 244"/>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244" h="51">
                    <a:moveTo>
                      <a:pt x="244" y="51"/>
                    </a:moveTo>
                    <a:lnTo>
                      <a:pt x="244" y="0"/>
                    </a:lnTo>
                    <a:lnTo>
                      <a:pt x="0" y="0"/>
                    </a:lnTo>
                    <a:lnTo>
                      <a:pt x="0" y="51"/>
                    </a:lnTo>
                    <a:lnTo>
                      <a:pt x="244" y="51"/>
                    </a:lnTo>
                    <a:close/>
                  </a:path>
                </a:pathLst>
              </a:custGeom>
              <a:solidFill>
                <a:srgbClr val="FF0000"/>
              </a:solidFill>
              <a:ln w="9525">
                <a:noFill/>
                <a:round/>
                <a:headEnd/>
                <a:tailEnd/>
              </a:ln>
            </p:spPr>
            <p:txBody>
              <a:bodyPr/>
              <a:lstStyle/>
              <a:p>
                <a:pPr>
                  <a:defRPr/>
                </a:pPr>
                <a:endParaRPr lang="en-GB" sz="1108"/>
              </a:p>
            </p:txBody>
          </p:sp>
          <p:sp>
            <p:nvSpPr>
              <p:cNvPr id="93" name="Freeform 53"/>
              <p:cNvSpPr>
                <a:spLocks/>
              </p:cNvSpPr>
              <p:nvPr/>
            </p:nvSpPr>
            <p:spPr bwMode="auto">
              <a:xfrm>
                <a:off x="529" y="1166"/>
                <a:ext cx="245" cy="155"/>
              </a:xfrm>
              <a:custGeom>
                <a:avLst/>
                <a:gdLst>
                  <a:gd name="T0" fmla="*/ 244 w 244"/>
                  <a:gd name="T1" fmla="*/ 156 h 156"/>
                  <a:gd name="T2" fmla="*/ 244 w 244"/>
                  <a:gd name="T3" fmla="*/ 0 h 156"/>
                  <a:gd name="T4" fmla="*/ 0 w 244"/>
                  <a:gd name="T5" fmla="*/ 0 h 156"/>
                  <a:gd name="T6" fmla="*/ 0 w 244"/>
                  <a:gd name="T7" fmla="*/ 156 h 156"/>
                  <a:gd name="T8" fmla="*/ 244 w 244"/>
                  <a:gd name="T9" fmla="*/ 156 h 156"/>
                  <a:gd name="T10" fmla="*/ 244 w 244"/>
                  <a:gd name="T11" fmla="*/ 156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nvGrpSpPr>
            <p:cNvPr id="29" name="Group 54"/>
            <p:cNvGrpSpPr>
              <a:grpSpLocks/>
            </p:cNvGrpSpPr>
            <p:nvPr userDrawn="1"/>
          </p:nvGrpSpPr>
          <p:grpSpPr bwMode="auto">
            <a:xfrm>
              <a:off x="2488981" y="5092835"/>
              <a:ext cx="164632" cy="106293"/>
              <a:chOff x="1117" y="2394"/>
              <a:chExt cx="245" cy="157"/>
            </a:xfrm>
          </p:grpSpPr>
          <p:sp>
            <p:nvSpPr>
              <p:cNvPr id="79" name="Freeform 55"/>
              <p:cNvSpPr>
                <a:spLocks/>
              </p:cNvSpPr>
              <p:nvPr/>
            </p:nvSpPr>
            <p:spPr bwMode="auto">
              <a:xfrm>
                <a:off x="1117" y="2394"/>
                <a:ext cx="245" cy="157"/>
              </a:xfrm>
              <a:custGeom>
                <a:avLst/>
                <a:gdLst>
                  <a:gd name="T0" fmla="*/ 244 w 244"/>
                  <a:gd name="T1" fmla="*/ 157 h 157"/>
                  <a:gd name="T2" fmla="*/ 0 w 244"/>
                  <a:gd name="T3" fmla="*/ 157 h 157"/>
                  <a:gd name="T4" fmla="*/ 0 w 244"/>
                  <a:gd name="T5" fmla="*/ 0 h 157"/>
                  <a:gd name="T6" fmla="*/ 244 w 244"/>
                  <a:gd name="T7" fmla="*/ 0 h 157"/>
                  <a:gd name="T8" fmla="*/ 244 w 244"/>
                  <a:gd name="T9" fmla="*/ 157 h 157"/>
                  <a:gd name="T10" fmla="*/ 244 w 244"/>
                  <a:gd name="T11" fmla="*/ 157 h 157"/>
                  <a:gd name="T12" fmla="*/ 0 60000 65536"/>
                  <a:gd name="T13" fmla="*/ 0 60000 65536"/>
                  <a:gd name="T14" fmla="*/ 0 60000 65536"/>
                  <a:gd name="T15" fmla="*/ 0 60000 65536"/>
                  <a:gd name="T16" fmla="*/ 0 60000 65536"/>
                  <a:gd name="T17" fmla="*/ 0 60000 65536"/>
                  <a:gd name="T18" fmla="*/ 0 w 244"/>
                  <a:gd name="T19" fmla="*/ 0 h 157"/>
                  <a:gd name="T20" fmla="*/ 244 w 244"/>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4" h="157">
                    <a:moveTo>
                      <a:pt x="244" y="157"/>
                    </a:moveTo>
                    <a:lnTo>
                      <a:pt x="0" y="157"/>
                    </a:lnTo>
                    <a:lnTo>
                      <a:pt x="0" y="0"/>
                    </a:lnTo>
                    <a:lnTo>
                      <a:pt x="244" y="0"/>
                    </a:lnTo>
                    <a:lnTo>
                      <a:pt x="244" y="157"/>
                    </a:lnTo>
                    <a:close/>
                  </a:path>
                </a:pathLst>
              </a:custGeom>
              <a:solidFill>
                <a:srgbClr val="FFFFFF"/>
              </a:solidFill>
              <a:ln w="9525">
                <a:noFill/>
                <a:round/>
                <a:headEnd/>
                <a:tailEnd/>
              </a:ln>
            </p:spPr>
            <p:txBody>
              <a:bodyPr/>
              <a:lstStyle/>
              <a:p>
                <a:pPr>
                  <a:defRPr/>
                </a:pPr>
                <a:endParaRPr lang="en-GB" sz="1108"/>
              </a:p>
            </p:txBody>
          </p:sp>
          <p:sp>
            <p:nvSpPr>
              <p:cNvPr id="80" name="Freeform 56"/>
              <p:cNvSpPr>
                <a:spLocks/>
              </p:cNvSpPr>
              <p:nvPr/>
            </p:nvSpPr>
            <p:spPr bwMode="auto">
              <a:xfrm>
                <a:off x="1117" y="2394"/>
                <a:ext cx="34" cy="34"/>
              </a:xfrm>
              <a:custGeom>
                <a:avLst/>
                <a:gdLst>
                  <a:gd name="T0" fmla="*/ 35 w 35"/>
                  <a:gd name="T1" fmla="*/ 34 h 34"/>
                  <a:gd name="T2" fmla="*/ 0 w 35"/>
                  <a:gd name="T3" fmla="*/ 34 h 34"/>
                  <a:gd name="T4" fmla="*/ 0 w 35"/>
                  <a:gd name="T5" fmla="*/ 0 h 34"/>
                  <a:gd name="T6" fmla="*/ 35 w 35"/>
                  <a:gd name="T7" fmla="*/ 0 h 34"/>
                  <a:gd name="T8" fmla="*/ 35 w 35"/>
                  <a:gd name="T9" fmla="*/ 34 h 34"/>
                  <a:gd name="T10" fmla="*/ 35 w 35"/>
                  <a:gd name="T11" fmla="*/ 34 h 34"/>
                  <a:gd name="T12" fmla="*/ 0 60000 65536"/>
                  <a:gd name="T13" fmla="*/ 0 60000 65536"/>
                  <a:gd name="T14" fmla="*/ 0 60000 65536"/>
                  <a:gd name="T15" fmla="*/ 0 60000 65536"/>
                  <a:gd name="T16" fmla="*/ 0 60000 65536"/>
                  <a:gd name="T17" fmla="*/ 0 60000 65536"/>
                  <a:gd name="T18" fmla="*/ 0 w 35"/>
                  <a:gd name="T19" fmla="*/ 0 h 34"/>
                  <a:gd name="T20" fmla="*/ 35 w 3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5" h="34">
                    <a:moveTo>
                      <a:pt x="35" y="34"/>
                    </a:moveTo>
                    <a:lnTo>
                      <a:pt x="0" y="34"/>
                    </a:lnTo>
                    <a:lnTo>
                      <a:pt x="0" y="0"/>
                    </a:lnTo>
                    <a:lnTo>
                      <a:pt x="35" y="0"/>
                    </a:lnTo>
                    <a:lnTo>
                      <a:pt x="35" y="34"/>
                    </a:lnTo>
                    <a:close/>
                  </a:path>
                </a:pathLst>
              </a:custGeom>
              <a:solidFill>
                <a:srgbClr val="34AACD"/>
              </a:solidFill>
              <a:ln w="9525">
                <a:noFill/>
                <a:round/>
                <a:headEnd/>
                <a:tailEnd/>
              </a:ln>
            </p:spPr>
            <p:txBody>
              <a:bodyPr/>
              <a:lstStyle/>
              <a:p>
                <a:pPr>
                  <a:defRPr/>
                </a:pPr>
                <a:endParaRPr lang="en-GB" sz="1108"/>
              </a:p>
            </p:txBody>
          </p:sp>
          <p:sp>
            <p:nvSpPr>
              <p:cNvPr id="81" name="Freeform 57"/>
              <p:cNvSpPr>
                <a:spLocks/>
              </p:cNvSpPr>
              <p:nvPr/>
            </p:nvSpPr>
            <p:spPr bwMode="auto">
              <a:xfrm>
                <a:off x="1117" y="2444"/>
                <a:ext cx="34" cy="34"/>
              </a:xfrm>
              <a:custGeom>
                <a:avLst/>
                <a:gdLst>
                  <a:gd name="T0" fmla="*/ 35 w 35"/>
                  <a:gd name="T1" fmla="*/ 33 h 33"/>
                  <a:gd name="T2" fmla="*/ 0 w 35"/>
                  <a:gd name="T3" fmla="*/ 33 h 33"/>
                  <a:gd name="T4" fmla="*/ 0 w 35"/>
                  <a:gd name="T5" fmla="*/ 0 h 33"/>
                  <a:gd name="T6" fmla="*/ 35 w 35"/>
                  <a:gd name="T7" fmla="*/ 0 h 33"/>
                  <a:gd name="T8" fmla="*/ 35 w 35"/>
                  <a:gd name="T9" fmla="*/ 33 h 33"/>
                  <a:gd name="T10" fmla="*/ 35 w 35"/>
                  <a:gd name="T11" fmla="*/ 33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35" y="33"/>
                    </a:moveTo>
                    <a:lnTo>
                      <a:pt x="0" y="33"/>
                    </a:lnTo>
                    <a:lnTo>
                      <a:pt x="0" y="0"/>
                    </a:lnTo>
                    <a:lnTo>
                      <a:pt x="35" y="0"/>
                    </a:lnTo>
                    <a:lnTo>
                      <a:pt x="35" y="33"/>
                    </a:lnTo>
                    <a:close/>
                  </a:path>
                </a:pathLst>
              </a:custGeom>
              <a:solidFill>
                <a:srgbClr val="34AACD"/>
              </a:solidFill>
              <a:ln w="9525">
                <a:noFill/>
                <a:round/>
                <a:headEnd/>
                <a:tailEnd/>
              </a:ln>
            </p:spPr>
            <p:txBody>
              <a:bodyPr/>
              <a:lstStyle/>
              <a:p>
                <a:pPr>
                  <a:defRPr/>
                </a:pPr>
                <a:endParaRPr lang="en-GB" sz="1108"/>
              </a:p>
            </p:txBody>
          </p:sp>
          <p:sp>
            <p:nvSpPr>
              <p:cNvPr id="82" name="Freeform 58"/>
              <p:cNvSpPr>
                <a:spLocks/>
              </p:cNvSpPr>
              <p:nvPr/>
            </p:nvSpPr>
            <p:spPr bwMode="auto">
              <a:xfrm>
                <a:off x="1175" y="2394"/>
                <a:ext cx="22" cy="34"/>
              </a:xfrm>
              <a:custGeom>
                <a:avLst/>
                <a:gdLst>
                  <a:gd name="T0" fmla="*/ 36 w 36"/>
                  <a:gd name="T1" fmla="*/ 34 h 34"/>
                  <a:gd name="T2" fmla="*/ 0 w 36"/>
                  <a:gd name="T3" fmla="*/ 34 h 34"/>
                  <a:gd name="T4" fmla="*/ 0 w 36"/>
                  <a:gd name="T5" fmla="*/ 0 h 34"/>
                  <a:gd name="T6" fmla="*/ 36 w 36"/>
                  <a:gd name="T7" fmla="*/ 0 h 34"/>
                  <a:gd name="T8" fmla="*/ 36 w 36"/>
                  <a:gd name="T9" fmla="*/ 34 h 34"/>
                  <a:gd name="T10" fmla="*/ 36 w 36"/>
                  <a:gd name="T11" fmla="*/ 34 h 34"/>
                  <a:gd name="T12" fmla="*/ 0 60000 65536"/>
                  <a:gd name="T13" fmla="*/ 0 60000 65536"/>
                  <a:gd name="T14" fmla="*/ 0 60000 65536"/>
                  <a:gd name="T15" fmla="*/ 0 60000 65536"/>
                  <a:gd name="T16" fmla="*/ 0 60000 65536"/>
                  <a:gd name="T17" fmla="*/ 0 60000 65536"/>
                  <a:gd name="T18" fmla="*/ 0 w 36"/>
                  <a:gd name="T19" fmla="*/ 0 h 34"/>
                  <a:gd name="T20" fmla="*/ 36 w 3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6" h="34">
                    <a:moveTo>
                      <a:pt x="36" y="34"/>
                    </a:moveTo>
                    <a:lnTo>
                      <a:pt x="0" y="34"/>
                    </a:lnTo>
                    <a:lnTo>
                      <a:pt x="0" y="0"/>
                    </a:lnTo>
                    <a:lnTo>
                      <a:pt x="36" y="0"/>
                    </a:lnTo>
                    <a:lnTo>
                      <a:pt x="36" y="34"/>
                    </a:lnTo>
                    <a:close/>
                  </a:path>
                </a:pathLst>
              </a:custGeom>
              <a:solidFill>
                <a:srgbClr val="34AACD"/>
              </a:solidFill>
              <a:ln w="9525">
                <a:noFill/>
                <a:round/>
                <a:headEnd/>
                <a:tailEnd/>
              </a:ln>
            </p:spPr>
            <p:txBody>
              <a:bodyPr/>
              <a:lstStyle/>
              <a:p>
                <a:pPr>
                  <a:defRPr/>
                </a:pPr>
                <a:endParaRPr lang="en-GB" sz="1108"/>
              </a:p>
            </p:txBody>
          </p:sp>
          <p:sp>
            <p:nvSpPr>
              <p:cNvPr id="83" name="Freeform 59"/>
              <p:cNvSpPr>
                <a:spLocks/>
              </p:cNvSpPr>
              <p:nvPr/>
            </p:nvSpPr>
            <p:spPr bwMode="auto">
              <a:xfrm>
                <a:off x="1175" y="2444"/>
                <a:ext cx="22" cy="34"/>
              </a:xfrm>
              <a:custGeom>
                <a:avLst/>
                <a:gdLst>
                  <a:gd name="T0" fmla="*/ 36 w 36"/>
                  <a:gd name="T1" fmla="*/ 33 h 33"/>
                  <a:gd name="T2" fmla="*/ 0 w 36"/>
                  <a:gd name="T3" fmla="*/ 33 h 33"/>
                  <a:gd name="T4" fmla="*/ 0 w 36"/>
                  <a:gd name="T5" fmla="*/ 0 h 33"/>
                  <a:gd name="T6" fmla="*/ 36 w 36"/>
                  <a:gd name="T7" fmla="*/ 0 h 33"/>
                  <a:gd name="T8" fmla="*/ 36 w 36"/>
                  <a:gd name="T9" fmla="*/ 33 h 33"/>
                  <a:gd name="T10" fmla="*/ 36 w 36"/>
                  <a:gd name="T11" fmla="*/ 33 h 33"/>
                  <a:gd name="T12" fmla="*/ 0 60000 65536"/>
                  <a:gd name="T13" fmla="*/ 0 60000 65536"/>
                  <a:gd name="T14" fmla="*/ 0 60000 65536"/>
                  <a:gd name="T15" fmla="*/ 0 60000 65536"/>
                  <a:gd name="T16" fmla="*/ 0 60000 65536"/>
                  <a:gd name="T17" fmla="*/ 0 60000 65536"/>
                  <a:gd name="T18" fmla="*/ 0 w 36"/>
                  <a:gd name="T19" fmla="*/ 0 h 33"/>
                  <a:gd name="T20" fmla="*/ 36 w 36"/>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6" h="33">
                    <a:moveTo>
                      <a:pt x="36" y="33"/>
                    </a:moveTo>
                    <a:lnTo>
                      <a:pt x="0" y="33"/>
                    </a:lnTo>
                    <a:lnTo>
                      <a:pt x="0" y="0"/>
                    </a:lnTo>
                    <a:lnTo>
                      <a:pt x="36" y="0"/>
                    </a:lnTo>
                    <a:lnTo>
                      <a:pt x="36" y="33"/>
                    </a:lnTo>
                    <a:close/>
                  </a:path>
                </a:pathLst>
              </a:custGeom>
              <a:solidFill>
                <a:srgbClr val="34AACD"/>
              </a:solidFill>
              <a:ln w="9525">
                <a:noFill/>
                <a:round/>
                <a:headEnd/>
                <a:tailEnd/>
              </a:ln>
            </p:spPr>
            <p:txBody>
              <a:bodyPr/>
              <a:lstStyle/>
              <a:p>
                <a:pPr>
                  <a:defRPr/>
                </a:pPr>
                <a:endParaRPr lang="en-GB" sz="1108"/>
              </a:p>
            </p:txBody>
          </p:sp>
          <p:sp>
            <p:nvSpPr>
              <p:cNvPr id="84" name="Freeform 60"/>
              <p:cNvSpPr>
                <a:spLocks/>
              </p:cNvSpPr>
              <p:nvPr/>
            </p:nvSpPr>
            <p:spPr bwMode="auto">
              <a:xfrm>
                <a:off x="1117" y="2501"/>
                <a:ext cx="245" cy="16"/>
              </a:xfrm>
              <a:custGeom>
                <a:avLst/>
                <a:gdLst>
                  <a:gd name="T0" fmla="*/ 244 w 244"/>
                  <a:gd name="T1" fmla="*/ 0 h 17"/>
                  <a:gd name="T2" fmla="*/ 0 w 244"/>
                  <a:gd name="T3" fmla="*/ 0 h 17"/>
                  <a:gd name="T4" fmla="*/ 0 w 244"/>
                  <a:gd name="T5" fmla="*/ 17 h 17"/>
                  <a:gd name="T6" fmla="*/ 244 w 244"/>
                  <a:gd name="T7" fmla="*/ 17 h 17"/>
                  <a:gd name="T8" fmla="*/ 244 w 244"/>
                  <a:gd name="T9" fmla="*/ 0 h 17"/>
                  <a:gd name="T10" fmla="*/ 244 w 244"/>
                  <a:gd name="T11" fmla="*/ 0 h 17"/>
                  <a:gd name="T12" fmla="*/ 0 60000 65536"/>
                  <a:gd name="T13" fmla="*/ 0 60000 65536"/>
                  <a:gd name="T14" fmla="*/ 0 60000 65536"/>
                  <a:gd name="T15" fmla="*/ 0 60000 65536"/>
                  <a:gd name="T16" fmla="*/ 0 60000 65536"/>
                  <a:gd name="T17" fmla="*/ 0 60000 65536"/>
                  <a:gd name="T18" fmla="*/ 0 w 244"/>
                  <a:gd name="T19" fmla="*/ 0 h 17"/>
                  <a:gd name="T20" fmla="*/ 244 w 24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244" h="17">
                    <a:moveTo>
                      <a:pt x="244" y="0"/>
                    </a:moveTo>
                    <a:lnTo>
                      <a:pt x="0" y="0"/>
                    </a:lnTo>
                    <a:lnTo>
                      <a:pt x="0" y="17"/>
                    </a:lnTo>
                    <a:lnTo>
                      <a:pt x="244" y="17"/>
                    </a:lnTo>
                    <a:lnTo>
                      <a:pt x="244" y="0"/>
                    </a:lnTo>
                    <a:close/>
                  </a:path>
                </a:pathLst>
              </a:custGeom>
              <a:solidFill>
                <a:srgbClr val="34AACD"/>
              </a:solidFill>
              <a:ln w="9525">
                <a:noFill/>
                <a:round/>
                <a:headEnd/>
                <a:tailEnd/>
              </a:ln>
            </p:spPr>
            <p:txBody>
              <a:bodyPr/>
              <a:lstStyle/>
              <a:p>
                <a:pPr>
                  <a:defRPr/>
                </a:pPr>
                <a:endParaRPr lang="en-GB" sz="1108"/>
              </a:p>
            </p:txBody>
          </p:sp>
          <p:sp>
            <p:nvSpPr>
              <p:cNvPr id="85" name="Freeform 61"/>
              <p:cNvSpPr>
                <a:spLocks/>
              </p:cNvSpPr>
              <p:nvPr/>
            </p:nvSpPr>
            <p:spPr bwMode="auto">
              <a:xfrm>
                <a:off x="1117" y="2535"/>
                <a:ext cx="245" cy="16"/>
              </a:xfrm>
              <a:custGeom>
                <a:avLst/>
                <a:gdLst>
                  <a:gd name="T0" fmla="*/ 244 w 244"/>
                  <a:gd name="T1" fmla="*/ 0 h 17"/>
                  <a:gd name="T2" fmla="*/ 0 w 244"/>
                  <a:gd name="T3" fmla="*/ 0 h 17"/>
                  <a:gd name="T4" fmla="*/ 0 w 244"/>
                  <a:gd name="T5" fmla="*/ 17 h 17"/>
                  <a:gd name="T6" fmla="*/ 244 w 244"/>
                  <a:gd name="T7" fmla="*/ 17 h 17"/>
                  <a:gd name="T8" fmla="*/ 244 w 244"/>
                  <a:gd name="T9" fmla="*/ 0 h 17"/>
                  <a:gd name="T10" fmla="*/ 244 w 244"/>
                  <a:gd name="T11" fmla="*/ 0 h 17"/>
                  <a:gd name="T12" fmla="*/ 0 60000 65536"/>
                  <a:gd name="T13" fmla="*/ 0 60000 65536"/>
                  <a:gd name="T14" fmla="*/ 0 60000 65536"/>
                  <a:gd name="T15" fmla="*/ 0 60000 65536"/>
                  <a:gd name="T16" fmla="*/ 0 60000 65536"/>
                  <a:gd name="T17" fmla="*/ 0 60000 65536"/>
                  <a:gd name="T18" fmla="*/ 0 w 244"/>
                  <a:gd name="T19" fmla="*/ 0 h 17"/>
                  <a:gd name="T20" fmla="*/ 244 w 24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244" h="17">
                    <a:moveTo>
                      <a:pt x="244" y="0"/>
                    </a:moveTo>
                    <a:lnTo>
                      <a:pt x="0" y="0"/>
                    </a:lnTo>
                    <a:lnTo>
                      <a:pt x="0" y="17"/>
                    </a:lnTo>
                    <a:lnTo>
                      <a:pt x="244" y="17"/>
                    </a:lnTo>
                    <a:lnTo>
                      <a:pt x="244" y="0"/>
                    </a:lnTo>
                    <a:close/>
                  </a:path>
                </a:pathLst>
              </a:custGeom>
              <a:solidFill>
                <a:srgbClr val="34AACD"/>
              </a:solidFill>
              <a:ln w="9525">
                <a:noFill/>
                <a:round/>
                <a:headEnd/>
                <a:tailEnd/>
              </a:ln>
            </p:spPr>
            <p:txBody>
              <a:bodyPr/>
              <a:lstStyle/>
              <a:p>
                <a:pPr>
                  <a:defRPr/>
                </a:pPr>
                <a:endParaRPr lang="en-GB" sz="1108"/>
              </a:p>
            </p:txBody>
          </p:sp>
          <p:sp>
            <p:nvSpPr>
              <p:cNvPr id="86" name="Freeform 62"/>
              <p:cNvSpPr>
                <a:spLocks/>
              </p:cNvSpPr>
              <p:nvPr/>
            </p:nvSpPr>
            <p:spPr bwMode="auto">
              <a:xfrm>
                <a:off x="1212" y="2428"/>
                <a:ext cx="150" cy="18"/>
              </a:xfrm>
              <a:custGeom>
                <a:avLst/>
                <a:gdLst>
                  <a:gd name="T0" fmla="*/ 149 w 149"/>
                  <a:gd name="T1" fmla="*/ 0 h 17"/>
                  <a:gd name="T2" fmla="*/ 0 w 149"/>
                  <a:gd name="T3" fmla="*/ 0 h 17"/>
                  <a:gd name="T4" fmla="*/ 0 w 149"/>
                  <a:gd name="T5" fmla="*/ 17 h 17"/>
                  <a:gd name="T6" fmla="*/ 149 w 149"/>
                  <a:gd name="T7" fmla="*/ 17 h 17"/>
                  <a:gd name="T8" fmla="*/ 149 w 149"/>
                  <a:gd name="T9" fmla="*/ 0 h 17"/>
                  <a:gd name="T10" fmla="*/ 149 w 149"/>
                  <a:gd name="T11" fmla="*/ 0 h 17"/>
                  <a:gd name="T12" fmla="*/ 0 60000 65536"/>
                  <a:gd name="T13" fmla="*/ 0 60000 65536"/>
                  <a:gd name="T14" fmla="*/ 0 60000 65536"/>
                  <a:gd name="T15" fmla="*/ 0 60000 65536"/>
                  <a:gd name="T16" fmla="*/ 0 60000 65536"/>
                  <a:gd name="T17" fmla="*/ 0 60000 65536"/>
                  <a:gd name="T18" fmla="*/ 0 w 149"/>
                  <a:gd name="T19" fmla="*/ 0 h 17"/>
                  <a:gd name="T20" fmla="*/ 149 w 149"/>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49" h="17">
                    <a:moveTo>
                      <a:pt x="149" y="0"/>
                    </a:moveTo>
                    <a:lnTo>
                      <a:pt x="0" y="0"/>
                    </a:lnTo>
                    <a:lnTo>
                      <a:pt x="0" y="17"/>
                    </a:lnTo>
                    <a:lnTo>
                      <a:pt x="149" y="17"/>
                    </a:lnTo>
                    <a:lnTo>
                      <a:pt x="149" y="0"/>
                    </a:lnTo>
                    <a:close/>
                  </a:path>
                </a:pathLst>
              </a:custGeom>
              <a:solidFill>
                <a:srgbClr val="34AACD"/>
              </a:solidFill>
              <a:ln w="9525">
                <a:noFill/>
                <a:round/>
                <a:headEnd/>
                <a:tailEnd/>
              </a:ln>
            </p:spPr>
            <p:txBody>
              <a:bodyPr/>
              <a:lstStyle/>
              <a:p>
                <a:pPr>
                  <a:defRPr/>
                </a:pPr>
                <a:endParaRPr lang="en-GB" sz="1108"/>
              </a:p>
            </p:txBody>
          </p:sp>
          <p:sp>
            <p:nvSpPr>
              <p:cNvPr id="87" name="Freeform 63"/>
              <p:cNvSpPr>
                <a:spLocks/>
              </p:cNvSpPr>
              <p:nvPr/>
            </p:nvSpPr>
            <p:spPr bwMode="auto">
              <a:xfrm>
                <a:off x="1212" y="2394"/>
                <a:ext cx="150" cy="16"/>
              </a:xfrm>
              <a:custGeom>
                <a:avLst/>
                <a:gdLst>
                  <a:gd name="T0" fmla="*/ 149 w 149"/>
                  <a:gd name="T1" fmla="*/ 0 h 17"/>
                  <a:gd name="T2" fmla="*/ 0 w 149"/>
                  <a:gd name="T3" fmla="*/ 0 h 17"/>
                  <a:gd name="T4" fmla="*/ 0 w 149"/>
                  <a:gd name="T5" fmla="*/ 17 h 17"/>
                  <a:gd name="T6" fmla="*/ 149 w 149"/>
                  <a:gd name="T7" fmla="*/ 17 h 17"/>
                  <a:gd name="T8" fmla="*/ 149 w 149"/>
                  <a:gd name="T9" fmla="*/ 0 h 17"/>
                  <a:gd name="T10" fmla="*/ 149 w 149"/>
                  <a:gd name="T11" fmla="*/ 0 h 17"/>
                  <a:gd name="T12" fmla="*/ 0 60000 65536"/>
                  <a:gd name="T13" fmla="*/ 0 60000 65536"/>
                  <a:gd name="T14" fmla="*/ 0 60000 65536"/>
                  <a:gd name="T15" fmla="*/ 0 60000 65536"/>
                  <a:gd name="T16" fmla="*/ 0 60000 65536"/>
                  <a:gd name="T17" fmla="*/ 0 60000 65536"/>
                  <a:gd name="T18" fmla="*/ 0 w 149"/>
                  <a:gd name="T19" fmla="*/ 0 h 17"/>
                  <a:gd name="T20" fmla="*/ 149 w 149"/>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49" h="17">
                    <a:moveTo>
                      <a:pt x="149" y="0"/>
                    </a:moveTo>
                    <a:lnTo>
                      <a:pt x="0" y="0"/>
                    </a:lnTo>
                    <a:lnTo>
                      <a:pt x="0" y="17"/>
                    </a:lnTo>
                    <a:lnTo>
                      <a:pt x="149" y="17"/>
                    </a:lnTo>
                    <a:lnTo>
                      <a:pt x="149" y="0"/>
                    </a:lnTo>
                    <a:close/>
                  </a:path>
                </a:pathLst>
              </a:custGeom>
              <a:solidFill>
                <a:srgbClr val="34AACD"/>
              </a:solidFill>
              <a:ln w="9525">
                <a:noFill/>
                <a:round/>
                <a:headEnd/>
                <a:tailEnd/>
              </a:ln>
            </p:spPr>
            <p:txBody>
              <a:bodyPr/>
              <a:lstStyle/>
              <a:p>
                <a:pPr>
                  <a:defRPr/>
                </a:pPr>
                <a:endParaRPr lang="en-GB" sz="1108"/>
              </a:p>
            </p:txBody>
          </p:sp>
          <p:sp>
            <p:nvSpPr>
              <p:cNvPr id="88" name="Freeform 64"/>
              <p:cNvSpPr>
                <a:spLocks/>
              </p:cNvSpPr>
              <p:nvPr/>
            </p:nvSpPr>
            <p:spPr bwMode="auto">
              <a:xfrm>
                <a:off x="1212" y="2460"/>
                <a:ext cx="150" cy="18"/>
              </a:xfrm>
              <a:custGeom>
                <a:avLst/>
                <a:gdLst>
                  <a:gd name="T0" fmla="*/ 149 w 149"/>
                  <a:gd name="T1" fmla="*/ 0 h 17"/>
                  <a:gd name="T2" fmla="*/ 0 w 149"/>
                  <a:gd name="T3" fmla="*/ 0 h 17"/>
                  <a:gd name="T4" fmla="*/ 0 w 149"/>
                  <a:gd name="T5" fmla="*/ 17 h 17"/>
                  <a:gd name="T6" fmla="*/ 149 w 149"/>
                  <a:gd name="T7" fmla="*/ 17 h 17"/>
                  <a:gd name="T8" fmla="*/ 149 w 149"/>
                  <a:gd name="T9" fmla="*/ 0 h 17"/>
                  <a:gd name="T10" fmla="*/ 149 w 149"/>
                  <a:gd name="T11" fmla="*/ 0 h 17"/>
                  <a:gd name="T12" fmla="*/ 0 60000 65536"/>
                  <a:gd name="T13" fmla="*/ 0 60000 65536"/>
                  <a:gd name="T14" fmla="*/ 0 60000 65536"/>
                  <a:gd name="T15" fmla="*/ 0 60000 65536"/>
                  <a:gd name="T16" fmla="*/ 0 60000 65536"/>
                  <a:gd name="T17" fmla="*/ 0 60000 65536"/>
                  <a:gd name="T18" fmla="*/ 0 w 149"/>
                  <a:gd name="T19" fmla="*/ 0 h 17"/>
                  <a:gd name="T20" fmla="*/ 149 w 149"/>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49" h="17">
                    <a:moveTo>
                      <a:pt x="149" y="0"/>
                    </a:moveTo>
                    <a:lnTo>
                      <a:pt x="0" y="0"/>
                    </a:lnTo>
                    <a:lnTo>
                      <a:pt x="0" y="17"/>
                    </a:lnTo>
                    <a:lnTo>
                      <a:pt x="149" y="17"/>
                    </a:lnTo>
                    <a:lnTo>
                      <a:pt x="149" y="0"/>
                    </a:lnTo>
                    <a:close/>
                  </a:path>
                </a:pathLst>
              </a:custGeom>
              <a:solidFill>
                <a:srgbClr val="34AACD"/>
              </a:solidFill>
              <a:ln w="9525">
                <a:noFill/>
                <a:round/>
                <a:headEnd/>
                <a:tailEnd/>
              </a:ln>
            </p:spPr>
            <p:txBody>
              <a:bodyPr/>
              <a:lstStyle/>
              <a:p>
                <a:pPr>
                  <a:defRPr/>
                </a:pPr>
                <a:endParaRPr lang="en-GB" sz="1108"/>
              </a:p>
            </p:txBody>
          </p:sp>
          <p:sp>
            <p:nvSpPr>
              <p:cNvPr id="89" name="Freeform 65"/>
              <p:cNvSpPr>
                <a:spLocks/>
              </p:cNvSpPr>
              <p:nvPr/>
            </p:nvSpPr>
            <p:spPr bwMode="auto">
              <a:xfrm>
                <a:off x="1117" y="2394"/>
                <a:ext cx="245" cy="157"/>
              </a:xfrm>
              <a:custGeom>
                <a:avLst/>
                <a:gdLst>
                  <a:gd name="T0" fmla="*/ 244 w 244"/>
                  <a:gd name="T1" fmla="*/ 157 h 157"/>
                  <a:gd name="T2" fmla="*/ 244 w 244"/>
                  <a:gd name="T3" fmla="*/ 0 h 157"/>
                  <a:gd name="T4" fmla="*/ 0 w 244"/>
                  <a:gd name="T5" fmla="*/ 0 h 157"/>
                  <a:gd name="T6" fmla="*/ 0 w 244"/>
                  <a:gd name="T7" fmla="*/ 157 h 157"/>
                  <a:gd name="T8" fmla="*/ 244 w 244"/>
                  <a:gd name="T9" fmla="*/ 157 h 157"/>
                  <a:gd name="T10" fmla="*/ 244 w 244"/>
                  <a:gd name="T11" fmla="*/ 157 h 157"/>
                  <a:gd name="T12" fmla="*/ 0 60000 65536"/>
                  <a:gd name="T13" fmla="*/ 0 60000 65536"/>
                  <a:gd name="T14" fmla="*/ 0 60000 65536"/>
                  <a:gd name="T15" fmla="*/ 0 60000 65536"/>
                  <a:gd name="T16" fmla="*/ 0 60000 65536"/>
                  <a:gd name="T17" fmla="*/ 0 60000 65536"/>
                  <a:gd name="T18" fmla="*/ 0 w 244"/>
                  <a:gd name="T19" fmla="*/ 0 h 157"/>
                  <a:gd name="T20" fmla="*/ 244 w 244"/>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4" h="157">
                    <a:moveTo>
                      <a:pt x="244" y="157"/>
                    </a:moveTo>
                    <a:lnTo>
                      <a:pt x="244" y="0"/>
                    </a:lnTo>
                    <a:lnTo>
                      <a:pt x="0" y="0"/>
                    </a:lnTo>
                    <a:lnTo>
                      <a:pt x="0" y="157"/>
                    </a:lnTo>
                    <a:lnTo>
                      <a:pt x="244" y="157"/>
                    </a:lnTo>
                  </a:path>
                </a:pathLst>
              </a:custGeom>
              <a:noFill/>
              <a:ln w="0">
                <a:solidFill>
                  <a:srgbClr val="000000"/>
                </a:solidFill>
                <a:prstDash val="solid"/>
                <a:round/>
                <a:headEnd/>
                <a:tailEnd/>
              </a:ln>
            </p:spPr>
            <p:txBody>
              <a:bodyPr/>
              <a:lstStyle/>
              <a:p>
                <a:pPr>
                  <a:defRPr/>
                </a:pPr>
                <a:endParaRPr lang="en-GB" sz="1108"/>
              </a:p>
            </p:txBody>
          </p:sp>
        </p:grpSp>
        <p:grpSp>
          <p:nvGrpSpPr>
            <p:cNvPr id="30" name="Group 185"/>
            <p:cNvGrpSpPr>
              <a:grpSpLocks/>
            </p:cNvGrpSpPr>
            <p:nvPr userDrawn="1"/>
          </p:nvGrpSpPr>
          <p:grpSpPr bwMode="auto">
            <a:xfrm>
              <a:off x="1004798" y="5092835"/>
              <a:ext cx="164978" cy="104898"/>
              <a:chOff x="4187" y="1590"/>
              <a:chExt cx="238" cy="162"/>
            </a:xfrm>
          </p:grpSpPr>
          <p:sp>
            <p:nvSpPr>
              <p:cNvPr id="52" name="Freeform 186"/>
              <p:cNvSpPr>
                <a:spLocks/>
              </p:cNvSpPr>
              <p:nvPr/>
            </p:nvSpPr>
            <p:spPr bwMode="auto">
              <a:xfrm>
                <a:off x="4187" y="1590"/>
                <a:ext cx="238" cy="53"/>
              </a:xfrm>
              <a:custGeom>
                <a:avLst/>
                <a:gdLst>
                  <a:gd name="T0" fmla="*/ 0 w 244"/>
                  <a:gd name="T1" fmla="*/ 0 h 50"/>
                  <a:gd name="T2" fmla="*/ 40 w 244"/>
                  <a:gd name="T3" fmla="*/ 0 h 50"/>
                  <a:gd name="T4" fmla="*/ 40 w 244"/>
                  <a:gd name="T5" fmla="*/ 962 h 50"/>
                  <a:gd name="T6" fmla="*/ 0 w 244"/>
                  <a:gd name="T7" fmla="*/ 962 h 50"/>
                  <a:gd name="T8" fmla="*/ 0 w 244"/>
                  <a:gd name="T9" fmla="*/ 0 h 50"/>
                  <a:gd name="T10" fmla="*/ 0 w 244"/>
                  <a:gd name="T11" fmla="*/ 0 h 50"/>
                  <a:gd name="T12" fmla="*/ 0 60000 65536"/>
                  <a:gd name="T13" fmla="*/ 0 60000 65536"/>
                  <a:gd name="T14" fmla="*/ 0 60000 65536"/>
                  <a:gd name="T15" fmla="*/ 0 60000 65536"/>
                  <a:gd name="T16" fmla="*/ 0 60000 65536"/>
                  <a:gd name="T17" fmla="*/ 0 60000 65536"/>
                  <a:gd name="T18" fmla="*/ 0 w 244"/>
                  <a:gd name="T19" fmla="*/ 0 h 50"/>
                  <a:gd name="T20" fmla="*/ 244 w 24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4" h="50">
                    <a:moveTo>
                      <a:pt x="0" y="0"/>
                    </a:moveTo>
                    <a:lnTo>
                      <a:pt x="244" y="0"/>
                    </a:lnTo>
                    <a:lnTo>
                      <a:pt x="244" y="50"/>
                    </a:lnTo>
                    <a:lnTo>
                      <a:pt x="0" y="50"/>
                    </a:lnTo>
                    <a:lnTo>
                      <a:pt x="0" y="0"/>
                    </a:lnTo>
                    <a:close/>
                  </a:path>
                </a:pathLst>
              </a:custGeom>
              <a:solidFill>
                <a:srgbClr val="FB0F0C"/>
              </a:solidFill>
              <a:ln w="9525">
                <a:noFill/>
                <a:round/>
                <a:headEnd/>
                <a:tailEnd/>
              </a:ln>
            </p:spPr>
            <p:txBody>
              <a:bodyPr/>
              <a:lstStyle/>
              <a:p>
                <a:pPr>
                  <a:defRPr/>
                </a:pPr>
                <a:endParaRPr lang="en-GB" sz="1108"/>
              </a:p>
            </p:txBody>
          </p:sp>
          <p:sp>
            <p:nvSpPr>
              <p:cNvPr id="53" name="Freeform 187"/>
              <p:cNvSpPr>
                <a:spLocks/>
              </p:cNvSpPr>
              <p:nvPr/>
            </p:nvSpPr>
            <p:spPr bwMode="auto">
              <a:xfrm>
                <a:off x="4187" y="1695"/>
                <a:ext cx="238" cy="57"/>
              </a:xfrm>
              <a:custGeom>
                <a:avLst/>
                <a:gdLst>
                  <a:gd name="T0" fmla="*/ 0 w 244"/>
                  <a:gd name="T1" fmla="*/ 0 h 55"/>
                  <a:gd name="T2" fmla="*/ 40 w 244"/>
                  <a:gd name="T3" fmla="*/ 0 h 55"/>
                  <a:gd name="T4" fmla="*/ 40 w 244"/>
                  <a:gd name="T5" fmla="*/ 820 h 55"/>
                  <a:gd name="T6" fmla="*/ 0 w 244"/>
                  <a:gd name="T7" fmla="*/ 820 h 55"/>
                  <a:gd name="T8" fmla="*/ 0 w 244"/>
                  <a:gd name="T9" fmla="*/ 0 h 55"/>
                  <a:gd name="T10" fmla="*/ 0 w 244"/>
                  <a:gd name="T11" fmla="*/ 0 h 55"/>
                  <a:gd name="T12" fmla="*/ 0 60000 65536"/>
                  <a:gd name="T13" fmla="*/ 0 60000 65536"/>
                  <a:gd name="T14" fmla="*/ 0 60000 65536"/>
                  <a:gd name="T15" fmla="*/ 0 60000 65536"/>
                  <a:gd name="T16" fmla="*/ 0 60000 65536"/>
                  <a:gd name="T17" fmla="*/ 0 60000 65536"/>
                  <a:gd name="T18" fmla="*/ 0 w 244"/>
                  <a:gd name="T19" fmla="*/ 0 h 55"/>
                  <a:gd name="T20" fmla="*/ 244 w 244"/>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244" h="55">
                    <a:moveTo>
                      <a:pt x="0" y="0"/>
                    </a:moveTo>
                    <a:lnTo>
                      <a:pt x="244" y="0"/>
                    </a:lnTo>
                    <a:lnTo>
                      <a:pt x="244" y="55"/>
                    </a:lnTo>
                    <a:lnTo>
                      <a:pt x="0" y="55"/>
                    </a:lnTo>
                    <a:lnTo>
                      <a:pt x="0" y="0"/>
                    </a:lnTo>
                    <a:close/>
                  </a:path>
                </a:pathLst>
              </a:custGeom>
              <a:solidFill>
                <a:srgbClr val="1C0A7F"/>
              </a:solidFill>
              <a:ln w="9525">
                <a:noFill/>
                <a:round/>
                <a:headEnd/>
                <a:tailEnd/>
              </a:ln>
            </p:spPr>
            <p:txBody>
              <a:bodyPr/>
              <a:lstStyle/>
              <a:p>
                <a:pPr>
                  <a:defRPr/>
                </a:pPr>
                <a:endParaRPr lang="en-GB" sz="1108"/>
              </a:p>
            </p:txBody>
          </p:sp>
          <p:sp>
            <p:nvSpPr>
              <p:cNvPr id="54" name="Freeform 188"/>
              <p:cNvSpPr>
                <a:spLocks/>
              </p:cNvSpPr>
              <p:nvPr/>
            </p:nvSpPr>
            <p:spPr bwMode="auto">
              <a:xfrm>
                <a:off x="4187" y="1643"/>
                <a:ext cx="238" cy="57"/>
              </a:xfrm>
              <a:custGeom>
                <a:avLst/>
                <a:gdLst>
                  <a:gd name="T0" fmla="*/ 0 w 244"/>
                  <a:gd name="T1" fmla="*/ 0 h 56"/>
                  <a:gd name="T2" fmla="*/ 40 w 244"/>
                  <a:gd name="T3" fmla="*/ 0 h 56"/>
                  <a:gd name="T4" fmla="*/ 40 w 244"/>
                  <a:gd name="T5" fmla="*/ 201 h 56"/>
                  <a:gd name="T6" fmla="*/ 0 w 244"/>
                  <a:gd name="T7" fmla="*/ 201 h 56"/>
                  <a:gd name="T8" fmla="*/ 0 w 244"/>
                  <a:gd name="T9" fmla="*/ 0 h 56"/>
                  <a:gd name="T10" fmla="*/ 0 w 244"/>
                  <a:gd name="T11" fmla="*/ 0 h 56"/>
                  <a:gd name="T12" fmla="*/ 0 60000 65536"/>
                  <a:gd name="T13" fmla="*/ 0 60000 65536"/>
                  <a:gd name="T14" fmla="*/ 0 60000 65536"/>
                  <a:gd name="T15" fmla="*/ 0 60000 65536"/>
                  <a:gd name="T16" fmla="*/ 0 60000 65536"/>
                  <a:gd name="T17" fmla="*/ 0 60000 65536"/>
                  <a:gd name="T18" fmla="*/ 0 w 244"/>
                  <a:gd name="T19" fmla="*/ 0 h 56"/>
                  <a:gd name="T20" fmla="*/ 244 w 244"/>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244" h="56">
                    <a:moveTo>
                      <a:pt x="0" y="0"/>
                    </a:moveTo>
                    <a:lnTo>
                      <a:pt x="244" y="0"/>
                    </a:lnTo>
                    <a:lnTo>
                      <a:pt x="244" y="56"/>
                    </a:lnTo>
                    <a:lnTo>
                      <a:pt x="0" y="56"/>
                    </a:lnTo>
                    <a:lnTo>
                      <a:pt x="0" y="0"/>
                    </a:lnTo>
                    <a:close/>
                  </a:path>
                </a:pathLst>
              </a:custGeom>
              <a:solidFill>
                <a:srgbClr val="FFFFFF"/>
              </a:solidFill>
              <a:ln w="9525">
                <a:noFill/>
                <a:round/>
                <a:headEnd/>
                <a:tailEnd/>
              </a:ln>
            </p:spPr>
            <p:txBody>
              <a:bodyPr/>
              <a:lstStyle/>
              <a:p>
                <a:pPr>
                  <a:defRPr/>
                </a:pPr>
                <a:endParaRPr lang="en-GB" sz="1108"/>
              </a:p>
            </p:txBody>
          </p:sp>
          <p:sp>
            <p:nvSpPr>
              <p:cNvPr id="55" name="Freeform 189"/>
              <p:cNvSpPr>
                <a:spLocks/>
              </p:cNvSpPr>
              <p:nvPr/>
            </p:nvSpPr>
            <p:spPr bwMode="auto">
              <a:xfrm>
                <a:off x="4267" y="1643"/>
                <a:ext cx="69" cy="63"/>
              </a:xfrm>
              <a:custGeom>
                <a:avLst/>
                <a:gdLst>
                  <a:gd name="T0" fmla="*/ 17 w 71"/>
                  <a:gd name="T1" fmla="*/ 355 h 62"/>
                  <a:gd name="T2" fmla="*/ 17 w 71"/>
                  <a:gd name="T3" fmla="*/ 0 h 62"/>
                  <a:gd name="T4" fmla="*/ 0 w 71"/>
                  <a:gd name="T5" fmla="*/ 0 h 62"/>
                  <a:gd name="T6" fmla="*/ 0 w 71"/>
                  <a:gd name="T7" fmla="*/ 355 h 62"/>
                  <a:gd name="T8" fmla="*/ 6 w 71"/>
                  <a:gd name="T9" fmla="*/ 503 h 62"/>
                  <a:gd name="T10" fmla="*/ 12 w 71"/>
                  <a:gd name="T11" fmla="*/ 571 h 62"/>
                  <a:gd name="T12" fmla="*/ 17 w 71"/>
                  <a:gd name="T13" fmla="*/ 618 h 62"/>
                  <a:gd name="T14" fmla="*/ 17 w 71"/>
                  <a:gd name="T15" fmla="*/ 680 h 62"/>
                  <a:gd name="T16" fmla="*/ 17 w 71"/>
                  <a:gd name="T17" fmla="*/ 618 h 62"/>
                  <a:gd name="T18" fmla="*/ 17 w 71"/>
                  <a:gd name="T19" fmla="*/ 571 h 62"/>
                  <a:gd name="T20" fmla="*/ 17 w 71"/>
                  <a:gd name="T21" fmla="*/ 503 h 62"/>
                  <a:gd name="T22" fmla="*/ 17 w 71"/>
                  <a:gd name="T23" fmla="*/ 355 h 62"/>
                  <a:gd name="T24" fmla="*/ 17 w 71"/>
                  <a:gd name="T25" fmla="*/ 355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
                  <a:gd name="T40" fmla="*/ 0 h 62"/>
                  <a:gd name="T41" fmla="*/ 71 w 71"/>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 h="62">
                    <a:moveTo>
                      <a:pt x="71" y="34"/>
                    </a:moveTo>
                    <a:lnTo>
                      <a:pt x="71" y="0"/>
                    </a:lnTo>
                    <a:lnTo>
                      <a:pt x="0" y="0"/>
                    </a:lnTo>
                    <a:lnTo>
                      <a:pt x="0" y="34"/>
                    </a:lnTo>
                    <a:lnTo>
                      <a:pt x="6" y="45"/>
                    </a:lnTo>
                    <a:lnTo>
                      <a:pt x="12" y="51"/>
                    </a:lnTo>
                    <a:lnTo>
                      <a:pt x="24" y="56"/>
                    </a:lnTo>
                    <a:lnTo>
                      <a:pt x="36" y="62"/>
                    </a:lnTo>
                    <a:lnTo>
                      <a:pt x="54" y="56"/>
                    </a:lnTo>
                    <a:lnTo>
                      <a:pt x="60" y="51"/>
                    </a:lnTo>
                    <a:lnTo>
                      <a:pt x="66" y="45"/>
                    </a:lnTo>
                    <a:lnTo>
                      <a:pt x="71" y="34"/>
                    </a:lnTo>
                    <a:close/>
                  </a:path>
                </a:pathLst>
              </a:custGeom>
              <a:solidFill>
                <a:srgbClr val="FFFFFF"/>
              </a:solidFill>
              <a:ln w="9525">
                <a:noFill/>
                <a:round/>
                <a:headEnd/>
                <a:tailEnd/>
              </a:ln>
            </p:spPr>
            <p:txBody>
              <a:bodyPr/>
              <a:lstStyle/>
              <a:p>
                <a:pPr>
                  <a:defRPr/>
                </a:pPr>
                <a:endParaRPr lang="en-GB" sz="1108"/>
              </a:p>
            </p:txBody>
          </p:sp>
          <p:sp>
            <p:nvSpPr>
              <p:cNvPr id="56" name="Freeform 190"/>
              <p:cNvSpPr>
                <a:spLocks/>
              </p:cNvSpPr>
              <p:nvPr/>
            </p:nvSpPr>
            <p:spPr bwMode="auto">
              <a:xfrm>
                <a:off x="4267" y="1643"/>
                <a:ext cx="69" cy="63"/>
              </a:xfrm>
              <a:custGeom>
                <a:avLst/>
                <a:gdLst>
                  <a:gd name="T0" fmla="*/ 17 w 71"/>
                  <a:gd name="T1" fmla="*/ 355 h 62"/>
                  <a:gd name="T2" fmla="*/ 17 w 71"/>
                  <a:gd name="T3" fmla="*/ 0 h 62"/>
                  <a:gd name="T4" fmla="*/ 0 w 71"/>
                  <a:gd name="T5" fmla="*/ 0 h 62"/>
                  <a:gd name="T6" fmla="*/ 0 w 71"/>
                  <a:gd name="T7" fmla="*/ 355 h 62"/>
                  <a:gd name="T8" fmla="*/ 6 w 71"/>
                  <a:gd name="T9" fmla="*/ 503 h 62"/>
                  <a:gd name="T10" fmla="*/ 12 w 71"/>
                  <a:gd name="T11" fmla="*/ 571 h 62"/>
                  <a:gd name="T12" fmla="*/ 17 w 71"/>
                  <a:gd name="T13" fmla="*/ 618 h 62"/>
                  <a:gd name="T14" fmla="*/ 17 w 71"/>
                  <a:gd name="T15" fmla="*/ 680 h 62"/>
                  <a:gd name="T16" fmla="*/ 17 w 71"/>
                  <a:gd name="T17" fmla="*/ 618 h 62"/>
                  <a:gd name="T18" fmla="*/ 17 w 71"/>
                  <a:gd name="T19" fmla="*/ 571 h 62"/>
                  <a:gd name="T20" fmla="*/ 17 w 71"/>
                  <a:gd name="T21" fmla="*/ 503 h 62"/>
                  <a:gd name="T22" fmla="*/ 17 w 71"/>
                  <a:gd name="T23" fmla="*/ 355 h 62"/>
                  <a:gd name="T24" fmla="*/ 17 w 71"/>
                  <a:gd name="T25" fmla="*/ 355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
                  <a:gd name="T40" fmla="*/ 0 h 62"/>
                  <a:gd name="T41" fmla="*/ 71 w 71"/>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 h="62">
                    <a:moveTo>
                      <a:pt x="71" y="34"/>
                    </a:moveTo>
                    <a:lnTo>
                      <a:pt x="71" y="0"/>
                    </a:lnTo>
                    <a:lnTo>
                      <a:pt x="0" y="0"/>
                    </a:lnTo>
                    <a:lnTo>
                      <a:pt x="0" y="34"/>
                    </a:lnTo>
                    <a:lnTo>
                      <a:pt x="6" y="45"/>
                    </a:lnTo>
                    <a:lnTo>
                      <a:pt x="12" y="51"/>
                    </a:lnTo>
                    <a:lnTo>
                      <a:pt x="24" y="56"/>
                    </a:lnTo>
                    <a:lnTo>
                      <a:pt x="36" y="62"/>
                    </a:lnTo>
                    <a:lnTo>
                      <a:pt x="54" y="56"/>
                    </a:lnTo>
                    <a:lnTo>
                      <a:pt x="60" y="51"/>
                    </a:lnTo>
                    <a:lnTo>
                      <a:pt x="66" y="45"/>
                    </a:lnTo>
                    <a:lnTo>
                      <a:pt x="71" y="34"/>
                    </a:lnTo>
                  </a:path>
                </a:pathLst>
              </a:custGeom>
              <a:noFill/>
              <a:ln w="0">
                <a:solidFill>
                  <a:srgbClr val="FB0F0C"/>
                </a:solidFill>
                <a:prstDash val="solid"/>
                <a:round/>
                <a:headEnd/>
                <a:tailEnd/>
              </a:ln>
            </p:spPr>
            <p:txBody>
              <a:bodyPr/>
              <a:lstStyle/>
              <a:p>
                <a:pPr>
                  <a:defRPr/>
                </a:pPr>
                <a:endParaRPr lang="en-GB" sz="1108"/>
              </a:p>
            </p:txBody>
          </p:sp>
          <p:sp>
            <p:nvSpPr>
              <p:cNvPr id="57" name="Freeform 191"/>
              <p:cNvSpPr>
                <a:spLocks/>
              </p:cNvSpPr>
              <p:nvPr/>
            </p:nvSpPr>
            <p:spPr bwMode="auto">
              <a:xfrm>
                <a:off x="4267" y="1643"/>
                <a:ext cx="69" cy="63"/>
              </a:xfrm>
              <a:custGeom>
                <a:avLst/>
                <a:gdLst>
                  <a:gd name="T0" fmla="*/ 17 w 71"/>
                  <a:gd name="T1" fmla="*/ 0 h 62"/>
                  <a:gd name="T2" fmla="*/ 17 w 71"/>
                  <a:gd name="T3" fmla="*/ 251 h 62"/>
                  <a:gd name="T4" fmla="*/ 0 w 71"/>
                  <a:gd name="T5" fmla="*/ 251 h 62"/>
                  <a:gd name="T6" fmla="*/ 0 w 71"/>
                  <a:gd name="T7" fmla="*/ 355 h 62"/>
                  <a:gd name="T8" fmla="*/ 17 w 71"/>
                  <a:gd name="T9" fmla="*/ 355 h 62"/>
                  <a:gd name="T10" fmla="*/ 17 w 71"/>
                  <a:gd name="T11" fmla="*/ 571 h 62"/>
                  <a:gd name="T12" fmla="*/ 17 w 71"/>
                  <a:gd name="T13" fmla="*/ 618 h 62"/>
                  <a:gd name="T14" fmla="*/ 12 w 71"/>
                  <a:gd name="T15" fmla="*/ 571 h 62"/>
                  <a:gd name="T16" fmla="*/ 6 w 71"/>
                  <a:gd name="T17" fmla="*/ 571 h 62"/>
                  <a:gd name="T18" fmla="*/ 17 w 71"/>
                  <a:gd name="T19" fmla="*/ 571 h 62"/>
                  <a:gd name="T20" fmla="*/ 17 w 71"/>
                  <a:gd name="T21" fmla="*/ 571 h 62"/>
                  <a:gd name="T22" fmla="*/ 17 w 71"/>
                  <a:gd name="T23" fmla="*/ 618 h 62"/>
                  <a:gd name="T24" fmla="*/ 17 w 71"/>
                  <a:gd name="T25" fmla="*/ 680 h 62"/>
                  <a:gd name="T26" fmla="*/ 17 w 71"/>
                  <a:gd name="T27" fmla="*/ 618 h 62"/>
                  <a:gd name="T28" fmla="*/ 17 w 71"/>
                  <a:gd name="T29" fmla="*/ 355 h 62"/>
                  <a:gd name="T30" fmla="*/ 17 w 71"/>
                  <a:gd name="T31" fmla="*/ 251 h 62"/>
                  <a:gd name="T32" fmla="*/ 17 w 71"/>
                  <a:gd name="T33" fmla="*/ 251 h 62"/>
                  <a:gd name="T34" fmla="*/ 17 w 71"/>
                  <a:gd name="T35" fmla="*/ 355 h 62"/>
                  <a:gd name="T36" fmla="*/ 17 w 71"/>
                  <a:gd name="T37" fmla="*/ 355 h 62"/>
                  <a:gd name="T38" fmla="*/ 17 w 71"/>
                  <a:gd name="T39" fmla="*/ 355 h 62"/>
                  <a:gd name="T40" fmla="*/ 17 w 71"/>
                  <a:gd name="T41" fmla="*/ 251 h 62"/>
                  <a:gd name="T42" fmla="*/ 17 w 71"/>
                  <a:gd name="T43" fmla="*/ 0 h 62"/>
                  <a:gd name="T44" fmla="*/ 0 w 71"/>
                  <a:gd name="T45" fmla="*/ 0 h 62"/>
                  <a:gd name="T46" fmla="*/ 0 w 71"/>
                  <a:gd name="T47" fmla="*/ 11 h 62"/>
                  <a:gd name="T48" fmla="*/ 17 w 71"/>
                  <a:gd name="T49" fmla="*/ 11 h 62"/>
                  <a:gd name="T50" fmla="*/ 17 w 71"/>
                  <a:gd name="T51" fmla="*/ 11 h 62"/>
                  <a:gd name="T52" fmla="*/ 17 w 71"/>
                  <a:gd name="T53" fmla="*/ 11 h 62"/>
                  <a:gd name="T54" fmla="*/ 17 w 71"/>
                  <a:gd name="T55" fmla="*/ 0 h 62"/>
                  <a:gd name="T56" fmla="*/ 17 w 71"/>
                  <a:gd name="T57" fmla="*/ 0 h 62"/>
                  <a:gd name="T58" fmla="*/ 17 w 71"/>
                  <a:gd name="T59" fmla="*/ 11 h 62"/>
                  <a:gd name="T60" fmla="*/ 17 w 71"/>
                  <a:gd name="T61" fmla="*/ 355 h 62"/>
                  <a:gd name="T62" fmla="*/ 17 w 71"/>
                  <a:gd name="T63" fmla="*/ 355 h 62"/>
                  <a:gd name="T64" fmla="*/ 17 w 71"/>
                  <a:gd name="T65" fmla="*/ 571 h 62"/>
                  <a:gd name="T66" fmla="*/ 17 w 71"/>
                  <a:gd name="T67" fmla="*/ 571 h 62"/>
                  <a:gd name="T68" fmla="*/ 17 w 71"/>
                  <a:gd name="T69" fmla="*/ 618 h 62"/>
                  <a:gd name="T70" fmla="*/ 17 w 71"/>
                  <a:gd name="T71" fmla="*/ 571 h 62"/>
                  <a:gd name="T72" fmla="*/ 17 w 71"/>
                  <a:gd name="T73" fmla="*/ 571 h 62"/>
                  <a:gd name="T74" fmla="*/ 17 w 71"/>
                  <a:gd name="T75" fmla="*/ 571 h 62"/>
                  <a:gd name="T76" fmla="*/ 17 w 71"/>
                  <a:gd name="T77" fmla="*/ 355 h 62"/>
                  <a:gd name="T78" fmla="*/ 17 w 71"/>
                  <a:gd name="T79" fmla="*/ 355 h 62"/>
                  <a:gd name="T80" fmla="*/ 17 w 71"/>
                  <a:gd name="T81" fmla="*/ 251 h 62"/>
                  <a:gd name="T82" fmla="*/ 17 w 71"/>
                  <a:gd name="T83" fmla="*/ 251 h 62"/>
                  <a:gd name="T84" fmla="*/ 17 w 71"/>
                  <a:gd name="T85" fmla="*/ 251 h 62"/>
                  <a:gd name="T86" fmla="*/ 17 w 71"/>
                  <a:gd name="T87" fmla="*/ 0 h 62"/>
                  <a:gd name="T88" fmla="*/ 17 w 71"/>
                  <a:gd name="T89" fmla="*/ 0 h 62"/>
                  <a:gd name="T90" fmla="*/ 17 w 71"/>
                  <a:gd name="T91" fmla="*/ 0 h 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1"/>
                  <a:gd name="T139" fmla="*/ 0 h 62"/>
                  <a:gd name="T140" fmla="*/ 71 w 71"/>
                  <a:gd name="T141" fmla="*/ 62 h 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1" h="62">
                    <a:moveTo>
                      <a:pt x="30" y="0"/>
                    </a:moveTo>
                    <a:lnTo>
                      <a:pt x="30" y="23"/>
                    </a:lnTo>
                    <a:lnTo>
                      <a:pt x="0" y="23"/>
                    </a:lnTo>
                    <a:lnTo>
                      <a:pt x="0" y="34"/>
                    </a:lnTo>
                    <a:lnTo>
                      <a:pt x="18" y="34"/>
                    </a:lnTo>
                    <a:lnTo>
                      <a:pt x="18" y="51"/>
                    </a:lnTo>
                    <a:lnTo>
                      <a:pt x="18" y="56"/>
                    </a:lnTo>
                    <a:lnTo>
                      <a:pt x="12" y="51"/>
                    </a:lnTo>
                    <a:lnTo>
                      <a:pt x="6" y="51"/>
                    </a:lnTo>
                    <a:lnTo>
                      <a:pt x="30" y="51"/>
                    </a:lnTo>
                    <a:lnTo>
                      <a:pt x="42" y="51"/>
                    </a:lnTo>
                    <a:lnTo>
                      <a:pt x="42" y="56"/>
                    </a:lnTo>
                    <a:lnTo>
                      <a:pt x="36" y="62"/>
                    </a:lnTo>
                    <a:lnTo>
                      <a:pt x="30" y="56"/>
                    </a:lnTo>
                    <a:lnTo>
                      <a:pt x="30" y="34"/>
                    </a:lnTo>
                    <a:lnTo>
                      <a:pt x="30" y="23"/>
                    </a:lnTo>
                    <a:lnTo>
                      <a:pt x="42" y="23"/>
                    </a:lnTo>
                    <a:lnTo>
                      <a:pt x="42" y="34"/>
                    </a:lnTo>
                    <a:lnTo>
                      <a:pt x="30" y="34"/>
                    </a:lnTo>
                    <a:lnTo>
                      <a:pt x="18" y="34"/>
                    </a:lnTo>
                    <a:lnTo>
                      <a:pt x="18" y="23"/>
                    </a:lnTo>
                    <a:lnTo>
                      <a:pt x="18" y="0"/>
                    </a:lnTo>
                    <a:lnTo>
                      <a:pt x="0" y="0"/>
                    </a:lnTo>
                    <a:lnTo>
                      <a:pt x="0" y="11"/>
                    </a:lnTo>
                    <a:lnTo>
                      <a:pt x="18" y="11"/>
                    </a:lnTo>
                    <a:lnTo>
                      <a:pt x="60" y="11"/>
                    </a:lnTo>
                    <a:lnTo>
                      <a:pt x="71" y="11"/>
                    </a:lnTo>
                    <a:lnTo>
                      <a:pt x="71" y="0"/>
                    </a:lnTo>
                    <a:lnTo>
                      <a:pt x="60" y="0"/>
                    </a:lnTo>
                    <a:lnTo>
                      <a:pt x="60" y="11"/>
                    </a:lnTo>
                    <a:lnTo>
                      <a:pt x="60" y="34"/>
                    </a:lnTo>
                    <a:lnTo>
                      <a:pt x="42" y="34"/>
                    </a:lnTo>
                    <a:lnTo>
                      <a:pt x="42" y="51"/>
                    </a:lnTo>
                    <a:lnTo>
                      <a:pt x="60" y="51"/>
                    </a:lnTo>
                    <a:lnTo>
                      <a:pt x="60" y="56"/>
                    </a:lnTo>
                    <a:lnTo>
                      <a:pt x="60" y="51"/>
                    </a:lnTo>
                    <a:lnTo>
                      <a:pt x="66" y="51"/>
                    </a:lnTo>
                    <a:lnTo>
                      <a:pt x="60" y="51"/>
                    </a:lnTo>
                    <a:lnTo>
                      <a:pt x="60" y="34"/>
                    </a:lnTo>
                    <a:lnTo>
                      <a:pt x="71" y="34"/>
                    </a:lnTo>
                    <a:lnTo>
                      <a:pt x="71" y="23"/>
                    </a:lnTo>
                    <a:lnTo>
                      <a:pt x="60" y="23"/>
                    </a:lnTo>
                    <a:lnTo>
                      <a:pt x="42" y="23"/>
                    </a:lnTo>
                    <a:lnTo>
                      <a:pt x="42" y="0"/>
                    </a:lnTo>
                    <a:lnTo>
                      <a:pt x="30" y="0"/>
                    </a:lnTo>
                    <a:close/>
                  </a:path>
                </a:pathLst>
              </a:custGeom>
              <a:solidFill>
                <a:srgbClr val="FB0F0C"/>
              </a:solidFill>
              <a:ln w="9525">
                <a:noFill/>
                <a:round/>
                <a:headEnd/>
                <a:tailEnd/>
              </a:ln>
            </p:spPr>
            <p:txBody>
              <a:bodyPr/>
              <a:lstStyle/>
              <a:p>
                <a:pPr>
                  <a:defRPr/>
                </a:pPr>
                <a:endParaRPr lang="en-GB" sz="1108"/>
              </a:p>
            </p:txBody>
          </p:sp>
          <p:sp>
            <p:nvSpPr>
              <p:cNvPr id="58" name="Freeform 192"/>
              <p:cNvSpPr>
                <a:spLocks/>
              </p:cNvSpPr>
              <p:nvPr/>
            </p:nvSpPr>
            <p:spPr bwMode="auto">
              <a:xfrm>
                <a:off x="4256" y="1607"/>
                <a:ext cx="92" cy="36"/>
              </a:xfrm>
              <a:custGeom>
                <a:avLst/>
                <a:gdLst>
                  <a:gd name="T0" fmla="*/ 23 w 95"/>
                  <a:gd name="T1" fmla="*/ 256 h 33"/>
                  <a:gd name="T2" fmla="*/ 23 w 95"/>
                  <a:gd name="T3" fmla="*/ 256 h 33"/>
                  <a:gd name="T4" fmla="*/ 23 w 95"/>
                  <a:gd name="T5" fmla="*/ 256 h 33"/>
                  <a:gd name="T6" fmla="*/ 23 w 95"/>
                  <a:gd name="T7" fmla="*/ 256 h 33"/>
                  <a:gd name="T8" fmla="*/ 23 w 95"/>
                  <a:gd name="T9" fmla="*/ 256 h 33"/>
                  <a:gd name="T10" fmla="*/ 23 w 95"/>
                  <a:gd name="T11" fmla="*/ 297 h 33"/>
                  <a:gd name="T12" fmla="*/ 23 w 95"/>
                  <a:gd name="T13" fmla="*/ 297 h 33"/>
                  <a:gd name="T14" fmla="*/ 23 w 95"/>
                  <a:gd name="T15" fmla="*/ 11 h 33"/>
                  <a:gd name="T16" fmla="*/ 23 w 95"/>
                  <a:gd name="T17" fmla="*/ 5 h 33"/>
                  <a:gd name="T18" fmla="*/ 23 w 95"/>
                  <a:gd name="T19" fmla="*/ 5 h 33"/>
                  <a:gd name="T20" fmla="*/ 23 w 95"/>
                  <a:gd name="T21" fmla="*/ 0 h 33"/>
                  <a:gd name="T22" fmla="*/ 23 w 95"/>
                  <a:gd name="T23" fmla="*/ 5 h 33"/>
                  <a:gd name="T24" fmla="*/ 23 w 95"/>
                  <a:gd name="T25" fmla="*/ 0 h 33"/>
                  <a:gd name="T26" fmla="*/ 23 w 95"/>
                  <a:gd name="T27" fmla="*/ 5 h 33"/>
                  <a:gd name="T28" fmla="*/ 23 w 95"/>
                  <a:gd name="T29" fmla="*/ 0 h 33"/>
                  <a:gd name="T30" fmla="*/ 18 w 95"/>
                  <a:gd name="T31" fmla="*/ 5 h 33"/>
                  <a:gd name="T32" fmla="*/ 12 w 95"/>
                  <a:gd name="T33" fmla="*/ 5 h 33"/>
                  <a:gd name="T34" fmla="*/ 0 w 95"/>
                  <a:gd name="T35" fmla="*/ 11 h 33"/>
                  <a:gd name="T36" fmla="*/ 12 w 95"/>
                  <a:gd name="T37" fmla="*/ 297 h 33"/>
                  <a:gd name="T38" fmla="*/ 18 w 95"/>
                  <a:gd name="T39" fmla="*/ 256 h 33"/>
                  <a:gd name="T40" fmla="*/ 23 w 95"/>
                  <a:gd name="T41" fmla="*/ 256 h 33"/>
                  <a:gd name="T42" fmla="*/ 23 w 95"/>
                  <a:gd name="T43" fmla="*/ 256 h 33"/>
                  <a:gd name="T44" fmla="*/ 23 w 95"/>
                  <a:gd name="T45" fmla="*/ 256 h 33"/>
                  <a:gd name="T46" fmla="*/ 23 w 95"/>
                  <a:gd name="T47" fmla="*/ 256 h 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5"/>
                  <a:gd name="T73" fmla="*/ 0 h 33"/>
                  <a:gd name="T74" fmla="*/ 95 w 95"/>
                  <a:gd name="T75" fmla="*/ 33 h 3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5" h="33">
                    <a:moveTo>
                      <a:pt x="48" y="28"/>
                    </a:moveTo>
                    <a:lnTo>
                      <a:pt x="54" y="28"/>
                    </a:lnTo>
                    <a:lnTo>
                      <a:pt x="60" y="28"/>
                    </a:lnTo>
                    <a:lnTo>
                      <a:pt x="66" y="28"/>
                    </a:lnTo>
                    <a:lnTo>
                      <a:pt x="78" y="28"/>
                    </a:lnTo>
                    <a:lnTo>
                      <a:pt x="78" y="33"/>
                    </a:lnTo>
                    <a:lnTo>
                      <a:pt x="83" y="33"/>
                    </a:lnTo>
                    <a:lnTo>
                      <a:pt x="95" y="11"/>
                    </a:lnTo>
                    <a:lnTo>
                      <a:pt x="89" y="5"/>
                    </a:lnTo>
                    <a:lnTo>
                      <a:pt x="78" y="5"/>
                    </a:lnTo>
                    <a:lnTo>
                      <a:pt x="72" y="0"/>
                    </a:lnTo>
                    <a:lnTo>
                      <a:pt x="60" y="5"/>
                    </a:lnTo>
                    <a:lnTo>
                      <a:pt x="48" y="0"/>
                    </a:lnTo>
                    <a:lnTo>
                      <a:pt x="36" y="5"/>
                    </a:lnTo>
                    <a:lnTo>
                      <a:pt x="30" y="0"/>
                    </a:lnTo>
                    <a:lnTo>
                      <a:pt x="18" y="5"/>
                    </a:lnTo>
                    <a:lnTo>
                      <a:pt x="12" y="5"/>
                    </a:lnTo>
                    <a:lnTo>
                      <a:pt x="0" y="11"/>
                    </a:lnTo>
                    <a:lnTo>
                      <a:pt x="12" y="33"/>
                    </a:lnTo>
                    <a:lnTo>
                      <a:pt x="18" y="28"/>
                    </a:lnTo>
                    <a:lnTo>
                      <a:pt x="30" y="28"/>
                    </a:lnTo>
                    <a:lnTo>
                      <a:pt x="36" y="28"/>
                    </a:lnTo>
                    <a:lnTo>
                      <a:pt x="48" y="28"/>
                    </a:lnTo>
                    <a:close/>
                  </a:path>
                </a:pathLst>
              </a:custGeom>
              <a:solidFill>
                <a:srgbClr val="2F3092"/>
              </a:solidFill>
              <a:ln w="9525">
                <a:noFill/>
                <a:round/>
                <a:headEnd/>
                <a:tailEnd/>
              </a:ln>
            </p:spPr>
            <p:txBody>
              <a:bodyPr/>
              <a:lstStyle/>
              <a:p>
                <a:pPr>
                  <a:defRPr/>
                </a:pPr>
                <a:endParaRPr lang="en-GB" sz="1108"/>
              </a:p>
            </p:txBody>
          </p:sp>
          <p:sp>
            <p:nvSpPr>
              <p:cNvPr id="59" name="Freeform 193"/>
              <p:cNvSpPr>
                <a:spLocks/>
              </p:cNvSpPr>
              <p:nvPr/>
            </p:nvSpPr>
            <p:spPr bwMode="auto">
              <a:xfrm>
                <a:off x="4256" y="1607"/>
                <a:ext cx="92" cy="36"/>
              </a:xfrm>
              <a:custGeom>
                <a:avLst/>
                <a:gdLst>
                  <a:gd name="T0" fmla="*/ 23 w 95"/>
                  <a:gd name="T1" fmla="*/ 256 h 33"/>
                  <a:gd name="T2" fmla="*/ 23 w 95"/>
                  <a:gd name="T3" fmla="*/ 256 h 33"/>
                  <a:gd name="T4" fmla="*/ 23 w 95"/>
                  <a:gd name="T5" fmla="*/ 256 h 33"/>
                  <a:gd name="T6" fmla="*/ 23 w 95"/>
                  <a:gd name="T7" fmla="*/ 256 h 33"/>
                  <a:gd name="T8" fmla="*/ 23 w 95"/>
                  <a:gd name="T9" fmla="*/ 256 h 33"/>
                  <a:gd name="T10" fmla="*/ 23 w 95"/>
                  <a:gd name="T11" fmla="*/ 297 h 33"/>
                  <a:gd name="T12" fmla="*/ 23 w 95"/>
                  <a:gd name="T13" fmla="*/ 297 h 33"/>
                  <a:gd name="T14" fmla="*/ 23 w 95"/>
                  <a:gd name="T15" fmla="*/ 11 h 33"/>
                  <a:gd name="T16" fmla="*/ 23 w 95"/>
                  <a:gd name="T17" fmla="*/ 5 h 33"/>
                  <a:gd name="T18" fmla="*/ 23 w 95"/>
                  <a:gd name="T19" fmla="*/ 5 h 33"/>
                  <a:gd name="T20" fmla="*/ 23 w 95"/>
                  <a:gd name="T21" fmla="*/ 0 h 33"/>
                  <a:gd name="T22" fmla="*/ 23 w 95"/>
                  <a:gd name="T23" fmla="*/ 5 h 33"/>
                  <a:gd name="T24" fmla="*/ 23 w 95"/>
                  <a:gd name="T25" fmla="*/ 0 h 33"/>
                  <a:gd name="T26" fmla="*/ 23 w 95"/>
                  <a:gd name="T27" fmla="*/ 5 h 33"/>
                  <a:gd name="T28" fmla="*/ 23 w 95"/>
                  <a:gd name="T29" fmla="*/ 0 h 33"/>
                  <a:gd name="T30" fmla="*/ 18 w 95"/>
                  <a:gd name="T31" fmla="*/ 5 h 33"/>
                  <a:gd name="T32" fmla="*/ 12 w 95"/>
                  <a:gd name="T33" fmla="*/ 5 h 33"/>
                  <a:gd name="T34" fmla="*/ 0 w 95"/>
                  <a:gd name="T35" fmla="*/ 11 h 33"/>
                  <a:gd name="T36" fmla="*/ 12 w 95"/>
                  <a:gd name="T37" fmla="*/ 297 h 33"/>
                  <a:gd name="T38" fmla="*/ 18 w 95"/>
                  <a:gd name="T39" fmla="*/ 256 h 33"/>
                  <a:gd name="T40" fmla="*/ 23 w 95"/>
                  <a:gd name="T41" fmla="*/ 256 h 33"/>
                  <a:gd name="T42" fmla="*/ 23 w 95"/>
                  <a:gd name="T43" fmla="*/ 256 h 33"/>
                  <a:gd name="T44" fmla="*/ 23 w 95"/>
                  <a:gd name="T45" fmla="*/ 256 h 33"/>
                  <a:gd name="T46" fmla="*/ 23 w 95"/>
                  <a:gd name="T47" fmla="*/ 256 h 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5"/>
                  <a:gd name="T73" fmla="*/ 0 h 33"/>
                  <a:gd name="T74" fmla="*/ 95 w 95"/>
                  <a:gd name="T75" fmla="*/ 33 h 3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5" h="33">
                    <a:moveTo>
                      <a:pt x="48" y="28"/>
                    </a:moveTo>
                    <a:lnTo>
                      <a:pt x="54" y="28"/>
                    </a:lnTo>
                    <a:lnTo>
                      <a:pt x="60" y="28"/>
                    </a:lnTo>
                    <a:lnTo>
                      <a:pt x="66" y="28"/>
                    </a:lnTo>
                    <a:lnTo>
                      <a:pt x="78" y="28"/>
                    </a:lnTo>
                    <a:lnTo>
                      <a:pt x="78" y="33"/>
                    </a:lnTo>
                    <a:lnTo>
                      <a:pt x="83" y="33"/>
                    </a:lnTo>
                    <a:lnTo>
                      <a:pt x="95" y="11"/>
                    </a:lnTo>
                    <a:lnTo>
                      <a:pt x="89" y="5"/>
                    </a:lnTo>
                    <a:lnTo>
                      <a:pt x="78" y="5"/>
                    </a:lnTo>
                    <a:lnTo>
                      <a:pt x="72" y="0"/>
                    </a:lnTo>
                    <a:lnTo>
                      <a:pt x="60" y="5"/>
                    </a:lnTo>
                    <a:lnTo>
                      <a:pt x="48" y="0"/>
                    </a:lnTo>
                    <a:lnTo>
                      <a:pt x="36" y="5"/>
                    </a:lnTo>
                    <a:lnTo>
                      <a:pt x="30" y="0"/>
                    </a:lnTo>
                    <a:lnTo>
                      <a:pt x="18" y="5"/>
                    </a:lnTo>
                    <a:lnTo>
                      <a:pt x="12" y="5"/>
                    </a:lnTo>
                    <a:lnTo>
                      <a:pt x="0" y="11"/>
                    </a:lnTo>
                    <a:lnTo>
                      <a:pt x="12" y="33"/>
                    </a:lnTo>
                    <a:lnTo>
                      <a:pt x="18" y="28"/>
                    </a:lnTo>
                    <a:lnTo>
                      <a:pt x="30" y="28"/>
                    </a:lnTo>
                    <a:lnTo>
                      <a:pt x="36" y="28"/>
                    </a:lnTo>
                    <a:lnTo>
                      <a:pt x="48" y="28"/>
                    </a:lnTo>
                  </a:path>
                </a:pathLst>
              </a:custGeom>
              <a:noFill/>
              <a:ln w="0">
                <a:solidFill>
                  <a:srgbClr val="FFFFFF"/>
                </a:solidFill>
                <a:prstDash val="solid"/>
                <a:round/>
                <a:headEnd/>
                <a:tailEnd/>
              </a:ln>
            </p:spPr>
            <p:txBody>
              <a:bodyPr/>
              <a:lstStyle/>
              <a:p>
                <a:pPr>
                  <a:defRPr/>
                </a:pPr>
                <a:endParaRPr lang="en-GB" sz="1108"/>
              </a:p>
            </p:txBody>
          </p:sp>
          <p:sp>
            <p:nvSpPr>
              <p:cNvPr id="60" name="Freeform 194"/>
              <p:cNvSpPr>
                <a:spLocks/>
              </p:cNvSpPr>
              <p:nvPr/>
            </p:nvSpPr>
            <p:spPr bwMode="auto">
              <a:xfrm>
                <a:off x="4273" y="1607"/>
                <a:ext cx="24" cy="29"/>
              </a:xfrm>
              <a:custGeom>
                <a:avLst/>
                <a:gdLst>
                  <a:gd name="T0" fmla="*/ 12 w 24"/>
                  <a:gd name="T1" fmla="*/ 5 h 28"/>
                  <a:gd name="T2" fmla="*/ 12 w 24"/>
                  <a:gd name="T3" fmla="*/ 0 h 28"/>
                  <a:gd name="T4" fmla="*/ 0 w 24"/>
                  <a:gd name="T5" fmla="*/ 5 h 28"/>
                  <a:gd name="T6" fmla="*/ 6 w 24"/>
                  <a:gd name="T7" fmla="*/ 28 h 28"/>
                  <a:gd name="T8" fmla="*/ 12 w 24"/>
                  <a:gd name="T9" fmla="*/ 28 h 28"/>
                  <a:gd name="T10" fmla="*/ 12 w 24"/>
                  <a:gd name="T11" fmla="*/ 28 h 28"/>
                  <a:gd name="T12" fmla="*/ 12 w 24"/>
                  <a:gd name="T13" fmla="*/ 5 h 28"/>
                  <a:gd name="T14" fmla="*/ 12 w 24"/>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8"/>
                  <a:gd name="T26" fmla="*/ 24 w 24"/>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8">
                    <a:moveTo>
                      <a:pt x="18" y="5"/>
                    </a:moveTo>
                    <a:lnTo>
                      <a:pt x="12" y="0"/>
                    </a:lnTo>
                    <a:lnTo>
                      <a:pt x="0" y="5"/>
                    </a:lnTo>
                    <a:lnTo>
                      <a:pt x="6" y="28"/>
                    </a:lnTo>
                    <a:lnTo>
                      <a:pt x="18" y="28"/>
                    </a:lnTo>
                    <a:lnTo>
                      <a:pt x="24" y="28"/>
                    </a:lnTo>
                    <a:lnTo>
                      <a:pt x="18" y="5"/>
                    </a:lnTo>
                    <a:close/>
                  </a:path>
                </a:pathLst>
              </a:custGeom>
              <a:solidFill>
                <a:srgbClr val="16067B"/>
              </a:solidFill>
              <a:ln w="9525">
                <a:noFill/>
                <a:round/>
                <a:headEnd/>
                <a:tailEnd/>
              </a:ln>
            </p:spPr>
            <p:txBody>
              <a:bodyPr/>
              <a:lstStyle/>
              <a:p>
                <a:pPr>
                  <a:defRPr/>
                </a:pPr>
                <a:endParaRPr lang="en-GB" sz="1108"/>
              </a:p>
            </p:txBody>
          </p:sp>
          <p:sp>
            <p:nvSpPr>
              <p:cNvPr id="61" name="Freeform 195"/>
              <p:cNvSpPr>
                <a:spLocks/>
              </p:cNvSpPr>
              <p:nvPr/>
            </p:nvSpPr>
            <p:spPr bwMode="auto">
              <a:xfrm>
                <a:off x="4273" y="1607"/>
                <a:ext cx="24" cy="29"/>
              </a:xfrm>
              <a:custGeom>
                <a:avLst/>
                <a:gdLst>
                  <a:gd name="T0" fmla="*/ 12 w 24"/>
                  <a:gd name="T1" fmla="*/ 5 h 28"/>
                  <a:gd name="T2" fmla="*/ 12 w 24"/>
                  <a:gd name="T3" fmla="*/ 0 h 28"/>
                  <a:gd name="T4" fmla="*/ 0 w 24"/>
                  <a:gd name="T5" fmla="*/ 5 h 28"/>
                  <a:gd name="T6" fmla="*/ 6 w 24"/>
                  <a:gd name="T7" fmla="*/ 28 h 28"/>
                  <a:gd name="T8" fmla="*/ 12 w 24"/>
                  <a:gd name="T9" fmla="*/ 28 h 28"/>
                  <a:gd name="T10" fmla="*/ 12 w 24"/>
                  <a:gd name="T11" fmla="*/ 28 h 28"/>
                  <a:gd name="T12" fmla="*/ 12 w 24"/>
                  <a:gd name="T13" fmla="*/ 5 h 28"/>
                  <a:gd name="T14" fmla="*/ 12 w 24"/>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8"/>
                  <a:gd name="T26" fmla="*/ 24 w 24"/>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8">
                    <a:moveTo>
                      <a:pt x="18" y="5"/>
                    </a:moveTo>
                    <a:lnTo>
                      <a:pt x="12" y="0"/>
                    </a:lnTo>
                    <a:lnTo>
                      <a:pt x="0" y="5"/>
                    </a:lnTo>
                    <a:lnTo>
                      <a:pt x="6" y="28"/>
                    </a:lnTo>
                    <a:lnTo>
                      <a:pt x="18" y="28"/>
                    </a:lnTo>
                    <a:lnTo>
                      <a:pt x="24" y="28"/>
                    </a:lnTo>
                    <a:lnTo>
                      <a:pt x="18" y="5"/>
                    </a:lnTo>
                  </a:path>
                </a:pathLst>
              </a:custGeom>
              <a:noFill/>
              <a:ln w="0">
                <a:solidFill>
                  <a:srgbClr val="FFFFFF"/>
                </a:solidFill>
                <a:prstDash val="solid"/>
                <a:round/>
                <a:headEnd/>
                <a:tailEnd/>
              </a:ln>
            </p:spPr>
            <p:txBody>
              <a:bodyPr/>
              <a:lstStyle/>
              <a:p>
                <a:pPr>
                  <a:defRPr/>
                </a:pPr>
                <a:endParaRPr lang="en-GB" sz="1108"/>
              </a:p>
            </p:txBody>
          </p:sp>
          <p:sp>
            <p:nvSpPr>
              <p:cNvPr id="62" name="Freeform 196"/>
              <p:cNvSpPr>
                <a:spLocks/>
              </p:cNvSpPr>
              <p:nvPr/>
            </p:nvSpPr>
            <p:spPr bwMode="auto">
              <a:xfrm>
                <a:off x="4315" y="1607"/>
                <a:ext cx="18" cy="29"/>
              </a:xfrm>
              <a:custGeom>
                <a:avLst/>
                <a:gdLst>
                  <a:gd name="T0" fmla="*/ 0 w 18"/>
                  <a:gd name="T1" fmla="*/ 5 h 28"/>
                  <a:gd name="T2" fmla="*/ 9 w 18"/>
                  <a:gd name="T3" fmla="*/ 0 h 28"/>
                  <a:gd name="T4" fmla="*/ 9 w 18"/>
                  <a:gd name="T5" fmla="*/ 5 h 28"/>
                  <a:gd name="T6" fmla="*/ 9 w 18"/>
                  <a:gd name="T7" fmla="*/ 28 h 28"/>
                  <a:gd name="T8" fmla="*/ 6 w 18"/>
                  <a:gd name="T9" fmla="*/ 28 h 28"/>
                  <a:gd name="T10" fmla="*/ 0 w 18"/>
                  <a:gd name="T11" fmla="*/ 28 h 28"/>
                  <a:gd name="T12" fmla="*/ 0 w 18"/>
                  <a:gd name="T13" fmla="*/ 5 h 28"/>
                  <a:gd name="T14" fmla="*/ 0 w 18"/>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28"/>
                  <a:gd name="T26" fmla="*/ 18 w 18"/>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28">
                    <a:moveTo>
                      <a:pt x="0" y="5"/>
                    </a:moveTo>
                    <a:lnTo>
                      <a:pt x="12" y="0"/>
                    </a:lnTo>
                    <a:lnTo>
                      <a:pt x="18" y="5"/>
                    </a:lnTo>
                    <a:lnTo>
                      <a:pt x="12" y="28"/>
                    </a:lnTo>
                    <a:lnTo>
                      <a:pt x="6" y="28"/>
                    </a:lnTo>
                    <a:lnTo>
                      <a:pt x="0" y="28"/>
                    </a:lnTo>
                    <a:lnTo>
                      <a:pt x="0" y="5"/>
                    </a:lnTo>
                    <a:close/>
                  </a:path>
                </a:pathLst>
              </a:custGeom>
              <a:solidFill>
                <a:srgbClr val="16067B"/>
              </a:solidFill>
              <a:ln w="9525">
                <a:noFill/>
                <a:round/>
                <a:headEnd/>
                <a:tailEnd/>
              </a:ln>
            </p:spPr>
            <p:txBody>
              <a:bodyPr/>
              <a:lstStyle/>
              <a:p>
                <a:pPr>
                  <a:defRPr/>
                </a:pPr>
                <a:endParaRPr lang="en-GB" sz="1108"/>
              </a:p>
            </p:txBody>
          </p:sp>
          <p:sp>
            <p:nvSpPr>
              <p:cNvPr id="63" name="Freeform 197"/>
              <p:cNvSpPr>
                <a:spLocks/>
              </p:cNvSpPr>
              <p:nvPr/>
            </p:nvSpPr>
            <p:spPr bwMode="auto">
              <a:xfrm>
                <a:off x="4315" y="1607"/>
                <a:ext cx="18" cy="29"/>
              </a:xfrm>
              <a:custGeom>
                <a:avLst/>
                <a:gdLst>
                  <a:gd name="T0" fmla="*/ 0 w 18"/>
                  <a:gd name="T1" fmla="*/ 5 h 28"/>
                  <a:gd name="T2" fmla="*/ 9 w 18"/>
                  <a:gd name="T3" fmla="*/ 0 h 28"/>
                  <a:gd name="T4" fmla="*/ 9 w 18"/>
                  <a:gd name="T5" fmla="*/ 5 h 28"/>
                  <a:gd name="T6" fmla="*/ 9 w 18"/>
                  <a:gd name="T7" fmla="*/ 28 h 28"/>
                  <a:gd name="T8" fmla="*/ 6 w 18"/>
                  <a:gd name="T9" fmla="*/ 28 h 28"/>
                  <a:gd name="T10" fmla="*/ 0 w 18"/>
                  <a:gd name="T11" fmla="*/ 28 h 28"/>
                  <a:gd name="T12" fmla="*/ 0 w 18"/>
                  <a:gd name="T13" fmla="*/ 5 h 28"/>
                  <a:gd name="T14" fmla="*/ 0 w 18"/>
                  <a:gd name="T15" fmla="*/ 5 h 28"/>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28"/>
                  <a:gd name="T26" fmla="*/ 18 w 18"/>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28">
                    <a:moveTo>
                      <a:pt x="0" y="5"/>
                    </a:moveTo>
                    <a:lnTo>
                      <a:pt x="12" y="0"/>
                    </a:lnTo>
                    <a:lnTo>
                      <a:pt x="18" y="5"/>
                    </a:lnTo>
                    <a:lnTo>
                      <a:pt x="12" y="28"/>
                    </a:lnTo>
                    <a:lnTo>
                      <a:pt x="6" y="28"/>
                    </a:lnTo>
                    <a:lnTo>
                      <a:pt x="0" y="28"/>
                    </a:lnTo>
                    <a:lnTo>
                      <a:pt x="0" y="5"/>
                    </a:lnTo>
                  </a:path>
                </a:pathLst>
              </a:custGeom>
              <a:noFill/>
              <a:ln w="0">
                <a:solidFill>
                  <a:srgbClr val="FFFFFF"/>
                </a:solidFill>
                <a:prstDash val="solid"/>
                <a:round/>
                <a:headEnd/>
                <a:tailEnd/>
              </a:ln>
            </p:spPr>
            <p:txBody>
              <a:bodyPr/>
              <a:lstStyle/>
              <a:p>
                <a:pPr>
                  <a:defRPr/>
                </a:pPr>
                <a:endParaRPr lang="en-GB" sz="1108"/>
              </a:p>
            </p:txBody>
          </p:sp>
          <p:sp>
            <p:nvSpPr>
              <p:cNvPr id="64" name="Freeform 198"/>
              <p:cNvSpPr>
                <a:spLocks/>
              </p:cNvSpPr>
              <p:nvPr/>
            </p:nvSpPr>
            <p:spPr bwMode="auto">
              <a:xfrm>
                <a:off x="4261" y="1617"/>
                <a:ext cx="12" cy="6"/>
              </a:xfrm>
              <a:custGeom>
                <a:avLst/>
                <a:gdLst>
                  <a:gd name="T0" fmla="*/ 0 w 12"/>
                  <a:gd name="T1" fmla="*/ 5 h 5"/>
                  <a:gd name="T2" fmla="*/ 6 w 12"/>
                  <a:gd name="T3" fmla="*/ 5 h 5"/>
                  <a:gd name="T4" fmla="*/ 6 w 12"/>
                  <a:gd name="T5" fmla="*/ 5 h 5"/>
                  <a:gd name="T6" fmla="*/ 6 w 12"/>
                  <a:gd name="T7" fmla="*/ 5 h 5"/>
                  <a:gd name="T8" fmla="*/ 6 w 12"/>
                  <a:gd name="T9" fmla="*/ 5 h 5"/>
                  <a:gd name="T10" fmla="*/ 6 w 12"/>
                  <a:gd name="T11" fmla="*/ 5 h 5"/>
                  <a:gd name="T12" fmla="*/ 12 w 12"/>
                  <a:gd name="T13" fmla="*/ 5 h 5"/>
                  <a:gd name="T14" fmla="*/ 12 w 12"/>
                  <a:gd name="T15" fmla="*/ 5 h 5"/>
                  <a:gd name="T16" fmla="*/ 12 w 12"/>
                  <a:gd name="T17" fmla="*/ 0 h 5"/>
                  <a:gd name="T18" fmla="*/ 6 w 12"/>
                  <a:gd name="T19" fmla="*/ 0 h 5"/>
                  <a:gd name="T20" fmla="*/ 6 w 12"/>
                  <a:gd name="T21" fmla="*/ 0 h 5"/>
                  <a:gd name="T22" fmla="*/ 6 w 12"/>
                  <a:gd name="T23" fmla="*/ 0 h 5"/>
                  <a:gd name="T24" fmla="*/ 0 w 12"/>
                  <a:gd name="T25" fmla="*/ 5 h 5"/>
                  <a:gd name="T26" fmla="*/ 0 w 12"/>
                  <a:gd name="T27" fmla="*/ 5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
                  <a:gd name="T43" fmla="*/ 0 h 5"/>
                  <a:gd name="T44" fmla="*/ 12 w 12"/>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 h="5">
                    <a:moveTo>
                      <a:pt x="0" y="5"/>
                    </a:moveTo>
                    <a:lnTo>
                      <a:pt x="6" y="5"/>
                    </a:lnTo>
                    <a:lnTo>
                      <a:pt x="12" y="5"/>
                    </a:lnTo>
                    <a:lnTo>
                      <a:pt x="12" y="0"/>
                    </a:lnTo>
                    <a:lnTo>
                      <a:pt x="6" y="0"/>
                    </a:lnTo>
                    <a:lnTo>
                      <a:pt x="0" y="5"/>
                    </a:lnTo>
                    <a:close/>
                  </a:path>
                </a:pathLst>
              </a:custGeom>
              <a:solidFill>
                <a:srgbClr val="F7F619"/>
              </a:solidFill>
              <a:ln w="9525">
                <a:noFill/>
                <a:round/>
                <a:headEnd/>
                <a:tailEnd/>
              </a:ln>
            </p:spPr>
            <p:txBody>
              <a:bodyPr/>
              <a:lstStyle/>
              <a:p>
                <a:pPr>
                  <a:defRPr/>
                </a:pPr>
                <a:endParaRPr lang="en-GB" sz="1108"/>
              </a:p>
            </p:txBody>
          </p:sp>
          <p:sp>
            <p:nvSpPr>
              <p:cNvPr id="65" name="Freeform 199"/>
              <p:cNvSpPr>
                <a:spLocks/>
              </p:cNvSpPr>
              <p:nvPr/>
            </p:nvSpPr>
            <p:spPr bwMode="auto">
              <a:xfrm>
                <a:off x="4267" y="1630"/>
                <a:ext cx="12" cy="6"/>
              </a:xfrm>
              <a:custGeom>
                <a:avLst/>
                <a:gdLst>
                  <a:gd name="T0" fmla="*/ 0 w 12"/>
                  <a:gd name="T1" fmla="*/ 6 h 6"/>
                  <a:gd name="T2" fmla="*/ 0 w 12"/>
                  <a:gd name="T3" fmla="*/ 6 h 6"/>
                  <a:gd name="T4" fmla="*/ 0 w 12"/>
                  <a:gd name="T5" fmla="*/ 6 h 6"/>
                  <a:gd name="T6" fmla="*/ 6 w 12"/>
                  <a:gd name="T7" fmla="*/ 6 h 6"/>
                  <a:gd name="T8" fmla="*/ 6 w 12"/>
                  <a:gd name="T9" fmla="*/ 6 h 6"/>
                  <a:gd name="T10" fmla="*/ 6 w 12"/>
                  <a:gd name="T11" fmla="*/ 6 h 6"/>
                  <a:gd name="T12" fmla="*/ 12 w 12"/>
                  <a:gd name="T13" fmla="*/ 0 h 6"/>
                  <a:gd name="T14" fmla="*/ 12 w 12"/>
                  <a:gd name="T15" fmla="*/ 0 h 6"/>
                  <a:gd name="T16" fmla="*/ 12 w 12"/>
                  <a:gd name="T17" fmla="*/ 0 h 6"/>
                  <a:gd name="T18" fmla="*/ 6 w 12"/>
                  <a:gd name="T19" fmla="*/ 0 h 6"/>
                  <a:gd name="T20" fmla="*/ 6 w 12"/>
                  <a:gd name="T21" fmla="*/ 0 h 6"/>
                  <a:gd name="T22" fmla="*/ 6 w 12"/>
                  <a:gd name="T23" fmla="*/ 6 h 6"/>
                  <a:gd name="T24" fmla="*/ 0 w 12"/>
                  <a:gd name="T25" fmla="*/ 6 h 6"/>
                  <a:gd name="T26" fmla="*/ 0 w 12"/>
                  <a:gd name="T27" fmla="*/ 6 h 6"/>
                  <a:gd name="T28" fmla="*/ 0 w 12"/>
                  <a:gd name="T29" fmla="*/ 6 h 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6"/>
                  <a:gd name="T47" fmla="*/ 12 w 12"/>
                  <a:gd name="T48" fmla="*/ 6 h 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6">
                    <a:moveTo>
                      <a:pt x="0" y="6"/>
                    </a:moveTo>
                    <a:lnTo>
                      <a:pt x="0" y="6"/>
                    </a:lnTo>
                    <a:lnTo>
                      <a:pt x="6" y="6"/>
                    </a:lnTo>
                    <a:lnTo>
                      <a:pt x="12" y="0"/>
                    </a:lnTo>
                    <a:lnTo>
                      <a:pt x="6" y="0"/>
                    </a:lnTo>
                    <a:lnTo>
                      <a:pt x="6" y="6"/>
                    </a:lnTo>
                    <a:lnTo>
                      <a:pt x="0" y="6"/>
                    </a:lnTo>
                    <a:close/>
                  </a:path>
                </a:pathLst>
              </a:custGeom>
              <a:solidFill>
                <a:srgbClr val="FFFFFF"/>
              </a:solidFill>
              <a:ln w="9525">
                <a:noFill/>
                <a:round/>
                <a:headEnd/>
                <a:tailEnd/>
              </a:ln>
            </p:spPr>
            <p:txBody>
              <a:bodyPr/>
              <a:lstStyle/>
              <a:p>
                <a:pPr>
                  <a:defRPr/>
                </a:pPr>
                <a:endParaRPr lang="en-GB" sz="1108"/>
              </a:p>
            </p:txBody>
          </p:sp>
          <p:sp>
            <p:nvSpPr>
              <p:cNvPr id="66" name="Freeform 200"/>
              <p:cNvSpPr>
                <a:spLocks/>
              </p:cNvSpPr>
              <p:nvPr/>
            </p:nvSpPr>
            <p:spPr bwMode="auto">
              <a:xfrm>
                <a:off x="4273" y="1613"/>
                <a:ext cx="18" cy="13"/>
              </a:xfrm>
              <a:custGeom>
                <a:avLst/>
                <a:gdLst>
                  <a:gd name="T0" fmla="*/ 9 w 18"/>
                  <a:gd name="T1" fmla="*/ 0 h 11"/>
                  <a:gd name="T2" fmla="*/ 9 w 18"/>
                  <a:gd name="T3" fmla="*/ 0 h 11"/>
                  <a:gd name="T4" fmla="*/ 6 w 18"/>
                  <a:gd name="T5" fmla="*/ 0 h 11"/>
                  <a:gd name="T6" fmla="*/ 0 w 18"/>
                  <a:gd name="T7" fmla="*/ 6 h 11"/>
                  <a:gd name="T8" fmla="*/ 6 w 18"/>
                  <a:gd name="T9" fmla="*/ 11 h 11"/>
                  <a:gd name="T10" fmla="*/ 9 w 18"/>
                  <a:gd name="T11" fmla="*/ 6 h 11"/>
                  <a:gd name="T12" fmla="*/ 9 w 18"/>
                  <a:gd name="T13" fmla="*/ 6 h 11"/>
                  <a:gd name="T14" fmla="*/ 9 w 18"/>
                  <a:gd name="T15" fmla="*/ 6 h 11"/>
                  <a:gd name="T16" fmla="*/ 9 w 18"/>
                  <a:gd name="T17" fmla="*/ 0 h 11"/>
                  <a:gd name="T18" fmla="*/ 9 w 18"/>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1"/>
                  <a:gd name="T32" fmla="*/ 18 w 18"/>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1">
                    <a:moveTo>
                      <a:pt x="18" y="0"/>
                    </a:moveTo>
                    <a:lnTo>
                      <a:pt x="12" y="0"/>
                    </a:lnTo>
                    <a:lnTo>
                      <a:pt x="6" y="0"/>
                    </a:lnTo>
                    <a:lnTo>
                      <a:pt x="0" y="6"/>
                    </a:lnTo>
                    <a:lnTo>
                      <a:pt x="6" y="11"/>
                    </a:lnTo>
                    <a:lnTo>
                      <a:pt x="12" y="6"/>
                    </a:lnTo>
                    <a:lnTo>
                      <a:pt x="18" y="6"/>
                    </a:lnTo>
                    <a:lnTo>
                      <a:pt x="18" y="0"/>
                    </a:lnTo>
                    <a:close/>
                  </a:path>
                </a:pathLst>
              </a:custGeom>
              <a:solidFill>
                <a:srgbClr val="FB0F0C"/>
              </a:solidFill>
              <a:ln w="9525">
                <a:noFill/>
                <a:round/>
                <a:headEnd/>
                <a:tailEnd/>
              </a:ln>
            </p:spPr>
            <p:txBody>
              <a:bodyPr/>
              <a:lstStyle/>
              <a:p>
                <a:pPr>
                  <a:defRPr/>
                </a:pPr>
                <a:endParaRPr lang="en-GB" sz="1108"/>
              </a:p>
            </p:txBody>
          </p:sp>
          <p:sp>
            <p:nvSpPr>
              <p:cNvPr id="67" name="Freeform 201"/>
              <p:cNvSpPr>
                <a:spLocks/>
              </p:cNvSpPr>
              <p:nvPr/>
            </p:nvSpPr>
            <p:spPr bwMode="auto">
              <a:xfrm>
                <a:off x="4279" y="1626"/>
                <a:ext cx="18" cy="4"/>
              </a:xfrm>
              <a:custGeom>
                <a:avLst/>
                <a:gdLst>
                  <a:gd name="T0" fmla="*/ 9 w 18"/>
                  <a:gd name="T1" fmla="*/ 0 h 6"/>
                  <a:gd name="T2" fmla="*/ 9 w 18"/>
                  <a:gd name="T3" fmla="*/ 0 h 6"/>
                  <a:gd name="T4" fmla="*/ 6 w 18"/>
                  <a:gd name="T5" fmla="*/ 0 h 6"/>
                  <a:gd name="T6" fmla="*/ 0 w 18"/>
                  <a:gd name="T7" fmla="*/ 0 h 6"/>
                  <a:gd name="T8" fmla="*/ 0 w 18"/>
                  <a:gd name="T9" fmla="*/ 6 h 6"/>
                  <a:gd name="T10" fmla="*/ 6 w 18"/>
                  <a:gd name="T11" fmla="*/ 6 h 6"/>
                  <a:gd name="T12" fmla="*/ 9 w 18"/>
                  <a:gd name="T13" fmla="*/ 6 h 6"/>
                  <a:gd name="T14" fmla="*/ 9 w 18"/>
                  <a:gd name="T15" fmla="*/ 6 h 6"/>
                  <a:gd name="T16" fmla="*/ 9 w 18"/>
                  <a:gd name="T17" fmla="*/ 0 h 6"/>
                  <a:gd name="T18" fmla="*/ 9 w 18"/>
                  <a:gd name="T19" fmla="*/ 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6"/>
                  <a:gd name="T32" fmla="*/ 18 w 18"/>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6">
                    <a:moveTo>
                      <a:pt x="12" y="0"/>
                    </a:moveTo>
                    <a:lnTo>
                      <a:pt x="12" y="0"/>
                    </a:lnTo>
                    <a:lnTo>
                      <a:pt x="6" y="0"/>
                    </a:lnTo>
                    <a:lnTo>
                      <a:pt x="0" y="0"/>
                    </a:lnTo>
                    <a:lnTo>
                      <a:pt x="0" y="6"/>
                    </a:lnTo>
                    <a:lnTo>
                      <a:pt x="6" y="6"/>
                    </a:lnTo>
                    <a:lnTo>
                      <a:pt x="12" y="6"/>
                    </a:lnTo>
                    <a:lnTo>
                      <a:pt x="18" y="6"/>
                    </a:lnTo>
                    <a:lnTo>
                      <a:pt x="12" y="0"/>
                    </a:lnTo>
                    <a:close/>
                  </a:path>
                </a:pathLst>
              </a:custGeom>
              <a:solidFill>
                <a:srgbClr val="FB0F0C"/>
              </a:solidFill>
              <a:ln w="9525">
                <a:noFill/>
                <a:round/>
                <a:headEnd/>
                <a:tailEnd/>
              </a:ln>
            </p:spPr>
            <p:txBody>
              <a:bodyPr/>
              <a:lstStyle/>
              <a:p>
                <a:pPr>
                  <a:defRPr/>
                </a:pPr>
                <a:endParaRPr lang="en-GB" sz="1108"/>
              </a:p>
            </p:txBody>
          </p:sp>
          <p:sp>
            <p:nvSpPr>
              <p:cNvPr id="68" name="Freeform 202"/>
              <p:cNvSpPr>
                <a:spLocks/>
              </p:cNvSpPr>
              <p:nvPr/>
            </p:nvSpPr>
            <p:spPr bwMode="auto">
              <a:xfrm>
                <a:off x="4332" y="1613"/>
                <a:ext cx="10" cy="13"/>
              </a:xfrm>
              <a:custGeom>
                <a:avLst/>
                <a:gdLst>
                  <a:gd name="T0" fmla="*/ 5 w 11"/>
                  <a:gd name="T1" fmla="*/ 0 h 11"/>
                  <a:gd name="T2" fmla="*/ 5 w 11"/>
                  <a:gd name="T3" fmla="*/ 6 h 11"/>
                  <a:gd name="T4" fmla="*/ 5 w 11"/>
                  <a:gd name="T5" fmla="*/ 6 h 11"/>
                  <a:gd name="T6" fmla="*/ 5 w 11"/>
                  <a:gd name="T7" fmla="*/ 6 h 11"/>
                  <a:gd name="T8" fmla="*/ 0 w 11"/>
                  <a:gd name="T9" fmla="*/ 6 h 11"/>
                  <a:gd name="T10" fmla="*/ 5 w 11"/>
                  <a:gd name="T11" fmla="*/ 11 h 11"/>
                  <a:gd name="T12" fmla="*/ 5 w 11"/>
                  <a:gd name="T13" fmla="*/ 11 h 11"/>
                  <a:gd name="T14" fmla="*/ 5 w 11"/>
                  <a:gd name="T15" fmla="*/ 11 h 11"/>
                  <a:gd name="T16" fmla="*/ 11 w 11"/>
                  <a:gd name="T17" fmla="*/ 11 h 11"/>
                  <a:gd name="T18" fmla="*/ 11 w 11"/>
                  <a:gd name="T19" fmla="*/ 6 h 11"/>
                  <a:gd name="T20" fmla="*/ 11 w 11"/>
                  <a:gd name="T21" fmla="*/ 6 h 11"/>
                  <a:gd name="T22" fmla="*/ 11 w 11"/>
                  <a:gd name="T23" fmla="*/ 6 h 11"/>
                  <a:gd name="T24" fmla="*/ 5 w 11"/>
                  <a:gd name="T25" fmla="*/ 0 h 11"/>
                  <a:gd name="T26" fmla="*/ 5 w 11"/>
                  <a:gd name="T27" fmla="*/ 0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11"/>
                  <a:gd name="T44" fmla="*/ 11 w 11"/>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11">
                    <a:moveTo>
                      <a:pt x="5" y="0"/>
                    </a:moveTo>
                    <a:lnTo>
                      <a:pt x="5" y="6"/>
                    </a:lnTo>
                    <a:lnTo>
                      <a:pt x="0" y="6"/>
                    </a:lnTo>
                    <a:lnTo>
                      <a:pt x="5" y="11"/>
                    </a:lnTo>
                    <a:lnTo>
                      <a:pt x="11" y="11"/>
                    </a:lnTo>
                    <a:lnTo>
                      <a:pt x="11" y="6"/>
                    </a:lnTo>
                    <a:lnTo>
                      <a:pt x="5" y="0"/>
                    </a:lnTo>
                    <a:close/>
                  </a:path>
                </a:pathLst>
              </a:custGeom>
              <a:solidFill>
                <a:srgbClr val="F7F619"/>
              </a:solidFill>
              <a:ln w="9525">
                <a:noFill/>
                <a:round/>
                <a:headEnd/>
                <a:tailEnd/>
              </a:ln>
            </p:spPr>
            <p:txBody>
              <a:bodyPr/>
              <a:lstStyle/>
              <a:p>
                <a:pPr>
                  <a:defRPr/>
                </a:pPr>
                <a:endParaRPr lang="en-GB" sz="1108"/>
              </a:p>
            </p:txBody>
          </p:sp>
          <p:sp>
            <p:nvSpPr>
              <p:cNvPr id="69" name="Freeform 203"/>
              <p:cNvSpPr>
                <a:spLocks/>
              </p:cNvSpPr>
              <p:nvPr/>
            </p:nvSpPr>
            <p:spPr bwMode="auto">
              <a:xfrm>
                <a:off x="4326" y="1626"/>
                <a:ext cx="16" cy="11"/>
              </a:xfrm>
              <a:custGeom>
                <a:avLst/>
                <a:gdLst>
                  <a:gd name="T0" fmla="*/ 6 w 17"/>
                  <a:gd name="T1" fmla="*/ 0 h 12"/>
                  <a:gd name="T2" fmla="*/ 6 w 17"/>
                  <a:gd name="T3" fmla="*/ 0 h 12"/>
                  <a:gd name="T4" fmla="*/ 11 w 17"/>
                  <a:gd name="T5" fmla="*/ 0 h 12"/>
                  <a:gd name="T6" fmla="*/ 11 w 17"/>
                  <a:gd name="T7" fmla="*/ 0 h 12"/>
                  <a:gd name="T8" fmla="*/ 17 w 17"/>
                  <a:gd name="T9" fmla="*/ 0 h 12"/>
                  <a:gd name="T10" fmla="*/ 17 w 17"/>
                  <a:gd name="T11" fmla="*/ 6 h 12"/>
                  <a:gd name="T12" fmla="*/ 11 w 17"/>
                  <a:gd name="T13" fmla="*/ 12 h 12"/>
                  <a:gd name="T14" fmla="*/ 11 w 17"/>
                  <a:gd name="T15" fmla="*/ 12 h 12"/>
                  <a:gd name="T16" fmla="*/ 6 w 17"/>
                  <a:gd name="T17" fmla="*/ 12 h 12"/>
                  <a:gd name="T18" fmla="*/ 0 w 17"/>
                  <a:gd name="T19" fmla="*/ 12 h 12"/>
                  <a:gd name="T20" fmla="*/ 6 w 17"/>
                  <a:gd name="T21" fmla="*/ 0 h 12"/>
                  <a:gd name="T22" fmla="*/ 6 w 17"/>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2"/>
                  <a:gd name="T38" fmla="*/ 17 w 17"/>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2">
                    <a:moveTo>
                      <a:pt x="6" y="0"/>
                    </a:moveTo>
                    <a:lnTo>
                      <a:pt x="6" y="0"/>
                    </a:lnTo>
                    <a:lnTo>
                      <a:pt x="11" y="0"/>
                    </a:lnTo>
                    <a:lnTo>
                      <a:pt x="17" y="0"/>
                    </a:lnTo>
                    <a:lnTo>
                      <a:pt x="17" y="6"/>
                    </a:lnTo>
                    <a:lnTo>
                      <a:pt x="11" y="12"/>
                    </a:lnTo>
                    <a:lnTo>
                      <a:pt x="6" y="12"/>
                    </a:lnTo>
                    <a:lnTo>
                      <a:pt x="0" y="12"/>
                    </a:lnTo>
                    <a:lnTo>
                      <a:pt x="6" y="0"/>
                    </a:lnTo>
                    <a:close/>
                  </a:path>
                </a:pathLst>
              </a:custGeom>
              <a:solidFill>
                <a:srgbClr val="FFFFFF"/>
              </a:solidFill>
              <a:ln w="9525">
                <a:noFill/>
                <a:round/>
                <a:headEnd/>
                <a:tailEnd/>
              </a:ln>
            </p:spPr>
            <p:txBody>
              <a:bodyPr/>
              <a:lstStyle/>
              <a:p>
                <a:pPr>
                  <a:defRPr/>
                </a:pPr>
                <a:endParaRPr lang="en-GB" sz="1108"/>
              </a:p>
            </p:txBody>
          </p:sp>
          <p:sp>
            <p:nvSpPr>
              <p:cNvPr id="70" name="Freeform 204"/>
              <p:cNvSpPr>
                <a:spLocks/>
              </p:cNvSpPr>
              <p:nvPr/>
            </p:nvSpPr>
            <p:spPr bwMode="auto">
              <a:xfrm>
                <a:off x="4326" y="1626"/>
                <a:ext cx="16" cy="11"/>
              </a:xfrm>
              <a:custGeom>
                <a:avLst/>
                <a:gdLst>
                  <a:gd name="T0" fmla="*/ 0 w 17"/>
                  <a:gd name="T1" fmla="*/ 0 h 12"/>
                  <a:gd name="T2" fmla="*/ 6 w 17"/>
                  <a:gd name="T3" fmla="*/ 0 h 12"/>
                  <a:gd name="T4" fmla="*/ 11 w 17"/>
                  <a:gd name="T5" fmla="*/ 6 h 12"/>
                  <a:gd name="T6" fmla="*/ 11 w 17"/>
                  <a:gd name="T7" fmla="*/ 6 h 12"/>
                  <a:gd name="T8" fmla="*/ 17 w 17"/>
                  <a:gd name="T9" fmla="*/ 6 h 12"/>
                  <a:gd name="T10" fmla="*/ 11 w 17"/>
                  <a:gd name="T11" fmla="*/ 12 h 12"/>
                  <a:gd name="T12" fmla="*/ 11 w 17"/>
                  <a:gd name="T13" fmla="*/ 12 h 12"/>
                  <a:gd name="T14" fmla="*/ 6 w 17"/>
                  <a:gd name="T15" fmla="*/ 12 h 12"/>
                  <a:gd name="T16" fmla="*/ 0 w 17"/>
                  <a:gd name="T17" fmla="*/ 6 h 12"/>
                  <a:gd name="T18" fmla="*/ 0 w 17"/>
                  <a:gd name="T19" fmla="*/ 0 h 12"/>
                  <a:gd name="T20" fmla="*/ 0 w 17"/>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2"/>
                  <a:gd name="T35" fmla="*/ 17 w 17"/>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2">
                    <a:moveTo>
                      <a:pt x="0" y="0"/>
                    </a:moveTo>
                    <a:lnTo>
                      <a:pt x="6" y="0"/>
                    </a:lnTo>
                    <a:lnTo>
                      <a:pt x="11" y="6"/>
                    </a:lnTo>
                    <a:lnTo>
                      <a:pt x="17" y="6"/>
                    </a:lnTo>
                    <a:lnTo>
                      <a:pt x="11" y="12"/>
                    </a:lnTo>
                    <a:lnTo>
                      <a:pt x="6" y="12"/>
                    </a:lnTo>
                    <a:lnTo>
                      <a:pt x="0" y="6"/>
                    </a:lnTo>
                    <a:lnTo>
                      <a:pt x="0" y="0"/>
                    </a:lnTo>
                    <a:close/>
                  </a:path>
                </a:pathLst>
              </a:custGeom>
              <a:solidFill>
                <a:srgbClr val="FB0F0C"/>
              </a:solidFill>
              <a:ln w="9525">
                <a:noFill/>
                <a:round/>
                <a:headEnd/>
                <a:tailEnd/>
              </a:ln>
            </p:spPr>
            <p:txBody>
              <a:bodyPr/>
              <a:lstStyle/>
              <a:p>
                <a:pPr>
                  <a:defRPr/>
                </a:pPr>
                <a:endParaRPr lang="en-GB" sz="1108"/>
              </a:p>
            </p:txBody>
          </p:sp>
          <p:sp>
            <p:nvSpPr>
              <p:cNvPr id="71" name="Freeform 205"/>
              <p:cNvSpPr>
                <a:spLocks/>
              </p:cNvSpPr>
              <p:nvPr/>
            </p:nvSpPr>
            <p:spPr bwMode="auto">
              <a:xfrm>
                <a:off x="4332" y="1630"/>
                <a:ext cx="10" cy="6"/>
              </a:xfrm>
              <a:custGeom>
                <a:avLst/>
                <a:gdLst>
                  <a:gd name="T0" fmla="*/ 5 w 11"/>
                  <a:gd name="T1" fmla="*/ 6 h 6"/>
                  <a:gd name="T2" fmla="*/ 5 w 11"/>
                  <a:gd name="T3" fmla="*/ 6 h 6"/>
                  <a:gd name="T4" fmla="*/ 5 w 11"/>
                  <a:gd name="T5" fmla="*/ 0 h 6"/>
                  <a:gd name="T6" fmla="*/ 5 w 11"/>
                  <a:gd name="T7" fmla="*/ 0 h 6"/>
                  <a:gd name="T8" fmla="*/ 5 w 11"/>
                  <a:gd name="T9" fmla="*/ 0 h 6"/>
                  <a:gd name="T10" fmla="*/ 11 w 11"/>
                  <a:gd name="T11" fmla="*/ 0 h 6"/>
                  <a:gd name="T12" fmla="*/ 11 w 11"/>
                  <a:gd name="T13" fmla="*/ 0 h 6"/>
                  <a:gd name="T14" fmla="*/ 11 w 11"/>
                  <a:gd name="T15" fmla="*/ 0 h 6"/>
                  <a:gd name="T16" fmla="*/ 5 w 11"/>
                  <a:gd name="T17" fmla="*/ 0 h 6"/>
                  <a:gd name="T18" fmla="*/ 5 w 11"/>
                  <a:gd name="T19" fmla="*/ 0 h 6"/>
                  <a:gd name="T20" fmla="*/ 5 w 11"/>
                  <a:gd name="T21" fmla="*/ 0 h 6"/>
                  <a:gd name="T22" fmla="*/ 0 w 11"/>
                  <a:gd name="T23" fmla="*/ 0 h 6"/>
                  <a:gd name="T24" fmla="*/ 0 w 11"/>
                  <a:gd name="T25" fmla="*/ 0 h 6"/>
                  <a:gd name="T26" fmla="*/ 0 w 11"/>
                  <a:gd name="T27" fmla="*/ 0 h 6"/>
                  <a:gd name="T28" fmla="*/ 0 w 11"/>
                  <a:gd name="T29" fmla="*/ 0 h 6"/>
                  <a:gd name="T30" fmla="*/ 0 w 11"/>
                  <a:gd name="T31" fmla="*/ 0 h 6"/>
                  <a:gd name="T32" fmla="*/ 0 w 11"/>
                  <a:gd name="T33" fmla="*/ 0 h 6"/>
                  <a:gd name="T34" fmla="*/ 0 w 11"/>
                  <a:gd name="T35" fmla="*/ 0 h 6"/>
                  <a:gd name="T36" fmla="*/ 0 w 11"/>
                  <a:gd name="T37" fmla="*/ 0 h 6"/>
                  <a:gd name="T38" fmla="*/ 0 w 11"/>
                  <a:gd name="T39" fmla="*/ 0 h 6"/>
                  <a:gd name="T40" fmla="*/ 0 w 11"/>
                  <a:gd name="T41" fmla="*/ 0 h 6"/>
                  <a:gd name="T42" fmla="*/ 0 w 11"/>
                  <a:gd name="T43" fmla="*/ 0 h 6"/>
                  <a:gd name="T44" fmla="*/ 0 w 11"/>
                  <a:gd name="T45" fmla="*/ 0 h 6"/>
                  <a:gd name="T46" fmla="*/ 0 w 11"/>
                  <a:gd name="T47" fmla="*/ 0 h 6"/>
                  <a:gd name="T48" fmla="*/ 0 w 11"/>
                  <a:gd name="T49" fmla="*/ 0 h 6"/>
                  <a:gd name="T50" fmla="*/ 0 w 11"/>
                  <a:gd name="T51" fmla="*/ 0 h 6"/>
                  <a:gd name="T52" fmla="*/ 0 w 11"/>
                  <a:gd name="T53" fmla="*/ 0 h 6"/>
                  <a:gd name="T54" fmla="*/ 0 w 11"/>
                  <a:gd name="T55" fmla="*/ 0 h 6"/>
                  <a:gd name="T56" fmla="*/ 0 w 11"/>
                  <a:gd name="T57" fmla="*/ 0 h 6"/>
                  <a:gd name="T58" fmla="*/ 0 w 11"/>
                  <a:gd name="T59" fmla="*/ 0 h 6"/>
                  <a:gd name="T60" fmla="*/ 0 w 11"/>
                  <a:gd name="T61" fmla="*/ 0 h 6"/>
                  <a:gd name="T62" fmla="*/ 0 w 11"/>
                  <a:gd name="T63" fmla="*/ 0 h 6"/>
                  <a:gd name="T64" fmla="*/ 5 w 11"/>
                  <a:gd name="T65" fmla="*/ 0 h 6"/>
                  <a:gd name="T66" fmla="*/ 5 w 11"/>
                  <a:gd name="T67" fmla="*/ 0 h 6"/>
                  <a:gd name="T68" fmla="*/ 5 w 11"/>
                  <a:gd name="T69" fmla="*/ 6 h 6"/>
                  <a:gd name="T70" fmla="*/ 5 w 11"/>
                  <a:gd name="T71" fmla="*/ 6 h 6"/>
                  <a:gd name="T72" fmla="*/ 5 w 11"/>
                  <a:gd name="T73" fmla="*/ 6 h 6"/>
                  <a:gd name="T74" fmla="*/ 5 w 11"/>
                  <a:gd name="T75" fmla="*/ 0 h 6"/>
                  <a:gd name="T76" fmla="*/ 5 w 11"/>
                  <a:gd name="T77" fmla="*/ 0 h 6"/>
                  <a:gd name="T78" fmla="*/ 5 w 11"/>
                  <a:gd name="T79" fmla="*/ 0 h 6"/>
                  <a:gd name="T80" fmla="*/ 5 w 11"/>
                  <a:gd name="T81" fmla="*/ 0 h 6"/>
                  <a:gd name="T82" fmla="*/ 5 w 11"/>
                  <a:gd name="T83" fmla="*/ 6 h 6"/>
                  <a:gd name="T84" fmla="*/ 5 w 11"/>
                  <a:gd name="T85" fmla="*/ 6 h 6"/>
                  <a:gd name="T86" fmla="*/ 5 w 11"/>
                  <a:gd name="T87" fmla="*/ 6 h 6"/>
                  <a:gd name="T88" fmla="*/ 5 w 11"/>
                  <a:gd name="T89" fmla="*/ 6 h 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
                  <a:gd name="T136" fmla="*/ 0 h 6"/>
                  <a:gd name="T137" fmla="*/ 11 w 11"/>
                  <a:gd name="T138" fmla="*/ 6 h 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 h="6">
                    <a:moveTo>
                      <a:pt x="5" y="6"/>
                    </a:moveTo>
                    <a:lnTo>
                      <a:pt x="5" y="6"/>
                    </a:lnTo>
                    <a:lnTo>
                      <a:pt x="5" y="0"/>
                    </a:lnTo>
                    <a:lnTo>
                      <a:pt x="11" y="0"/>
                    </a:lnTo>
                    <a:lnTo>
                      <a:pt x="5" y="0"/>
                    </a:lnTo>
                    <a:lnTo>
                      <a:pt x="0" y="0"/>
                    </a:lnTo>
                    <a:lnTo>
                      <a:pt x="5" y="0"/>
                    </a:lnTo>
                    <a:lnTo>
                      <a:pt x="5" y="6"/>
                    </a:lnTo>
                    <a:lnTo>
                      <a:pt x="5" y="0"/>
                    </a:lnTo>
                    <a:lnTo>
                      <a:pt x="5" y="6"/>
                    </a:lnTo>
                    <a:close/>
                  </a:path>
                </a:pathLst>
              </a:custGeom>
              <a:solidFill>
                <a:srgbClr val="000000"/>
              </a:solidFill>
              <a:ln w="9525">
                <a:noFill/>
                <a:round/>
                <a:headEnd/>
                <a:tailEnd/>
              </a:ln>
            </p:spPr>
            <p:txBody>
              <a:bodyPr/>
              <a:lstStyle/>
              <a:p>
                <a:pPr>
                  <a:defRPr/>
                </a:pPr>
                <a:endParaRPr lang="en-GB" sz="1108"/>
              </a:p>
            </p:txBody>
          </p:sp>
          <p:sp>
            <p:nvSpPr>
              <p:cNvPr id="72" name="Freeform 206"/>
              <p:cNvSpPr>
                <a:spLocks/>
              </p:cNvSpPr>
              <p:nvPr/>
            </p:nvSpPr>
            <p:spPr bwMode="auto">
              <a:xfrm>
                <a:off x="4315" y="1617"/>
                <a:ext cx="12" cy="13"/>
              </a:xfrm>
              <a:custGeom>
                <a:avLst/>
                <a:gdLst>
                  <a:gd name="T0" fmla="*/ 6 w 12"/>
                  <a:gd name="T1" fmla="*/ 11 h 11"/>
                  <a:gd name="T2" fmla="*/ 6 w 12"/>
                  <a:gd name="T3" fmla="*/ 11 h 11"/>
                  <a:gd name="T4" fmla="*/ 6 w 12"/>
                  <a:gd name="T5" fmla="*/ 5 h 11"/>
                  <a:gd name="T6" fmla="*/ 6 w 12"/>
                  <a:gd name="T7" fmla="*/ 5 h 11"/>
                  <a:gd name="T8" fmla="*/ 6 w 12"/>
                  <a:gd name="T9" fmla="*/ 5 h 11"/>
                  <a:gd name="T10" fmla="*/ 6 w 12"/>
                  <a:gd name="T11" fmla="*/ 5 h 11"/>
                  <a:gd name="T12" fmla="*/ 6 w 12"/>
                  <a:gd name="T13" fmla="*/ 5 h 11"/>
                  <a:gd name="T14" fmla="*/ 6 w 12"/>
                  <a:gd name="T15" fmla="*/ 5 h 11"/>
                  <a:gd name="T16" fmla="*/ 6 w 12"/>
                  <a:gd name="T17" fmla="*/ 5 h 11"/>
                  <a:gd name="T18" fmla="*/ 6 w 12"/>
                  <a:gd name="T19" fmla="*/ 5 h 11"/>
                  <a:gd name="T20" fmla="*/ 6 w 12"/>
                  <a:gd name="T21" fmla="*/ 5 h 11"/>
                  <a:gd name="T22" fmla="*/ 6 w 12"/>
                  <a:gd name="T23" fmla="*/ 0 h 11"/>
                  <a:gd name="T24" fmla="*/ 0 w 12"/>
                  <a:gd name="T25" fmla="*/ 0 h 11"/>
                  <a:gd name="T26" fmla="*/ 0 w 12"/>
                  <a:gd name="T27" fmla="*/ 0 h 11"/>
                  <a:gd name="T28" fmla="*/ 0 w 12"/>
                  <a:gd name="T29" fmla="*/ 0 h 11"/>
                  <a:gd name="T30" fmla="*/ 0 w 12"/>
                  <a:gd name="T31" fmla="*/ 5 h 11"/>
                  <a:gd name="T32" fmla="*/ 0 w 12"/>
                  <a:gd name="T33" fmla="*/ 5 h 11"/>
                  <a:gd name="T34" fmla="*/ 0 w 12"/>
                  <a:gd name="T35" fmla="*/ 5 h 11"/>
                  <a:gd name="T36" fmla="*/ 0 w 12"/>
                  <a:gd name="T37" fmla="*/ 5 h 11"/>
                  <a:gd name="T38" fmla="*/ 0 w 12"/>
                  <a:gd name="T39" fmla="*/ 5 h 11"/>
                  <a:gd name="T40" fmla="*/ 6 w 12"/>
                  <a:gd name="T41" fmla="*/ 5 h 11"/>
                  <a:gd name="T42" fmla="*/ 0 w 12"/>
                  <a:gd name="T43" fmla="*/ 5 h 11"/>
                  <a:gd name="T44" fmla="*/ 6 w 12"/>
                  <a:gd name="T45" fmla="*/ 11 h 11"/>
                  <a:gd name="T46" fmla="*/ 6 w 12"/>
                  <a:gd name="T47" fmla="*/ 11 h 11"/>
                  <a:gd name="T48" fmla="*/ 6 w 12"/>
                  <a:gd name="T49" fmla="*/ 5 h 11"/>
                  <a:gd name="T50" fmla="*/ 6 w 12"/>
                  <a:gd name="T51" fmla="*/ 5 h 11"/>
                  <a:gd name="T52" fmla="*/ 6 w 12"/>
                  <a:gd name="T53" fmla="*/ 5 h 11"/>
                  <a:gd name="T54" fmla="*/ 6 w 12"/>
                  <a:gd name="T55" fmla="*/ 11 h 11"/>
                  <a:gd name="T56" fmla="*/ 6 w 12"/>
                  <a:gd name="T57" fmla="*/ 11 h 11"/>
                  <a:gd name="T58" fmla="*/ 6 w 12"/>
                  <a:gd name="T59" fmla="*/ 11 h 11"/>
                  <a:gd name="T60" fmla="*/ 6 w 12"/>
                  <a:gd name="T61" fmla="*/ 5 h 11"/>
                  <a:gd name="T62" fmla="*/ 6 w 12"/>
                  <a:gd name="T63" fmla="*/ 5 h 11"/>
                  <a:gd name="T64" fmla="*/ 6 w 12"/>
                  <a:gd name="T65" fmla="*/ 5 h 11"/>
                  <a:gd name="T66" fmla="*/ 6 w 12"/>
                  <a:gd name="T67" fmla="*/ 5 h 11"/>
                  <a:gd name="T68" fmla="*/ 6 w 12"/>
                  <a:gd name="T69" fmla="*/ 5 h 11"/>
                  <a:gd name="T70" fmla="*/ 6 w 12"/>
                  <a:gd name="T71" fmla="*/ 11 h 11"/>
                  <a:gd name="T72" fmla="*/ 6 w 12"/>
                  <a:gd name="T73" fmla="*/ 11 h 11"/>
                  <a:gd name="T74" fmla="*/ 6 w 12"/>
                  <a:gd name="T75" fmla="*/ 5 h 11"/>
                  <a:gd name="T76" fmla="*/ 6 w 12"/>
                  <a:gd name="T77" fmla="*/ 5 h 11"/>
                  <a:gd name="T78" fmla="*/ 6 w 12"/>
                  <a:gd name="T79" fmla="*/ 5 h 11"/>
                  <a:gd name="T80" fmla="*/ 6 w 12"/>
                  <a:gd name="T81" fmla="*/ 11 h 11"/>
                  <a:gd name="T82" fmla="*/ 6 w 12"/>
                  <a:gd name="T83" fmla="*/ 11 h 11"/>
                  <a:gd name="T84" fmla="*/ 6 w 12"/>
                  <a:gd name="T85" fmla="*/ 11 h 11"/>
                  <a:gd name="T86" fmla="*/ 6 w 12"/>
                  <a:gd name="T87" fmla="*/ 11 h 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
                  <a:gd name="T133" fmla="*/ 0 h 11"/>
                  <a:gd name="T134" fmla="*/ 12 w 12"/>
                  <a:gd name="T135" fmla="*/ 11 h 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 h="11">
                    <a:moveTo>
                      <a:pt x="12" y="11"/>
                    </a:moveTo>
                    <a:lnTo>
                      <a:pt x="12" y="11"/>
                    </a:lnTo>
                    <a:lnTo>
                      <a:pt x="12" y="5"/>
                    </a:lnTo>
                    <a:lnTo>
                      <a:pt x="6" y="5"/>
                    </a:lnTo>
                    <a:lnTo>
                      <a:pt x="6" y="0"/>
                    </a:lnTo>
                    <a:lnTo>
                      <a:pt x="0" y="0"/>
                    </a:lnTo>
                    <a:lnTo>
                      <a:pt x="0" y="5"/>
                    </a:lnTo>
                    <a:lnTo>
                      <a:pt x="6" y="5"/>
                    </a:lnTo>
                    <a:lnTo>
                      <a:pt x="0" y="5"/>
                    </a:lnTo>
                    <a:lnTo>
                      <a:pt x="6" y="11"/>
                    </a:lnTo>
                    <a:lnTo>
                      <a:pt x="6" y="5"/>
                    </a:lnTo>
                    <a:lnTo>
                      <a:pt x="6" y="11"/>
                    </a:lnTo>
                    <a:lnTo>
                      <a:pt x="6" y="5"/>
                    </a:lnTo>
                    <a:lnTo>
                      <a:pt x="12" y="11"/>
                    </a:lnTo>
                    <a:lnTo>
                      <a:pt x="12" y="5"/>
                    </a:lnTo>
                    <a:lnTo>
                      <a:pt x="12" y="11"/>
                    </a:lnTo>
                    <a:close/>
                  </a:path>
                </a:pathLst>
              </a:custGeom>
              <a:solidFill>
                <a:srgbClr val="FFFFFF"/>
              </a:solidFill>
              <a:ln w="9525">
                <a:noFill/>
                <a:round/>
                <a:headEnd/>
                <a:tailEnd/>
              </a:ln>
            </p:spPr>
            <p:txBody>
              <a:bodyPr/>
              <a:lstStyle/>
              <a:p>
                <a:pPr>
                  <a:defRPr/>
                </a:pPr>
                <a:endParaRPr lang="en-GB" sz="1108"/>
              </a:p>
            </p:txBody>
          </p:sp>
          <p:sp>
            <p:nvSpPr>
              <p:cNvPr id="73" name="Freeform 207"/>
              <p:cNvSpPr>
                <a:spLocks/>
              </p:cNvSpPr>
              <p:nvPr/>
            </p:nvSpPr>
            <p:spPr bwMode="auto">
              <a:xfrm>
                <a:off x="4315" y="1617"/>
                <a:ext cx="6" cy="2"/>
              </a:xfrm>
              <a:custGeom>
                <a:avLst/>
                <a:gdLst>
                  <a:gd name="T0" fmla="*/ 6 w 6"/>
                  <a:gd name="T1" fmla="*/ 0 h 1"/>
                  <a:gd name="T2" fmla="*/ 6 w 6"/>
                  <a:gd name="T3" fmla="*/ 0 h 1"/>
                  <a:gd name="T4" fmla="*/ 6 w 6"/>
                  <a:gd name="T5" fmla="*/ 0 h 1"/>
                  <a:gd name="T6" fmla="*/ 6 w 6"/>
                  <a:gd name="T7" fmla="*/ 0 h 1"/>
                  <a:gd name="T8" fmla="*/ 6 w 6"/>
                  <a:gd name="T9" fmla="*/ 0 h 1"/>
                  <a:gd name="T10" fmla="*/ 6 w 6"/>
                  <a:gd name="T11" fmla="*/ 0 h 1"/>
                  <a:gd name="T12" fmla="*/ 6 w 6"/>
                  <a:gd name="T13" fmla="*/ 0 h 1"/>
                  <a:gd name="T14" fmla="*/ 6 w 6"/>
                  <a:gd name="T15" fmla="*/ 0 h 1"/>
                  <a:gd name="T16" fmla="*/ 0 w 6"/>
                  <a:gd name="T17" fmla="*/ 0 h 1"/>
                  <a:gd name="T18" fmla="*/ 0 w 6"/>
                  <a:gd name="T19" fmla="*/ 0 h 1"/>
                  <a:gd name="T20" fmla="*/ 0 w 6"/>
                  <a:gd name="T21" fmla="*/ 0 h 1"/>
                  <a:gd name="T22" fmla="*/ 0 w 6"/>
                  <a:gd name="T23" fmla="*/ 0 h 1"/>
                  <a:gd name="T24" fmla="*/ 0 w 6"/>
                  <a:gd name="T25" fmla="*/ 0 h 1"/>
                  <a:gd name="T26" fmla="*/ 0 w 6"/>
                  <a:gd name="T27" fmla="*/ 0 h 1"/>
                  <a:gd name="T28" fmla="*/ 0 w 6"/>
                  <a:gd name="T29" fmla="*/ 0 h 1"/>
                  <a:gd name="T30" fmla="*/ 6 w 6"/>
                  <a:gd name="T31" fmla="*/ 0 h 1"/>
                  <a:gd name="T32" fmla="*/ 6 w 6"/>
                  <a:gd name="T33" fmla="*/ 0 h 1"/>
                  <a:gd name="T34" fmla="*/ 6 w 6"/>
                  <a:gd name="T35" fmla="*/ 0 h 1"/>
                  <a:gd name="T36" fmla="*/ 6 w 6"/>
                  <a:gd name="T37" fmla="*/ 0 h 1"/>
                  <a:gd name="T38" fmla="*/ 6 w 6"/>
                  <a:gd name="T39" fmla="*/ 0 h 1"/>
                  <a:gd name="T40" fmla="*/ 6 w 6"/>
                  <a:gd name="T41" fmla="*/ 0 h 1"/>
                  <a:gd name="T42" fmla="*/ 6 w 6"/>
                  <a:gd name="T43" fmla="*/ 0 h 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
                  <a:gd name="T67" fmla="*/ 0 h 1"/>
                  <a:gd name="T68" fmla="*/ 6 w 6"/>
                  <a:gd name="T69" fmla="*/ 1 h 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 h="1">
                    <a:moveTo>
                      <a:pt x="6" y="0"/>
                    </a:moveTo>
                    <a:lnTo>
                      <a:pt x="6" y="0"/>
                    </a:lnTo>
                    <a:lnTo>
                      <a:pt x="0" y="0"/>
                    </a:lnTo>
                    <a:lnTo>
                      <a:pt x="6" y="0"/>
                    </a:lnTo>
                    <a:close/>
                  </a:path>
                </a:pathLst>
              </a:custGeom>
              <a:solidFill>
                <a:srgbClr val="FB0F0C"/>
              </a:solidFill>
              <a:ln w="9525">
                <a:noFill/>
                <a:round/>
                <a:headEnd/>
                <a:tailEnd/>
              </a:ln>
            </p:spPr>
            <p:txBody>
              <a:bodyPr/>
              <a:lstStyle/>
              <a:p>
                <a:pPr>
                  <a:defRPr/>
                </a:pPr>
                <a:endParaRPr lang="en-GB" sz="1108"/>
              </a:p>
            </p:txBody>
          </p:sp>
          <p:sp>
            <p:nvSpPr>
              <p:cNvPr id="74" name="Freeform 208"/>
              <p:cNvSpPr>
                <a:spLocks/>
              </p:cNvSpPr>
              <p:nvPr/>
            </p:nvSpPr>
            <p:spPr bwMode="auto">
              <a:xfrm>
                <a:off x="4315" y="1617"/>
                <a:ext cx="6" cy="6"/>
              </a:xfrm>
              <a:custGeom>
                <a:avLst/>
                <a:gdLst>
                  <a:gd name="T0" fmla="*/ 6 w 6"/>
                  <a:gd name="T1" fmla="*/ 0 h 5"/>
                  <a:gd name="T2" fmla="*/ 0 w 6"/>
                  <a:gd name="T3" fmla="*/ 0 h 5"/>
                  <a:gd name="T4" fmla="*/ 6 w 6"/>
                  <a:gd name="T5" fmla="*/ 5 h 5"/>
                  <a:gd name="T6" fmla="*/ 6 w 6"/>
                  <a:gd name="T7" fmla="*/ 0 h 5"/>
                  <a:gd name="T8" fmla="*/ 6 w 6"/>
                  <a:gd name="T9" fmla="*/ 0 h 5"/>
                  <a:gd name="T10" fmla="*/ 6 w 6"/>
                  <a:gd name="T11" fmla="*/ 0 h 5"/>
                  <a:gd name="T12" fmla="*/ 6 w 6"/>
                  <a:gd name="T13" fmla="*/ 5 h 5"/>
                  <a:gd name="T14" fmla="*/ 6 w 6"/>
                  <a:gd name="T15" fmla="*/ 5 h 5"/>
                  <a:gd name="T16" fmla="*/ 6 w 6"/>
                  <a:gd name="T17" fmla="*/ 5 h 5"/>
                  <a:gd name="T18" fmla="*/ 6 w 6"/>
                  <a:gd name="T19" fmla="*/ 0 h 5"/>
                  <a:gd name="T20" fmla="*/ 6 w 6"/>
                  <a:gd name="T21" fmla="*/ 0 h 5"/>
                  <a:gd name="T22" fmla="*/ 6 w 6"/>
                  <a:gd name="T23" fmla="*/ 0 h 5"/>
                  <a:gd name="T24" fmla="*/ 6 w 6"/>
                  <a:gd name="T25" fmla="*/ 0 h 5"/>
                  <a:gd name="T26" fmla="*/ 6 w 6"/>
                  <a:gd name="T27" fmla="*/ 0 h 5"/>
                  <a:gd name="T28" fmla="*/ 6 w 6"/>
                  <a:gd name="T29" fmla="*/ 0 h 5"/>
                  <a:gd name="T30" fmla="*/ 6 w 6"/>
                  <a:gd name="T31" fmla="*/ 0 h 5"/>
                  <a:gd name="T32" fmla="*/ 6 w 6"/>
                  <a:gd name="T33" fmla="*/ 0 h 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5"/>
                  <a:gd name="T53" fmla="*/ 6 w 6"/>
                  <a:gd name="T54" fmla="*/ 5 h 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5">
                    <a:moveTo>
                      <a:pt x="6" y="0"/>
                    </a:moveTo>
                    <a:lnTo>
                      <a:pt x="0" y="0"/>
                    </a:lnTo>
                    <a:lnTo>
                      <a:pt x="6" y="5"/>
                    </a:lnTo>
                    <a:lnTo>
                      <a:pt x="6" y="0"/>
                    </a:lnTo>
                    <a:lnTo>
                      <a:pt x="6" y="5"/>
                    </a:lnTo>
                    <a:lnTo>
                      <a:pt x="6" y="0"/>
                    </a:lnTo>
                    <a:close/>
                  </a:path>
                </a:pathLst>
              </a:custGeom>
              <a:solidFill>
                <a:srgbClr val="FB0F0C"/>
              </a:solidFill>
              <a:ln w="9525">
                <a:noFill/>
                <a:round/>
                <a:headEnd/>
                <a:tailEnd/>
              </a:ln>
            </p:spPr>
            <p:txBody>
              <a:bodyPr/>
              <a:lstStyle/>
              <a:p>
                <a:pPr>
                  <a:defRPr/>
                </a:pPr>
                <a:endParaRPr lang="en-GB" sz="1108"/>
              </a:p>
            </p:txBody>
          </p:sp>
          <p:sp>
            <p:nvSpPr>
              <p:cNvPr id="75" name="Freeform 209"/>
              <p:cNvSpPr>
                <a:spLocks/>
              </p:cNvSpPr>
              <p:nvPr/>
            </p:nvSpPr>
            <p:spPr bwMode="auto">
              <a:xfrm>
                <a:off x="4303" y="1626"/>
                <a:ext cx="6" cy="0"/>
              </a:xfrm>
              <a:custGeom>
                <a:avLst/>
                <a:gdLst>
                  <a:gd name="T0" fmla="*/ 0 w 6"/>
                  <a:gd name="T1" fmla="*/ 0 h 1"/>
                  <a:gd name="T2" fmla="*/ 0 w 6"/>
                  <a:gd name="T3" fmla="*/ 0 h 1"/>
                  <a:gd name="T4" fmla="*/ 0 w 6"/>
                  <a:gd name="T5" fmla="*/ 0 h 1"/>
                  <a:gd name="T6" fmla="*/ 6 w 6"/>
                  <a:gd name="T7" fmla="*/ 0 h 1"/>
                  <a:gd name="T8" fmla="*/ 6 w 6"/>
                  <a:gd name="T9" fmla="*/ 0 h 1"/>
                  <a:gd name="T10" fmla="*/ 0 w 6"/>
                  <a:gd name="T11" fmla="*/ 0 h 1"/>
                  <a:gd name="T12" fmla="*/ 0 w 6"/>
                  <a:gd name="T13" fmla="*/ 0 h 1"/>
                  <a:gd name="T14" fmla="*/ 0 w 6"/>
                  <a:gd name="T15" fmla="*/ 0 h 1"/>
                  <a:gd name="T16" fmla="*/ 0 w 6"/>
                  <a:gd name="T17" fmla="*/ 0 h 1"/>
                  <a:gd name="T18" fmla="*/ 0 w 6"/>
                  <a:gd name="T19" fmla="*/ 0 h 1"/>
                  <a:gd name="T20" fmla="*/ 0 w 6"/>
                  <a:gd name="T21" fmla="*/ 0 h 1"/>
                  <a:gd name="T22" fmla="*/ 0 w 6"/>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
                  <a:gd name="T38" fmla="*/ 6 w 6"/>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
                    <a:moveTo>
                      <a:pt x="0" y="0"/>
                    </a:moveTo>
                    <a:lnTo>
                      <a:pt x="0" y="0"/>
                    </a:lnTo>
                    <a:lnTo>
                      <a:pt x="6" y="0"/>
                    </a:lnTo>
                    <a:lnTo>
                      <a:pt x="0" y="0"/>
                    </a:lnTo>
                    <a:close/>
                  </a:path>
                </a:pathLst>
              </a:custGeom>
              <a:solidFill>
                <a:srgbClr val="FCCF41"/>
              </a:solidFill>
              <a:ln w="9525">
                <a:noFill/>
                <a:round/>
                <a:headEnd/>
                <a:tailEnd/>
              </a:ln>
            </p:spPr>
            <p:txBody>
              <a:bodyPr/>
              <a:lstStyle/>
              <a:p>
                <a:pPr>
                  <a:defRPr/>
                </a:pPr>
                <a:endParaRPr lang="en-GB" sz="1108"/>
              </a:p>
            </p:txBody>
          </p:sp>
          <p:sp>
            <p:nvSpPr>
              <p:cNvPr id="76" name="Freeform 210"/>
              <p:cNvSpPr>
                <a:spLocks/>
              </p:cNvSpPr>
              <p:nvPr/>
            </p:nvSpPr>
            <p:spPr bwMode="auto">
              <a:xfrm>
                <a:off x="4297" y="1617"/>
                <a:ext cx="6" cy="2"/>
              </a:xfrm>
              <a:custGeom>
                <a:avLst/>
                <a:gdLst>
                  <a:gd name="T0" fmla="*/ 0 w 6"/>
                  <a:gd name="T1" fmla="*/ 0 h 1"/>
                  <a:gd name="T2" fmla="*/ 0 w 6"/>
                  <a:gd name="T3" fmla="*/ 0 h 1"/>
                  <a:gd name="T4" fmla="*/ 0 w 6"/>
                  <a:gd name="T5" fmla="*/ 0 h 1"/>
                  <a:gd name="T6" fmla="*/ 6 w 6"/>
                  <a:gd name="T7" fmla="*/ 0 h 1"/>
                  <a:gd name="T8" fmla="*/ 6 w 6"/>
                  <a:gd name="T9" fmla="*/ 0 h 1"/>
                  <a:gd name="T10" fmla="*/ 6 w 6"/>
                  <a:gd name="T11" fmla="*/ 0 h 1"/>
                  <a:gd name="T12" fmla="*/ 6 w 6"/>
                  <a:gd name="T13" fmla="*/ 0 h 1"/>
                  <a:gd name="T14" fmla="*/ 0 w 6"/>
                  <a:gd name="T15" fmla="*/ 0 h 1"/>
                  <a:gd name="T16" fmla="*/ 0 w 6"/>
                  <a:gd name="T17" fmla="*/ 0 h 1"/>
                  <a:gd name="T18" fmla="*/ 0 w 6"/>
                  <a:gd name="T19" fmla="*/ 0 h 1"/>
                  <a:gd name="T20" fmla="*/ 0 w 6"/>
                  <a:gd name="T21" fmla="*/ 0 h 1"/>
                  <a:gd name="T22" fmla="*/ 0 w 6"/>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
                  <a:gd name="T38" fmla="*/ 6 w 6"/>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
                    <a:moveTo>
                      <a:pt x="0" y="0"/>
                    </a:moveTo>
                    <a:lnTo>
                      <a:pt x="0" y="0"/>
                    </a:lnTo>
                    <a:lnTo>
                      <a:pt x="6" y="0"/>
                    </a:lnTo>
                    <a:lnTo>
                      <a:pt x="0" y="0"/>
                    </a:lnTo>
                    <a:close/>
                  </a:path>
                </a:pathLst>
              </a:custGeom>
              <a:solidFill>
                <a:srgbClr val="FCCF41"/>
              </a:solidFill>
              <a:ln w="9525">
                <a:noFill/>
                <a:round/>
                <a:headEnd/>
                <a:tailEnd/>
              </a:ln>
            </p:spPr>
            <p:txBody>
              <a:bodyPr/>
              <a:lstStyle/>
              <a:p>
                <a:pPr>
                  <a:defRPr/>
                </a:pPr>
                <a:endParaRPr lang="en-GB" sz="1108"/>
              </a:p>
            </p:txBody>
          </p:sp>
          <p:sp>
            <p:nvSpPr>
              <p:cNvPr id="77" name="Freeform 211"/>
              <p:cNvSpPr>
                <a:spLocks/>
              </p:cNvSpPr>
              <p:nvPr/>
            </p:nvSpPr>
            <p:spPr bwMode="auto">
              <a:xfrm>
                <a:off x="4309" y="1617"/>
                <a:ext cx="2" cy="2"/>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
                  <a:gd name="T37" fmla="*/ 0 h 1"/>
                  <a:gd name="T38" fmla="*/ 1 w 1"/>
                  <a:gd name="T39" fmla="*/ 1 h 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 h="1">
                    <a:moveTo>
                      <a:pt x="0" y="0"/>
                    </a:moveTo>
                    <a:lnTo>
                      <a:pt x="0" y="0"/>
                    </a:lnTo>
                    <a:close/>
                  </a:path>
                </a:pathLst>
              </a:custGeom>
              <a:solidFill>
                <a:srgbClr val="FCCF41"/>
              </a:solidFill>
              <a:ln w="9525">
                <a:noFill/>
                <a:round/>
                <a:headEnd/>
                <a:tailEnd/>
              </a:ln>
            </p:spPr>
            <p:txBody>
              <a:bodyPr/>
              <a:lstStyle/>
              <a:p>
                <a:pPr>
                  <a:defRPr/>
                </a:pPr>
                <a:endParaRPr lang="en-GB" sz="1108"/>
              </a:p>
            </p:txBody>
          </p:sp>
          <p:sp>
            <p:nvSpPr>
              <p:cNvPr id="78" name="Freeform 212"/>
              <p:cNvSpPr>
                <a:spLocks/>
              </p:cNvSpPr>
              <p:nvPr/>
            </p:nvSpPr>
            <p:spPr bwMode="auto">
              <a:xfrm>
                <a:off x="4187" y="1590"/>
                <a:ext cx="238" cy="162"/>
              </a:xfrm>
              <a:custGeom>
                <a:avLst/>
                <a:gdLst>
                  <a:gd name="T0" fmla="*/ 40 w 244"/>
                  <a:gd name="T1" fmla="*/ 1704 h 156"/>
                  <a:gd name="T2" fmla="*/ 40 w 244"/>
                  <a:gd name="T3" fmla="*/ 0 h 156"/>
                  <a:gd name="T4" fmla="*/ 0 w 244"/>
                  <a:gd name="T5" fmla="*/ 0 h 156"/>
                  <a:gd name="T6" fmla="*/ 0 w 244"/>
                  <a:gd name="T7" fmla="*/ 1704 h 156"/>
                  <a:gd name="T8" fmla="*/ 40 w 244"/>
                  <a:gd name="T9" fmla="*/ 1704 h 156"/>
                  <a:gd name="T10" fmla="*/ 40 w 244"/>
                  <a:gd name="T11" fmla="*/ 1704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nvGrpSpPr>
            <p:cNvPr id="31" name="Group 223"/>
            <p:cNvGrpSpPr>
              <a:grpSpLocks/>
            </p:cNvGrpSpPr>
            <p:nvPr userDrawn="1"/>
          </p:nvGrpSpPr>
          <p:grpSpPr bwMode="auto">
            <a:xfrm>
              <a:off x="2701793" y="5092835"/>
              <a:ext cx="164978" cy="104897"/>
              <a:chOff x="4184" y="1339"/>
              <a:chExt cx="238" cy="162"/>
            </a:xfrm>
          </p:grpSpPr>
          <p:sp>
            <p:nvSpPr>
              <p:cNvPr id="48" name="Freeform 224"/>
              <p:cNvSpPr>
                <a:spLocks/>
              </p:cNvSpPr>
              <p:nvPr/>
            </p:nvSpPr>
            <p:spPr bwMode="auto">
              <a:xfrm>
                <a:off x="4184" y="1339"/>
                <a:ext cx="238" cy="162"/>
              </a:xfrm>
              <a:custGeom>
                <a:avLst/>
                <a:gdLst>
                  <a:gd name="T0" fmla="*/ 40 w 244"/>
                  <a:gd name="T1" fmla="*/ 1704 h 156"/>
                  <a:gd name="T2" fmla="*/ 40 w 244"/>
                  <a:gd name="T3" fmla="*/ 0 h 156"/>
                  <a:gd name="T4" fmla="*/ 0 w 244"/>
                  <a:gd name="T5" fmla="*/ 0 h 156"/>
                  <a:gd name="T6" fmla="*/ 0 w 244"/>
                  <a:gd name="T7" fmla="*/ 1704 h 156"/>
                  <a:gd name="T8" fmla="*/ 40 w 244"/>
                  <a:gd name="T9" fmla="*/ 1704 h 156"/>
                  <a:gd name="T10" fmla="*/ 40 w 244"/>
                  <a:gd name="T11" fmla="*/ 1704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close/>
                  </a:path>
                </a:pathLst>
              </a:custGeom>
              <a:solidFill>
                <a:srgbClr val="FFFFFF"/>
              </a:solidFill>
              <a:ln w="9525">
                <a:noFill/>
                <a:round/>
                <a:headEnd/>
                <a:tailEnd/>
              </a:ln>
            </p:spPr>
            <p:txBody>
              <a:bodyPr/>
              <a:lstStyle/>
              <a:p>
                <a:pPr>
                  <a:defRPr/>
                </a:pPr>
                <a:endParaRPr lang="en-GB" sz="1108"/>
              </a:p>
            </p:txBody>
          </p:sp>
          <p:sp>
            <p:nvSpPr>
              <p:cNvPr id="49" name="Freeform 225"/>
              <p:cNvSpPr>
                <a:spLocks/>
              </p:cNvSpPr>
              <p:nvPr/>
            </p:nvSpPr>
            <p:spPr bwMode="auto">
              <a:xfrm>
                <a:off x="4184" y="1339"/>
                <a:ext cx="238" cy="53"/>
              </a:xfrm>
              <a:custGeom>
                <a:avLst/>
                <a:gdLst>
                  <a:gd name="T0" fmla="*/ 40 w 244"/>
                  <a:gd name="T1" fmla="*/ 962 h 50"/>
                  <a:gd name="T2" fmla="*/ 40 w 244"/>
                  <a:gd name="T3" fmla="*/ 0 h 50"/>
                  <a:gd name="T4" fmla="*/ 0 w 244"/>
                  <a:gd name="T5" fmla="*/ 0 h 50"/>
                  <a:gd name="T6" fmla="*/ 0 w 244"/>
                  <a:gd name="T7" fmla="*/ 962 h 50"/>
                  <a:gd name="T8" fmla="*/ 40 w 244"/>
                  <a:gd name="T9" fmla="*/ 962 h 50"/>
                  <a:gd name="T10" fmla="*/ 40 w 244"/>
                  <a:gd name="T11" fmla="*/ 962 h 50"/>
                  <a:gd name="T12" fmla="*/ 0 60000 65536"/>
                  <a:gd name="T13" fmla="*/ 0 60000 65536"/>
                  <a:gd name="T14" fmla="*/ 0 60000 65536"/>
                  <a:gd name="T15" fmla="*/ 0 60000 65536"/>
                  <a:gd name="T16" fmla="*/ 0 60000 65536"/>
                  <a:gd name="T17" fmla="*/ 0 60000 65536"/>
                  <a:gd name="T18" fmla="*/ 0 w 244"/>
                  <a:gd name="T19" fmla="*/ 0 h 50"/>
                  <a:gd name="T20" fmla="*/ 244 w 24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4" h="50">
                    <a:moveTo>
                      <a:pt x="244" y="50"/>
                    </a:moveTo>
                    <a:lnTo>
                      <a:pt x="244" y="0"/>
                    </a:lnTo>
                    <a:lnTo>
                      <a:pt x="0" y="0"/>
                    </a:lnTo>
                    <a:lnTo>
                      <a:pt x="0" y="50"/>
                    </a:lnTo>
                    <a:lnTo>
                      <a:pt x="244" y="50"/>
                    </a:lnTo>
                    <a:close/>
                  </a:path>
                </a:pathLst>
              </a:custGeom>
              <a:solidFill>
                <a:srgbClr val="FF0000"/>
              </a:solidFill>
              <a:ln w="9525">
                <a:noFill/>
                <a:round/>
                <a:headEnd/>
                <a:tailEnd/>
              </a:ln>
            </p:spPr>
            <p:txBody>
              <a:bodyPr/>
              <a:lstStyle/>
              <a:p>
                <a:pPr>
                  <a:defRPr/>
                </a:pPr>
                <a:endParaRPr lang="en-GB" sz="1108"/>
              </a:p>
            </p:txBody>
          </p:sp>
          <p:sp>
            <p:nvSpPr>
              <p:cNvPr id="50" name="Freeform 226"/>
              <p:cNvSpPr>
                <a:spLocks/>
              </p:cNvSpPr>
              <p:nvPr/>
            </p:nvSpPr>
            <p:spPr bwMode="auto">
              <a:xfrm>
                <a:off x="4184" y="1448"/>
                <a:ext cx="238" cy="53"/>
              </a:xfrm>
              <a:custGeom>
                <a:avLst/>
                <a:gdLst>
                  <a:gd name="T0" fmla="*/ 40 w 244"/>
                  <a:gd name="T1" fmla="*/ 962 h 50"/>
                  <a:gd name="T2" fmla="*/ 40 w 244"/>
                  <a:gd name="T3" fmla="*/ 0 h 50"/>
                  <a:gd name="T4" fmla="*/ 0 w 244"/>
                  <a:gd name="T5" fmla="*/ 0 h 50"/>
                  <a:gd name="T6" fmla="*/ 0 w 244"/>
                  <a:gd name="T7" fmla="*/ 962 h 50"/>
                  <a:gd name="T8" fmla="*/ 40 w 244"/>
                  <a:gd name="T9" fmla="*/ 962 h 50"/>
                  <a:gd name="T10" fmla="*/ 40 w 244"/>
                  <a:gd name="T11" fmla="*/ 962 h 50"/>
                  <a:gd name="T12" fmla="*/ 0 60000 65536"/>
                  <a:gd name="T13" fmla="*/ 0 60000 65536"/>
                  <a:gd name="T14" fmla="*/ 0 60000 65536"/>
                  <a:gd name="T15" fmla="*/ 0 60000 65536"/>
                  <a:gd name="T16" fmla="*/ 0 60000 65536"/>
                  <a:gd name="T17" fmla="*/ 0 60000 65536"/>
                  <a:gd name="T18" fmla="*/ 0 w 244"/>
                  <a:gd name="T19" fmla="*/ 0 h 50"/>
                  <a:gd name="T20" fmla="*/ 244 w 24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4" h="50">
                    <a:moveTo>
                      <a:pt x="244" y="50"/>
                    </a:moveTo>
                    <a:lnTo>
                      <a:pt x="244" y="0"/>
                    </a:lnTo>
                    <a:lnTo>
                      <a:pt x="0" y="0"/>
                    </a:lnTo>
                    <a:lnTo>
                      <a:pt x="0" y="50"/>
                    </a:lnTo>
                    <a:lnTo>
                      <a:pt x="244" y="50"/>
                    </a:lnTo>
                    <a:close/>
                  </a:path>
                </a:pathLst>
              </a:custGeom>
              <a:solidFill>
                <a:srgbClr val="409D27"/>
              </a:solidFill>
              <a:ln w="9525">
                <a:noFill/>
                <a:round/>
                <a:headEnd/>
                <a:tailEnd/>
              </a:ln>
            </p:spPr>
            <p:txBody>
              <a:bodyPr/>
              <a:lstStyle/>
              <a:p>
                <a:pPr>
                  <a:defRPr/>
                </a:pPr>
                <a:endParaRPr lang="en-GB" sz="1108"/>
              </a:p>
            </p:txBody>
          </p:sp>
          <p:sp>
            <p:nvSpPr>
              <p:cNvPr id="51" name="Freeform 227"/>
              <p:cNvSpPr>
                <a:spLocks/>
              </p:cNvSpPr>
              <p:nvPr/>
            </p:nvSpPr>
            <p:spPr bwMode="auto">
              <a:xfrm>
                <a:off x="4184" y="1339"/>
                <a:ext cx="238" cy="162"/>
              </a:xfrm>
              <a:custGeom>
                <a:avLst/>
                <a:gdLst>
                  <a:gd name="T0" fmla="*/ 40 w 244"/>
                  <a:gd name="T1" fmla="*/ 1704 h 156"/>
                  <a:gd name="T2" fmla="*/ 40 w 244"/>
                  <a:gd name="T3" fmla="*/ 0 h 156"/>
                  <a:gd name="T4" fmla="*/ 0 w 244"/>
                  <a:gd name="T5" fmla="*/ 0 h 156"/>
                  <a:gd name="T6" fmla="*/ 0 w 244"/>
                  <a:gd name="T7" fmla="*/ 1704 h 156"/>
                  <a:gd name="T8" fmla="*/ 40 w 244"/>
                  <a:gd name="T9" fmla="*/ 1704 h 156"/>
                  <a:gd name="T10" fmla="*/ 40 w 244"/>
                  <a:gd name="T11" fmla="*/ 1704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nvGrpSpPr>
            <p:cNvPr id="32" name="Group 38"/>
            <p:cNvGrpSpPr>
              <a:grpSpLocks/>
            </p:cNvGrpSpPr>
            <p:nvPr userDrawn="1"/>
          </p:nvGrpSpPr>
          <p:grpSpPr bwMode="auto">
            <a:xfrm>
              <a:off x="1217956" y="5092835"/>
              <a:ext cx="164978" cy="104922"/>
              <a:chOff x="528" y="1773"/>
              <a:chExt cx="246" cy="156"/>
            </a:xfrm>
          </p:grpSpPr>
          <p:sp>
            <p:nvSpPr>
              <p:cNvPr id="44" name="Freeform 248"/>
              <p:cNvSpPr>
                <a:spLocks/>
              </p:cNvSpPr>
              <p:nvPr/>
            </p:nvSpPr>
            <p:spPr bwMode="auto">
              <a:xfrm>
                <a:off x="528" y="1773"/>
                <a:ext cx="246" cy="156"/>
              </a:xfrm>
              <a:custGeom>
                <a:avLst/>
                <a:gdLst>
                  <a:gd name="T0" fmla="*/ 445 w 244"/>
                  <a:gd name="T1" fmla="*/ 61 h 157"/>
                  <a:gd name="T2" fmla="*/ 445 w 244"/>
                  <a:gd name="T3" fmla="*/ 0 h 157"/>
                  <a:gd name="T4" fmla="*/ 0 w 244"/>
                  <a:gd name="T5" fmla="*/ 0 h 157"/>
                  <a:gd name="T6" fmla="*/ 0 w 244"/>
                  <a:gd name="T7" fmla="*/ 61 h 157"/>
                  <a:gd name="T8" fmla="*/ 445 w 244"/>
                  <a:gd name="T9" fmla="*/ 61 h 157"/>
                  <a:gd name="T10" fmla="*/ 445 w 244"/>
                  <a:gd name="T11" fmla="*/ 61 h 157"/>
                  <a:gd name="T12" fmla="*/ 0 60000 65536"/>
                  <a:gd name="T13" fmla="*/ 0 60000 65536"/>
                  <a:gd name="T14" fmla="*/ 0 60000 65536"/>
                  <a:gd name="T15" fmla="*/ 0 60000 65536"/>
                  <a:gd name="T16" fmla="*/ 0 60000 65536"/>
                  <a:gd name="T17" fmla="*/ 0 60000 65536"/>
                  <a:gd name="T18" fmla="*/ 0 w 244"/>
                  <a:gd name="T19" fmla="*/ 0 h 157"/>
                  <a:gd name="T20" fmla="*/ 244 w 244"/>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4" h="157">
                    <a:moveTo>
                      <a:pt x="244" y="157"/>
                    </a:moveTo>
                    <a:lnTo>
                      <a:pt x="244" y="0"/>
                    </a:lnTo>
                    <a:lnTo>
                      <a:pt x="0" y="0"/>
                    </a:lnTo>
                    <a:lnTo>
                      <a:pt x="0" y="157"/>
                    </a:lnTo>
                    <a:lnTo>
                      <a:pt x="244" y="157"/>
                    </a:lnTo>
                    <a:close/>
                  </a:path>
                </a:pathLst>
              </a:custGeom>
              <a:solidFill>
                <a:srgbClr val="FFFFFF"/>
              </a:solidFill>
              <a:ln w="9525">
                <a:noFill/>
                <a:round/>
                <a:headEnd/>
                <a:tailEnd/>
              </a:ln>
            </p:spPr>
            <p:txBody>
              <a:bodyPr/>
              <a:lstStyle/>
              <a:p>
                <a:pPr>
                  <a:defRPr/>
                </a:pPr>
                <a:endParaRPr lang="en-GB" sz="1108"/>
              </a:p>
            </p:txBody>
          </p:sp>
          <p:sp>
            <p:nvSpPr>
              <p:cNvPr id="45" name="Freeform 249"/>
              <p:cNvSpPr>
                <a:spLocks/>
              </p:cNvSpPr>
              <p:nvPr/>
            </p:nvSpPr>
            <p:spPr bwMode="auto">
              <a:xfrm>
                <a:off x="528" y="1850"/>
                <a:ext cx="246" cy="79"/>
              </a:xfrm>
              <a:custGeom>
                <a:avLst/>
                <a:gdLst>
                  <a:gd name="T0" fmla="*/ 2929 w 238"/>
                  <a:gd name="T1" fmla="*/ 39 h 79"/>
                  <a:gd name="T2" fmla="*/ 2929 w 238"/>
                  <a:gd name="T3" fmla="*/ 0 h 79"/>
                  <a:gd name="T4" fmla="*/ 0 w 238"/>
                  <a:gd name="T5" fmla="*/ 0 h 79"/>
                  <a:gd name="T6" fmla="*/ 0 w 238"/>
                  <a:gd name="T7" fmla="*/ 39 h 79"/>
                  <a:gd name="T8" fmla="*/ 2929 w 238"/>
                  <a:gd name="T9" fmla="*/ 39 h 79"/>
                  <a:gd name="T10" fmla="*/ 2929 w 238"/>
                  <a:gd name="T11" fmla="*/ 39 h 79"/>
                  <a:gd name="T12" fmla="*/ 0 60000 65536"/>
                  <a:gd name="T13" fmla="*/ 0 60000 65536"/>
                  <a:gd name="T14" fmla="*/ 0 60000 65536"/>
                  <a:gd name="T15" fmla="*/ 0 60000 65536"/>
                  <a:gd name="T16" fmla="*/ 0 60000 65536"/>
                  <a:gd name="T17" fmla="*/ 0 60000 65536"/>
                  <a:gd name="T18" fmla="*/ 0 w 238"/>
                  <a:gd name="T19" fmla="*/ 0 h 79"/>
                  <a:gd name="T20" fmla="*/ 238 w 238"/>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238" h="79">
                    <a:moveTo>
                      <a:pt x="238" y="79"/>
                    </a:moveTo>
                    <a:lnTo>
                      <a:pt x="238" y="0"/>
                    </a:lnTo>
                    <a:lnTo>
                      <a:pt x="0" y="0"/>
                    </a:lnTo>
                    <a:lnTo>
                      <a:pt x="0" y="79"/>
                    </a:lnTo>
                    <a:lnTo>
                      <a:pt x="238" y="79"/>
                    </a:lnTo>
                    <a:close/>
                  </a:path>
                </a:pathLst>
              </a:custGeom>
              <a:solidFill>
                <a:srgbClr val="FF0000"/>
              </a:solidFill>
              <a:ln w="9525">
                <a:noFill/>
                <a:round/>
                <a:headEnd/>
                <a:tailEnd/>
              </a:ln>
            </p:spPr>
            <p:txBody>
              <a:bodyPr/>
              <a:lstStyle/>
              <a:p>
                <a:pPr>
                  <a:defRPr/>
                </a:pPr>
                <a:endParaRPr lang="en-GB" sz="1108"/>
              </a:p>
            </p:txBody>
          </p:sp>
          <p:sp>
            <p:nvSpPr>
              <p:cNvPr id="46" name="Freeform 250"/>
              <p:cNvSpPr>
                <a:spLocks/>
              </p:cNvSpPr>
              <p:nvPr/>
            </p:nvSpPr>
            <p:spPr bwMode="auto">
              <a:xfrm>
                <a:off x="528" y="1773"/>
                <a:ext cx="120" cy="156"/>
              </a:xfrm>
              <a:custGeom>
                <a:avLst/>
                <a:gdLst>
                  <a:gd name="T0" fmla="*/ 0 w 119"/>
                  <a:gd name="T1" fmla="*/ 0 h 157"/>
                  <a:gd name="T2" fmla="*/ 0 w 119"/>
                  <a:gd name="T3" fmla="*/ 61 h 157"/>
                  <a:gd name="T4" fmla="*/ 211 w 119"/>
                  <a:gd name="T5" fmla="*/ 39 h 157"/>
                  <a:gd name="T6" fmla="*/ 0 w 119"/>
                  <a:gd name="T7" fmla="*/ 0 h 157"/>
                  <a:gd name="T8" fmla="*/ 0 w 119"/>
                  <a:gd name="T9" fmla="*/ 0 h 157"/>
                  <a:gd name="T10" fmla="*/ 0 60000 65536"/>
                  <a:gd name="T11" fmla="*/ 0 60000 65536"/>
                  <a:gd name="T12" fmla="*/ 0 60000 65536"/>
                  <a:gd name="T13" fmla="*/ 0 60000 65536"/>
                  <a:gd name="T14" fmla="*/ 0 60000 65536"/>
                  <a:gd name="T15" fmla="*/ 0 w 119"/>
                  <a:gd name="T16" fmla="*/ 0 h 157"/>
                  <a:gd name="T17" fmla="*/ 119 w 119"/>
                  <a:gd name="T18" fmla="*/ 157 h 157"/>
                </a:gdLst>
                <a:ahLst/>
                <a:cxnLst>
                  <a:cxn ang="T10">
                    <a:pos x="T0" y="T1"/>
                  </a:cxn>
                  <a:cxn ang="T11">
                    <a:pos x="T2" y="T3"/>
                  </a:cxn>
                  <a:cxn ang="T12">
                    <a:pos x="T4" y="T5"/>
                  </a:cxn>
                  <a:cxn ang="T13">
                    <a:pos x="T6" y="T7"/>
                  </a:cxn>
                  <a:cxn ang="T14">
                    <a:pos x="T8" y="T9"/>
                  </a:cxn>
                </a:cxnLst>
                <a:rect l="T15" t="T16" r="T17" b="T18"/>
                <a:pathLst>
                  <a:path w="119" h="157">
                    <a:moveTo>
                      <a:pt x="0" y="0"/>
                    </a:moveTo>
                    <a:lnTo>
                      <a:pt x="0" y="157"/>
                    </a:lnTo>
                    <a:lnTo>
                      <a:pt x="119" y="78"/>
                    </a:lnTo>
                    <a:lnTo>
                      <a:pt x="0" y="0"/>
                    </a:lnTo>
                    <a:close/>
                  </a:path>
                </a:pathLst>
              </a:custGeom>
              <a:solidFill>
                <a:srgbClr val="1A0C80"/>
              </a:solidFill>
              <a:ln w="9525">
                <a:noFill/>
                <a:round/>
                <a:headEnd/>
                <a:tailEnd/>
              </a:ln>
            </p:spPr>
            <p:txBody>
              <a:bodyPr/>
              <a:lstStyle/>
              <a:p>
                <a:pPr>
                  <a:defRPr/>
                </a:pPr>
                <a:endParaRPr lang="en-GB" sz="1108"/>
              </a:p>
            </p:txBody>
          </p:sp>
          <p:sp>
            <p:nvSpPr>
              <p:cNvPr id="47" name="Freeform 251"/>
              <p:cNvSpPr>
                <a:spLocks/>
              </p:cNvSpPr>
              <p:nvPr/>
            </p:nvSpPr>
            <p:spPr bwMode="auto">
              <a:xfrm>
                <a:off x="528" y="1773"/>
                <a:ext cx="246" cy="156"/>
              </a:xfrm>
              <a:custGeom>
                <a:avLst/>
                <a:gdLst>
                  <a:gd name="T0" fmla="*/ 445 w 244"/>
                  <a:gd name="T1" fmla="*/ 61 h 157"/>
                  <a:gd name="T2" fmla="*/ 445 w 244"/>
                  <a:gd name="T3" fmla="*/ 0 h 157"/>
                  <a:gd name="T4" fmla="*/ 0 w 244"/>
                  <a:gd name="T5" fmla="*/ 0 h 157"/>
                  <a:gd name="T6" fmla="*/ 0 w 244"/>
                  <a:gd name="T7" fmla="*/ 61 h 157"/>
                  <a:gd name="T8" fmla="*/ 445 w 244"/>
                  <a:gd name="T9" fmla="*/ 61 h 157"/>
                  <a:gd name="T10" fmla="*/ 445 w 244"/>
                  <a:gd name="T11" fmla="*/ 61 h 157"/>
                  <a:gd name="T12" fmla="*/ 0 60000 65536"/>
                  <a:gd name="T13" fmla="*/ 0 60000 65536"/>
                  <a:gd name="T14" fmla="*/ 0 60000 65536"/>
                  <a:gd name="T15" fmla="*/ 0 60000 65536"/>
                  <a:gd name="T16" fmla="*/ 0 60000 65536"/>
                  <a:gd name="T17" fmla="*/ 0 60000 65536"/>
                  <a:gd name="T18" fmla="*/ 0 w 244"/>
                  <a:gd name="T19" fmla="*/ 0 h 157"/>
                  <a:gd name="T20" fmla="*/ 244 w 244"/>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244" h="157">
                    <a:moveTo>
                      <a:pt x="244" y="157"/>
                    </a:moveTo>
                    <a:lnTo>
                      <a:pt x="244" y="0"/>
                    </a:lnTo>
                    <a:lnTo>
                      <a:pt x="0" y="0"/>
                    </a:lnTo>
                    <a:lnTo>
                      <a:pt x="0" y="157"/>
                    </a:lnTo>
                    <a:lnTo>
                      <a:pt x="244" y="157"/>
                    </a:lnTo>
                  </a:path>
                </a:pathLst>
              </a:custGeom>
              <a:noFill/>
              <a:ln w="0">
                <a:solidFill>
                  <a:srgbClr val="000000"/>
                </a:solidFill>
                <a:prstDash val="solid"/>
                <a:round/>
                <a:headEnd/>
                <a:tailEnd/>
              </a:ln>
            </p:spPr>
            <p:txBody>
              <a:bodyPr/>
              <a:lstStyle/>
              <a:p>
                <a:pPr>
                  <a:defRPr/>
                </a:pPr>
                <a:endParaRPr lang="en-GB" sz="1108"/>
              </a:p>
            </p:txBody>
          </p:sp>
        </p:grpSp>
        <p:grpSp>
          <p:nvGrpSpPr>
            <p:cNvPr id="33" name="Group 253"/>
            <p:cNvGrpSpPr>
              <a:grpSpLocks/>
            </p:cNvGrpSpPr>
            <p:nvPr userDrawn="1"/>
          </p:nvGrpSpPr>
          <p:grpSpPr bwMode="auto">
            <a:xfrm>
              <a:off x="793347" y="5092835"/>
              <a:ext cx="163271" cy="105273"/>
              <a:chOff x="528" y="1164"/>
              <a:chExt cx="237" cy="157"/>
            </a:xfrm>
          </p:grpSpPr>
          <p:sp>
            <p:nvSpPr>
              <p:cNvPr id="40" name="Rectangle 254"/>
              <p:cNvSpPr>
                <a:spLocks noChangeArrowheads="1"/>
              </p:cNvSpPr>
              <p:nvPr/>
            </p:nvSpPr>
            <p:spPr bwMode="auto">
              <a:xfrm>
                <a:off x="528" y="1164"/>
                <a:ext cx="237" cy="156"/>
              </a:xfrm>
              <a:prstGeom prst="rect">
                <a:avLst/>
              </a:prstGeom>
              <a:noFill/>
              <a:ln w="3175">
                <a:solidFill>
                  <a:schemeClr val="tx1"/>
                </a:solidFill>
                <a:miter lim="800000"/>
                <a:headEnd/>
                <a:tailEnd/>
              </a:ln>
            </p:spPr>
            <p:txBody>
              <a:bodyPr/>
              <a:lstStyle/>
              <a:p>
                <a:pPr eaLnBrk="0" hangingPunct="0">
                  <a:spcBef>
                    <a:spcPct val="50000"/>
                  </a:spcBef>
                  <a:defRPr/>
                </a:pPr>
                <a:endParaRPr lang="en-US" sz="1108">
                  <a:latin typeface="Arial" pitchFamily="34" charset="0"/>
                  <a:cs typeface="Arial" pitchFamily="34" charset="0"/>
                </a:endParaRPr>
              </a:p>
            </p:txBody>
          </p:sp>
          <p:sp>
            <p:nvSpPr>
              <p:cNvPr id="41" name="Rectangle 255"/>
              <p:cNvSpPr>
                <a:spLocks noChangeArrowheads="1"/>
              </p:cNvSpPr>
              <p:nvPr/>
            </p:nvSpPr>
            <p:spPr bwMode="auto">
              <a:xfrm>
                <a:off x="528" y="1164"/>
                <a:ext cx="237" cy="53"/>
              </a:xfrm>
              <a:prstGeom prst="rect">
                <a:avLst/>
              </a:prstGeom>
              <a:solidFill>
                <a:srgbClr val="FFFFFF"/>
              </a:solidFill>
              <a:ln w="3175">
                <a:solidFill>
                  <a:schemeClr val="tx1"/>
                </a:solidFill>
                <a:miter lim="800000"/>
                <a:headEnd/>
                <a:tailEnd/>
              </a:ln>
            </p:spPr>
            <p:txBody>
              <a:bodyPr/>
              <a:lstStyle/>
              <a:p>
                <a:pPr eaLnBrk="0" hangingPunct="0">
                  <a:spcBef>
                    <a:spcPct val="50000"/>
                  </a:spcBef>
                  <a:defRPr/>
                </a:pPr>
                <a:endParaRPr lang="en-US" sz="1108">
                  <a:latin typeface="Arial" pitchFamily="34" charset="0"/>
                  <a:cs typeface="Arial" pitchFamily="34" charset="0"/>
                </a:endParaRPr>
              </a:p>
            </p:txBody>
          </p:sp>
          <p:sp>
            <p:nvSpPr>
              <p:cNvPr id="42" name="Rectangle 256"/>
              <p:cNvSpPr>
                <a:spLocks noChangeArrowheads="1"/>
              </p:cNvSpPr>
              <p:nvPr/>
            </p:nvSpPr>
            <p:spPr bwMode="auto">
              <a:xfrm>
                <a:off x="528" y="1217"/>
                <a:ext cx="237" cy="55"/>
              </a:xfrm>
              <a:prstGeom prst="rect">
                <a:avLst/>
              </a:prstGeom>
              <a:solidFill>
                <a:srgbClr val="00FF00"/>
              </a:solidFill>
              <a:ln w="3175">
                <a:solidFill>
                  <a:schemeClr val="tx1">
                    <a:lumMod val="50000"/>
                  </a:schemeClr>
                </a:solidFill>
                <a:miter lim="800000"/>
                <a:headEnd/>
                <a:tailEnd/>
              </a:ln>
            </p:spPr>
            <p:txBody>
              <a:bodyPr/>
              <a:lstStyle/>
              <a:p>
                <a:pPr eaLnBrk="0" hangingPunct="0">
                  <a:spcBef>
                    <a:spcPct val="50000"/>
                  </a:spcBef>
                  <a:defRPr/>
                </a:pPr>
                <a:endParaRPr lang="en-US" sz="1108">
                  <a:latin typeface="Arial" pitchFamily="34" charset="0"/>
                  <a:cs typeface="Arial" pitchFamily="34" charset="0"/>
                </a:endParaRPr>
              </a:p>
            </p:txBody>
          </p:sp>
          <p:sp>
            <p:nvSpPr>
              <p:cNvPr id="43" name="Rectangle 257"/>
              <p:cNvSpPr>
                <a:spLocks noChangeArrowheads="1"/>
              </p:cNvSpPr>
              <p:nvPr/>
            </p:nvSpPr>
            <p:spPr bwMode="auto">
              <a:xfrm>
                <a:off x="528" y="1266"/>
                <a:ext cx="237" cy="55"/>
              </a:xfrm>
              <a:prstGeom prst="rect">
                <a:avLst/>
              </a:prstGeom>
              <a:solidFill>
                <a:srgbClr val="FF0000"/>
              </a:solidFill>
              <a:ln w="3175">
                <a:noFill/>
                <a:miter lim="800000"/>
                <a:headEnd/>
                <a:tailEnd/>
              </a:ln>
            </p:spPr>
            <p:txBody>
              <a:bodyPr/>
              <a:lstStyle/>
              <a:p>
                <a:pPr eaLnBrk="0" hangingPunct="0">
                  <a:spcBef>
                    <a:spcPct val="50000"/>
                  </a:spcBef>
                  <a:defRPr/>
                </a:pPr>
                <a:endParaRPr lang="en-US" sz="1108">
                  <a:latin typeface="Arial" pitchFamily="34" charset="0"/>
                  <a:cs typeface="Arial" pitchFamily="34" charset="0"/>
                </a:endParaRPr>
              </a:p>
            </p:txBody>
          </p:sp>
        </p:grpSp>
        <p:pic>
          <p:nvPicPr>
            <p:cNvPr id="34" name="Picture 268"/>
            <p:cNvPicPr>
              <a:picLocks noChangeAspect="1" noChangeArrowheads="1"/>
            </p:cNvPicPr>
            <p:nvPr userDrawn="1"/>
          </p:nvPicPr>
          <p:blipFill>
            <a:blip r:embed="rId8" cstate="print"/>
            <a:srcRect/>
            <a:stretch>
              <a:fillRect/>
            </a:stretch>
          </p:blipFill>
          <p:spPr bwMode="auto">
            <a:xfrm>
              <a:off x="2914951" y="5092835"/>
              <a:ext cx="167015" cy="109359"/>
            </a:xfrm>
            <a:prstGeom prst="rect">
              <a:avLst/>
            </a:prstGeom>
            <a:noFill/>
            <a:ln w="9525">
              <a:noFill/>
              <a:miter lim="800000"/>
              <a:headEnd/>
              <a:tailEnd/>
            </a:ln>
          </p:spPr>
        </p:pic>
        <p:grpSp>
          <p:nvGrpSpPr>
            <p:cNvPr id="35" name="Group 242"/>
            <p:cNvGrpSpPr>
              <a:grpSpLocks/>
            </p:cNvGrpSpPr>
            <p:nvPr userDrawn="1"/>
          </p:nvGrpSpPr>
          <p:grpSpPr bwMode="auto">
            <a:xfrm>
              <a:off x="1642783" y="5092835"/>
              <a:ext cx="163293" cy="104605"/>
              <a:chOff x="5555" y="2058"/>
              <a:chExt cx="245" cy="157"/>
            </a:xfrm>
          </p:grpSpPr>
          <p:sp>
            <p:nvSpPr>
              <p:cNvPr id="36" name="Freeform 243"/>
              <p:cNvSpPr>
                <a:spLocks/>
              </p:cNvSpPr>
              <p:nvPr/>
            </p:nvSpPr>
            <p:spPr bwMode="auto">
              <a:xfrm>
                <a:off x="5555" y="2058"/>
                <a:ext cx="245" cy="157"/>
              </a:xfrm>
              <a:custGeom>
                <a:avLst/>
                <a:gdLst>
                  <a:gd name="T0" fmla="*/ 0 w 244"/>
                  <a:gd name="T1" fmla="*/ 0 h 156"/>
                  <a:gd name="T2" fmla="*/ 0 w 244"/>
                  <a:gd name="T3" fmla="*/ 404 h 156"/>
                  <a:gd name="T4" fmla="*/ 445 w 244"/>
                  <a:gd name="T5" fmla="*/ 404 h 156"/>
                  <a:gd name="T6" fmla="*/ 445 w 244"/>
                  <a:gd name="T7" fmla="*/ 0 h 156"/>
                  <a:gd name="T8" fmla="*/ 0 w 244"/>
                  <a:gd name="T9" fmla="*/ 0 h 156"/>
                  <a:gd name="T10" fmla="*/ 0 w 244"/>
                  <a:gd name="T11" fmla="*/ 0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0" y="0"/>
                    </a:moveTo>
                    <a:lnTo>
                      <a:pt x="0" y="156"/>
                    </a:lnTo>
                    <a:lnTo>
                      <a:pt x="244" y="156"/>
                    </a:lnTo>
                    <a:lnTo>
                      <a:pt x="244" y="0"/>
                    </a:lnTo>
                    <a:lnTo>
                      <a:pt x="0" y="0"/>
                    </a:lnTo>
                    <a:close/>
                  </a:path>
                </a:pathLst>
              </a:custGeom>
              <a:solidFill>
                <a:srgbClr val="000000"/>
              </a:solidFill>
              <a:ln w="9525">
                <a:noFill/>
                <a:round/>
                <a:headEnd/>
                <a:tailEnd/>
              </a:ln>
            </p:spPr>
            <p:txBody>
              <a:bodyPr/>
              <a:lstStyle/>
              <a:p>
                <a:pPr>
                  <a:defRPr/>
                </a:pPr>
                <a:endParaRPr lang="en-GB" sz="1108"/>
              </a:p>
            </p:txBody>
          </p:sp>
          <p:sp>
            <p:nvSpPr>
              <p:cNvPr id="37" name="Freeform 244"/>
              <p:cNvSpPr>
                <a:spLocks/>
              </p:cNvSpPr>
              <p:nvPr/>
            </p:nvSpPr>
            <p:spPr bwMode="auto">
              <a:xfrm>
                <a:off x="5555" y="2162"/>
                <a:ext cx="245" cy="53"/>
              </a:xfrm>
              <a:custGeom>
                <a:avLst/>
                <a:gdLst>
                  <a:gd name="T0" fmla="*/ 0 w 244"/>
                  <a:gd name="T1" fmla="*/ 0 h 45"/>
                  <a:gd name="T2" fmla="*/ 0 w 244"/>
                  <a:gd name="T3" fmla="*/ 47398160 h 45"/>
                  <a:gd name="T4" fmla="*/ 445 w 244"/>
                  <a:gd name="T5" fmla="*/ 47398160 h 45"/>
                  <a:gd name="T6" fmla="*/ 445 w 244"/>
                  <a:gd name="T7" fmla="*/ 0 h 45"/>
                  <a:gd name="T8" fmla="*/ 0 w 244"/>
                  <a:gd name="T9" fmla="*/ 0 h 45"/>
                  <a:gd name="T10" fmla="*/ 0 w 244"/>
                  <a:gd name="T11" fmla="*/ 0 h 45"/>
                  <a:gd name="T12" fmla="*/ 0 60000 65536"/>
                  <a:gd name="T13" fmla="*/ 0 60000 65536"/>
                  <a:gd name="T14" fmla="*/ 0 60000 65536"/>
                  <a:gd name="T15" fmla="*/ 0 60000 65536"/>
                  <a:gd name="T16" fmla="*/ 0 60000 65536"/>
                  <a:gd name="T17" fmla="*/ 0 60000 65536"/>
                  <a:gd name="T18" fmla="*/ 0 w 244"/>
                  <a:gd name="T19" fmla="*/ 0 h 45"/>
                  <a:gd name="T20" fmla="*/ 244 w 244"/>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244" h="45">
                    <a:moveTo>
                      <a:pt x="0" y="0"/>
                    </a:moveTo>
                    <a:lnTo>
                      <a:pt x="0" y="45"/>
                    </a:lnTo>
                    <a:lnTo>
                      <a:pt x="244" y="45"/>
                    </a:lnTo>
                    <a:lnTo>
                      <a:pt x="244" y="0"/>
                    </a:lnTo>
                    <a:lnTo>
                      <a:pt x="0" y="0"/>
                    </a:lnTo>
                    <a:close/>
                  </a:path>
                </a:pathLst>
              </a:custGeom>
              <a:solidFill>
                <a:schemeClr val="bg1"/>
              </a:solidFill>
              <a:ln w="9525">
                <a:noFill/>
                <a:round/>
                <a:headEnd/>
                <a:tailEnd/>
              </a:ln>
            </p:spPr>
            <p:txBody>
              <a:bodyPr/>
              <a:lstStyle/>
              <a:p>
                <a:pPr>
                  <a:defRPr/>
                </a:pPr>
                <a:endParaRPr lang="en-GB" sz="1108"/>
              </a:p>
            </p:txBody>
          </p:sp>
          <p:sp>
            <p:nvSpPr>
              <p:cNvPr id="38" name="Freeform 245"/>
              <p:cNvSpPr>
                <a:spLocks/>
              </p:cNvSpPr>
              <p:nvPr/>
            </p:nvSpPr>
            <p:spPr bwMode="auto">
              <a:xfrm>
                <a:off x="5555" y="2060"/>
                <a:ext cx="245" cy="55"/>
              </a:xfrm>
              <a:custGeom>
                <a:avLst/>
                <a:gdLst>
                  <a:gd name="T0" fmla="*/ 0 w 244"/>
                  <a:gd name="T1" fmla="*/ 0 h 50"/>
                  <a:gd name="T2" fmla="*/ 0 w 244"/>
                  <a:gd name="T3" fmla="*/ 17379 h 50"/>
                  <a:gd name="T4" fmla="*/ 445 w 244"/>
                  <a:gd name="T5" fmla="*/ 17379 h 50"/>
                  <a:gd name="T6" fmla="*/ 445 w 244"/>
                  <a:gd name="T7" fmla="*/ 0 h 50"/>
                  <a:gd name="T8" fmla="*/ 0 w 244"/>
                  <a:gd name="T9" fmla="*/ 0 h 50"/>
                  <a:gd name="T10" fmla="*/ 0 w 244"/>
                  <a:gd name="T11" fmla="*/ 0 h 50"/>
                  <a:gd name="T12" fmla="*/ 0 60000 65536"/>
                  <a:gd name="T13" fmla="*/ 0 60000 65536"/>
                  <a:gd name="T14" fmla="*/ 0 60000 65536"/>
                  <a:gd name="T15" fmla="*/ 0 60000 65536"/>
                  <a:gd name="T16" fmla="*/ 0 60000 65536"/>
                  <a:gd name="T17" fmla="*/ 0 60000 65536"/>
                  <a:gd name="T18" fmla="*/ 0 w 244"/>
                  <a:gd name="T19" fmla="*/ 0 h 50"/>
                  <a:gd name="T20" fmla="*/ 244 w 244"/>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44" h="50">
                    <a:moveTo>
                      <a:pt x="0" y="0"/>
                    </a:moveTo>
                    <a:lnTo>
                      <a:pt x="0" y="50"/>
                    </a:lnTo>
                    <a:lnTo>
                      <a:pt x="244" y="50"/>
                    </a:lnTo>
                    <a:lnTo>
                      <a:pt x="244" y="0"/>
                    </a:lnTo>
                    <a:lnTo>
                      <a:pt x="0" y="0"/>
                    </a:lnTo>
                    <a:close/>
                  </a:path>
                </a:pathLst>
              </a:custGeom>
              <a:solidFill>
                <a:srgbClr val="0000FF"/>
              </a:solidFill>
              <a:ln w="9525">
                <a:noFill/>
                <a:round/>
                <a:headEnd/>
                <a:tailEnd/>
              </a:ln>
            </p:spPr>
            <p:txBody>
              <a:bodyPr/>
              <a:lstStyle/>
              <a:p>
                <a:pPr>
                  <a:defRPr/>
                </a:pPr>
                <a:endParaRPr lang="en-GB" sz="1108"/>
              </a:p>
            </p:txBody>
          </p:sp>
          <p:sp>
            <p:nvSpPr>
              <p:cNvPr id="39" name="Freeform 246"/>
              <p:cNvSpPr>
                <a:spLocks/>
              </p:cNvSpPr>
              <p:nvPr/>
            </p:nvSpPr>
            <p:spPr bwMode="auto">
              <a:xfrm>
                <a:off x="5555" y="2058"/>
                <a:ext cx="245" cy="157"/>
              </a:xfrm>
              <a:custGeom>
                <a:avLst/>
                <a:gdLst>
                  <a:gd name="T0" fmla="*/ 445 w 244"/>
                  <a:gd name="T1" fmla="*/ 404 h 156"/>
                  <a:gd name="T2" fmla="*/ 445 w 244"/>
                  <a:gd name="T3" fmla="*/ 0 h 156"/>
                  <a:gd name="T4" fmla="*/ 0 w 244"/>
                  <a:gd name="T5" fmla="*/ 0 h 156"/>
                  <a:gd name="T6" fmla="*/ 0 w 244"/>
                  <a:gd name="T7" fmla="*/ 404 h 156"/>
                  <a:gd name="T8" fmla="*/ 445 w 244"/>
                  <a:gd name="T9" fmla="*/ 404 h 156"/>
                  <a:gd name="T10" fmla="*/ 445 w 244"/>
                  <a:gd name="T11" fmla="*/ 404 h 156"/>
                  <a:gd name="T12" fmla="*/ 0 60000 65536"/>
                  <a:gd name="T13" fmla="*/ 0 60000 65536"/>
                  <a:gd name="T14" fmla="*/ 0 60000 65536"/>
                  <a:gd name="T15" fmla="*/ 0 60000 65536"/>
                  <a:gd name="T16" fmla="*/ 0 60000 65536"/>
                  <a:gd name="T17" fmla="*/ 0 60000 65536"/>
                  <a:gd name="T18" fmla="*/ 0 w 244"/>
                  <a:gd name="T19" fmla="*/ 0 h 156"/>
                  <a:gd name="T20" fmla="*/ 244 w 244"/>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244" h="156">
                    <a:moveTo>
                      <a:pt x="244" y="156"/>
                    </a:moveTo>
                    <a:lnTo>
                      <a:pt x="244" y="0"/>
                    </a:lnTo>
                    <a:lnTo>
                      <a:pt x="0" y="0"/>
                    </a:lnTo>
                    <a:lnTo>
                      <a:pt x="0" y="156"/>
                    </a:lnTo>
                    <a:lnTo>
                      <a:pt x="244" y="156"/>
                    </a:lnTo>
                  </a:path>
                </a:pathLst>
              </a:custGeom>
              <a:noFill/>
              <a:ln w="0">
                <a:solidFill>
                  <a:srgbClr val="000000"/>
                </a:solidFill>
                <a:prstDash val="solid"/>
                <a:round/>
                <a:headEnd/>
                <a:tailEnd/>
              </a:ln>
            </p:spPr>
            <p:txBody>
              <a:bodyPr/>
              <a:lstStyle/>
              <a:p>
                <a:pPr>
                  <a:defRPr/>
                </a:pPr>
                <a:endParaRPr lang="en-GB" sz="1108"/>
              </a:p>
            </p:txBody>
          </p:sp>
        </p:grpSp>
      </p:grpSp>
      <p:sp>
        <p:nvSpPr>
          <p:cNvPr id="247" name="Rectangle 246"/>
          <p:cNvSpPr/>
          <p:nvPr userDrawn="1"/>
        </p:nvSpPr>
        <p:spPr bwMode="auto">
          <a:xfrm>
            <a:off x="10852843" y="6598214"/>
            <a:ext cx="1134139" cy="244549"/>
          </a:xfrm>
          <a:prstGeom prst="rect">
            <a:avLst/>
          </a:prstGeom>
          <a:solidFill>
            <a:srgbClr val="F1F1F1"/>
          </a:solidFill>
          <a:ln w="9525" cap="flat" cmpd="sng" algn="ctr">
            <a:noFill/>
            <a:prstDash val="solid"/>
            <a:round/>
            <a:headEnd type="none" w="med" len="med"/>
            <a:tailEnd type="none" w="med" len="med"/>
          </a:ln>
          <a:effectLst/>
        </p:spPr>
        <p:txBody>
          <a:bodyPr vert="horz" wrap="square" lIns="44308" tIns="44308" rIns="44308" bIns="44308" numCol="1" rtlCol="0" anchor="t" anchorCtr="0" compatLnSpc="1">
            <a:prstTxWarp prst="textNoShape">
              <a:avLst/>
            </a:prstTxWarp>
          </a:bodyPr>
          <a:lstStyle/>
          <a:p>
            <a:pPr marL="0" marR="0" indent="0" algn="l" defTabSz="1125444" rtl="0" eaLnBrk="0" fontAlgn="base" latinLnBrk="0" hangingPunct="0">
              <a:lnSpc>
                <a:spcPct val="100000"/>
              </a:lnSpc>
              <a:spcBef>
                <a:spcPct val="50000"/>
              </a:spcBef>
              <a:spcAft>
                <a:spcPct val="0"/>
              </a:spcAft>
              <a:buClrTx/>
              <a:buSzTx/>
              <a:buFontTx/>
              <a:buNone/>
              <a:tabLst/>
            </a:pPr>
            <a:endParaRPr kumimoji="0" lang="en-GB" sz="1108" b="1" i="0" u="none" strike="noStrike" cap="none" normalizeH="0" baseline="0" smtClean="0">
              <a:ln>
                <a:noFill/>
              </a:ln>
              <a:solidFill>
                <a:schemeClr val="bg1"/>
              </a:solidFill>
              <a:effectLst/>
              <a:latin typeface="Tahoma" pitchFamily="34" charset="0"/>
            </a:endParaRPr>
          </a:p>
        </p:txBody>
      </p:sp>
      <p:pic>
        <p:nvPicPr>
          <p:cNvPr id="246" name="Picture 11" descr="EUMETSATLogo_hor_noTagline_solid_CMYK UPDATED version.png"/>
          <p:cNvPicPr>
            <a:picLocks noChangeAspect="1"/>
          </p:cNvPicPr>
          <p:nvPr userDrawn="1"/>
        </p:nvPicPr>
        <p:blipFill>
          <a:blip r:embed="rId9" cstate="print"/>
          <a:srcRect/>
          <a:stretch>
            <a:fillRect/>
          </a:stretch>
        </p:blipFill>
        <p:spPr bwMode="auto">
          <a:xfrm>
            <a:off x="8835298" y="553831"/>
            <a:ext cx="2614613" cy="482600"/>
          </a:xfrm>
          <a:prstGeom prst="rect">
            <a:avLst/>
          </a:prstGeom>
          <a:noFill/>
          <a:ln w="9525">
            <a:noFill/>
            <a:miter lim="800000"/>
            <a:headEnd/>
            <a:tailEnd/>
          </a:ln>
        </p:spPr>
      </p:pic>
      <p:pic>
        <p:nvPicPr>
          <p:cNvPr id="248" name="Content Placeholder 3" descr="msg.png"/>
          <p:cNvPicPr>
            <a:picLocks noChangeAspect="1"/>
          </p:cNvPicPr>
          <p:nvPr userDrawn="1"/>
        </p:nvPicPr>
        <p:blipFill>
          <a:blip r:embed="rId10" cstate="print"/>
          <a:srcRect/>
          <a:stretch>
            <a:fillRect/>
          </a:stretch>
        </p:blipFill>
        <p:spPr bwMode="auto">
          <a:xfrm>
            <a:off x="932150" y="5108992"/>
            <a:ext cx="1095942" cy="1106347"/>
          </a:xfrm>
          <a:prstGeom prst="rect">
            <a:avLst/>
          </a:prstGeom>
          <a:noFill/>
          <a:ln w="9525">
            <a:noFill/>
            <a:miter lim="800000"/>
            <a:headEnd/>
            <a:tailEnd/>
          </a:ln>
        </p:spPr>
      </p:pic>
      <p:pic>
        <p:nvPicPr>
          <p:cNvPr id="249" name="Content Placeholder 3" descr="msg.png"/>
          <p:cNvPicPr>
            <a:picLocks noChangeAspect="1"/>
          </p:cNvPicPr>
          <p:nvPr userDrawn="1"/>
        </p:nvPicPr>
        <p:blipFill>
          <a:blip r:embed="rId10" cstate="print"/>
          <a:srcRect/>
          <a:stretch>
            <a:fillRect/>
          </a:stretch>
        </p:blipFill>
        <p:spPr bwMode="auto">
          <a:xfrm>
            <a:off x="1948701" y="5244217"/>
            <a:ext cx="1095942" cy="1106347"/>
          </a:xfrm>
          <a:prstGeom prst="rect">
            <a:avLst/>
          </a:prstGeom>
          <a:noFill/>
          <a:ln w="9525">
            <a:noFill/>
            <a:miter lim="800000"/>
            <a:headEnd/>
            <a:tailEnd/>
          </a:ln>
        </p:spPr>
      </p:pic>
      <p:pic>
        <p:nvPicPr>
          <p:cNvPr id="250" name="Content Placeholder 3" descr="msg.png"/>
          <p:cNvPicPr>
            <a:picLocks noChangeAspect="1"/>
          </p:cNvPicPr>
          <p:nvPr userDrawn="1"/>
        </p:nvPicPr>
        <p:blipFill>
          <a:blip r:embed="rId10" cstate="print"/>
          <a:srcRect/>
          <a:stretch>
            <a:fillRect/>
          </a:stretch>
        </p:blipFill>
        <p:spPr bwMode="auto">
          <a:xfrm>
            <a:off x="2970656" y="4939417"/>
            <a:ext cx="1095942" cy="1106347"/>
          </a:xfrm>
          <a:prstGeom prst="rect">
            <a:avLst/>
          </a:prstGeom>
          <a:noFill/>
          <a:ln w="9525">
            <a:noFill/>
            <a:miter lim="800000"/>
            <a:headEnd/>
            <a:tailEnd/>
          </a:ln>
        </p:spPr>
      </p:pic>
      <p:pic>
        <p:nvPicPr>
          <p:cNvPr id="254" name="Picture 5" descr="jason-big.png"/>
          <p:cNvPicPr>
            <a:picLocks noChangeAspect="1"/>
          </p:cNvPicPr>
          <p:nvPr userDrawn="1"/>
        </p:nvPicPr>
        <p:blipFill>
          <a:blip r:embed="rId11" cstate="print"/>
          <a:srcRect/>
          <a:stretch>
            <a:fillRect/>
          </a:stretch>
        </p:blipFill>
        <p:spPr bwMode="auto">
          <a:xfrm rot="445958">
            <a:off x="2919287" y="3156926"/>
            <a:ext cx="1191409" cy="850181"/>
          </a:xfrm>
          <a:prstGeom prst="rect">
            <a:avLst/>
          </a:prstGeom>
          <a:noFill/>
          <a:ln w="9525">
            <a:noFill/>
            <a:miter lim="800000"/>
            <a:headEnd/>
            <a:tailEnd/>
          </a:ln>
        </p:spPr>
      </p:pic>
      <p:sp>
        <p:nvSpPr>
          <p:cNvPr id="2" name="Oval 1"/>
          <p:cNvSpPr/>
          <p:nvPr userDrawn="1"/>
        </p:nvSpPr>
        <p:spPr bwMode="auto">
          <a:xfrm>
            <a:off x="2314237" y="1608858"/>
            <a:ext cx="1558951" cy="1558951"/>
          </a:xfrm>
          <a:prstGeom prst="ellipse">
            <a:avLst/>
          </a:prstGeom>
          <a:gradFill flip="none" rotWithShape="1">
            <a:gsLst>
              <a:gs pos="67000">
                <a:schemeClr val="bg1">
                  <a:alpha val="0"/>
                </a:schemeClr>
              </a:gs>
              <a:gs pos="0">
                <a:srgbClr val="FFC000">
                  <a:alpha val="43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smtClean="0">
              <a:ln>
                <a:noFill/>
              </a:ln>
              <a:solidFill>
                <a:schemeClr val="bg1"/>
              </a:solidFill>
              <a:effectLst/>
              <a:latin typeface="Tahoma" pitchFamily="34" charset="0"/>
            </a:endParaRPr>
          </a:p>
        </p:txBody>
      </p:sp>
      <p:pic>
        <p:nvPicPr>
          <p:cNvPr id="252" name="Picture 6" descr="metop.png"/>
          <p:cNvPicPr>
            <a:picLocks noChangeAspect="1"/>
          </p:cNvPicPr>
          <p:nvPr userDrawn="1"/>
        </p:nvPicPr>
        <p:blipFill>
          <a:blip r:embed="rId12" cstate="print"/>
          <a:srcRect/>
          <a:stretch>
            <a:fillRect/>
          </a:stretch>
        </p:blipFill>
        <p:spPr bwMode="auto">
          <a:xfrm rot="20313837">
            <a:off x="2737293" y="1966704"/>
            <a:ext cx="968240" cy="727054"/>
          </a:xfrm>
          <a:prstGeom prst="rect">
            <a:avLst/>
          </a:prstGeom>
          <a:noFill/>
          <a:ln w="9525">
            <a:noFill/>
            <a:miter lim="800000"/>
            <a:headEnd/>
            <a:tailEnd/>
          </a:ln>
        </p:spPr>
      </p:pic>
      <p:sp>
        <p:nvSpPr>
          <p:cNvPr id="258" name="Oval 257"/>
          <p:cNvSpPr/>
          <p:nvPr userDrawn="1"/>
        </p:nvSpPr>
        <p:spPr bwMode="auto">
          <a:xfrm>
            <a:off x="160257" y="447025"/>
            <a:ext cx="1998280" cy="1998280"/>
          </a:xfrm>
          <a:prstGeom prst="ellipse">
            <a:avLst/>
          </a:prstGeom>
          <a:gradFill flip="none" rotWithShape="1">
            <a:gsLst>
              <a:gs pos="67000">
                <a:schemeClr val="bg1">
                  <a:alpha val="0"/>
                </a:schemeClr>
              </a:gs>
              <a:gs pos="0">
                <a:srgbClr val="FFC000">
                  <a:alpha val="59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smtClean="0">
              <a:ln>
                <a:noFill/>
              </a:ln>
              <a:solidFill>
                <a:schemeClr val="bg1"/>
              </a:solidFill>
              <a:effectLst/>
              <a:latin typeface="Tahoma" pitchFamily="34" charset="0"/>
            </a:endParaRPr>
          </a:p>
        </p:txBody>
      </p:sp>
      <p:pic>
        <p:nvPicPr>
          <p:cNvPr id="253" name="Picture 6" descr="metop.png"/>
          <p:cNvPicPr>
            <a:picLocks noChangeAspect="1"/>
          </p:cNvPicPr>
          <p:nvPr userDrawn="1"/>
        </p:nvPicPr>
        <p:blipFill>
          <a:blip r:embed="rId12" cstate="print"/>
          <a:srcRect/>
          <a:stretch>
            <a:fillRect/>
          </a:stretch>
        </p:blipFill>
        <p:spPr bwMode="auto">
          <a:xfrm rot="20313837">
            <a:off x="1270996" y="3937937"/>
            <a:ext cx="1768882" cy="1328258"/>
          </a:xfrm>
          <a:prstGeom prst="rect">
            <a:avLst/>
          </a:prstGeom>
          <a:noFill/>
          <a:ln w="9525">
            <a:noFill/>
            <a:miter lim="800000"/>
            <a:headEnd/>
            <a:tailEnd/>
          </a:ln>
        </p:spPr>
      </p:pic>
      <p:pic>
        <p:nvPicPr>
          <p:cNvPr id="256" name="Picture 255" descr="sentinel3.png"/>
          <p:cNvPicPr>
            <a:picLocks noChangeAspect="1"/>
          </p:cNvPicPr>
          <p:nvPr userDrawn="1"/>
        </p:nvPicPr>
        <p:blipFill rotWithShape="1">
          <a:blip r:embed="rId13" cstate="print"/>
          <a:srcRect l="5998" t="2705" r="25074"/>
          <a:stretch/>
        </p:blipFill>
        <p:spPr>
          <a:xfrm>
            <a:off x="667857" y="1145124"/>
            <a:ext cx="843209" cy="669798"/>
          </a:xfrm>
          <a:prstGeom prst="rect">
            <a:avLst/>
          </a:prstGeom>
        </p:spPr>
      </p:pic>
      <p:sp>
        <p:nvSpPr>
          <p:cNvPr id="259" name="Oval 258"/>
          <p:cNvSpPr/>
          <p:nvPr userDrawn="1"/>
        </p:nvSpPr>
        <p:spPr bwMode="auto">
          <a:xfrm>
            <a:off x="228845" y="2573024"/>
            <a:ext cx="1998280" cy="1998280"/>
          </a:xfrm>
          <a:prstGeom prst="ellipse">
            <a:avLst/>
          </a:prstGeom>
          <a:gradFill flip="none" rotWithShape="1">
            <a:gsLst>
              <a:gs pos="67000">
                <a:schemeClr val="bg1">
                  <a:alpha val="0"/>
                </a:schemeClr>
              </a:gs>
              <a:gs pos="0">
                <a:srgbClr val="FFC000">
                  <a:alpha val="59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smtClean="0">
              <a:ln>
                <a:noFill/>
              </a:ln>
              <a:solidFill>
                <a:schemeClr val="bg1"/>
              </a:solidFill>
              <a:effectLst/>
              <a:latin typeface="Tahoma" pitchFamily="34" charset="0"/>
            </a:endParaRPr>
          </a:p>
        </p:txBody>
      </p:sp>
      <p:pic>
        <p:nvPicPr>
          <p:cNvPr id="257" name="Picture 256" descr="sentinel3.png"/>
          <p:cNvPicPr>
            <a:picLocks noChangeAspect="1"/>
          </p:cNvPicPr>
          <p:nvPr userDrawn="1"/>
        </p:nvPicPr>
        <p:blipFill rotWithShape="1">
          <a:blip r:embed="rId13" cstate="print"/>
          <a:srcRect l="5998" t="2705" r="25074"/>
          <a:stretch/>
        </p:blipFill>
        <p:spPr>
          <a:xfrm>
            <a:off x="523299" y="3178572"/>
            <a:ext cx="1409372" cy="1119526"/>
          </a:xfrm>
          <a:prstGeom prst="rect">
            <a:avLst/>
          </a:prstGeom>
        </p:spPr>
      </p:pic>
      <p:sp>
        <p:nvSpPr>
          <p:cNvPr id="260" name="Oval 259"/>
          <p:cNvSpPr/>
          <p:nvPr userDrawn="1"/>
        </p:nvSpPr>
        <p:spPr bwMode="auto">
          <a:xfrm>
            <a:off x="3697435" y="1918079"/>
            <a:ext cx="1558951" cy="1558951"/>
          </a:xfrm>
          <a:prstGeom prst="ellipse">
            <a:avLst/>
          </a:prstGeom>
          <a:gradFill flip="none" rotWithShape="1">
            <a:gsLst>
              <a:gs pos="57000">
                <a:schemeClr val="bg1">
                  <a:alpha val="0"/>
                </a:schemeClr>
              </a:gs>
              <a:gs pos="0">
                <a:schemeClr val="accent2">
                  <a:lumMod val="75000"/>
                  <a:alpha val="48000"/>
                </a:scheme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smtClean="0">
              <a:ln>
                <a:noFill/>
              </a:ln>
              <a:solidFill>
                <a:schemeClr val="bg1"/>
              </a:solidFill>
              <a:effectLst/>
              <a:latin typeface="Tahoma" pitchFamily="34" charset="0"/>
            </a:endParaRPr>
          </a:p>
        </p:txBody>
      </p:sp>
      <p:pic>
        <p:nvPicPr>
          <p:cNvPr id="255" name="Picture 5" descr="jason-big.png"/>
          <p:cNvPicPr>
            <a:picLocks noChangeAspect="1"/>
          </p:cNvPicPr>
          <p:nvPr userDrawn="1"/>
        </p:nvPicPr>
        <p:blipFill>
          <a:blip r:embed="rId11" cstate="print"/>
          <a:srcRect/>
          <a:stretch>
            <a:fillRect/>
          </a:stretch>
        </p:blipFill>
        <p:spPr bwMode="auto">
          <a:xfrm rot="445958">
            <a:off x="4079004" y="2466463"/>
            <a:ext cx="795814" cy="567887"/>
          </a:xfrm>
          <a:prstGeom prst="rect">
            <a:avLst/>
          </a:prstGeom>
          <a:noFill/>
          <a:ln w="9525">
            <a:noFill/>
            <a:miter lim="800000"/>
            <a:headEnd/>
            <a:tailEnd/>
          </a:ln>
        </p:spPr>
      </p:pic>
      <p:sp>
        <p:nvSpPr>
          <p:cNvPr id="261" name="Oval 260"/>
          <p:cNvSpPr/>
          <p:nvPr userDrawn="1"/>
        </p:nvSpPr>
        <p:spPr bwMode="auto">
          <a:xfrm>
            <a:off x="5546139" y="3626136"/>
            <a:ext cx="1558951" cy="1558951"/>
          </a:xfrm>
          <a:prstGeom prst="ellipse">
            <a:avLst/>
          </a:prstGeom>
          <a:gradFill flip="none" rotWithShape="1">
            <a:gsLst>
              <a:gs pos="57000">
                <a:schemeClr val="bg1">
                  <a:alpha val="0"/>
                </a:schemeClr>
              </a:gs>
              <a:gs pos="0">
                <a:srgbClr val="00B5E2">
                  <a:alpha val="43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smtClean="0">
              <a:ln>
                <a:noFill/>
              </a:ln>
              <a:solidFill>
                <a:schemeClr val="bg1"/>
              </a:solidFill>
              <a:effectLst/>
              <a:latin typeface="Tahoma" pitchFamily="34" charset="0"/>
            </a:endParaRPr>
          </a:p>
        </p:txBody>
      </p:sp>
      <p:pic>
        <p:nvPicPr>
          <p:cNvPr id="251" name="Content Placeholder 3" descr="msg.png"/>
          <p:cNvPicPr>
            <a:picLocks noChangeAspect="1"/>
          </p:cNvPicPr>
          <p:nvPr userDrawn="1"/>
        </p:nvPicPr>
        <p:blipFill>
          <a:blip r:embed="rId10" cstate="print"/>
          <a:srcRect/>
          <a:stretch>
            <a:fillRect/>
          </a:stretch>
        </p:blipFill>
        <p:spPr bwMode="auto">
          <a:xfrm rot="19090163">
            <a:off x="5949465" y="4025891"/>
            <a:ext cx="752301" cy="759443"/>
          </a:xfrm>
          <a:prstGeom prst="rect">
            <a:avLst/>
          </a:prstGeom>
          <a:noFill/>
          <a:ln w="9525">
            <a:noFill/>
            <a:miter lim="800000"/>
            <a:headEnd/>
            <a:tailEnd/>
          </a:ln>
        </p:spPr>
      </p:pic>
      <p:sp>
        <p:nvSpPr>
          <p:cNvPr id="265" name="Oval 264"/>
          <p:cNvSpPr/>
          <p:nvPr userDrawn="1"/>
        </p:nvSpPr>
        <p:spPr bwMode="auto">
          <a:xfrm>
            <a:off x="427125" y="1786399"/>
            <a:ext cx="1558951" cy="1417228"/>
          </a:xfrm>
          <a:prstGeom prst="ellipse">
            <a:avLst/>
          </a:prstGeom>
          <a:gradFill flip="none" rotWithShape="1">
            <a:gsLst>
              <a:gs pos="67000">
                <a:schemeClr val="bg1">
                  <a:alpha val="0"/>
                </a:schemeClr>
              </a:gs>
              <a:gs pos="0">
                <a:srgbClr val="FFC000">
                  <a:alpha val="43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smtClean="0">
              <a:ln>
                <a:noFill/>
              </a:ln>
              <a:solidFill>
                <a:schemeClr val="bg1"/>
              </a:solidFill>
              <a:effectLst/>
              <a:latin typeface="Tahoma" pitchFamily="34" charset="0"/>
            </a:endParaRPr>
          </a:p>
        </p:txBody>
      </p:sp>
      <p:pic>
        <p:nvPicPr>
          <p:cNvPr id="266" name="Picture 6" descr="metop.png"/>
          <p:cNvPicPr>
            <a:picLocks noChangeAspect="1"/>
          </p:cNvPicPr>
          <p:nvPr userDrawn="1"/>
        </p:nvPicPr>
        <p:blipFill>
          <a:blip r:embed="rId12" cstate="print"/>
          <a:srcRect/>
          <a:stretch>
            <a:fillRect/>
          </a:stretch>
        </p:blipFill>
        <p:spPr bwMode="auto">
          <a:xfrm rot="20313837">
            <a:off x="729832" y="1901522"/>
            <a:ext cx="1280557" cy="961574"/>
          </a:xfrm>
          <a:prstGeom prst="rect">
            <a:avLst/>
          </a:prstGeom>
          <a:noFill/>
          <a:ln w="9525">
            <a:noFill/>
            <a:miter lim="800000"/>
            <a:headEnd/>
            <a:tailEnd/>
          </a:ln>
        </p:spPr>
      </p:pic>
      <p:sp>
        <p:nvSpPr>
          <p:cNvPr id="262" name="Rectangle 261"/>
          <p:cNvSpPr/>
          <p:nvPr userDrawn="1"/>
        </p:nvSpPr>
        <p:spPr bwMode="auto">
          <a:xfrm>
            <a:off x="228845" y="6598213"/>
            <a:ext cx="353547" cy="244549"/>
          </a:xfrm>
          <a:prstGeom prst="rect">
            <a:avLst/>
          </a:prstGeom>
          <a:solidFill>
            <a:srgbClr val="F2F2F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smtClean="0">
              <a:ln>
                <a:noFill/>
              </a:ln>
              <a:solidFill>
                <a:schemeClr val="bg1"/>
              </a:solidFill>
              <a:effectLst/>
              <a:latin typeface="Tahoma" pitchFamily="34" charset="0"/>
            </a:endParaRPr>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019907"/>
          </a:xfrm>
        </p:spPr>
        <p:txBody>
          <a:bodyPr/>
          <a:lstStyle>
            <a:lvl1pPr marL="221544">
              <a:defRPr/>
            </a:lvl1pPr>
          </a:lstStyle>
          <a:p>
            <a:r>
              <a:rPr lang="en-US" smtClean="0"/>
              <a:t>Click to edit Master title style</a:t>
            </a:r>
            <a:endParaRPr lang="en-GB" dirty="0"/>
          </a:p>
        </p:txBody>
      </p:sp>
      <p:sp>
        <p:nvSpPr>
          <p:cNvPr id="3" name="Content Placeholder 2"/>
          <p:cNvSpPr>
            <a:spLocks noGrp="1"/>
          </p:cNvSpPr>
          <p:nvPr>
            <p:ph idx="1"/>
          </p:nvPr>
        </p:nvSpPr>
        <p:spPr>
          <a:xfrm>
            <a:off x="328248" y="1237127"/>
            <a:ext cx="11627339" cy="5262675"/>
          </a:xfrm>
        </p:spPr>
        <p:txBody>
          <a:bodyPr>
            <a:normAutofit/>
          </a:bodyPr>
          <a:lstStyle>
            <a:lvl1pPr marL="310162" indent="-310162">
              <a:spcBef>
                <a:spcPts val="0"/>
              </a:spcBef>
              <a:defRPr/>
            </a:lvl1pPr>
            <a:lvl2pPr>
              <a:defRPr/>
            </a:lvl2pPr>
            <a:lvl3pPr>
              <a:defRPr/>
            </a:lvl3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b="5000"/>
          </a:stretch>
        </a:blipFill>
        <a:effectLst/>
      </p:bgPr>
    </p:bg>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bwMode="auto">
          <a:xfrm>
            <a:off x="2" y="4"/>
            <a:ext cx="12191998" cy="100818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dirty="0" smtClean="0"/>
          </a:p>
        </p:txBody>
      </p:sp>
      <p:sp>
        <p:nvSpPr>
          <p:cNvPr id="29700" name="Rectangle 58"/>
          <p:cNvSpPr>
            <a:spLocks noGrp="1" noChangeArrowheads="1"/>
          </p:cNvSpPr>
          <p:nvPr>
            <p:ph type="body" idx="1"/>
          </p:nvPr>
        </p:nvSpPr>
        <p:spPr bwMode="auto">
          <a:xfrm>
            <a:off x="328248" y="1290111"/>
            <a:ext cx="11627339" cy="5262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Rectangle 61" title="[DM_E_CONFID]"/>
          <p:cNvSpPr>
            <a:spLocks noChangeArrowheads="1"/>
          </p:cNvSpPr>
          <p:nvPr userDrawn="1"/>
        </p:nvSpPr>
        <p:spPr bwMode="auto">
          <a:xfrm>
            <a:off x="4736126" y="6649210"/>
            <a:ext cx="3113648" cy="151580"/>
          </a:xfrm>
          <a:prstGeom prst="rect">
            <a:avLst/>
          </a:prstGeom>
          <a:noFill/>
          <a:ln w="9525">
            <a:noFill/>
            <a:miter lim="800000"/>
            <a:headEnd/>
            <a:tailEnd/>
          </a:ln>
        </p:spPr>
        <p:txBody>
          <a:bodyPr wrap="square" lIns="0" tIns="0" rIns="0" bIns="0">
            <a:spAutoFit/>
          </a:bodyPr>
          <a:lstStyle/>
          <a:p>
            <a:pPr algn="ctr" eaLnBrk="0" hangingPunct="0">
              <a:defRPr/>
            </a:pPr>
            <a:r>
              <a:rPr lang="de-DE" sz="985" b="0" baseline="0" smtClean="0">
                <a:solidFill>
                  <a:srgbClr val="00B5E2"/>
                </a:solidFill>
                <a:latin typeface="Arial" pitchFamily="34" charset="0"/>
                <a:cs typeface="Arial" pitchFamily="34" charset="0"/>
              </a:rPr>
              <a:t>Classification</a:t>
            </a:r>
            <a:endParaRPr lang="de-DE" sz="985" b="0" baseline="0" dirty="0">
              <a:solidFill>
                <a:srgbClr val="00B5E2"/>
              </a:solidFill>
              <a:latin typeface="Arial" pitchFamily="34" charset="0"/>
              <a:cs typeface="Arial" pitchFamily="34" charset="0"/>
            </a:endParaRPr>
          </a:p>
        </p:txBody>
      </p:sp>
      <p:sp>
        <p:nvSpPr>
          <p:cNvPr id="13" name="Rectangle 61" title="[DM_E_DOC_NO], v[DM_E_VER_NO], [DM_E_ISS_DATE]"/>
          <p:cNvSpPr>
            <a:spLocks noChangeArrowheads="1"/>
          </p:cNvSpPr>
          <p:nvPr userDrawn="1"/>
        </p:nvSpPr>
        <p:spPr bwMode="auto">
          <a:xfrm>
            <a:off x="665872" y="6649210"/>
            <a:ext cx="3395003" cy="151580"/>
          </a:xfrm>
          <a:prstGeom prst="rect">
            <a:avLst/>
          </a:prstGeom>
          <a:noFill/>
          <a:ln w="9525">
            <a:noFill/>
            <a:miter lim="800000"/>
            <a:headEnd/>
            <a:tailEnd/>
          </a:ln>
        </p:spPr>
        <p:txBody>
          <a:bodyPr wrap="square" lIns="0" tIns="0" rIns="0" bIns="0">
            <a:spAutoFit/>
          </a:bodyPr>
          <a:lstStyle/>
          <a:p>
            <a:pPr eaLnBrk="0" hangingPunct="0">
              <a:defRPr/>
            </a:pPr>
            <a:r>
              <a:rPr lang="en-US" sz="985" b="0" baseline="0" smtClean="0">
                <a:solidFill>
                  <a:srgbClr val="00B5E2"/>
                </a:solidFill>
                <a:latin typeface="Arial" pitchFamily="34" charset="0"/>
                <a:cs typeface="Arial" pitchFamily="34" charset="0"/>
              </a:rPr>
              <a:t>EUM/GES/TEM/07/2025, v2W, 5 March 2019</a:t>
            </a:r>
            <a:endParaRPr lang="de-DE" sz="985" b="0" baseline="0" dirty="0">
              <a:solidFill>
                <a:srgbClr val="00B5E2"/>
              </a:solidFill>
              <a:latin typeface="Arial" pitchFamily="34" charset="0"/>
              <a:cs typeface="Arial" pitchFamily="34" charset="0"/>
            </a:endParaRPr>
          </a:p>
        </p:txBody>
      </p:sp>
      <p:sp>
        <p:nvSpPr>
          <p:cNvPr id="2" name="Rectangle 1"/>
          <p:cNvSpPr/>
          <p:nvPr userDrawn="1"/>
        </p:nvSpPr>
        <p:spPr>
          <a:xfrm>
            <a:off x="218080" y="6593586"/>
            <a:ext cx="359394" cy="262829"/>
          </a:xfrm>
          <a:prstGeom prst="rect">
            <a:avLst/>
          </a:prstGeom>
        </p:spPr>
        <p:txBody>
          <a:bodyPr wrap="none">
            <a:spAutoFit/>
          </a:bodyPr>
          <a:lstStyle/>
          <a:p>
            <a:fld id="{FF9CC606-8418-49EA-9DB7-3FFD72983DD3}" type="slidenum">
              <a:rPr lang="de-DE" sz="1108" b="0" smtClean="0">
                <a:solidFill>
                  <a:srgbClr val="00B5E2"/>
                </a:solidFill>
                <a:latin typeface="Arial" pitchFamily="34" charset="0"/>
                <a:cs typeface="Arial" pitchFamily="34" charset="0"/>
              </a:rPr>
              <a:pPr/>
              <a:t>‹#›</a:t>
            </a:fld>
            <a:endParaRPr lang="en-GB" sz="1108" dirty="0"/>
          </a:p>
        </p:txBody>
      </p:sp>
      <p:pic>
        <p:nvPicPr>
          <p:cNvPr id="8" name="Picture 6"/>
          <p:cNvPicPr>
            <a:picLocks noChangeAspect="1" noChangeArrowheads="1"/>
          </p:cNvPicPr>
          <p:nvPr userDrawn="1"/>
        </p:nvPicPr>
        <p:blipFill>
          <a:blip r:embed="rId5" cstate="print"/>
          <a:srcRect/>
          <a:stretch>
            <a:fillRect/>
          </a:stretch>
        </p:blipFill>
        <p:spPr bwMode="auto">
          <a:xfrm>
            <a:off x="11147550" y="6650388"/>
            <a:ext cx="808037"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7670" r:id="rId1"/>
    <p:sldLayoutId id="2147487664" r:id="rId2"/>
  </p:sldLayoutIdLst>
  <p:transition/>
  <p:timing>
    <p:tnLst>
      <p:par>
        <p:cTn id="1" dur="indefinite" restart="never" nodeType="tmRoot"/>
      </p:par>
    </p:tnLst>
  </p:timing>
  <p:txStyles>
    <p:titleStyle>
      <a:lvl1pPr marL="220791" algn="l" rtl="0" eaLnBrk="1" fontAlgn="base" hangingPunct="1">
        <a:spcBef>
          <a:spcPct val="0"/>
        </a:spcBef>
        <a:spcAft>
          <a:spcPct val="0"/>
        </a:spcAft>
        <a:defRPr sz="3446" b="1">
          <a:solidFill>
            <a:schemeClr val="bg1"/>
          </a:solidFill>
          <a:latin typeface="Arial" pitchFamily="34" charset="0"/>
          <a:ea typeface="+mj-ea"/>
          <a:cs typeface="Arial" pitchFamily="34" charset="0"/>
        </a:defRPr>
      </a:lvl1pPr>
      <a:lvl2pPr marL="220791" algn="l" rtl="0" eaLnBrk="1" fontAlgn="base" hangingPunct="1">
        <a:spcBef>
          <a:spcPct val="0"/>
        </a:spcBef>
        <a:spcAft>
          <a:spcPct val="0"/>
        </a:spcAft>
        <a:defRPr sz="3446" b="1">
          <a:solidFill>
            <a:schemeClr val="bg1"/>
          </a:solidFill>
          <a:latin typeface="Arial" pitchFamily="34" charset="0"/>
          <a:cs typeface="Arial" pitchFamily="34" charset="0"/>
        </a:defRPr>
      </a:lvl2pPr>
      <a:lvl3pPr marL="220791" algn="l" rtl="0" eaLnBrk="1" fontAlgn="base" hangingPunct="1">
        <a:spcBef>
          <a:spcPct val="0"/>
        </a:spcBef>
        <a:spcAft>
          <a:spcPct val="0"/>
        </a:spcAft>
        <a:defRPr sz="3446" b="1">
          <a:solidFill>
            <a:schemeClr val="bg1"/>
          </a:solidFill>
          <a:latin typeface="Arial" pitchFamily="34" charset="0"/>
          <a:cs typeface="Arial" pitchFamily="34" charset="0"/>
        </a:defRPr>
      </a:lvl3pPr>
      <a:lvl4pPr marL="220791" algn="l" rtl="0" eaLnBrk="1" fontAlgn="base" hangingPunct="1">
        <a:spcBef>
          <a:spcPct val="0"/>
        </a:spcBef>
        <a:spcAft>
          <a:spcPct val="0"/>
        </a:spcAft>
        <a:defRPr sz="3446" b="1">
          <a:solidFill>
            <a:schemeClr val="bg1"/>
          </a:solidFill>
          <a:latin typeface="Arial" pitchFamily="34" charset="0"/>
          <a:cs typeface="Arial" pitchFamily="34" charset="0"/>
        </a:defRPr>
      </a:lvl4pPr>
      <a:lvl5pPr marL="220791" algn="l" rtl="0" eaLnBrk="1" fontAlgn="base" hangingPunct="1">
        <a:spcBef>
          <a:spcPct val="0"/>
        </a:spcBef>
        <a:spcAft>
          <a:spcPct val="0"/>
        </a:spcAft>
        <a:defRPr sz="3446" b="1">
          <a:solidFill>
            <a:schemeClr val="bg1"/>
          </a:solidFill>
          <a:latin typeface="Arial" pitchFamily="34" charset="0"/>
          <a:cs typeface="Arial" pitchFamily="34" charset="0"/>
        </a:defRPr>
      </a:lvl5pPr>
      <a:lvl6pPr marL="562722" algn="l" rtl="0" eaLnBrk="1" fontAlgn="base" hangingPunct="1">
        <a:spcBef>
          <a:spcPct val="0"/>
        </a:spcBef>
        <a:spcAft>
          <a:spcPct val="0"/>
        </a:spcAft>
        <a:defRPr sz="3446" b="1">
          <a:solidFill>
            <a:schemeClr val="bg1"/>
          </a:solidFill>
          <a:latin typeface="Century Gothic" pitchFamily="34" charset="0"/>
        </a:defRPr>
      </a:lvl6pPr>
      <a:lvl7pPr marL="1125444" algn="l" rtl="0" eaLnBrk="1" fontAlgn="base" hangingPunct="1">
        <a:spcBef>
          <a:spcPct val="0"/>
        </a:spcBef>
        <a:spcAft>
          <a:spcPct val="0"/>
        </a:spcAft>
        <a:defRPr sz="3446" b="1">
          <a:solidFill>
            <a:schemeClr val="bg1"/>
          </a:solidFill>
          <a:latin typeface="Century Gothic" pitchFamily="34" charset="0"/>
        </a:defRPr>
      </a:lvl7pPr>
      <a:lvl8pPr marL="1688165" algn="l" rtl="0" eaLnBrk="1" fontAlgn="base" hangingPunct="1">
        <a:spcBef>
          <a:spcPct val="0"/>
        </a:spcBef>
        <a:spcAft>
          <a:spcPct val="0"/>
        </a:spcAft>
        <a:defRPr sz="3446" b="1">
          <a:solidFill>
            <a:schemeClr val="bg1"/>
          </a:solidFill>
          <a:latin typeface="Century Gothic" pitchFamily="34" charset="0"/>
        </a:defRPr>
      </a:lvl8pPr>
      <a:lvl9pPr marL="2250887" algn="l" rtl="0" eaLnBrk="1" fontAlgn="base" hangingPunct="1">
        <a:spcBef>
          <a:spcPct val="0"/>
        </a:spcBef>
        <a:spcAft>
          <a:spcPct val="0"/>
        </a:spcAft>
        <a:defRPr sz="3446" b="1">
          <a:solidFill>
            <a:schemeClr val="bg1"/>
          </a:solidFill>
          <a:latin typeface="Century Gothic" pitchFamily="34" charset="0"/>
        </a:defRPr>
      </a:lvl9pPr>
    </p:titleStyle>
    <p:bodyStyle>
      <a:lvl1pPr marL="328254" indent="-328254" algn="l" rtl="0" eaLnBrk="1" fontAlgn="base" hangingPunct="1">
        <a:spcBef>
          <a:spcPct val="20000"/>
        </a:spcBef>
        <a:spcAft>
          <a:spcPct val="0"/>
        </a:spcAft>
        <a:buFont typeface="Arial" pitchFamily="34" charset="0"/>
        <a:buChar char="•"/>
        <a:defRPr sz="4431">
          <a:solidFill>
            <a:schemeClr val="tx2"/>
          </a:solidFill>
          <a:latin typeface="Arial" pitchFamily="34" charset="0"/>
          <a:ea typeface="+mn-ea"/>
          <a:cs typeface="Arial" pitchFamily="34" charset="0"/>
        </a:defRPr>
      </a:lvl1pPr>
      <a:lvl2pPr marL="914423" indent="-351701" algn="l" rtl="0" eaLnBrk="1" fontAlgn="base" hangingPunct="1">
        <a:spcBef>
          <a:spcPct val="20000"/>
        </a:spcBef>
        <a:spcAft>
          <a:spcPct val="0"/>
        </a:spcAft>
        <a:buFont typeface="Arial" pitchFamily="34" charset="0"/>
        <a:buChar char="•"/>
        <a:defRPr sz="3939">
          <a:solidFill>
            <a:schemeClr val="tx2"/>
          </a:solidFill>
          <a:latin typeface="Arial" pitchFamily="34" charset="0"/>
          <a:cs typeface="Arial" pitchFamily="34" charset="0"/>
        </a:defRPr>
      </a:lvl2pPr>
      <a:lvl3pPr marL="1406804" indent="-281361" algn="l" rtl="0" eaLnBrk="1" fontAlgn="base" hangingPunct="1">
        <a:spcBef>
          <a:spcPct val="20000"/>
        </a:spcBef>
        <a:spcAft>
          <a:spcPct val="0"/>
        </a:spcAft>
        <a:buFont typeface="Arial" pitchFamily="34" charset="0"/>
        <a:buChar char="•"/>
        <a:defRPr sz="3446">
          <a:solidFill>
            <a:schemeClr val="tx2"/>
          </a:solidFill>
          <a:latin typeface="Arial" pitchFamily="34" charset="0"/>
          <a:cs typeface="Arial" pitchFamily="34" charset="0"/>
        </a:defRPr>
      </a:lvl3pPr>
      <a:lvl4pPr marL="1969526" indent="-281361" algn="l" rtl="0" eaLnBrk="1" fontAlgn="base" hangingPunct="1">
        <a:spcBef>
          <a:spcPct val="20000"/>
        </a:spcBef>
        <a:spcAft>
          <a:spcPct val="0"/>
        </a:spcAft>
        <a:buFont typeface="Arial" pitchFamily="34" charset="0"/>
        <a:buChar char="•"/>
        <a:defRPr sz="2954">
          <a:solidFill>
            <a:schemeClr val="tx2"/>
          </a:solidFill>
          <a:latin typeface="Arial" pitchFamily="34" charset="0"/>
          <a:cs typeface="Arial" pitchFamily="34" charset="0"/>
        </a:defRPr>
      </a:lvl4pPr>
      <a:lvl5pPr marL="2532248" indent="-281361" algn="l" rtl="0" eaLnBrk="1" fontAlgn="base" hangingPunct="1">
        <a:spcBef>
          <a:spcPct val="20000"/>
        </a:spcBef>
        <a:spcAft>
          <a:spcPct val="0"/>
        </a:spcAft>
        <a:buFont typeface="Arial" pitchFamily="34" charset="0"/>
        <a:buChar char="•"/>
        <a:defRPr sz="2462">
          <a:solidFill>
            <a:schemeClr val="tx2"/>
          </a:solidFill>
          <a:latin typeface="Arial" pitchFamily="34" charset="0"/>
          <a:cs typeface="Arial"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1"/>
          <p:cNvSpPr txBox="1">
            <a:spLocks noChangeArrowheads="1"/>
          </p:cNvSpPr>
          <p:nvPr/>
        </p:nvSpPr>
        <p:spPr>
          <a:xfrm>
            <a:off x="6251116" y="2681207"/>
            <a:ext cx="5799015" cy="1906291"/>
          </a:xfrm>
          <a:prstGeom prst="rect">
            <a:avLst/>
          </a:prstGeom>
        </p:spPr>
        <p:txBody>
          <a:bodyPr anchor="t"/>
          <a:lstStyle>
            <a:lvl1pPr marL="0" indent="0" algn="r">
              <a:lnSpc>
                <a:spcPts val="3400"/>
              </a:lnSpc>
              <a:buNone/>
              <a:defRPr sz="2400" b="0" cap="none" baseline="0">
                <a:solidFill>
                  <a:srgbClr val="00205B"/>
                </a:solidFill>
              </a:defRPr>
            </a:lvl1pPr>
          </a:lstStyle>
          <a:p>
            <a:pPr lvl="0">
              <a:spcBef>
                <a:spcPct val="20000"/>
              </a:spcBef>
              <a:defRPr/>
            </a:pPr>
            <a:r>
              <a:rPr lang="en-US" sz="2000" kern="0" dirty="0" smtClean="0">
                <a:solidFill>
                  <a:schemeClr val="bg1"/>
                </a:solidFill>
                <a:latin typeface="Arial" pitchFamily="34" charset="0"/>
                <a:cs typeface="Arial" pitchFamily="34" charset="0"/>
              </a:rPr>
              <a:t>Mark Higgins</a:t>
            </a:r>
            <a:endParaRPr lang="en-GB" sz="2000" kern="0" dirty="0">
              <a:solidFill>
                <a:schemeClr val="bg1"/>
              </a:solidFill>
              <a:latin typeface="Arial" pitchFamily="34" charset="0"/>
              <a:cs typeface="Arial" pitchFamily="34" charset="0"/>
            </a:endParaRPr>
          </a:p>
        </p:txBody>
      </p:sp>
      <p:sp>
        <p:nvSpPr>
          <p:cNvPr id="3" name="TextBox 2" title="[DM_DOCNAME]"/>
          <p:cNvSpPr txBox="1"/>
          <p:nvPr/>
        </p:nvSpPr>
        <p:spPr>
          <a:xfrm>
            <a:off x="3159138" y="1491607"/>
            <a:ext cx="8755200" cy="1050115"/>
          </a:xfrm>
          <a:prstGeom prst="rect">
            <a:avLst/>
          </a:prstGeom>
          <a:noFill/>
        </p:spPr>
        <p:txBody>
          <a:bodyPr wrap="square" rtlCol="0" anchor="b" anchorCtr="0">
            <a:noAutofit/>
          </a:bodyPr>
          <a:lstStyle/>
          <a:p>
            <a:pPr algn="r">
              <a:defRPr/>
            </a:pPr>
            <a:r>
              <a:rPr lang="en-GB" sz="2800" kern="0" dirty="0" smtClean="0">
                <a:latin typeface="Arial" panose="020B0604020202020204" pitchFamily="34" charset="0"/>
                <a:cs typeface="Arial" panose="020B0604020202020204" pitchFamily="34" charset="0"/>
              </a:rPr>
              <a:t>User Training for new programmes</a:t>
            </a:r>
            <a:endParaRPr lang="en-GB" sz="2800" kern="0" dirty="0">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I think I learn from GOES-R prep</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Learn from others [technical material]</a:t>
            </a:r>
          </a:p>
          <a:p>
            <a:pPr marL="0" indent="0">
              <a:buNone/>
            </a:pPr>
            <a:r>
              <a:rPr lang="en-GB" dirty="0" smtClean="0"/>
              <a:t>Training course</a:t>
            </a:r>
          </a:p>
          <a:p>
            <a:pPr marL="0" indent="0">
              <a:buNone/>
            </a:pPr>
            <a:r>
              <a:rPr lang="en-GB" dirty="0" smtClean="0"/>
              <a:t>Test bed / proving ground / satellite meetings</a:t>
            </a:r>
          </a:p>
          <a:p>
            <a:pPr marL="0" indent="0">
              <a:buNone/>
            </a:pPr>
            <a:r>
              <a:rPr lang="en-GB" dirty="0" smtClean="0"/>
              <a:t>Pre-operational data </a:t>
            </a:r>
          </a:p>
          <a:p>
            <a:pPr marL="0" indent="0">
              <a:buNone/>
            </a:pPr>
            <a:r>
              <a:rPr lang="en-GB" dirty="0" smtClean="0"/>
              <a:t>Cool/useful new applications </a:t>
            </a:r>
          </a:p>
          <a:p>
            <a:pPr marL="0" indent="0">
              <a:buNone/>
            </a:pPr>
            <a:r>
              <a:rPr lang="en-GB" dirty="0" smtClean="0"/>
              <a:t>Twitter examples</a:t>
            </a:r>
          </a:p>
          <a:p>
            <a:pPr marL="0" indent="0">
              <a:buNone/>
            </a:pPr>
            <a:r>
              <a:rPr lang="en-GB" dirty="0" smtClean="0"/>
              <a:t>Macros</a:t>
            </a:r>
          </a:p>
          <a:p>
            <a:pPr marL="0" indent="0">
              <a:buNone/>
            </a:pPr>
            <a:r>
              <a:rPr lang="en-GB" dirty="0" smtClean="0"/>
              <a:t>Exploratory spirit </a:t>
            </a:r>
          </a:p>
        </p:txBody>
      </p:sp>
    </p:spTree>
    <p:extLst>
      <p:ext uri="{BB962C8B-B14F-4D97-AF65-F5344CB8AC3E}">
        <p14:creationId xmlns:p14="http://schemas.microsoft.com/office/powerpoint/2010/main" val="7882675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Audience - </a:t>
            </a:r>
            <a:r>
              <a:rPr lang="en-GB" dirty="0"/>
              <a:t>Operational </a:t>
            </a:r>
            <a:r>
              <a:rPr lang="en-GB" dirty="0" smtClean="0"/>
              <a:t>Meteorologists </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endParaRPr lang="en-GB" dirty="0" smtClean="0"/>
          </a:p>
          <a:p>
            <a:r>
              <a:rPr lang="en-GB" dirty="0" smtClean="0"/>
              <a:t>Changing role – more communications &amp; customer relations</a:t>
            </a:r>
          </a:p>
          <a:p>
            <a:endParaRPr lang="en-GB" dirty="0" smtClean="0"/>
          </a:p>
          <a:p>
            <a:r>
              <a:rPr lang="en-GB" dirty="0" smtClean="0"/>
              <a:t>Changing workplace – centralisation, shorter training cycles, staff turnover / retirement cycles</a:t>
            </a:r>
          </a:p>
          <a:p>
            <a:pPr marL="0" indent="0">
              <a:buNone/>
            </a:pPr>
            <a:r>
              <a:rPr lang="en-GB" dirty="0" smtClean="0"/>
              <a:t> </a:t>
            </a:r>
          </a:p>
          <a:p>
            <a:r>
              <a:rPr lang="en-GB" dirty="0" smtClean="0"/>
              <a:t>Changing data &amp; products </a:t>
            </a:r>
            <a:r>
              <a:rPr lang="en-GB" dirty="0"/>
              <a:t>–</a:t>
            </a:r>
            <a:r>
              <a:rPr lang="en-GB" dirty="0" smtClean="0"/>
              <a:t> </a:t>
            </a:r>
            <a:r>
              <a:rPr lang="en-GB" b="1" dirty="0" smtClean="0">
                <a:solidFill>
                  <a:srgbClr val="FF0000"/>
                </a:solidFill>
              </a:rPr>
              <a:t>satellite</a:t>
            </a:r>
            <a:r>
              <a:rPr lang="en-GB" b="1" dirty="0" smtClean="0"/>
              <a:t> </a:t>
            </a:r>
            <a:r>
              <a:rPr lang="en-GB" dirty="0" smtClean="0"/>
              <a:t>&amp; NWP</a:t>
            </a:r>
          </a:p>
          <a:p>
            <a:pPr marL="0" indent="0">
              <a:buNone/>
            </a:pPr>
            <a:endParaRPr lang="en-GB" dirty="0" smtClean="0"/>
          </a:p>
          <a:p>
            <a:r>
              <a:rPr lang="en-GB" dirty="0" smtClean="0"/>
              <a:t>Across Europe [and wider] – varied local systems / procedures </a:t>
            </a:r>
          </a:p>
        </p:txBody>
      </p:sp>
    </p:spTree>
    <p:extLst>
      <p:ext uri="{BB962C8B-B14F-4D97-AF65-F5344CB8AC3E}">
        <p14:creationId xmlns:p14="http://schemas.microsoft.com/office/powerpoint/2010/main" val="100911680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Study process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Generate model [rich picture] of operational meteorologist continuing professional development pathway</a:t>
            </a:r>
          </a:p>
          <a:p>
            <a:pPr marL="0" indent="0">
              <a:buNone/>
            </a:pPr>
            <a:endParaRPr lang="en-GB" dirty="0"/>
          </a:p>
          <a:p>
            <a:pPr marL="0" indent="0">
              <a:buNone/>
            </a:pPr>
            <a:r>
              <a:rPr lang="en-GB" dirty="0" smtClean="0"/>
              <a:t>Generate a set of assumptions about CPD to test in interviews</a:t>
            </a:r>
          </a:p>
          <a:p>
            <a:endParaRPr lang="en-GB" dirty="0" smtClean="0"/>
          </a:p>
          <a:p>
            <a:pPr marL="0" indent="0">
              <a:buNone/>
            </a:pPr>
            <a:r>
              <a:rPr lang="en-GB" dirty="0" smtClean="0"/>
              <a:t>Semi-structured 40 interviews with 29 countries</a:t>
            </a:r>
          </a:p>
          <a:p>
            <a:pPr marL="0" indent="0">
              <a:buNone/>
            </a:pPr>
            <a:r>
              <a:rPr lang="en-GB" dirty="0" smtClean="0"/>
              <a:t>Targeting operational meteorology manager </a:t>
            </a:r>
          </a:p>
          <a:p>
            <a:pPr marL="0" indent="0">
              <a:buNone/>
            </a:pPr>
            <a:endParaRPr lang="en-GB" dirty="0"/>
          </a:p>
          <a:p>
            <a:pPr marL="0" indent="0">
              <a:buNone/>
            </a:pPr>
            <a:r>
              <a:rPr lang="en-GB" dirty="0" smtClean="0"/>
              <a:t>Update model &amp; assumptions</a:t>
            </a:r>
          </a:p>
          <a:p>
            <a:pPr marL="0" indent="0">
              <a:buNone/>
            </a:pPr>
            <a:r>
              <a:rPr lang="en-GB" dirty="0" smtClean="0"/>
              <a:t>Generate set of challenges and needs to address    </a:t>
            </a:r>
            <a:endParaRPr lang="en-GB" dirty="0"/>
          </a:p>
        </p:txBody>
      </p:sp>
    </p:spTree>
    <p:extLst>
      <p:ext uri="{BB962C8B-B14F-4D97-AF65-F5344CB8AC3E}">
        <p14:creationId xmlns:p14="http://schemas.microsoft.com/office/powerpoint/2010/main" val="403614446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62500" lnSpcReduction="20000"/>
          </a:bodyPr>
          <a:lstStyle/>
          <a:p>
            <a:pPr marL="0" indent="0">
              <a:buNone/>
            </a:pPr>
            <a:r>
              <a:rPr lang="en-US" dirty="0"/>
              <a:t>Assumption 1: </a:t>
            </a:r>
            <a:r>
              <a:rPr lang="en-US" dirty="0" smtClean="0"/>
              <a:t>OMs </a:t>
            </a:r>
            <a:r>
              <a:rPr lang="en-US" dirty="0"/>
              <a:t>learn mostly from their peers. </a:t>
            </a:r>
            <a:endParaRPr lang="en-US" dirty="0" smtClean="0"/>
          </a:p>
          <a:p>
            <a:pPr marL="0" indent="0">
              <a:buNone/>
            </a:pPr>
            <a:endParaRPr lang="en-US" dirty="0"/>
          </a:p>
          <a:p>
            <a:pPr marL="0" indent="0">
              <a:buNone/>
            </a:pPr>
            <a:r>
              <a:rPr lang="en-US" dirty="0"/>
              <a:t>Assumption 2: Weather briefings are a familiar and useful thing.</a:t>
            </a:r>
          </a:p>
          <a:p>
            <a:pPr marL="0" indent="0">
              <a:buNone/>
            </a:pPr>
            <a:endParaRPr lang="en-US" dirty="0" smtClean="0"/>
          </a:p>
          <a:p>
            <a:pPr marL="0" indent="0">
              <a:buNone/>
            </a:pPr>
            <a:r>
              <a:rPr lang="en-US" dirty="0" smtClean="0"/>
              <a:t>Assumption </a:t>
            </a:r>
            <a:r>
              <a:rPr lang="en-US" dirty="0"/>
              <a:t>3: Structured training for </a:t>
            </a:r>
            <a:r>
              <a:rPr lang="en-US" dirty="0" smtClean="0"/>
              <a:t>OMs happens </a:t>
            </a:r>
            <a:r>
              <a:rPr lang="en-US" dirty="0"/>
              <a:t>because the bosses ask it.</a:t>
            </a:r>
          </a:p>
          <a:p>
            <a:endParaRPr lang="en-US" dirty="0" smtClean="0"/>
          </a:p>
          <a:p>
            <a:pPr marL="0" indent="0">
              <a:buNone/>
            </a:pPr>
            <a:r>
              <a:rPr lang="en-US" dirty="0" smtClean="0"/>
              <a:t>Assumption </a:t>
            </a:r>
            <a:r>
              <a:rPr lang="en-US" dirty="0"/>
              <a:t>4: In terms of training for </a:t>
            </a:r>
            <a:r>
              <a:rPr lang="en-US" dirty="0" smtClean="0"/>
              <a:t>OMs, </a:t>
            </a:r>
            <a:r>
              <a:rPr lang="en-US" dirty="0"/>
              <a:t>there is (a) initial training available, (b) update training (for new process, new product) and (c) some level of CPD training.</a:t>
            </a:r>
          </a:p>
          <a:p>
            <a:pPr marL="0" indent="0">
              <a:buNone/>
            </a:pPr>
            <a:endParaRPr lang="en-US" dirty="0" smtClean="0"/>
          </a:p>
          <a:p>
            <a:pPr marL="0" indent="0">
              <a:buNone/>
            </a:pPr>
            <a:r>
              <a:rPr lang="en-US" dirty="0" smtClean="0"/>
              <a:t>Assumption </a:t>
            </a:r>
            <a:r>
              <a:rPr lang="en-US" dirty="0"/>
              <a:t>5: </a:t>
            </a:r>
            <a:r>
              <a:rPr lang="en-US" dirty="0" smtClean="0"/>
              <a:t>[formal] Continuous </a:t>
            </a:r>
            <a:r>
              <a:rPr lang="en-US" dirty="0"/>
              <a:t>Professional Development (CPD) training is not taken seriously.</a:t>
            </a:r>
          </a:p>
          <a:p>
            <a:pPr marL="0" indent="0">
              <a:buNone/>
            </a:pPr>
            <a:r>
              <a:rPr lang="en-US" dirty="0"/>
              <a:t/>
            </a:r>
            <a:br>
              <a:rPr lang="en-US" dirty="0"/>
            </a:br>
            <a:endParaRPr lang="en-GB" dirty="0"/>
          </a:p>
        </p:txBody>
      </p:sp>
    </p:spTree>
    <p:extLst>
      <p:ext uri="{BB962C8B-B14F-4D97-AF65-F5344CB8AC3E}">
        <p14:creationId xmlns:p14="http://schemas.microsoft.com/office/powerpoint/2010/main" val="262551747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Challenge 1: </a:t>
            </a:r>
            <a:r>
              <a:rPr lang="en-GB" dirty="0" smtClean="0"/>
              <a:t>Understaffed</a:t>
            </a:r>
          </a:p>
          <a:p>
            <a:pPr marL="0" indent="0">
              <a:buNone/>
            </a:pPr>
            <a:r>
              <a:rPr lang="en-US" dirty="0"/>
              <a:t>Challenge 2: Poor English language </a:t>
            </a:r>
            <a:r>
              <a:rPr lang="en-US" dirty="0" smtClean="0"/>
              <a:t>skills</a:t>
            </a:r>
          </a:p>
          <a:p>
            <a:pPr marL="0" indent="0">
              <a:buNone/>
            </a:pPr>
            <a:r>
              <a:rPr lang="en-US" dirty="0"/>
              <a:t>Challenge 3: Local training planning and </a:t>
            </a:r>
            <a:r>
              <a:rPr lang="en-US" dirty="0" smtClean="0"/>
              <a:t>coordination</a:t>
            </a:r>
          </a:p>
          <a:p>
            <a:pPr marL="0" indent="0">
              <a:buNone/>
            </a:pPr>
            <a:r>
              <a:rPr lang="en-US" dirty="0"/>
              <a:t>Challenge 4: Low motivation for self-guided </a:t>
            </a:r>
            <a:r>
              <a:rPr lang="en-US" dirty="0" smtClean="0"/>
              <a:t>learning</a:t>
            </a:r>
          </a:p>
          <a:p>
            <a:pPr marL="0" indent="0">
              <a:buNone/>
            </a:pPr>
            <a:r>
              <a:rPr lang="en-US" dirty="0"/>
              <a:t>Challenge 5: Lack of time</a:t>
            </a:r>
            <a:endParaRPr lang="en-GB" dirty="0"/>
          </a:p>
        </p:txBody>
      </p:sp>
    </p:spTree>
    <p:extLst>
      <p:ext uri="{BB962C8B-B14F-4D97-AF65-F5344CB8AC3E}">
        <p14:creationId xmlns:p14="http://schemas.microsoft.com/office/powerpoint/2010/main" val="44861063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sz="3200" dirty="0"/>
              <a:t>Need 1: Integrated </a:t>
            </a:r>
            <a:r>
              <a:rPr lang="en-GB" sz="3200" dirty="0" smtClean="0"/>
              <a:t>training</a:t>
            </a:r>
          </a:p>
          <a:p>
            <a:pPr marL="0" indent="0">
              <a:buNone/>
            </a:pPr>
            <a:r>
              <a:rPr lang="en-US" sz="3200" dirty="0"/>
              <a:t>Need 2: Problem-based approach to </a:t>
            </a:r>
            <a:r>
              <a:rPr lang="en-US" sz="3200" dirty="0" smtClean="0"/>
              <a:t>training</a:t>
            </a:r>
          </a:p>
          <a:p>
            <a:pPr marL="0" indent="0">
              <a:buNone/>
            </a:pPr>
            <a:r>
              <a:rPr lang="en-US" sz="3200" dirty="0"/>
              <a:t>Need 3: Recurrent topics: nowcasting, convection, fog, thunderstorms, </a:t>
            </a:r>
            <a:r>
              <a:rPr lang="en-US" sz="3200" dirty="0" smtClean="0"/>
              <a:t>dust</a:t>
            </a:r>
          </a:p>
          <a:p>
            <a:pPr marL="0" indent="0">
              <a:buNone/>
            </a:pPr>
            <a:r>
              <a:rPr lang="en-GB" sz="3200" dirty="0"/>
              <a:t>Need 4: Aviation </a:t>
            </a:r>
            <a:r>
              <a:rPr lang="en-GB" sz="3200" dirty="0" smtClean="0"/>
              <a:t>forecasting</a:t>
            </a:r>
          </a:p>
          <a:p>
            <a:pPr marL="0" indent="0">
              <a:buNone/>
            </a:pPr>
            <a:r>
              <a:rPr lang="en-US" sz="3200" dirty="0"/>
              <a:t>Need 5: Communication – more effective, informal </a:t>
            </a:r>
            <a:r>
              <a:rPr lang="en-US" sz="3200" dirty="0" smtClean="0"/>
              <a:t>channel</a:t>
            </a:r>
          </a:p>
          <a:p>
            <a:pPr marL="0" indent="0">
              <a:buNone/>
            </a:pPr>
            <a:r>
              <a:rPr lang="en-US" sz="3200" dirty="0"/>
              <a:t>Need 6: Seasonal and regional </a:t>
            </a:r>
            <a:r>
              <a:rPr lang="en-US" sz="3200" dirty="0" smtClean="0"/>
              <a:t>training</a:t>
            </a:r>
          </a:p>
          <a:p>
            <a:pPr marL="0" indent="0">
              <a:buNone/>
            </a:pPr>
            <a:r>
              <a:rPr lang="en-US" sz="3200" dirty="0"/>
              <a:t>Need 7: A pathway through online training</a:t>
            </a:r>
            <a:endParaRPr lang="en-GB" sz="3200" dirty="0"/>
          </a:p>
        </p:txBody>
      </p:sp>
    </p:spTree>
    <p:extLst>
      <p:ext uri="{BB962C8B-B14F-4D97-AF65-F5344CB8AC3E}">
        <p14:creationId xmlns:p14="http://schemas.microsoft.com/office/powerpoint/2010/main" val="398965502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62500" lnSpcReduction="20000"/>
          </a:bodyPr>
          <a:lstStyle/>
          <a:p>
            <a:pPr marL="0" indent="0">
              <a:buNone/>
            </a:pPr>
            <a:r>
              <a:rPr lang="en-US" dirty="0"/>
              <a:t>Assumption 6: There is a preference that in house training involves the entire team. Everyone gets the same training.</a:t>
            </a:r>
          </a:p>
          <a:p>
            <a:pPr marL="0" indent="0">
              <a:buNone/>
            </a:pPr>
            <a:endParaRPr lang="en-US" dirty="0" smtClean="0"/>
          </a:p>
          <a:p>
            <a:pPr marL="0" indent="0">
              <a:buNone/>
            </a:pPr>
            <a:r>
              <a:rPr lang="en-US" dirty="0" smtClean="0"/>
              <a:t>Assumption </a:t>
            </a:r>
            <a:r>
              <a:rPr lang="en-US" dirty="0"/>
              <a:t>7: There is an imperative to integrate satellite and NWP training.</a:t>
            </a:r>
          </a:p>
          <a:p>
            <a:pPr marL="0" indent="0">
              <a:buNone/>
            </a:pPr>
            <a:endParaRPr lang="en-US" dirty="0" smtClean="0"/>
          </a:p>
          <a:p>
            <a:pPr marL="0" indent="0">
              <a:buNone/>
            </a:pPr>
            <a:r>
              <a:rPr lang="en-US" dirty="0" smtClean="0"/>
              <a:t>Assumption </a:t>
            </a:r>
            <a:r>
              <a:rPr lang="en-US" dirty="0"/>
              <a:t>8: Very few people spend time to learn on their own using self-study materials on our websites (EUMETSAT, </a:t>
            </a:r>
            <a:r>
              <a:rPr lang="en-US" dirty="0" err="1"/>
              <a:t>EUMeTrain</a:t>
            </a:r>
            <a:r>
              <a:rPr lang="en-US" dirty="0"/>
              <a:t>).</a:t>
            </a:r>
          </a:p>
          <a:p>
            <a:pPr marL="0" indent="0">
              <a:buNone/>
            </a:pPr>
            <a:endParaRPr lang="en-US" dirty="0" smtClean="0"/>
          </a:p>
          <a:p>
            <a:pPr marL="0" indent="0">
              <a:buNone/>
            </a:pPr>
            <a:r>
              <a:rPr lang="en-US" dirty="0" smtClean="0"/>
              <a:t>Assumption </a:t>
            </a:r>
            <a:r>
              <a:rPr lang="en-US" dirty="0"/>
              <a:t>9: When they need help, </a:t>
            </a:r>
            <a:r>
              <a:rPr lang="en-US" dirty="0" smtClean="0"/>
              <a:t>OMs </a:t>
            </a:r>
            <a:r>
              <a:rPr lang="en-US" dirty="0"/>
              <a:t>do not go to our websites to find answers, but those that do want to calibrate their knowledge, so they want quizzes.</a:t>
            </a:r>
          </a:p>
          <a:p>
            <a:pPr marL="0" indent="0">
              <a:buNone/>
            </a:pPr>
            <a:endParaRPr lang="en-US" dirty="0" smtClean="0"/>
          </a:p>
          <a:p>
            <a:pPr marL="0" indent="0">
              <a:buNone/>
            </a:pPr>
            <a:r>
              <a:rPr lang="en-US" dirty="0" smtClean="0"/>
              <a:t>Assumption </a:t>
            </a:r>
            <a:r>
              <a:rPr lang="en-US" dirty="0"/>
              <a:t>10: </a:t>
            </a:r>
            <a:r>
              <a:rPr lang="en-US" dirty="0" smtClean="0"/>
              <a:t>OMs </a:t>
            </a:r>
            <a:r>
              <a:rPr lang="en-US" dirty="0"/>
              <a:t>appreciate summary info / quick guides, but don't consider that to be training.</a:t>
            </a:r>
            <a:endParaRPr lang="en-GB" dirty="0"/>
          </a:p>
        </p:txBody>
      </p:sp>
    </p:spTree>
    <p:extLst>
      <p:ext uri="{BB962C8B-B14F-4D97-AF65-F5344CB8AC3E}">
        <p14:creationId xmlns:p14="http://schemas.microsoft.com/office/powerpoint/2010/main" val="280316281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25827375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Rich picture …</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I</a:t>
            </a:r>
            <a:r>
              <a:rPr lang="en-US" dirty="0" smtClean="0"/>
              <a:t>llustrates </a:t>
            </a:r>
            <a:r>
              <a:rPr lang="en-US" dirty="0"/>
              <a:t>our understanding </a:t>
            </a:r>
            <a:r>
              <a:rPr lang="en-US" dirty="0" smtClean="0"/>
              <a:t>of how CPD happens</a:t>
            </a:r>
          </a:p>
          <a:p>
            <a:pPr marL="0" indent="0">
              <a:buNone/>
            </a:pPr>
            <a:endParaRPr lang="en-US" dirty="0" smtClean="0"/>
          </a:p>
          <a:p>
            <a:pPr marL="0" indent="0">
              <a:buNone/>
            </a:pPr>
            <a:r>
              <a:rPr lang="en-US" dirty="0" smtClean="0"/>
              <a:t>the </a:t>
            </a:r>
            <a:r>
              <a:rPr lang="en-US" dirty="0"/>
              <a:t>actors involved in training, their relationship and resources available: who is providing training, what training is available, what are the channels to reach the learners, who are the learners, what are their tasks and needs.</a:t>
            </a:r>
          </a:p>
          <a:p>
            <a:r>
              <a:rPr lang="en-US" dirty="0"/>
              <a:t/>
            </a:r>
            <a:br>
              <a:rPr lang="en-US" dirty="0"/>
            </a:br>
            <a:endParaRPr lang="en-GB" dirty="0"/>
          </a:p>
        </p:txBody>
      </p:sp>
    </p:spTree>
    <p:extLst>
      <p:ext uri="{BB962C8B-B14F-4D97-AF65-F5344CB8AC3E}">
        <p14:creationId xmlns:p14="http://schemas.microsoft.com/office/powerpoint/2010/main" val="95198697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a:p>
        </p:txBody>
      </p:sp>
      <p:sp>
        <p:nvSpPr>
          <p:cNvPr id="4" name="Content Placeholder 3"/>
          <p:cNvSpPr>
            <a:spLocks noGrp="1"/>
          </p:cNvSpPr>
          <p:nvPr>
            <p:ph idx="1"/>
          </p:nvPr>
        </p:nvSpPr>
        <p:spPr/>
        <p:txBody>
          <a:bodyPr>
            <a:normAutofit fontScale="40000" lnSpcReduction="20000"/>
          </a:bodyPr>
          <a:lstStyle/>
          <a:p>
            <a:r>
              <a:rPr lang="en-US" dirty="0"/>
              <a:t>EUMETSAT's training activities are undertaken to ensure the use of our data in operations and research. This presentation describes the approaches we have undertaken to date, in particular in supporting the use of the RGBs in operations, and outlines our plans for MTG and EPS-SG user training and highlights successes and challenges.</a:t>
            </a:r>
          </a:p>
          <a:p>
            <a:r>
              <a:rPr lang="en-US" dirty="0"/>
              <a:t>Recently we have moved to more online training, both self paced and with instruction. The has provided more flexible approaches, that are able to blend with the working environment of operational staff. We also design courses to align the operational courses with the WMO Competencies, using the WMO-CGMS </a:t>
            </a:r>
            <a:r>
              <a:rPr lang="en-US" dirty="0" err="1"/>
              <a:t>VLab</a:t>
            </a:r>
            <a:r>
              <a:rPr lang="en-US" dirty="0"/>
              <a:t> satellite skills. This means that courses should be more useful to operational staff as the objectives are consistent with the role. We do this with partners including EUMETRAIN who have published a series of RGB quick guides and run online courses directed forecasters and COMET with whom we produce resources for European users and Africa as part of the ASMET project. In both Europe and Africa we have courses where completion of the online course is a pre-requisite for attending the classroom course. this leads to a highly engaged classroom audience, who are already oriented to each other and the work. The classroom courses are the much more practical in nature - exposing students to real and simulated data use, allowing them to make mistakes and as questions in a safe (enough) environment. The online courses contain theoretical and practical elements - they are designed to be undertaken along side the operational task.</a:t>
            </a:r>
          </a:p>
          <a:p>
            <a:endParaRPr lang="en-US" dirty="0"/>
          </a:p>
          <a:p>
            <a:r>
              <a:rPr lang="en-US" dirty="0"/>
              <a:t>Following a review of EUMETSAT training activities we bring more attention to job aids and learning tools that can be used in the forecast environment. We also work to integrate learning about the use of satellite data within the context of the forecasting role - and within the context of other data (in particular NWP and radar). For new data types we also use the learning and training events as a test bed to gain feedback on the usefulness of the data.</a:t>
            </a:r>
            <a:endParaRPr lang="en-GB" dirty="0"/>
          </a:p>
        </p:txBody>
      </p:sp>
    </p:spTree>
    <p:extLst>
      <p:ext uri="{BB962C8B-B14F-4D97-AF65-F5344CB8AC3E}">
        <p14:creationId xmlns:p14="http://schemas.microsoft.com/office/powerpoint/2010/main" val="231408149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Viewgraph Landscape Template">
  <a:themeElements>
    <a:clrScheme name="Custom 2">
      <a:dk1>
        <a:srgbClr val="002569"/>
      </a:dk1>
      <a:lt1>
        <a:srgbClr val="FFFFFF"/>
      </a:lt1>
      <a:dk2>
        <a:srgbClr val="002569"/>
      </a:dk2>
      <a:lt2>
        <a:srgbClr val="5F758D"/>
      </a:lt2>
      <a:accent1>
        <a:srgbClr val="FF9A00"/>
      </a:accent1>
      <a:accent2>
        <a:srgbClr val="279989"/>
      </a:accent2>
      <a:accent3>
        <a:srgbClr val="FFFFFF"/>
      </a:accent3>
      <a:accent4>
        <a:srgbClr val="001E59"/>
      </a:accent4>
      <a:accent5>
        <a:srgbClr val="FFCAAA"/>
      </a:accent5>
      <a:accent6>
        <a:srgbClr val="90281C"/>
      </a:accent6>
      <a:hlink>
        <a:srgbClr val="7498C0"/>
      </a:hlink>
      <a:folHlink>
        <a:srgbClr val="929497"/>
      </a:folHlink>
    </a:clrScheme>
    <a:fontScheme name="1_EUM_template_v03">
      <a:majorFont>
        <a:latin typeface="Century Gothic"/>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spDef>
    <a:ln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lnDef>
  </a:objectDefaults>
  <a:extraClrSchemeLst>
    <a:extraClrScheme>
      <a:clrScheme name="1_EUM_template_v03 1">
        <a:dk1>
          <a:srgbClr val="002569"/>
        </a:dk1>
        <a:lt1>
          <a:srgbClr val="FFFFFF"/>
        </a:lt1>
        <a:dk2>
          <a:srgbClr val="002569"/>
        </a:dk2>
        <a:lt2>
          <a:srgbClr val="5F758D"/>
        </a:lt2>
        <a:accent1>
          <a:srgbClr val="FF9A00"/>
        </a:accent1>
        <a:accent2>
          <a:srgbClr val="9F2D20"/>
        </a:accent2>
        <a:accent3>
          <a:srgbClr val="FFFFFF"/>
        </a:accent3>
        <a:accent4>
          <a:srgbClr val="001E59"/>
        </a:accent4>
        <a:accent5>
          <a:srgbClr val="FFCAAA"/>
        </a:accent5>
        <a:accent6>
          <a:srgbClr val="90281C"/>
        </a:accent6>
        <a:hlink>
          <a:srgbClr val="7498C0"/>
        </a:hlink>
        <a:folHlink>
          <a:srgbClr val="929497"/>
        </a:folHlink>
      </a:clrScheme>
      <a:clrMap bg1="lt1" tx1="dk1" bg2="lt2" tx2="dk2" accent1="accent1" accent2="accent2" accent3="accent3" accent4="accent4" accent5="accent5" accent6="accent6" hlink="hlink" folHlink="folHlink"/>
    </a:extraClrScheme>
    <a:extraClrScheme>
      <a:clrScheme name="1_EUM_template_v03 2">
        <a:dk1>
          <a:srgbClr val="002569"/>
        </a:dk1>
        <a:lt1>
          <a:srgbClr val="FFFFFF"/>
        </a:lt1>
        <a:dk2>
          <a:srgbClr val="002569"/>
        </a:dk2>
        <a:lt2>
          <a:srgbClr val="5F758D"/>
        </a:lt2>
        <a:accent1>
          <a:srgbClr val="F6D0A9"/>
        </a:accent1>
        <a:accent2>
          <a:srgbClr val="EBCAE3"/>
        </a:accent2>
        <a:accent3>
          <a:srgbClr val="FFFFFF"/>
        </a:accent3>
        <a:accent4>
          <a:srgbClr val="001E59"/>
        </a:accent4>
        <a:accent5>
          <a:srgbClr val="FAE4D1"/>
        </a:accent5>
        <a:accent6>
          <a:srgbClr val="D5B7CE"/>
        </a:accent6>
        <a:hlink>
          <a:srgbClr val="4E2029"/>
        </a:hlink>
        <a:folHlink>
          <a:srgbClr val="423B69"/>
        </a:folHlink>
      </a:clrScheme>
      <a:clrMap bg1="lt1" tx1="dk1" bg2="lt2" tx2="dk2" accent1="accent1" accent2="accent2" accent3="accent3" accent4="accent4" accent5="accent5" accent6="accent6" hlink="hlink" folHlink="folHlink"/>
    </a:extraClrScheme>
    <a:extraClrScheme>
      <a:clrScheme name="1_EUM_template_v03 3">
        <a:dk1>
          <a:srgbClr val="002569"/>
        </a:dk1>
        <a:lt1>
          <a:srgbClr val="FFFFFF"/>
        </a:lt1>
        <a:dk2>
          <a:srgbClr val="002569"/>
        </a:dk2>
        <a:lt2>
          <a:srgbClr val="5F758D"/>
        </a:lt2>
        <a:accent1>
          <a:srgbClr val="5B97B1"/>
        </a:accent1>
        <a:accent2>
          <a:srgbClr val="F39600"/>
        </a:accent2>
        <a:accent3>
          <a:srgbClr val="FFFFFF"/>
        </a:accent3>
        <a:accent4>
          <a:srgbClr val="001E59"/>
        </a:accent4>
        <a:accent5>
          <a:srgbClr val="B5C9D5"/>
        </a:accent5>
        <a:accent6>
          <a:srgbClr val="DC8700"/>
        </a:accent6>
        <a:hlink>
          <a:srgbClr val="FFE4AE"/>
        </a:hlink>
        <a:folHlink>
          <a:srgbClr val="002A3D"/>
        </a:folHlink>
      </a:clrScheme>
      <a:clrMap bg1="lt1" tx1="dk1" bg2="lt2" tx2="dk2" accent1="accent1" accent2="accent2" accent3="accent3" accent4="accent4" accent5="accent5" accent6="accent6" hlink="hlink" folHlink="folHlink"/>
    </a:extraClrScheme>
    <a:extraClrScheme>
      <a:clrScheme name="1_EUM_template_v03 4">
        <a:dk1>
          <a:srgbClr val="002569"/>
        </a:dk1>
        <a:lt1>
          <a:srgbClr val="FFFFFF"/>
        </a:lt1>
        <a:dk2>
          <a:srgbClr val="002569"/>
        </a:dk2>
        <a:lt2>
          <a:srgbClr val="5F758D"/>
        </a:lt2>
        <a:accent1>
          <a:srgbClr val="003F80"/>
        </a:accent1>
        <a:accent2>
          <a:srgbClr val="BDD7EE"/>
        </a:accent2>
        <a:accent3>
          <a:srgbClr val="FFFFFF"/>
        </a:accent3>
        <a:accent4>
          <a:srgbClr val="001E59"/>
        </a:accent4>
        <a:accent5>
          <a:srgbClr val="AAAFC0"/>
        </a:accent5>
        <a:accent6>
          <a:srgbClr val="ABC3D8"/>
        </a:accent6>
        <a:hlink>
          <a:srgbClr val="FFD350"/>
        </a:hlink>
        <a:folHlink>
          <a:srgbClr val="EB6F3F"/>
        </a:folHlink>
      </a:clrScheme>
      <a:clrMap bg1="lt1" tx1="dk1" bg2="lt2" tx2="dk2" accent1="accent1" accent2="accent2" accent3="accent3" accent4="accent4" accent5="accent5" accent6="accent6" hlink="hlink" folHlink="folHlink"/>
    </a:extraClrScheme>
    <a:extraClrScheme>
      <a:clrScheme name="1_EUM_template_v03 5">
        <a:dk1>
          <a:srgbClr val="002569"/>
        </a:dk1>
        <a:lt1>
          <a:srgbClr val="FFFFFF"/>
        </a:lt1>
        <a:dk2>
          <a:srgbClr val="002569"/>
        </a:dk2>
        <a:lt2>
          <a:srgbClr val="5F758D"/>
        </a:lt2>
        <a:accent1>
          <a:srgbClr val="C75B12"/>
        </a:accent1>
        <a:accent2>
          <a:srgbClr val="003359"/>
        </a:accent2>
        <a:accent3>
          <a:srgbClr val="FFFFFF"/>
        </a:accent3>
        <a:accent4>
          <a:srgbClr val="001E59"/>
        </a:accent4>
        <a:accent5>
          <a:srgbClr val="E0B5AA"/>
        </a:accent5>
        <a:accent6>
          <a:srgbClr val="002D50"/>
        </a:accent6>
        <a:hlink>
          <a:srgbClr val="92A2BD"/>
        </a:hlink>
        <a:folHlink>
          <a:srgbClr val="C7B37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720459-F48C-414D-899F-B18900DC1FFE}" vid="{79695FB6-756E-420B-8C49-5F104F1B407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Landscape (16_9 format) Template (153450 V2W)</Template>
  <TotalTime>261</TotalTime>
  <Words>851</Words>
  <Application>Microsoft Office PowerPoint</Application>
  <PresentationFormat>Widescreen</PresentationFormat>
  <Paragraphs>71</Paragraphs>
  <Slides>11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8" baseType="lpstr">
      <vt:lpstr>Arial</vt:lpstr>
      <vt:lpstr>Century Gothic</vt:lpstr>
      <vt:lpstr>Helvetica</vt:lpstr>
      <vt:lpstr>Tahoma</vt:lpstr>
      <vt:lpstr>Times New Roman</vt:lpstr>
      <vt:lpstr>Viewgraph Landscape Template</vt:lpstr>
      <vt:lpstr>Clip</vt:lpstr>
      <vt:lpstr>PowerPoint Presentation</vt:lpstr>
      <vt:lpstr>What do I think I learn from GOES-R prep</vt:lpstr>
      <vt:lpstr>Audience - Operational Meteorologists </vt:lpstr>
      <vt:lpstr>Study process</vt:lpstr>
      <vt:lpstr>PowerPoint Presentation</vt:lpstr>
      <vt:lpstr>PowerPoint Presentation</vt:lpstr>
      <vt:lpstr>PowerPoint Presentation</vt:lpstr>
      <vt:lpstr>PowerPoint Presentation</vt:lpstr>
      <vt:lpstr>PowerPoint Presentation</vt:lpstr>
      <vt:lpstr>Rich picture …</vt:lpstr>
      <vt:lpstr>PowerPoint Presentation</vt:lpstr>
    </vt:vector>
  </TitlesOfParts>
  <Company>EUMETSAT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Higgins</dc:creator>
  <cp:lastModifiedBy>Mark Higgins</cp:lastModifiedBy>
  <cp:revision>9</cp:revision>
  <cp:lastPrinted>2006-03-06T14:11:17Z</cp:lastPrinted>
  <dcterms:created xsi:type="dcterms:W3CDTF">2019-09-28T17:37:01Z</dcterms:created>
  <dcterms:modified xsi:type="dcterms:W3CDTF">2019-09-29T15:19:46Z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M_DOCNUM">
    <vt:lpwstr>153450</vt:lpwstr>
  </property>
  <property fmtid="{D5CDD505-2E9C-101B-9397-08002B2CF9AE}" pid="3" name="DM_DOCNAME">
    <vt:lpwstr>Presentation Landscape (16:9 format) Template</vt:lpwstr>
  </property>
  <property fmtid="{D5CDD505-2E9C-101B-9397-08002B2CF9AE}" pid="4" name="DM_AUTHOR">
    <vt:lpwstr>Hummingbird DM Administrator</vt:lpwstr>
  </property>
  <property fmtid="{D5CDD505-2E9C-101B-9397-08002B2CF9AE}" pid="5" name="DM_E_DOC_NO">
    <vt:lpwstr>EUM/GES/TEM/07/2025</vt:lpwstr>
  </property>
  <property fmtid="{D5CDD505-2E9C-101B-9397-08002B2CF9AE}" pid="6" name="DM_E_VER_NO">
    <vt:lpwstr>2W</vt:lpwstr>
  </property>
  <property fmtid="{D5CDD505-2E9C-101B-9397-08002B2CF9AE}" pid="7" name="DM_E_ISS_DATE">
    <vt:lpwstr>5 March 2019</vt:lpwstr>
  </property>
  <property fmtid="{D5CDD505-2E9C-101B-9397-08002B2CF9AE}" pid="8" name="DM_E_FROM_PERS2">
    <vt:lpwstr/>
  </property>
  <property fmtid="{D5CDD505-2E9C-101B-9397-08002B2CF9AE}" pid="9" name="DM_E_CONFID">
    <vt:lpwstr>Classification</vt:lpwstr>
  </property>
  <property fmtid="{D5CDD505-2E9C-101B-9397-08002B2CF9AE}" pid="10" name="DM_E_WBS_CODE">
    <vt:lpwstr/>
  </property>
  <property fmtid="{D5CDD505-2E9C-101B-9397-08002B2CF9AE}" pid="11" name="DM_E_DISTRIB">
    <vt:lpwstr/>
  </property>
</Properties>
</file>