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8" r:id="rId5"/>
    <p:sldId id="262" r:id="rId6"/>
    <p:sldId id="263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5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508803-412C-4C54-9B97-301579AE3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7257" y="1180010"/>
            <a:ext cx="7332617" cy="4313365"/>
          </a:xfrm>
        </p:spPr>
        <p:txBody>
          <a:bodyPr/>
          <a:lstStyle/>
          <a:p>
            <a:r>
              <a:rPr lang="en-US" sz="4000" dirty="0"/>
              <a:t>Theme #3</a:t>
            </a:r>
            <a:br>
              <a:rPr lang="en-US" sz="4000" dirty="0"/>
            </a:br>
            <a:r>
              <a:rPr lang="en-US" sz="4000" dirty="0"/>
              <a:t>Micro-credentials and credit transfer, how could we proceed</a:t>
            </a:r>
            <a:endParaRPr lang="it-IT" sz="4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C6155C-35BB-47F1-97A3-54A7BAF17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1" y="5493376"/>
            <a:ext cx="11247120" cy="1228099"/>
          </a:xfrm>
        </p:spPr>
        <p:txBody>
          <a:bodyPr>
            <a:noAutofit/>
          </a:bodyPr>
          <a:lstStyle/>
          <a:p>
            <a:r>
              <a:rPr lang="en-US" sz="1400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ChairS</a:t>
            </a:r>
            <a:endParaRPr lang="en-US" sz="14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1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Yan Ma, Chair of Reading-NUIST Academy; </a:t>
            </a:r>
          </a:p>
          <a:p>
            <a:r>
              <a:rPr lang="en-US" sz="1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Vieri Tarchiani, </a:t>
            </a:r>
            <a:r>
              <a:rPr lang="it-I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Istituto di </a:t>
            </a:r>
            <a:r>
              <a:rPr lang="it-IT" sz="1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BioEconomia</a:t>
            </a:r>
            <a:r>
              <a:rPr lang="it-I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- Consiglio Nazionale delle Ricerche</a:t>
            </a:r>
            <a:endParaRPr lang="it-IT" sz="1400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4DCEF7FF-9096-4E13-83C9-567DB053574F}"/>
              </a:ext>
            </a:extLst>
          </p:cNvPr>
          <p:cNvSpPr txBox="1">
            <a:spLocks/>
          </p:cNvSpPr>
          <p:nvPr/>
        </p:nvSpPr>
        <p:spPr>
          <a:xfrm>
            <a:off x="609601" y="795102"/>
            <a:ext cx="11247120" cy="12280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SYMET-14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391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293785-49F9-4B6F-9119-3BAFF301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Background to the </a:t>
            </a:r>
            <a:r>
              <a:rPr lang="it-IT" dirty="0" err="1"/>
              <a:t>theme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016460-33B9-4718-B534-912727F92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159" y="1720185"/>
            <a:ext cx="5245134" cy="3593591"/>
          </a:xfrm>
        </p:spPr>
        <p:txBody>
          <a:bodyPr>
            <a:noAutofit/>
          </a:bodyPr>
          <a:lstStyle/>
          <a:p>
            <a:r>
              <a:rPr lang="en-US" sz="2400" b="1" dirty="0"/>
              <a:t>Micro-credentials</a:t>
            </a:r>
            <a:r>
              <a:rPr lang="en-US" sz="2400" dirty="0"/>
              <a:t> demonstrate accomplishment of short or non-formal learning.</a:t>
            </a:r>
          </a:p>
          <a:p>
            <a:endParaRPr lang="en-US" sz="2400" dirty="0"/>
          </a:p>
          <a:p>
            <a:r>
              <a:rPr lang="en-US" sz="2400" dirty="0"/>
              <a:t>Micro-credentials can be </a:t>
            </a:r>
            <a:r>
              <a:rPr lang="en-US" sz="2400" b="1" dirty="0"/>
              <a:t>transferable and combinable </a:t>
            </a:r>
            <a:r>
              <a:rPr lang="en-US" sz="2400" dirty="0"/>
              <a:t>through credit transfer agreements.</a:t>
            </a:r>
          </a:p>
          <a:p>
            <a:endParaRPr lang="en-US" sz="2400" dirty="0"/>
          </a:p>
          <a:p>
            <a:r>
              <a:rPr lang="en-US" sz="2400" b="1" dirty="0"/>
              <a:t>Digital open badges </a:t>
            </a:r>
            <a:r>
              <a:rPr lang="en-US" sz="2400" dirty="0"/>
              <a:t>are a free and open technical standard that can be used by any organization. </a:t>
            </a:r>
            <a:endParaRPr lang="it-IT" sz="2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ADBC2CE-64F3-453C-9ACD-7C15DD9D3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626" y="3036584"/>
            <a:ext cx="3773223" cy="22294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5BF3360-B41B-4DAA-AD9B-F93B49547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626" y="5266031"/>
            <a:ext cx="3773223" cy="155562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82EED39-6466-4D54-876B-3AA8111171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75" t="28657" r="34162" b="33997"/>
          <a:stretch/>
        </p:blipFill>
        <p:spPr>
          <a:xfrm>
            <a:off x="6846626" y="1457161"/>
            <a:ext cx="3773223" cy="157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6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0F8EAC3A-20BF-4775-8C0C-90AD5FB3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250" y="4515135"/>
            <a:ext cx="3285460" cy="119667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How to encourage the adoption of the use of open digital badges as micro-credentials for training related to specific WMO or other recognized competency frameworks?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928EB492-452E-4275-AB9D-189D4BBBBF19}"/>
              </a:ext>
            </a:extLst>
          </p:cNvPr>
          <p:cNvSpPr txBox="1">
            <a:spLocks/>
          </p:cNvSpPr>
          <p:nvPr/>
        </p:nvSpPr>
        <p:spPr>
          <a:xfrm>
            <a:off x="1251678" y="382385"/>
            <a:ext cx="6099916" cy="1492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/>
              <a:t>Participants to WG 3</a:t>
            </a:r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DF88201-F6D4-4C49-A323-514A88BE0B51}"/>
              </a:ext>
            </a:extLst>
          </p:cNvPr>
          <p:cNvSpPr txBox="1">
            <a:spLocks/>
          </p:cNvSpPr>
          <p:nvPr/>
        </p:nvSpPr>
        <p:spPr>
          <a:xfrm>
            <a:off x="1251678" y="2286001"/>
            <a:ext cx="6099916" cy="359359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Maria </a:t>
            </a:r>
            <a:r>
              <a:rPr lang="en-US" dirty="0" err="1"/>
              <a:t>Mamaeva</a:t>
            </a:r>
            <a:r>
              <a:rPr lang="en-US" dirty="0"/>
              <a:t>, State Hydrological Institute of </a:t>
            </a:r>
            <a:r>
              <a:rPr lang="en-US" b="1" dirty="0"/>
              <a:t>ROSHYDROMET</a:t>
            </a:r>
            <a:r>
              <a:rPr lang="en-US" dirty="0"/>
              <a:t>, Russia</a:t>
            </a:r>
          </a:p>
          <a:p>
            <a:r>
              <a:rPr lang="en-US" dirty="0" err="1"/>
              <a:t>Jeferson</a:t>
            </a:r>
            <a:r>
              <a:rPr lang="en-US" dirty="0"/>
              <a:t> </a:t>
            </a:r>
            <a:r>
              <a:rPr lang="en-US" dirty="0" err="1"/>
              <a:t>Zerrudo</a:t>
            </a:r>
            <a:r>
              <a:rPr lang="en-US" dirty="0"/>
              <a:t> </a:t>
            </a:r>
            <a:r>
              <a:rPr lang="en-US" b="1" dirty="0"/>
              <a:t>DOST-PAGASA</a:t>
            </a:r>
            <a:r>
              <a:rPr lang="en-US" dirty="0"/>
              <a:t>, Philippine</a:t>
            </a:r>
          </a:p>
          <a:p>
            <a:r>
              <a:rPr lang="en-US" dirty="0"/>
              <a:t>Hillary Weller, </a:t>
            </a:r>
            <a:r>
              <a:rPr lang="en-US" b="1" dirty="0"/>
              <a:t>Reading University</a:t>
            </a:r>
            <a:r>
              <a:rPr lang="en-US" dirty="0"/>
              <a:t>, UK</a:t>
            </a:r>
          </a:p>
          <a:p>
            <a:r>
              <a:rPr lang="en-US" dirty="0" err="1"/>
              <a:t>Hanas</a:t>
            </a:r>
            <a:r>
              <a:rPr lang="en-US" dirty="0"/>
              <a:t> Baz, </a:t>
            </a:r>
            <a:r>
              <a:rPr lang="en-US" b="1" dirty="0"/>
              <a:t>Center of Meteorology</a:t>
            </a:r>
            <a:r>
              <a:rPr lang="en-US" dirty="0"/>
              <a:t>, Saudi Arabia</a:t>
            </a:r>
          </a:p>
          <a:p>
            <a:r>
              <a:rPr lang="en-US" dirty="0"/>
              <a:t>Vieri Tarchiani, </a:t>
            </a:r>
            <a:r>
              <a:rPr lang="en-US" b="1" dirty="0"/>
              <a:t>IBE-CNR</a:t>
            </a:r>
            <a:r>
              <a:rPr lang="en-US" dirty="0"/>
              <a:t>, Italy</a:t>
            </a:r>
          </a:p>
          <a:p>
            <a:r>
              <a:rPr lang="en-US" dirty="0"/>
              <a:t>With inputs from Mustafa </a:t>
            </a:r>
            <a:r>
              <a:rPr lang="en-US" dirty="0" err="1"/>
              <a:t>Adiguzel</a:t>
            </a:r>
            <a:r>
              <a:rPr lang="en-US" dirty="0"/>
              <a:t> and </a:t>
            </a:r>
            <a:r>
              <a:rPr lang="en-US" dirty="0" err="1"/>
              <a:t>Luciane</a:t>
            </a:r>
            <a:r>
              <a:rPr lang="en-US" dirty="0"/>
              <a:t> Veeck, </a:t>
            </a:r>
            <a:r>
              <a:rPr lang="en-US" b="1" dirty="0"/>
              <a:t>WMO Secretariat</a:t>
            </a:r>
            <a:r>
              <a:rPr lang="en-US" dirty="0"/>
              <a:t> and from </a:t>
            </a:r>
            <a:r>
              <a:rPr lang="en-US" b="1" dirty="0"/>
              <a:t>WG RA I </a:t>
            </a:r>
            <a:r>
              <a:rPr lang="en-US" dirty="0"/>
              <a:t>(French) and WG RA I (English)</a:t>
            </a:r>
          </a:p>
          <a:p>
            <a:endParaRPr lang="en-US" dirty="0"/>
          </a:p>
          <a:p>
            <a:r>
              <a:rPr lang="en-US" dirty="0"/>
              <a:t>Chair and Rapporteur:  Vieri Tarchiani, IBE-CNR, Italy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358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2CD83027-F810-4211-94BC-25BDA157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it-IT" sz="4400" dirty="0"/>
              <a:t>Challenges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28E301-DB2F-4FC6-95C8-978887C69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404810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Accreditation of issuing institutions: national level and international level both complicated and sensitive.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is not an accrediting institution but can recognize institutions as RTCs or Contributing partners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Quality standards: how to be sure that quality standards are respected?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Technical standard to be adopted for micro-credential: who set them?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Which platform for sharing open badges to choose? free or charging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Competencies based Training: training courses should refer to a common CF and courses description, as well as micro-credentials, should include Skills &amp; Knowledge, but not all CF of WMO are coherent or developed in the same way (for example CFCSP doesn’t have yet S&amp;K defined). CF doesn’t exist for all profiles.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6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E60AEF-B79A-4919-AF3F-FC67F55C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it-IT" sz="4400" dirty="0" err="1"/>
              <a:t>OpportunitiEs</a:t>
            </a:r>
            <a:endParaRPr lang="it-IT" sz="44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1B0A98-219A-42E2-8253-12C2AFDA9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370106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Existing network of Institutions contributing to the WMO Global Campus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RTCs are recognized by WMO, and the confirmation process ensure some quality standards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Contributing partners with agreements with WMO can be also recognized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Some experience in using micro-credentials and open badges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Free platforms for open badges sharing: </a:t>
            </a:r>
            <a:r>
              <a:rPr lang="en-US" dirty="0">
                <a:sym typeface="Wingdings" panose="05000000000000000000" pitchFamily="2" charset="2"/>
              </a:rPr>
              <a:t>Badgr.io is an example already used and interoperable with Moodle, Blackboard and other e-learning platforms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Standards and CF provided (or potentially provided) by WMO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could advise on standard to be used by the community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could include this subject in the </a:t>
            </a:r>
            <a:r>
              <a:rPr lang="en-US" dirty="0" err="1"/>
              <a:t>ToT</a:t>
            </a:r>
            <a:r>
              <a:rPr lang="en-US" dirty="0"/>
              <a:t> courses</a:t>
            </a:r>
          </a:p>
        </p:txBody>
      </p:sp>
    </p:spTree>
    <p:extLst>
      <p:ext uri="{BB962C8B-B14F-4D97-AF65-F5344CB8AC3E}">
        <p14:creationId xmlns:p14="http://schemas.microsoft.com/office/powerpoint/2010/main" val="283525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5526FDE-E29B-42CF-9B8C-458FB1C4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Collaboration </a:t>
            </a:r>
            <a:br>
              <a:rPr lang="en-US" sz="4400" dirty="0"/>
            </a:br>
            <a:r>
              <a:rPr lang="en-US" sz="2200" dirty="0"/>
              <a:t>How can collaborative action contribute?</a:t>
            </a:r>
            <a:endParaRPr lang="it-IT" sz="2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7EC20A-B292-47DF-8293-25687DFA0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433145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dirty="0" err="1"/>
              <a:t>RTCs</a:t>
            </a:r>
            <a:r>
              <a:rPr lang="it-IT" dirty="0"/>
              <a:t> and </a:t>
            </a:r>
            <a:r>
              <a:rPr lang="it-IT" dirty="0" err="1"/>
              <a:t>Contributing</a:t>
            </a:r>
            <a:r>
              <a:rPr lang="it-IT" dirty="0"/>
              <a:t> Partners can </a:t>
            </a:r>
            <a:r>
              <a:rPr lang="en-US" dirty="0"/>
              <a:t>voluntarily</a:t>
            </a:r>
            <a:r>
              <a:rPr lang="it-IT" dirty="0"/>
              <a:t> test the use of </a:t>
            </a:r>
            <a:r>
              <a:rPr lang="it-IT" dirty="0" err="1"/>
              <a:t>microcredentials</a:t>
            </a:r>
            <a:r>
              <a:rPr lang="it-IT" dirty="0"/>
              <a:t> and open badges, building on the </a:t>
            </a:r>
            <a:r>
              <a:rPr lang="it-IT" dirty="0" err="1"/>
              <a:t>experience</a:t>
            </a:r>
            <a:r>
              <a:rPr lang="it-IT" dirty="0"/>
              <a:t> of partners </a:t>
            </a:r>
            <a:r>
              <a:rPr lang="it-IT" dirty="0" err="1"/>
              <a:t>already</a:t>
            </a:r>
            <a:r>
              <a:rPr lang="it-IT" dirty="0"/>
              <a:t> </a:t>
            </a:r>
            <a:r>
              <a:rPr lang="it-IT" dirty="0" err="1"/>
              <a:t>doing</a:t>
            </a:r>
            <a:endParaRPr lang="it-IT" dirty="0"/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A first community of institutions </a:t>
            </a:r>
            <a:r>
              <a:rPr lang="it-IT" dirty="0" err="1"/>
              <a:t>recognized</a:t>
            </a:r>
            <a:r>
              <a:rPr lang="it-IT" dirty="0"/>
              <a:t> by WMO </a:t>
            </a:r>
            <a:r>
              <a:rPr lang="it-IT" dirty="0" err="1"/>
              <a:t>could</a:t>
            </a:r>
            <a:r>
              <a:rPr lang="it-IT" dirty="0"/>
              <a:t> start the </a:t>
            </a:r>
            <a:r>
              <a:rPr lang="it-IT" dirty="0" err="1"/>
              <a:t>process</a:t>
            </a:r>
            <a:endParaRPr lang="it-IT" dirty="0"/>
          </a:p>
          <a:p>
            <a:pPr marL="457200" indent="-457200">
              <a:buFont typeface="+mj-lt"/>
              <a:buAutoNum type="arabicPeriod"/>
            </a:pPr>
            <a:r>
              <a:rPr lang="it-IT" dirty="0">
                <a:sym typeface="Wingdings" panose="05000000000000000000" pitchFamily="2" charset="2"/>
              </a:rPr>
              <a:t>The community of WMO </a:t>
            </a:r>
            <a:r>
              <a:rPr lang="it-IT" dirty="0" err="1">
                <a:sym typeface="Wingdings" panose="05000000000000000000" pitchFamily="2" charset="2"/>
              </a:rPr>
              <a:t>RTCs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err="1">
                <a:sym typeface="Wingdings" panose="05000000000000000000" pitchFamily="2" charset="2"/>
              </a:rPr>
              <a:t>could</a:t>
            </a:r>
            <a:r>
              <a:rPr lang="it-IT" dirty="0">
                <a:sym typeface="Wingdings" panose="05000000000000000000" pitchFamily="2" charset="2"/>
              </a:rPr>
              <a:t> be the </a:t>
            </a:r>
            <a:r>
              <a:rPr lang="it-IT" dirty="0" err="1">
                <a:sym typeface="Wingdings" panose="05000000000000000000" pitchFamily="2" charset="2"/>
              </a:rPr>
              <a:t>starting</a:t>
            </a:r>
            <a:r>
              <a:rPr lang="it-IT" dirty="0">
                <a:sym typeface="Wingdings" panose="05000000000000000000" pitchFamily="2" charset="2"/>
              </a:rPr>
              <a:t> point.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>
                <a:sym typeface="Wingdings" panose="05000000000000000000" pitchFamily="2" charset="2"/>
              </a:rPr>
              <a:t>The network </a:t>
            </a:r>
            <a:r>
              <a:rPr lang="it-IT" dirty="0" err="1"/>
              <a:t>could</a:t>
            </a:r>
            <a:r>
              <a:rPr lang="it-IT" dirty="0"/>
              <a:t> be </a:t>
            </a:r>
            <a:r>
              <a:rPr lang="it-IT" dirty="0" err="1"/>
              <a:t>further</a:t>
            </a:r>
            <a:r>
              <a:rPr lang="it-IT" dirty="0"/>
              <a:t> </a:t>
            </a:r>
            <a:r>
              <a:rPr lang="it-IT" dirty="0" err="1">
                <a:sym typeface="Wingdings" panose="05000000000000000000" pitchFamily="2" charset="2"/>
              </a:rPr>
              <a:t>enlarged</a:t>
            </a:r>
            <a:r>
              <a:rPr lang="it-IT" dirty="0">
                <a:sym typeface="Wingdings" panose="05000000000000000000" pitchFamily="2" charset="2"/>
              </a:rPr>
              <a:t> with </a:t>
            </a:r>
            <a:r>
              <a:rPr lang="it-IT" dirty="0" err="1">
                <a:sym typeface="Wingdings" panose="05000000000000000000" pitchFamily="2" charset="2"/>
              </a:rPr>
              <a:t>other</a:t>
            </a:r>
            <a:r>
              <a:rPr lang="it-IT" dirty="0">
                <a:sym typeface="Wingdings" panose="05000000000000000000" pitchFamily="2" charset="2"/>
              </a:rPr>
              <a:t> «</a:t>
            </a:r>
            <a:r>
              <a:rPr lang="it-IT" dirty="0" err="1">
                <a:sym typeface="Wingdings" panose="05000000000000000000" pitchFamily="2" charset="2"/>
              </a:rPr>
              <a:t>contributing</a:t>
            </a:r>
            <a:r>
              <a:rPr lang="it-IT" dirty="0">
                <a:sym typeface="Wingdings" panose="05000000000000000000" pitchFamily="2" charset="2"/>
              </a:rPr>
              <a:t> partners» </a:t>
            </a:r>
            <a:r>
              <a:rPr lang="it-IT" dirty="0" err="1">
                <a:sym typeface="Wingdings" panose="05000000000000000000" pitchFamily="2" charset="2"/>
              </a:rPr>
              <a:t>having</a:t>
            </a:r>
            <a:r>
              <a:rPr lang="it-IT" dirty="0">
                <a:sym typeface="Wingdings" panose="05000000000000000000" pitchFamily="2" charset="2"/>
              </a:rPr>
              <a:t> an agreement with WMO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>
                <a:sym typeface="Wingdings" panose="05000000000000000000" pitchFamily="2" charset="2"/>
              </a:rPr>
              <a:t>WMO and partners already using Open badges can collaborate to define standards and provide some guidance or advise on how to proceed (standard procedures and metadata of open badges)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/>
              <a:t>At the RA-I WMO Global Campus Meeting in Cairo, December 2019, AGRHYMET-RTC Niger,  AEMET-RTC Spain, COMET, RTC South Africa had expressed interest in participating in a preliminary test of the use of open badges as core testing partners with the potential further participation of EAMAC,  VLC Morocco, RTC Algeria and RTC Egypt,</a:t>
            </a:r>
            <a:endParaRPr lang="it-IT" sz="2100" dirty="0"/>
          </a:p>
        </p:txBody>
      </p:sp>
    </p:spTree>
    <p:extLst>
      <p:ext uri="{BB962C8B-B14F-4D97-AF65-F5344CB8AC3E}">
        <p14:creationId xmlns:p14="http://schemas.microsoft.com/office/powerpoint/2010/main" val="200989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AF4F3B-0093-41A5-B8DC-D4596BA72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83" y="191305"/>
            <a:ext cx="10360925" cy="3593591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What steps might be required?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Defining the community: RTCs and collaborating partners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Proposing a basic standard (community identification, compulsory metadata, sharing platform)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Introduce voluntari</a:t>
            </a: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ly on partners training courses</a:t>
            </a:r>
            <a:endParaRPr lang="en-GB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Who is willing to take responsibility to contribute?</a:t>
            </a:r>
          </a:p>
          <a:p>
            <a:pPr lvl="1"/>
            <a:r>
              <a:rPr lang="en-GB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As RTCs:</a:t>
            </a:r>
          </a:p>
          <a:p>
            <a:pPr lvl="2"/>
            <a:r>
              <a:rPr lang="en-GB" dirty="0"/>
              <a:t>DOST-PAGASA-RTC, Philippine </a:t>
            </a:r>
          </a:p>
          <a:p>
            <a:pPr lvl="2"/>
            <a:r>
              <a:rPr lang="en-GB" dirty="0"/>
              <a:t>AGRHYMET-RTC Niger</a:t>
            </a:r>
          </a:p>
          <a:p>
            <a:pPr lvl="2"/>
            <a:r>
              <a:rPr lang="en-GB" dirty="0"/>
              <a:t>IBE-CNR-RTC, Italy</a:t>
            </a:r>
          </a:p>
          <a:p>
            <a:pPr lvl="1"/>
            <a:r>
              <a:rPr lang="en-GB" sz="1600" dirty="0"/>
              <a:t>As contributing partners:</a:t>
            </a:r>
          </a:p>
          <a:p>
            <a:pPr lvl="2"/>
            <a:r>
              <a:rPr lang="en-GB" dirty="0"/>
              <a:t>Reading University, UK</a:t>
            </a:r>
          </a:p>
          <a:p>
            <a:pPr lvl="2"/>
            <a:r>
              <a:rPr lang="en-GB" dirty="0"/>
              <a:t>ROSHYDROMET, Russia</a:t>
            </a:r>
          </a:p>
          <a:p>
            <a:pPr lvl="2"/>
            <a:r>
              <a:rPr lang="en-GB" dirty="0"/>
              <a:t>ENM, France</a:t>
            </a:r>
          </a:p>
          <a:p>
            <a:pPr marL="914400" lvl="2" indent="0">
              <a:buNone/>
            </a:pPr>
            <a:r>
              <a:rPr lang="en-GB" dirty="0"/>
              <a:t>To check if</a:t>
            </a:r>
            <a:r>
              <a:rPr lang="en-GB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AEMET-RTC Spain, COMET are still willing to participate</a:t>
            </a:r>
            <a:endParaRPr lang="en-GB" dirty="0"/>
          </a:p>
          <a:p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What contributions can offer?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WMO, RTC Italy and other experienced partners could suggest the basic standard to set the badges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All : Set-up badges in e-learning platforms (Moodle and Blackboard), Adopt a common interoperable platform, Provide feedback and lessons learned within a year</a:t>
            </a:r>
          </a:p>
          <a:p>
            <a:pPr lvl="1"/>
            <a:endParaRPr lang="en-GB" sz="16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3ED6645-14DE-452D-B892-C4D498286D7D}"/>
              </a:ext>
            </a:extLst>
          </p:cNvPr>
          <p:cNvSpPr txBox="1"/>
          <p:nvPr/>
        </p:nvSpPr>
        <p:spPr>
          <a:xfrm>
            <a:off x="4280263" y="2456532"/>
            <a:ext cx="6096000" cy="833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lvl="2" indent="-228600" defTabSz="914400">
              <a:lnSpc>
                <a:spcPct val="110000"/>
              </a:lnSpc>
              <a:spcBef>
                <a:spcPts val="70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NiMet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-RTC, Nigeria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0" lvl="2" indent="-228600" defTabSz="914400">
              <a:lnSpc>
                <a:spcPct val="110000"/>
              </a:lnSpc>
              <a:spcBef>
                <a:spcPts val="70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SAWS-RTC, South Africa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67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3E407-8F9E-4A5C-A28D-1DE92F5F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Actions</a:t>
            </a:r>
            <a:br>
              <a:rPr lang="en-US" dirty="0"/>
            </a:br>
            <a:r>
              <a:rPr lang="en-US" sz="2200" dirty="0"/>
              <a:t>Which recommendations does the group propose that could meet the chosen goals and contribute to the SYMET Statement?</a:t>
            </a:r>
            <a:endParaRPr lang="it-IT" sz="2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F061B3-A8D6-4C23-B130-E968F81F9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Gill Sans MT" panose="020B0502020104020203" pitchFamily="34" charset="0"/>
              <a:buChar char="≠"/>
            </a:pPr>
            <a:r>
              <a:rPr lang="en-US" sz="1600" dirty="0"/>
              <a:t>Recommendation 1</a:t>
            </a:r>
          </a:p>
          <a:p>
            <a:pPr marL="269875" indent="0">
              <a:buNone/>
            </a:pPr>
            <a:r>
              <a:rPr lang="en-US" sz="1600" dirty="0"/>
              <a:t>Acknowledging that </a:t>
            </a:r>
            <a:r>
              <a:rPr lang="en-US" sz="1600" b="1" dirty="0"/>
              <a:t>Micro-credentials</a:t>
            </a:r>
            <a:r>
              <a:rPr lang="en-US" sz="1600" dirty="0"/>
              <a:t> are useful for demonstrating accomplishment of short or non-formal learning and can be </a:t>
            </a:r>
            <a:r>
              <a:rPr lang="en-US" sz="1600" b="1" dirty="0"/>
              <a:t>transferable and combinable </a:t>
            </a:r>
            <a:r>
              <a:rPr lang="en-US" sz="1600" dirty="0"/>
              <a:t>through credit transfer agreements, it is recommended that the WMO facilitate a collaborative initiative under the global campus involving RTCs and Contributing partners to adopt standardized micro-credentials for short and non-formal training.</a:t>
            </a:r>
            <a:endParaRPr lang="en-GB" sz="1600" dirty="0"/>
          </a:p>
          <a:p>
            <a:pPr>
              <a:buFont typeface="Gill Sans MT" panose="020B0502020104020203" pitchFamily="34" charset="0"/>
              <a:buChar char="≠"/>
            </a:pPr>
            <a:r>
              <a:rPr lang="en-US" sz="1600" dirty="0"/>
              <a:t>Recommendation 1I</a:t>
            </a:r>
          </a:p>
          <a:p>
            <a:pPr marL="269875" indent="0">
              <a:buNone/>
            </a:pPr>
            <a:r>
              <a:rPr lang="en-US" sz="1600" dirty="0"/>
              <a:t>Acknowledging that </a:t>
            </a:r>
            <a:r>
              <a:rPr lang="en-US" sz="1600" b="1" dirty="0"/>
              <a:t>Digital open badges </a:t>
            </a:r>
            <a:r>
              <a:rPr lang="en-US" sz="1600" dirty="0"/>
              <a:t>are a free and open technical standard that can be used by any organization, it is recommended that WMO and Partners d</a:t>
            </a:r>
            <a:r>
              <a:rPr lang="en-GB" sz="1600" dirty="0" err="1"/>
              <a:t>efine</a:t>
            </a:r>
            <a:r>
              <a:rPr lang="en-GB" sz="1600" dirty="0"/>
              <a:t> a minimum set of standard metadata for badges and propose an open badges sharing platform (such as Badgr.io). </a:t>
            </a: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RTCs and collaborating partners are invited to participate in the community of open badges under the Global Campus and to adopt the minimum standard metadata for setting badges in their e-learning platforms</a:t>
            </a:r>
          </a:p>
          <a:p>
            <a:pPr>
              <a:buFont typeface="Gill Sans MT" panose="020B0502020104020203" pitchFamily="34" charset="0"/>
              <a:buChar char="≠"/>
            </a:pPr>
            <a:r>
              <a:rPr lang="en-US" sz="1600" dirty="0"/>
              <a:t>Recommendation III</a:t>
            </a:r>
          </a:p>
          <a:p>
            <a:pPr marL="269875" indent="0">
              <a:buNone/>
            </a:pP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mechanism for evaluating the process is set up and partners voluntarily adopting the open badges for some short-term </a:t>
            </a:r>
            <a:r>
              <a:rPr lang="en-GB" sz="160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training courses, as test, </a:t>
            </a: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provide feedbacks to the community in order to evaluate the performance of the proposed solution</a:t>
            </a:r>
          </a:p>
          <a:p>
            <a:endParaRPr lang="en-GB" sz="1600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4596677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0</TotalTime>
  <Words>908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Impact</vt:lpstr>
      <vt:lpstr>Badge</vt:lpstr>
      <vt:lpstr>Theme #3 Micro-credentials and credit transfer, how could we proceed</vt:lpstr>
      <vt:lpstr>Background to the theme</vt:lpstr>
      <vt:lpstr>How to encourage the adoption of the use of open digital badges as micro-credentials for training related to specific WMO or other recognized competency frameworks?</vt:lpstr>
      <vt:lpstr>Challenges</vt:lpstr>
      <vt:lpstr>OpportunitiEs</vt:lpstr>
      <vt:lpstr>Collaboration  How can collaborative action contribute?</vt:lpstr>
      <vt:lpstr>Presentazione standard di PowerPoint</vt:lpstr>
      <vt:lpstr>Recommended Actions Which recommendations does the group propose that could meet the chosen goals and contribute to the SYMET Statement?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 #3 Micro-credentials and credit transfer, how could we proceed</dc:title>
  <dc:creator>Vieri Tarchiani</dc:creator>
  <cp:lastModifiedBy>Vieri Tarchiani</cp:lastModifiedBy>
  <cp:revision>12</cp:revision>
  <dcterms:created xsi:type="dcterms:W3CDTF">2021-11-23T09:24:13Z</dcterms:created>
  <dcterms:modified xsi:type="dcterms:W3CDTF">2021-11-24T10:51:20Z</dcterms:modified>
</cp:coreProperties>
</file>