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sldIdLst>
    <p:sldId id="526" r:id="rId5"/>
    <p:sldId id="541" r:id="rId6"/>
    <p:sldId id="542" r:id="rId7"/>
    <p:sldId id="543" r:id="rId8"/>
    <p:sldId id="544" r:id="rId9"/>
    <p:sldId id="545" r:id="rId10"/>
    <p:sldId id="546" r:id="rId11"/>
    <p:sldId id="537" r:id="rId12"/>
    <p:sldId id="540" r:id="rId13"/>
  </p:sldIdLst>
  <p:sldSz cx="12192000" cy="6858000"/>
  <p:notesSz cx="6858000" cy="9144000"/>
  <p:defaultTextStyle>
    <a:defPPr>
      <a:defRPr lang="en-T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93"/>
    <p:restoredTop sz="95921"/>
  </p:normalViewPr>
  <p:slideViewPr>
    <p:cSldViewPr snapToGrid="0" snapToObjects="1">
      <p:cViewPr varScale="1">
        <p:scale>
          <a:sx n="82" d="100"/>
          <a:sy n="82" d="100"/>
        </p:scale>
        <p:origin x="499" y="7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62CCF9-2DD3-0B4E-8C8E-2E6FFD4C274E}" type="datetimeFigureOut">
              <a:rPr lang="en-US" smtClean="0"/>
              <a:t>11/10/2021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C6825C-2DA9-1A45-A6BB-F9A11A298964}" type="slidenum">
              <a:rPr lang="en-US" smtClean="0"/>
              <a:t>‹#›</a:t>
            </a:fld>
            <a:endParaRPr lang="en-US"/>
          </a:p>
        </p:txBody>
      </p:sp>
    </p:spTree>
    <p:extLst>
      <p:ext uri="{BB962C8B-B14F-4D97-AF65-F5344CB8AC3E}">
        <p14:creationId xmlns:p14="http://schemas.microsoft.com/office/powerpoint/2010/main" val="1141657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1953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EA0F0-54C5-024A-9100-B242E90031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DB00AA-9653-084A-8040-09D20DBA5B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021187-38EB-BF43-9720-0B21C76D5530}"/>
              </a:ext>
            </a:extLst>
          </p:cNvPr>
          <p:cNvSpPr>
            <a:spLocks noGrp="1"/>
          </p:cNvSpPr>
          <p:nvPr>
            <p:ph type="dt" sz="half" idx="10"/>
          </p:nvPr>
        </p:nvSpPr>
        <p:spPr/>
        <p:txBody>
          <a:bodyPr/>
          <a:lstStyle/>
          <a:p>
            <a:fld id="{E2C272F9-272A-B140-BE15-E5F46CDF6871}" type="datetimeFigureOut">
              <a:rPr lang="en-US" smtClean="0"/>
              <a:t>11/10/2021</a:t>
            </a:fld>
            <a:endParaRPr lang="en-US"/>
          </a:p>
        </p:txBody>
      </p:sp>
      <p:sp>
        <p:nvSpPr>
          <p:cNvPr id="5" name="Footer Placeholder 4">
            <a:extLst>
              <a:ext uri="{FF2B5EF4-FFF2-40B4-BE49-F238E27FC236}">
                <a16:creationId xmlns:a16="http://schemas.microsoft.com/office/drawing/2014/main" id="{151037F0-71C3-C743-86C7-D7DB7A901B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1D06E-0A71-5541-9B64-53FA874DF0D1}"/>
              </a:ext>
            </a:extLst>
          </p:cNvPr>
          <p:cNvSpPr>
            <a:spLocks noGrp="1"/>
          </p:cNvSpPr>
          <p:nvPr>
            <p:ph type="sldNum" sz="quarter" idx="12"/>
          </p:nvPr>
        </p:nvSpPr>
        <p:spPr/>
        <p:txBody>
          <a:bodyPr/>
          <a:lstStyle/>
          <a:p>
            <a:fld id="{032FCE87-B284-CA42-99A6-AD8D99C03B4E}" type="slidenum">
              <a:rPr lang="en-US" smtClean="0"/>
              <a:t>‹#›</a:t>
            </a:fld>
            <a:endParaRPr lang="en-US"/>
          </a:p>
        </p:txBody>
      </p:sp>
    </p:spTree>
    <p:extLst>
      <p:ext uri="{BB962C8B-B14F-4D97-AF65-F5344CB8AC3E}">
        <p14:creationId xmlns:p14="http://schemas.microsoft.com/office/powerpoint/2010/main" val="3633344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8B7CE-F3C2-8440-910D-E0E0F00846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DF794B-ABA6-5A4D-ADCD-817393C964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643BAD-B28C-6D49-BAAD-153E2FAC86C8}"/>
              </a:ext>
            </a:extLst>
          </p:cNvPr>
          <p:cNvSpPr>
            <a:spLocks noGrp="1"/>
          </p:cNvSpPr>
          <p:nvPr>
            <p:ph type="dt" sz="half" idx="10"/>
          </p:nvPr>
        </p:nvSpPr>
        <p:spPr/>
        <p:txBody>
          <a:bodyPr/>
          <a:lstStyle/>
          <a:p>
            <a:fld id="{E2C272F9-272A-B140-BE15-E5F46CDF6871}" type="datetimeFigureOut">
              <a:rPr lang="en-US" smtClean="0"/>
              <a:t>11/10/2021</a:t>
            </a:fld>
            <a:endParaRPr lang="en-US"/>
          </a:p>
        </p:txBody>
      </p:sp>
      <p:sp>
        <p:nvSpPr>
          <p:cNvPr id="5" name="Footer Placeholder 4">
            <a:extLst>
              <a:ext uri="{FF2B5EF4-FFF2-40B4-BE49-F238E27FC236}">
                <a16:creationId xmlns:a16="http://schemas.microsoft.com/office/drawing/2014/main" id="{A1F735C8-55F2-B242-ADFF-FF4036D0BE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7A6D25-2F36-754C-9D4E-28D5A5B32179}"/>
              </a:ext>
            </a:extLst>
          </p:cNvPr>
          <p:cNvSpPr>
            <a:spLocks noGrp="1"/>
          </p:cNvSpPr>
          <p:nvPr>
            <p:ph type="sldNum" sz="quarter" idx="12"/>
          </p:nvPr>
        </p:nvSpPr>
        <p:spPr/>
        <p:txBody>
          <a:bodyPr/>
          <a:lstStyle/>
          <a:p>
            <a:fld id="{032FCE87-B284-CA42-99A6-AD8D99C03B4E}" type="slidenum">
              <a:rPr lang="en-US" smtClean="0"/>
              <a:t>‹#›</a:t>
            </a:fld>
            <a:endParaRPr lang="en-US"/>
          </a:p>
        </p:txBody>
      </p:sp>
    </p:spTree>
    <p:extLst>
      <p:ext uri="{BB962C8B-B14F-4D97-AF65-F5344CB8AC3E}">
        <p14:creationId xmlns:p14="http://schemas.microsoft.com/office/powerpoint/2010/main" val="1604070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9CD96-71FD-B944-B249-E21ACA2D77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0B3A43-6133-5D4E-8A68-918ABBEC5A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F04AC4-B769-874D-BEE3-DF7066A599AB}"/>
              </a:ext>
            </a:extLst>
          </p:cNvPr>
          <p:cNvSpPr>
            <a:spLocks noGrp="1"/>
          </p:cNvSpPr>
          <p:nvPr>
            <p:ph type="dt" sz="half" idx="10"/>
          </p:nvPr>
        </p:nvSpPr>
        <p:spPr/>
        <p:txBody>
          <a:bodyPr/>
          <a:lstStyle/>
          <a:p>
            <a:fld id="{E2C272F9-272A-B140-BE15-E5F46CDF6871}" type="datetimeFigureOut">
              <a:rPr lang="en-US" smtClean="0"/>
              <a:t>11/10/2021</a:t>
            </a:fld>
            <a:endParaRPr lang="en-US"/>
          </a:p>
        </p:txBody>
      </p:sp>
      <p:sp>
        <p:nvSpPr>
          <p:cNvPr id="5" name="Footer Placeholder 4">
            <a:extLst>
              <a:ext uri="{FF2B5EF4-FFF2-40B4-BE49-F238E27FC236}">
                <a16:creationId xmlns:a16="http://schemas.microsoft.com/office/drawing/2014/main" id="{32A4AFC2-A9F7-D34D-8E41-7A715525FB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1509FD-66BA-DC4C-AC24-EED526631384}"/>
              </a:ext>
            </a:extLst>
          </p:cNvPr>
          <p:cNvSpPr>
            <a:spLocks noGrp="1"/>
          </p:cNvSpPr>
          <p:nvPr>
            <p:ph type="sldNum" sz="quarter" idx="12"/>
          </p:nvPr>
        </p:nvSpPr>
        <p:spPr/>
        <p:txBody>
          <a:bodyPr/>
          <a:lstStyle/>
          <a:p>
            <a:fld id="{032FCE87-B284-CA42-99A6-AD8D99C03B4E}" type="slidenum">
              <a:rPr lang="en-US" smtClean="0"/>
              <a:t>‹#›</a:t>
            </a:fld>
            <a:endParaRPr lang="en-US"/>
          </a:p>
        </p:txBody>
      </p:sp>
    </p:spTree>
    <p:extLst>
      <p:ext uri="{BB962C8B-B14F-4D97-AF65-F5344CB8AC3E}">
        <p14:creationId xmlns:p14="http://schemas.microsoft.com/office/powerpoint/2010/main" val="1049045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8A25F-8551-1B49-8B24-E1F13A775D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FB7BBA-3A14-2C47-8C1A-CB013A5752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B6EE27-FD41-E040-A321-AED0D9AE00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B84BA8-8DB6-5648-BD15-1851F98E6955}"/>
              </a:ext>
            </a:extLst>
          </p:cNvPr>
          <p:cNvSpPr>
            <a:spLocks noGrp="1"/>
          </p:cNvSpPr>
          <p:nvPr>
            <p:ph type="dt" sz="half" idx="10"/>
          </p:nvPr>
        </p:nvSpPr>
        <p:spPr/>
        <p:txBody>
          <a:bodyPr/>
          <a:lstStyle/>
          <a:p>
            <a:fld id="{E2C272F9-272A-B140-BE15-E5F46CDF6871}" type="datetimeFigureOut">
              <a:rPr lang="en-US" smtClean="0"/>
              <a:t>11/10/2021</a:t>
            </a:fld>
            <a:endParaRPr lang="en-US"/>
          </a:p>
        </p:txBody>
      </p:sp>
      <p:sp>
        <p:nvSpPr>
          <p:cNvPr id="6" name="Footer Placeholder 5">
            <a:extLst>
              <a:ext uri="{FF2B5EF4-FFF2-40B4-BE49-F238E27FC236}">
                <a16:creationId xmlns:a16="http://schemas.microsoft.com/office/drawing/2014/main" id="{BB766A74-3663-8A4D-BA77-061316C13C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BC7A81-C8DE-D341-B883-952D7043F95A}"/>
              </a:ext>
            </a:extLst>
          </p:cNvPr>
          <p:cNvSpPr>
            <a:spLocks noGrp="1"/>
          </p:cNvSpPr>
          <p:nvPr>
            <p:ph type="sldNum" sz="quarter" idx="12"/>
          </p:nvPr>
        </p:nvSpPr>
        <p:spPr/>
        <p:txBody>
          <a:bodyPr/>
          <a:lstStyle/>
          <a:p>
            <a:fld id="{032FCE87-B284-CA42-99A6-AD8D99C03B4E}" type="slidenum">
              <a:rPr lang="en-US" smtClean="0"/>
              <a:t>‹#›</a:t>
            </a:fld>
            <a:endParaRPr lang="en-US"/>
          </a:p>
        </p:txBody>
      </p:sp>
    </p:spTree>
    <p:extLst>
      <p:ext uri="{BB962C8B-B14F-4D97-AF65-F5344CB8AC3E}">
        <p14:creationId xmlns:p14="http://schemas.microsoft.com/office/powerpoint/2010/main" val="3023846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254FA-2408-F74D-9A51-E4A5E34FD8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A94271D-E77C-B042-BDAB-56A02CEE1A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28E384-FFDF-164A-9392-5479A22685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236712-F2C1-084C-8BD0-A6D47F13E6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E7C202-B62D-BA49-8E53-A342EA40EE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DA84B7-0287-034C-AA69-CE4471B2ADEE}"/>
              </a:ext>
            </a:extLst>
          </p:cNvPr>
          <p:cNvSpPr>
            <a:spLocks noGrp="1"/>
          </p:cNvSpPr>
          <p:nvPr>
            <p:ph type="dt" sz="half" idx="10"/>
          </p:nvPr>
        </p:nvSpPr>
        <p:spPr/>
        <p:txBody>
          <a:bodyPr/>
          <a:lstStyle/>
          <a:p>
            <a:fld id="{E2C272F9-272A-B140-BE15-E5F46CDF6871}" type="datetimeFigureOut">
              <a:rPr lang="en-US" smtClean="0"/>
              <a:t>11/10/2021</a:t>
            </a:fld>
            <a:endParaRPr lang="en-US"/>
          </a:p>
        </p:txBody>
      </p:sp>
      <p:sp>
        <p:nvSpPr>
          <p:cNvPr id="8" name="Footer Placeholder 7">
            <a:extLst>
              <a:ext uri="{FF2B5EF4-FFF2-40B4-BE49-F238E27FC236}">
                <a16:creationId xmlns:a16="http://schemas.microsoft.com/office/drawing/2014/main" id="{DACEE9D4-807E-B242-A9A6-881B4F51F8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93D430A-3552-A14A-8CD9-C715243B670E}"/>
              </a:ext>
            </a:extLst>
          </p:cNvPr>
          <p:cNvSpPr>
            <a:spLocks noGrp="1"/>
          </p:cNvSpPr>
          <p:nvPr>
            <p:ph type="sldNum" sz="quarter" idx="12"/>
          </p:nvPr>
        </p:nvSpPr>
        <p:spPr/>
        <p:txBody>
          <a:bodyPr/>
          <a:lstStyle/>
          <a:p>
            <a:fld id="{032FCE87-B284-CA42-99A6-AD8D99C03B4E}" type="slidenum">
              <a:rPr lang="en-US" smtClean="0"/>
              <a:t>‹#›</a:t>
            </a:fld>
            <a:endParaRPr lang="en-US"/>
          </a:p>
        </p:txBody>
      </p:sp>
    </p:spTree>
    <p:extLst>
      <p:ext uri="{BB962C8B-B14F-4D97-AF65-F5344CB8AC3E}">
        <p14:creationId xmlns:p14="http://schemas.microsoft.com/office/powerpoint/2010/main" val="1287762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FBA41-1849-624F-B40F-30B94519A7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A4F585-685B-DC42-83B3-531AADF2E7EB}"/>
              </a:ext>
            </a:extLst>
          </p:cNvPr>
          <p:cNvSpPr>
            <a:spLocks noGrp="1"/>
          </p:cNvSpPr>
          <p:nvPr>
            <p:ph type="dt" sz="half" idx="10"/>
          </p:nvPr>
        </p:nvSpPr>
        <p:spPr/>
        <p:txBody>
          <a:bodyPr/>
          <a:lstStyle/>
          <a:p>
            <a:fld id="{E2C272F9-272A-B140-BE15-E5F46CDF6871}" type="datetimeFigureOut">
              <a:rPr lang="en-US" smtClean="0"/>
              <a:t>11/10/2021</a:t>
            </a:fld>
            <a:endParaRPr lang="en-US"/>
          </a:p>
        </p:txBody>
      </p:sp>
      <p:sp>
        <p:nvSpPr>
          <p:cNvPr id="4" name="Footer Placeholder 3">
            <a:extLst>
              <a:ext uri="{FF2B5EF4-FFF2-40B4-BE49-F238E27FC236}">
                <a16:creationId xmlns:a16="http://schemas.microsoft.com/office/drawing/2014/main" id="{8375A836-DB64-784F-A836-CDA2750EF3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5D842B-78D6-7F4D-B5EB-3204A104B53D}"/>
              </a:ext>
            </a:extLst>
          </p:cNvPr>
          <p:cNvSpPr>
            <a:spLocks noGrp="1"/>
          </p:cNvSpPr>
          <p:nvPr>
            <p:ph type="sldNum" sz="quarter" idx="12"/>
          </p:nvPr>
        </p:nvSpPr>
        <p:spPr/>
        <p:txBody>
          <a:bodyPr/>
          <a:lstStyle/>
          <a:p>
            <a:fld id="{032FCE87-B284-CA42-99A6-AD8D99C03B4E}" type="slidenum">
              <a:rPr lang="en-US" smtClean="0"/>
              <a:t>‹#›</a:t>
            </a:fld>
            <a:endParaRPr lang="en-US"/>
          </a:p>
        </p:txBody>
      </p:sp>
    </p:spTree>
    <p:extLst>
      <p:ext uri="{BB962C8B-B14F-4D97-AF65-F5344CB8AC3E}">
        <p14:creationId xmlns:p14="http://schemas.microsoft.com/office/powerpoint/2010/main" val="1658567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CC98FC-9E6F-9042-827F-1F639B835816}"/>
              </a:ext>
            </a:extLst>
          </p:cNvPr>
          <p:cNvSpPr>
            <a:spLocks noGrp="1"/>
          </p:cNvSpPr>
          <p:nvPr>
            <p:ph type="dt" sz="half" idx="10"/>
          </p:nvPr>
        </p:nvSpPr>
        <p:spPr/>
        <p:txBody>
          <a:bodyPr/>
          <a:lstStyle/>
          <a:p>
            <a:fld id="{E2C272F9-272A-B140-BE15-E5F46CDF6871}" type="datetimeFigureOut">
              <a:rPr lang="en-US" smtClean="0"/>
              <a:t>11/10/2021</a:t>
            </a:fld>
            <a:endParaRPr lang="en-US"/>
          </a:p>
        </p:txBody>
      </p:sp>
      <p:sp>
        <p:nvSpPr>
          <p:cNvPr id="3" name="Footer Placeholder 2">
            <a:extLst>
              <a:ext uri="{FF2B5EF4-FFF2-40B4-BE49-F238E27FC236}">
                <a16:creationId xmlns:a16="http://schemas.microsoft.com/office/drawing/2014/main" id="{AF28CBB8-4089-7C42-B598-90F8C406A9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728F00-7378-0947-8E67-98716D4893CD}"/>
              </a:ext>
            </a:extLst>
          </p:cNvPr>
          <p:cNvSpPr>
            <a:spLocks noGrp="1"/>
          </p:cNvSpPr>
          <p:nvPr>
            <p:ph type="sldNum" sz="quarter" idx="12"/>
          </p:nvPr>
        </p:nvSpPr>
        <p:spPr/>
        <p:txBody>
          <a:bodyPr/>
          <a:lstStyle/>
          <a:p>
            <a:fld id="{032FCE87-B284-CA42-99A6-AD8D99C03B4E}" type="slidenum">
              <a:rPr lang="en-US" smtClean="0"/>
              <a:t>‹#›</a:t>
            </a:fld>
            <a:endParaRPr lang="en-US"/>
          </a:p>
        </p:txBody>
      </p:sp>
    </p:spTree>
    <p:extLst>
      <p:ext uri="{BB962C8B-B14F-4D97-AF65-F5344CB8AC3E}">
        <p14:creationId xmlns:p14="http://schemas.microsoft.com/office/powerpoint/2010/main" val="3811404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A387D-04D8-3A4F-B68E-565DC80EAF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0E6560-AC2B-BB40-AAC4-3738E8A064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E0160D-8E69-B843-AA8C-918E58B622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9245CB-3FFF-6842-ADDD-61273D541049}"/>
              </a:ext>
            </a:extLst>
          </p:cNvPr>
          <p:cNvSpPr>
            <a:spLocks noGrp="1"/>
          </p:cNvSpPr>
          <p:nvPr>
            <p:ph type="dt" sz="half" idx="10"/>
          </p:nvPr>
        </p:nvSpPr>
        <p:spPr/>
        <p:txBody>
          <a:bodyPr/>
          <a:lstStyle/>
          <a:p>
            <a:fld id="{E2C272F9-272A-B140-BE15-E5F46CDF6871}" type="datetimeFigureOut">
              <a:rPr lang="en-US" smtClean="0"/>
              <a:t>11/10/2021</a:t>
            </a:fld>
            <a:endParaRPr lang="en-US"/>
          </a:p>
        </p:txBody>
      </p:sp>
      <p:sp>
        <p:nvSpPr>
          <p:cNvPr id="6" name="Footer Placeholder 5">
            <a:extLst>
              <a:ext uri="{FF2B5EF4-FFF2-40B4-BE49-F238E27FC236}">
                <a16:creationId xmlns:a16="http://schemas.microsoft.com/office/drawing/2014/main" id="{E35481B3-3C14-1C4F-86FB-DBC35DBB43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45D587-BCCC-9E41-AAA3-411261D18070}"/>
              </a:ext>
            </a:extLst>
          </p:cNvPr>
          <p:cNvSpPr>
            <a:spLocks noGrp="1"/>
          </p:cNvSpPr>
          <p:nvPr>
            <p:ph type="sldNum" sz="quarter" idx="12"/>
          </p:nvPr>
        </p:nvSpPr>
        <p:spPr/>
        <p:txBody>
          <a:bodyPr/>
          <a:lstStyle/>
          <a:p>
            <a:fld id="{032FCE87-B284-CA42-99A6-AD8D99C03B4E}" type="slidenum">
              <a:rPr lang="en-US" smtClean="0"/>
              <a:t>‹#›</a:t>
            </a:fld>
            <a:endParaRPr lang="en-US"/>
          </a:p>
        </p:txBody>
      </p:sp>
    </p:spTree>
    <p:extLst>
      <p:ext uri="{BB962C8B-B14F-4D97-AF65-F5344CB8AC3E}">
        <p14:creationId xmlns:p14="http://schemas.microsoft.com/office/powerpoint/2010/main" val="3853275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C1B89-E669-5242-97A8-C1B3F73E4C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998128-21DE-F24C-A9D9-A247856DA4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3DCBDA-D81F-8848-9685-368813E0C4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32694B-950A-504B-97C8-5AD30873A4A2}"/>
              </a:ext>
            </a:extLst>
          </p:cNvPr>
          <p:cNvSpPr>
            <a:spLocks noGrp="1"/>
          </p:cNvSpPr>
          <p:nvPr>
            <p:ph type="dt" sz="half" idx="10"/>
          </p:nvPr>
        </p:nvSpPr>
        <p:spPr/>
        <p:txBody>
          <a:bodyPr/>
          <a:lstStyle/>
          <a:p>
            <a:fld id="{E2C272F9-272A-B140-BE15-E5F46CDF6871}" type="datetimeFigureOut">
              <a:rPr lang="en-US" smtClean="0"/>
              <a:t>11/10/2021</a:t>
            </a:fld>
            <a:endParaRPr lang="en-US"/>
          </a:p>
        </p:txBody>
      </p:sp>
      <p:sp>
        <p:nvSpPr>
          <p:cNvPr id="6" name="Footer Placeholder 5">
            <a:extLst>
              <a:ext uri="{FF2B5EF4-FFF2-40B4-BE49-F238E27FC236}">
                <a16:creationId xmlns:a16="http://schemas.microsoft.com/office/drawing/2014/main" id="{E48E6C7B-12C9-6F46-9565-0878A52B81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F6F438-B35A-BA41-BCB5-3D3E07FAAD83}"/>
              </a:ext>
            </a:extLst>
          </p:cNvPr>
          <p:cNvSpPr>
            <a:spLocks noGrp="1"/>
          </p:cNvSpPr>
          <p:nvPr>
            <p:ph type="sldNum" sz="quarter" idx="12"/>
          </p:nvPr>
        </p:nvSpPr>
        <p:spPr/>
        <p:txBody>
          <a:bodyPr/>
          <a:lstStyle/>
          <a:p>
            <a:fld id="{032FCE87-B284-CA42-99A6-AD8D99C03B4E}" type="slidenum">
              <a:rPr lang="en-US" smtClean="0"/>
              <a:t>‹#›</a:t>
            </a:fld>
            <a:endParaRPr lang="en-US"/>
          </a:p>
        </p:txBody>
      </p:sp>
    </p:spTree>
    <p:extLst>
      <p:ext uri="{BB962C8B-B14F-4D97-AF65-F5344CB8AC3E}">
        <p14:creationId xmlns:p14="http://schemas.microsoft.com/office/powerpoint/2010/main" val="2778855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AA276-6548-F245-B361-7B967965AE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543F41-1C62-FB40-A9F8-2554340EF1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25939B-D181-234F-9F27-F42A78A19B81}"/>
              </a:ext>
            </a:extLst>
          </p:cNvPr>
          <p:cNvSpPr>
            <a:spLocks noGrp="1"/>
          </p:cNvSpPr>
          <p:nvPr>
            <p:ph type="dt" sz="half" idx="10"/>
          </p:nvPr>
        </p:nvSpPr>
        <p:spPr/>
        <p:txBody>
          <a:bodyPr/>
          <a:lstStyle/>
          <a:p>
            <a:fld id="{E2C272F9-272A-B140-BE15-E5F46CDF6871}" type="datetimeFigureOut">
              <a:rPr lang="en-US" smtClean="0"/>
              <a:t>11/10/2021</a:t>
            </a:fld>
            <a:endParaRPr lang="en-US"/>
          </a:p>
        </p:txBody>
      </p:sp>
      <p:sp>
        <p:nvSpPr>
          <p:cNvPr id="5" name="Footer Placeholder 4">
            <a:extLst>
              <a:ext uri="{FF2B5EF4-FFF2-40B4-BE49-F238E27FC236}">
                <a16:creationId xmlns:a16="http://schemas.microsoft.com/office/drawing/2014/main" id="{E4A31EE6-4ECD-F34B-93F5-6AB6056867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BD6200-DB08-4149-B712-EA443EC6A8D4}"/>
              </a:ext>
            </a:extLst>
          </p:cNvPr>
          <p:cNvSpPr>
            <a:spLocks noGrp="1"/>
          </p:cNvSpPr>
          <p:nvPr>
            <p:ph type="sldNum" sz="quarter" idx="12"/>
          </p:nvPr>
        </p:nvSpPr>
        <p:spPr/>
        <p:txBody>
          <a:bodyPr/>
          <a:lstStyle/>
          <a:p>
            <a:fld id="{032FCE87-B284-CA42-99A6-AD8D99C03B4E}" type="slidenum">
              <a:rPr lang="en-US" smtClean="0"/>
              <a:t>‹#›</a:t>
            </a:fld>
            <a:endParaRPr lang="en-US"/>
          </a:p>
        </p:txBody>
      </p:sp>
    </p:spTree>
    <p:extLst>
      <p:ext uri="{BB962C8B-B14F-4D97-AF65-F5344CB8AC3E}">
        <p14:creationId xmlns:p14="http://schemas.microsoft.com/office/powerpoint/2010/main" val="687806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4BAF6D-4389-C648-9298-69430D6575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9B18E5-119F-BF4B-B1E6-294C912C35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6AFBFE-A144-3A49-B69A-C222060A08C3}"/>
              </a:ext>
            </a:extLst>
          </p:cNvPr>
          <p:cNvSpPr>
            <a:spLocks noGrp="1"/>
          </p:cNvSpPr>
          <p:nvPr>
            <p:ph type="dt" sz="half" idx="10"/>
          </p:nvPr>
        </p:nvSpPr>
        <p:spPr/>
        <p:txBody>
          <a:bodyPr/>
          <a:lstStyle/>
          <a:p>
            <a:fld id="{E2C272F9-272A-B140-BE15-E5F46CDF6871}" type="datetimeFigureOut">
              <a:rPr lang="en-US" smtClean="0"/>
              <a:t>11/10/2021</a:t>
            </a:fld>
            <a:endParaRPr lang="en-US"/>
          </a:p>
        </p:txBody>
      </p:sp>
      <p:sp>
        <p:nvSpPr>
          <p:cNvPr id="5" name="Footer Placeholder 4">
            <a:extLst>
              <a:ext uri="{FF2B5EF4-FFF2-40B4-BE49-F238E27FC236}">
                <a16:creationId xmlns:a16="http://schemas.microsoft.com/office/drawing/2014/main" id="{07D24B8D-DC3F-EF47-995A-57BAFEF3B6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7CA514-3FD7-F743-864A-29DF49344046}"/>
              </a:ext>
            </a:extLst>
          </p:cNvPr>
          <p:cNvSpPr>
            <a:spLocks noGrp="1"/>
          </p:cNvSpPr>
          <p:nvPr>
            <p:ph type="sldNum" sz="quarter" idx="12"/>
          </p:nvPr>
        </p:nvSpPr>
        <p:spPr/>
        <p:txBody>
          <a:bodyPr/>
          <a:lstStyle/>
          <a:p>
            <a:fld id="{032FCE87-B284-CA42-99A6-AD8D99C03B4E}" type="slidenum">
              <a:rPr lang="en-US" smtClean="0"/>
              <a:t>‹#›</a:t>
            </a:fld>
            <a:endParaRPr lang="en-US"/>
          </a:p>
        </p:txBody>
      </p:sp>
    </p:spTree>
    <p:extLst>
      <p:ext uri="{BB962C8B-B14F-4D97-AF65-F5344CB8AC3E}">
        <p14:creationId xmlns:p14="http://schemas.microsoft.com/office/powerpoint/2010/main" val="1961769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D052CC-86FF-B34A-A4A7-F91AFC7BC8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8CF6BF-7D46-1144-8AFA-292C204165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EF7EA6-2FCB-044E-A1A1-FF5D62AA74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C272F9-272A-B140-BE15-E5F46CDF6871}" type="datetimeFigureOut">
              <a:rPr lang="en-US" smtClean="0"/>
              <a:t>11/10/2021</a:t>
            </a:fld>
            <a:endParaRPr lang="en-US"/>
          </a:p>
        </p:txBody>
      </p:sp>
      <p:sp>
        <p:nvSpPr>
          <p:cNvPr id="5" name="Footer Placeholder 4">
            <a:extLst>
              <a:ext uri="{FF2B5EF4-FFF2-40B4-BE49-F238E27FC236}">
                <a16:creationId xmlns:a16="http://schemas.microsoft.com/office/drawing/2014/main" id="{2B5D6F71-29E8-4A48-8046-949F2F9F5A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ABAFFE2-C24C-8347-9B56-3D56C5692A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2FCE87-B284-CA42-99A6-AD8D99C03B4E}" type="slidenum">
              <a:rPr lang="en-US" smtClean="0"/>
              <a:t>‹#›</a:t>
            </a:fld>
            <a:endParaRPr lang="en-US"/>
          </a:p>
        </p:txBody>
      </p:sp>
    </p:spTree>
    <p:extLst>
      <p:ext uri="{BB962C8B-B14F-4D97-AF65-F5344CB8AC3E}">
        <p14:creationId xmlns:p14="http://schemas.microsoft.com/office/powerpoint/2010/main" val="858364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T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6" name="Picture 5">
            <a:extLst>
              <a:ext uri="{FF2B5EF4-FFF2-40B4-BE49-F238E27FC236}">
                <a16:creationId xmlns:a16="http://schemas.microsoft.com/office/drawing/2014/main" id="{AEF4F407-0D62-6044-A1AD-EF93C67E9A8B}"/>
              </a:ext>
            </a:extLst>
          </p:cNvPr>
          <p:cNvPicPr>
            <a:picLocks noChangeAspect="1"/>
          </p:cNvPicPr>
          <p:nvPr/>
        </p:nvPicPr>
        <p:blipFill>
          <a:blip r:embed="rId3" cstate="print"/>
          <a:stretch>
            <a:fillRect/>
          </a:stretch>
        </p:blipFill>
        <p:spPr bwMode="auto">
          <a:xfrm>
            <a:off x="1120744" y="577077"/>
            <a:ext cx="1500000" cy="1560000"/>
          </a:xfrm>
          <a:prstGeom prst="rect">
            <a:avLst/>
          </a:prstGeom>
          <a:ln>
            <a:noFill/>
          </a:ln>
          <a:effectLst>
            <a:outerShdw blurRad="292100" dist="139700" dir="2700000" algn="tl" rotWithShape="0">
              <a:srgbClr val="333333">
                <a:alpha val="65000"/>
              </a:srgbClr>
            </a:outerShdw>
          </a:effectLst>
        </p:spPr>
      </p:pic>
      <p:sp>
        <p:nvSpPr>
          <p:cNvPr id="2" name="Rectangle 1">
            <a:extLst>
              <a:ext uri="{FF2B5EF4-FFF2-40B4-BE49-F238E27FC236}">
                <a16:creationId xmlns:a16="http://schemas.microsoft.com/office/drawing/2014/main" id="{2A57F46F-726B-7B44-91CE-21DFC11D34E9}"/>
              </a:ext>
            </a:extLst>
          </p:cNvPr>
          <p:cNvSpPr/>
          <p:nvPr/>
        </p:nvSpPr>
        <p:spPr>
          <a:xfrm>
            <a:off x="1326591" y="2649883"/>
            <a:ext cx="10425222" cy="1311128"/>
          </a:xfrm>
          <a:prstGeom prst="rect">
            <a:avLst/>
          </a:prstGeom>
        </p:spPr>
        <p:txBody>
          <a:bodyPr wrap="square">
            <a:spAutoFit/>
          </a:bodyPr>
          <a:lstStyle/>
          <a:p>
            <a:pPr>
              <a:lnSpc>
                <a:spcPct val="90000"/>
              </a:lnSpc>
              <a:spcBef>
                <a:spcPct val="0"/>
              </a:spcBef>
            </a:pPr>
            <a:r>
              <a:rPr lang="en-US" sz="4000" b="1" dirty="0">
                <a:solidFill>
                  <a:srgbClr val="002060"/>
                </a:solidFill>
                <a:latin typeface="+mj-lt"/>
                <a:ea typeface="+mj-ea"/>
                <a:cs typeface="+mj-cs"/>
              </a:rPr>
              <a:t>Assembling Technical Resources to Assess Climate Risks </a:t>
            </a:r>
            <a:r>
              <a:rPr lang="en-US" b="1" i="1" dirty="0">
                <a:solidFill>
                  <a:srgbClr val="002060"/>
                </a:solidFill>
                <a:latin typeface="+mj-lt"/>
                <a:ea typeface="+mj-ea"/>
                <a:cs typeface="+mj-cs"/>
              </a:rPr>
              <a:t>-</a:t>
            </a:r>
            <a:r>
              <a:rPr lang="en-US" sz="4800" b="1" i="1" dirty="0">
                <a:solidFill>
                  <a:srgbClr val="002060"/>
                </a:solidFill>
                <a:latin typeface="+mj-lt"/>
                <a:ea typeface="+mj-ea"/>
                <a:cs typeface="+mj-cs"/>
              </a:rPr>
              <a:t> </a:t>
            </a:r>
            <a:r>
              <a:rPr lang="en-US" sz="2400" b="1" i="1" dirty="0">
                <a:solidFill>
                  <a:srgbClr val="002060"/>
                </a:solidFill>
                <a:latin typeface="+mj-lt"/>
                <a:ea typeface="+mj-ea"/>
                <a:cs typeface="+mj-cs"/>
              </a:rPr>
              <a:t>technical skills needed to use climate information effectively </a:t>
            </a:r>
            <a:endParaRPr lang="en-US" sz="4000" b="1" i="1" dirty="0">
              <a:solidFill>
                <a:srgbClr val="002060"/>
              </a:solidFill>
              <a:latin typeface="+mj-lt"/>
              <a:ea typeface="+mj-ea"/>
              <a:cs typeface="+mj-cs"/>
            </a:endParaRPr>
          </a:p>
        </p:txBody>
      </p:sp>
      <p:cxnSp>
        <p:nvCxnSpPr>
          <p:cNvPr id="7" name="Straight Connector 6">
            <a:extLst>
              <a:ext uri="{FF2B5EF4-FFF2-40B4-BE49-F238E27FC236}">
                <a16:creationId xmlns:a16="http://schemas.microsoft.com/office/drawing/2014/main" id="{2CCA5833-20DB-B646-920E-C3F65C7577FA}"/>
              </a:ext>
            </a:extLst>
          </p:cNvPr>
          <p:cNvCxnSpPr/>
          <p:nvPr/>
        </p:nvCxnSpPr>
        <p:spPr>
          <a:xfrm>
            <a:off x="1388235" y="4145677"/>
            <a:ext cx="8077200" cy="0"/>
          </a:xfrm>
          <a:prstGeom prst="line">
            <a:avLst/>
          </a:prstGeom>
          <a:ln w="28575">
            <a:solidFill>
              <a:srgbClr val="002060"/>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EB6AA96D-3410-4349-9B95-D15E6F1E7DBB}"/>
              </a:ext>
            </a:extLst>
          </p:cNvPr>
          <p:cNvSpPr txBox="1"/>
          <p:nvPr/>
        </p:nvSpPr>
        <p:spPr>
          <a:xfrm>
            <a:off x="1326591" y="4263775"/>
            <a:ext cx="2885814" cy="369332"/>
          </a:xfrm>
          <a:prstGeom prst="rect">
            <a:avLst/>
          </a:prstGeom>
          <a:noFill/>
        </p:spPr>
        <p:txBody>
          <a:bodyPr wrap="square" rtlCol="0">
            <a:spAutoFit/>
          </a:bodyPr>
          <a:lstStyle/>
          <a:p>
            <a:r>
              <a:rPr lang="en-US" dirty="0"/>
              <a:t>G Srinivasan, RIMES </a:t>
            </a:r>
          </a:p>
        </p:txBody>
      </p:sp>
      <p:sp>
        <p:nvSpPr>
          <p:cNvPr id="17" name="Rectangle 16">
            <a:extLst>
              <a:ext uri="{FF2B5EF4-FFF2-40B4-BE49-F238E27FC236}">
                <a16:creationId xmlns:a16="http://schemas.microsoft.com/office/drawing/2014/main" id="{6F06F4C3-87B7-1345-A111-52B7084EAA8D}"/>
              </a:ext>
            </a:extLst>
          </p:cNvPr>
          <p:cNvSpPr/>
          <p:nvPr/>
        </p:nvSpPr>
        <p:spPr>
          <a:xfrm>
            <a:off x="3079191" y="4835791"/>
            <a:ext cx="5671334" cy="369332"/>
          </a:xfrm>
          <a:prstGeom prst="rect">
            <a:avLst/>
          </a:prstGeom>
        </p:spPr>
        <p:txBody>
          <a:bodyPr wrap="square">
            <a:spAutoFit/>
          </a:bodyPr>
          <a:lstStyle/>
          <a:p>
            <a:r>
              <a:rPr lang="en-US" dirty="0" err="1"/>
              <a:t>ClimAdapt</a:t>
            </a:r>
            <a:r>
              <a:rPr lang="en-US" dirty="0"/>
              <a:t> Workshop, Online Session, 10 November 2021 </a:t>
            </a:r>
          </a:p>
        </p:txBody>
      </p:sp>
      <p:sp>
        <p:nvSpPr>
          <p:cNvPr id="8" name="Rectangle 2">
            <a:extLst>
              <a:ext uri="{FF2B5EF4-FFF2-40B4-BE49-F238E27FC236}">
                <a16:creationId xmlns:a16="http://schemas.microsoft.com/office/drawing/2014/main" id="{0961137D-A70E-1E4F-8AC0-9BD0EF5B0E19}"/>
              </a:ext>
            </a:extLst>
          </p:cNvPr>
          <p:cNvSpPr>
            <a:spLocks noChangeArrowheads="1"/>
          </p:cNvSpPr>
          <p:nvPr/>
        </p:nvSpPr>
        <p:spPr bwMode="auto">
          <a:xfrm>
            <a:off x="838200" y="34528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TH" altLang="en-TH" sz="900" b="0" i="0" u="none" strike="noStrike" cap="none" normalizeH="0" baseline="0">
                <a:ln>
                  <a:noFill/>
                </a:ln>
                <a:solidFill>
                  <a:schemeClr val="tx1"/>
                </a:solidFill>
                <a:effectLst/>
                <a:latin typeface="Calibri" panose="020F0502020204030204" pitchFamily="34" charset="0"/>
              </a:rPr>
            </a:br>
            <a:endParaRPr kumimoji="0" lang="en-TH" altLang="en-TH" sz="1800" b="0" i="0" u="none" strike="noStrike" cap="none" normalizeH="0" baseline="0">
              <a:ln>
                <a:noFill/>
              </a:ln>
              <a:solidFill>
                <a:schemeClr val="tx1"/>
              </a:solidFill>
              <a:effectLst/>
              <a:latin typeface="Arial" panose="020B0604020202020204" pitchFamily="34" charset="0"/>
            </a:endParaRPr>
          </a:p>
        </p:txBody>
      </p:sp>
      <p:pic>
        <p:nvPicPr>
          <p:cNvPr id="9" name="Picture 8">
            <a:extLst>
              <a:ext uri="{FF2B5EF4-FFF2-40B4-BE49-F238E27FC236}">
                <a16:creationId xmlns:a16="http://schemas.microsoft.com/office/drawing/2014/main" id="{8B012306-040C-0448-ADAC-2824C461D10A}"/>
              </a:ext>
            </a:extLst>
          </p:cNvPr>
          <p:cNvPicPr>
            <a:picLocks noChangeAspect="1"/>
          </p:cNvPicPr>
          <p:nvPr/>
        </p:nvPicPr>
        <p:blipFill>
          <a:blip r:embed="rId4"/>
          <a:stretch>
            <a:fillRect/>
          </a:stretch>
        </p:blipFill>
        <p:spPr>
          <a:xfrm>
            <a:off x="1326591" y="4633107"/>
            <a:ext cx="1752600" cy="774700"/>
          </a:xfrm>
          <a:prstGeom prst="rect">
            <a:avLst/>
          </a:prstGeom>
        </p:spPr>
      </p:pic>
    </p:spTree>
    <p:extLst>
      <p:ext uri="{BB962C8B-B14F-4D97-AF65-F5344CB8AC3E}">
        <p14:creationId xmlns:p14="http://schemas.microsoft.com/office/powerpoint/2010/main" val="2727748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lant growing in a concrete crack">
            <a:extLst>
              <a:ext uri="{FF2B5EF4-FFF2-40B4-BE49-F238E27FC236}">
                <a16:creationId xmlns:a16="http://schemas.microsoft.com/office/drawing/2014/main" id="{B2FCC3A0-6611-402A-BA41-C410FDE628A4}"/>
              </a:ext>
            </a:extLst>
          </p:cNvPr>
          <p:cNvPicPr>
            <a:picLocks noChangeAspect="1"/>
          </p:cNvPicPr>
          <p:nvPr/>
        </p:nvPicPr>
        <p:blipFill rotWithShape="1">
          <a:blip r:embed="rId2"/>
          <a:srcRect r="5882" b="-1"/>
          <a:stretch/>
        </p:blipFill>
        <p:spPr>
          <a:xfrm>
            <a:off x="1" y="10"/>
            <a:ext cx="9669642" cy="6857990"/>
          </a:xfrm>
          <a:prstGeom prst="rect">
            <a:avLst/>
          </a:prstGeom>
        </p:spPr>
      </p:pic>
      <p:sp>
        <p:nvSpPr>
          <p:cNvPr id="16" name="Rectangle 1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6A46E86-F82B-194F-BAFB-82DA3C160B9F}"/>
              </a:ext>
            </a:extLst>
          </p:cNvPr>
          <p:cNvSpPr>
            <a:spLocks noGrp="1"/>
          </p:cNvSpPr>
          <p:nvPr>
            <p:ph idx="1"/>
          </p:nvPr>
        </p:nvSpPr>
        <p:spPr>
          <a:xfrm>
            <a:off x="6679096" y="768626"/>
            <a:ext cx="4735493" cy="5408337"/>
          </a:xfrm>
        </p:spPr>
        <p:txBody>
          <a:bodyPr>
            <a:normAutofit/>
          </a:bodyPr>
          <a:lstStyle/>
          <a:p>
            <a:pPr marL="0" indent="0">
              <a:buNone/>
            </a:pPr>
            <a:r>
              <a:rPr lang="en-US" sz="2000" b="1" dirty="0"/>
              <a:t>How can you</a:t>
            </a:r>
            <a:r>
              <a:rPr lang="en-US" sz="2000" dirty="0"/>
              <a:t> help people weather a changing climate if you don’t fully understand all the ways, it affects them?</a:t>
            </a:r>
          </a:p>
          <a:p>
            <a:pPr marL="0" indent="0">
              <a:buNone/>
            </a:pPr>
            <a:r>
              <a:rPr lang="en-US" sz="2000" dirty="0"/>
              <a:t>It’s vital to consider that perspective when creating solutions to protect communities</a:t>
            </a:r>
          </a:p>
          <a:p>
            <a:pPr marL="0" indent="0">
              <a:buNone/>
            </a:pPr>
            <a:r>
              <a:rPr lang="en-US" sz="2000" dirty="0"/>
              <a:t>- </a:t>
            </a:r>
            <a:r>
              <a:rPr lang="en-US" sz="1800" dirty="0"/>
              <a:t>especially given that, by 2030, nearly one in four people could be exposed to a climate hazard severe enough to affect their lives or livelihoods.</a:t>
            </a:r>
          </a:p>
          <a:p>
            <a:pPr marL="0" indent="0" algn="r">
              <a:buNone/>
            </a:pPr>
            <a:r>
              <a:rPr lang="en-US" sz="1200" i="1" dirty="0">
                <a:solidFill>
                  <a:srgbClr val="002060"/>
                </a:solidFill>
              </a:rPr>
              <a:t>— </a:t>
            </a:r>
            <a:r>
              <a:rPr lang="en-US" sz="1200" i="1" dirty="0" err="1">
                <a:solidFill>
                  <a:srgbClr val="002060"/>
                </a:solidFill>
              </a:rPr>
              <a:t>Torea</a:t>
            </a:r>
            <a:r>
              <a:rPr lang="en-US" sz="1200" i="1" dirty="0">
                <a:solidFill>
                  <a:srgbClr val="002060"/>
                </a:solidFill>
              </a:rPr>
              <a:t> Frey, managing editor, Seattle, The Daily Read </a:t>
            </a:r>
          </a:p>
          <a:p>
            <a:pPr marL="0" indent="0">
              <a:buNone/>
            </a:pPr>
            <a:endParaRPr lang="en-US" sz="1800" i="1" dirty="0"/>
          </a:p>
        </p:txBody>
      </p:sp>
      <p:pic>
        <p:nvPicPr>
          <p:cNvPr id="2050" name="Picture 2" descr="McKinsey &amp; Company">
            <a:extLst>
              <a:ext uri="{FF2B5EF4-FFF2-40B4-BE49-F238E27FC236}">
                <a16:creationId xmlns:a16="http://schemas.microsoft.com/office/drawing/2014/main" id="{C47D69E0-BA0A-6742-8352-106CD4A4FB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8401" y="3780891"/>
            <a:ext cx="1145319" cy="360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9140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p&#10;&#10;Description automatically generated">
            <a:extLst>
              <a:ext uri="{FF2B5EF4-FFF2-40B4-BE49-F238E27FC236}">
                <a16:creationId xmlns:a16="http://schemas.microsoft.com/office/drawing/2014/main" id="{EB095383-D666-CA41-9621-8D249FDD8A63}"/>
              </a:ext>
            </a:extLst>
          </p:cNvPr>
          <p:cNvPicPr>
            <a:picLocks noChangeAspect="1"/>
          </p:cNvPicPr>
          <p:nvPr/>
        </p:nvPicPr>
        <p:blipFill>
          <a:blip r:embed="rId2"/>
          <a:stretch>
            <a:fillRect/>
          </a:stretch>
        </p:blipFill>
        <p:spPr>
          <a:xfrm>
            <a:off x="164156" y="265044"/>
            <a:ext cx="7654627" cy="6577034"/>
          </a:xfrm>
          <a:prstGeom prst="rect">
            <a:avLst/>
          </a:prstGeom>
        </p:spPr>
      </p:pic>
      <p:sp>
        <p:nvSpPr>
          <p:cNvPr id="7" name="TextBox 6">
            <a:extLst>
              <a:ext uri="{FF2B5EF4-FFF2-40B4-BE49-F238E27FC236}">
                <a16:creationId xmlns:a16="http://schemas.microsoft.com/office/drawing/2014/main" id="{D899385E-C7A7-F342-AA4A-42708E313E37}"/>
              </a:ext>
            </a:extLst>
          </p:cNvPr>
          <p:cNvSpPr txBox="1"/>
          <p:nvPr/>
        </p:nvSpPr>
        <p:spPr>
          <a:xfrm>
            <a:off x="164155" y="6580468"/>
            <a:ext cx="7654627" cy="261610"/>
          </a:xfrm>
          <a:prstGeom prst="rect">
            <a:avLst/>
          </a:prstGeom>
          <a:noFill/>
        </p:spPr>
        <p:txBody>
          <a:bodyPr wrap="square" rtlCol="0">
            <a:spAutoFit/>
          </a:bodyPr>
          <a:lstStyle/>
          <a:p>
            <a:r>
              <a:rPr lang="en-US" sz="1100" dirty="0"/>
              <a:t>Protecting people from a changing climate: The case for resilience, McKinsey Global Institute, November 8, 2021, on </a:t>
            </a:r>
            <a:r>
              <a:rPr lang="en-US" sz="1100" dirty="0" err="1"/>
              <a:t>McKinsey.com</a:t>
            </a:r>
            <a:r>
              <a:rPr lang="en-US" sz="1100" dirty="0"/>
              <a:t>.</a:t>
            </a:r>
          </a:p>
        </p:txBody>
      </p:sp>
      <p:sp>
        <p:nvSpPr>
          <p:cNvPr id="8" name="Oval 7">
            <a:extLst>
              <a:ext uri="{FF2B5EF4-FFF2-40B4-BE49-F238E27FC236}">
                <a16:creationId xmlns:a16="http://schemas.microsoft.com/office/drawing/2014/main" id="{A0233D7E-42BA-2C49-9A3A-0552932DA158}"/>
              </a:ext>
            </a:extLst>
          </p:cNvPr>
          <p:cNvSpPr/>
          <p:nvPr/>
        </p:nvSpPr>
        <p:spPr>
          <a:xfrm>
            <a:off x="5486399" y="4736386"/>
            <a:ext cx="277403" cy="26161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DAB71AF-8B4D-7849-AD23-06315A747B56}"/>
              </a:ext>
            </a:extLst>
          </p:cNvPr>
          <p:cNvPicPr>
            <a:picLocks noChangeAspect="1"/>
          </p:cNvPicPr>
          <p:nvPr/>
        </p:nvPicPr>
        <p:blipFill>
          <a:blip r:embed="rId3"/>
          <a:stretch>
            <a:fillRect/>
          </a:stretch>
        </p:blipFill>
        <p:spPr>
          <a:xfrm>
            <a:off x="8127707" y="2044176"/>
            <a:ext cx="3900137" cy="2953820"/>
          </a:xfrm>
          <a:prstGeom prst="rect">
            <a:avLst/>
          </a:prstGeom>
        </p:spPr>
      </p:pic>
      <p:cxnSp>
        <p:nvCxnSpPr>
          <p:cNvPr id="11" name="Straight Arrow Connector 10">
            <a:extLst>
              <a:ext uri="{FF2B5EF4-FFF2-40B4-BE49-F238E27FC236}">
                <a16:creationId xmlns:a16="http://schemas.microsoft.com/office/drawing/2014/main" id="{AEC2B55F-BD2A-DB4B-BE83-371C43A919C1}"/>
              </a:ext>
            </a:extLst>
          </p:cNvPr>
          <p:cNvCxnSpPr>
            <a:cxnSpLocks/>
          </p:cNvCxnSpPr>
          <p:nvPr/>
        </p:nvCxnSpPr>
        <p:spPr>
          <a:xfrm flipV="1">
            <a:off x="5763802" y="2764792"/>
            <a:ext cx="2363905" cy="1971594"/>
          </a:xfrm>
          <a:prstGeom prst="straightConnector1">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C9A0CF93-F6E0-5B4E-B118-E8EDDDC81708}"/>
              </a:ext>
            </a:extLst>
          </p:cNvPr>
          <p:cNvPicPr>
            <a:picLocks noChangeAspect="1"/>
          </p:cNvPicPr>
          <p:nvPr/>
        </p:nvPicPr>
        <p:blipFill>
          <a:blip r:embed="rId4"/>
          <a:stretch>
            <a:fillRect/>
          </a:stretch>
        </p:blipFill>
        <p:spPr>
          <a:xfrm>
            <a:off x="8179077" y="5549468"/>
            <a:ext cx="3399590" cy="1058238"/>
          </a:xfrm>
          <a:prstGeom prst="rect">
            <a:avLst/>
          </a:prstGeom>
        </p:spPr>
      </p:pic>
      <p:sp>
        <p:nvSpPr>
          <p:cNvPr id="16" name="TextBox 15">
            <a:extLst>
              <a:ext uri="{FF2B5EF4-FFF2-40B4-BE49-F238E27FC236}">
                <a16:creationId xmlns:a16="http://schemas.microsoft.com/office/drawing/2014/main" id="{07EFD2B7-4AB9-634C-88D6-6379F01925C7}"/>
              </a:ext>
            </a:extLst>
          </p:cNvPr>
          <p:cNvSpPr txBox="1"/>
          <p:nvPr/>
        </p:nvSpPr>
        <p:spPr>
          <a:xfrm>
            <a:off x="8127707" y="4997996"/>
            <a:ext cx="3790315" cy="738664"/>
          </a:xfrm>
          <a:prstGeom prst="rect">
            <a:avLst/>
          </a:prstGeom>
          <a:noFill/>
        </p:spPr>
        <p:txBody>
          <a:bodyPr wrap="square" rtlCol="0">
            <a:spAutoFit/>
          </a:bodyPr>
          <a:lstStyle/>
          <a:p>
            <a:r>
              <a:rPr lang="en-US" sz="1400" dirty="0"/>
              <a:t>Pilot Program for Climate Resilience (PPCR) </a:t>
            </a:r>
          </a:p>
          <a:p>
            <a:r>
              <a:rPr lang="en-US" sz="1400" dirty="0"/>
              <a:t>Bangladesh  - Capacity Development Technical Assistance Project </a:t>
            </a:r>
          </a:p>
        </p:txBody>
      </p:sp>
    </p:spTree>
    <p:extLst>
      <p:ext uri="{BB962C8B-B14F-4D97-AF65-F5344CB8AC3E}">
        <p14:creationId xmlns:p14="http://schemas.microsoft.com/office/powerpoint/2010/main" val="2393230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106A9-9B9B-B94F-89EE-285337727F1F}"/>
              </a:ext>
            </a:extLst>
          </p:cNvPr>
          <p:cNvSpPr>
            <a:spLocks noGrp="1"/>
          </p:cNvSpPr>
          <p:nvPr>
            <p:ph type="title"/>
          </p:nvPr>
        </p:nvSpPr>
        <p:spPr>
          <a:xfrm>
            <a:off x="838200" y="354851"/>
            <a:ext cx="9990762" cy="1325563"/>
          </a:xfrm>
          <a:solidFill>
            <a:schemeClr val="tx1"/>
          </a:solidFill>
        </p:spPr>
        <p:txBody>
          <a:bodyPr>
            <a:noAutofit/>
          </a:bodyPr>
          <a:lstStyle/>
          <a:p>
            <a:br>
              <a:rPr lang="en-US" sz="2800" dirty="0">
                <a:solidFill>
                  <a:schemeClr val="bg1"/>
                </a:solidFill>
              </a:rPr>
            </a:br>
            <a:r>
              <a:rPr lang="en-US" sz="2800" dirty="0">
                <a:solidFill>
                  <a:schemeClr val="bg1"/>
                </a:solidFill>
              </a:rPr>
              <a:t>Strengthening the Resilience of the Urban Water Supply, Drainage, and Sanitation to Climate Change in Coastal Towns – Bangladesh </a:t>
            </a:r>
            <a:br>
              <a:rPr lang="en-US" dirty="0"/>
            </a:br>
            <a:endParaRPr lang="en-US" sz="2800" dirty="0">
              <a:solidFill>
                <a:schemeClr val="bg1"/>
              </a:solidFill>
            </a:endParaRPr>
          </a:p>
        </p:txBody>
      </p:sp>
      <p:sp>
        <p:nvSpPr>
          <p:cNvPr id="3" name="Content Placeholder 2">
            <a:extLst>
              <a:ext uri="{FF2B5EF4-FFF2-40B4-BE49-F238E27FC236}">
                <a16:creationId xmlns:a16="http://schemas.microsoft.com/office/drawing/2014/main" id="{A7C2D9F8-02C5-0B4F-BCA7-E513F9AC1E12}"/>
              </a:ext>
            </a:extLst>
          </p:cNvPr>
          <p:cNvSpPr>
            <a:spLocks noGrp="1"/>
          </p:cNvSpPr>
          <p:nvPr>
            <p:ph idx="1"/>
          </p:nvPr>
        </p:nvSpPr>
        <p:spPr/>
        <p:txBody>
          <a:bodyPr>
            <a:normAutofit/>
          </a:bodyPr>
          <a:lstStyle/>
          <a:p>
            <a:r>
              <a:rPr lang="en-US" dirty="0"/>
              <a:t>To assess the impacts of climate change on urban water supply, sanitation, drainage systems, water availability and salinity.</a:t>
            </a:r>
          </a:p>
          <a:p>
            <a:r>
              <a:rPr lang="en-US" dirty="0"/>
              <a:t>To recommend practical and effective options for the location of water-intake works, the appropriate design of drainage systems, urban wastewater discharge and the location of sanitation infrastructure.</a:t>
            </a:r>
          </a:p>
          <a:p>
            <a:r>
              <a:rPr lang="en-US" dirty="0"/>
              <a:t>To identify structural and other options, and prioritize them in a participatory manner</a:t>
            </a:r>
          </a:p>
          <a:p>
            <a:r>
              <a:rPr lang="en-US" dirty="0"/>
              <a:t>To enhance the capacity of relevant central and local government to better adapt to climate change</a:t>
            </a:r>
          </a:p>
          <a:p>
            <a:endParaRPr lang="en-US" dirty="0"/>
          </a:p>
        </p:txBody>
      </p:sp>
      <p:sp>
        <p:nvSpPr>
          <p:cNvPr id="5" name="TextBox 4">
            <a:extLst>
              <a:ext uri="{FF2B5EF4-FFF2-40B4-BE49-F238E27FC236}">
                <a16:creationId xmlns:a16="http://schemas.microsoft.com/office/drawing/2014/main" id="{9BCF97A6-A890-3F42-AD45-F513050B7F4A}"/>
              </a:ext>
            </a:extLst>
          </p:cNvPr>
          <p:cNvSpPr txBox="1"/>
          <p:nvPr/>
        </p:nvSpPr>
        <p:spPr>
          <a:xfrm>
            <a:off x="549668" y="6105044"/>
            <a:ext cx="11070404" cy="584775"/>
          </a:xfrm>
          <a:prstGeom prst="rect">
            <a:avLst/>
          </a:prstGeom>
          <a:noFill/>
        </p:spPr>
        <p:txBody>
          <a:bodyPr wrap="square" rtlCol="0">
            <a:spAutoFit/>
          </a:bodyPr>
          <a:lstStyle/>
          <a:p>
            <a:r>
              <a:rPr lang="en-US" sz="1600" dirty="0"/>
              <a:t>Implementation Team: Climate Expert, Hydrological Engineer, Urban planner, GIS specialist, Water supply and sanitation experts, Financial expert, social scientist, geologist – ground-water, hydrological modeler, mathematical modelling expert </a:t>
            </a:r>
          </a:p>
        </p:txBody>
      </p:sp>
    </p:spTree>
    <p:extLst>
      <p:ext uri="{BB962C8B-B14F-4D97-AF65-F5344CB8AC3E}">
        <p14:creationId xmlns:p14="http://schemas.microsoft.com/office/powerpoint/2010/main" val="3879705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BF6B0F-A054-7743-9BEA-DBEE3B8671A1}"/>
              </a:ext>
            </a:extLst>
          </p:cNvPr>
          <p:cNvPicPr>
            <a:picLocks noChangeAspect="1"/>
          </p:cNvPicPr>
          <p:nvPr/>
        </p:nvPicPr>
        <p:blipFill>
          <a:blip r:embed="rId2"/>
          <a:stretch>
            <a:fillRect/>
          </a:stretch>
        </p:blipFill>
        <p:spPr>
          <a:xfrm>
            <a:off x="3265536" y="0"/>
            <a:ext cx="5660927" cy="6858000"/>
          </a:xfrm>
          <a:prstGeom prst="rect">
            <a:avLst/>
          </a:prstGeom>
        </p:spPr>
      </p:pic>
      <p:grpSp>
        <p:nvGrpSpPr>
          <p:cNvPr id="10" name="Group 9">
            <a:extLst>
              <a:ext uri="{FF2B5EF4-FFF2-40B4-BE49-F238E27FC236}">
                <a16:creationId xmlns:a16="http://schemas.microsoft.com/office/drawing/2014/main" id="{1AAB1F19-E0E1-024B-A6F1-4A5E62B207D8}"/>
              </a:ext>
            </a:extLst>
          </p:cNvPr>
          <p:cNvGrpSpPr/>
          <p:nvPr/>
        </p:nvGrpSpPr>
        <p:grpSpPr>
          <a:xfrm>
            <a:off x="8823720" y="246580"/>
            <a:ext cx="3197044" cy="646331"/>
            <a:chOff x="8823720" y="246580"/>
            <a:chExt cx="2878545" cy="646331"/>
          </a:xfrm>
        </p:grpSpPr>
        <p:sp>
          <p:nvSpPr>
            <p:cNvPr id="5" name="TextBox 4">
              <a:extLst>
                <a:ext uri="{FF2B5EF4-FFF2-40B4-BE49-F238E27FC236}">
                  <a16:creationId xmlns:a16="http://schemas.microsoft.com/office/drawing/2014/main" id="{AB78B44E-F8DE-9C45-93F3-B9E7B6193337}"/>
                </a:ext>
              </a:extLst>
            </p:cNvPr>
            <p:cNvSpPr txBox="1"/>
            <p:nvPr/>
          </p:nvSpPr>
          <p:spPr>
            <a:xfrm>
              <a:off x="9072081" y="246580"/>
              <a:ext cx="2630184" cy="646331"/>
            </a:xfrm>
            <a:prstGeom prst="rect">
              <a:avLst/>
            </a:prstGeom>
            <a:solidFill>
              <a:schemeClr val="accent2">
                <a:lumMod val="40000"/>
                <a:lumOff val="60000"/>
              </a:schemeClr>
            </a:solidFill>
          </p:spPr>
          <p:txBody>
            <a:bodyPr wrap="square" rtlCol="0">
              <a:spAutoFit/>
            </a:bodyPr>
            <a:lstStyle/>
            <a:p>
              <a:r>
                <a:rPr lang="en-US" sz="1200" dirty="0"/>
                <a:t>Understanding the context (location/sector specific) – institutional, operations, policies, socio-economic details</a:t>
              </a:r>
            </a:p>
          </p:txBody>
        </p:sp>
        <p:sp>
          <p:nvSpPr>
            <p:cNvPr id="6" name="Triangle 5">
              <a:extLst>
                <a:ext uri="{FF2B5EF4-FFF2-40B4-BE49-F238E27FC236}">
                  <a16:creationId xmlns:a16="http://schemas.microsoft.com/office/drawing/2014/main" id="{9E796051-D271-754F-A953-19637ABDF0B5}"/>
                </a:ext>
              </a:extLst>
            </p:cNvPr>
            <p:cNvSpPr/>
            <p:nvPr/>
          </p:nvSpPr>
          <p:spPr>
            <a:xfrm rot="16200000">
              <a:off x="8658444" y="467003"/>
              <a:ext cx="536036" cy="20548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extBox 6">
            <a:extLst>
              <a:ext uri="{FF2B5EF4-FFF2-40B4-BE49-F238E27FC236}">
                <a16:creationId xmlns:a16="http://schemas.microsoft.com/office/drawing/2014/main" id="{28BC01BE-04F5-E44F-B44D-34E4FE8079D7}"/>
              </a:ext>
            </a:extLst>
          </p:cNvPr>
          <p:cNvSpPr txBox="1"/>
          <p:nvPr/>
        </p:nvSpPr>
        <p:spPr>
          <a:xfrm>
            <a:off x="82193" y="71919"/>
            <a:ext cx="2609636" cy="923330"/>
          </a:xfrm>
          <a:prstGeom prst="rect">
            <a:avLst/>
          </a:prstGeom>
          <a:solidFill>
            <a:schemeClr val="accent1">
              <a:lumMod val="60000"/>
              <a:lumOff val="40000"/>
            </a:schemeClr>
          </a:solidFill>
        </p:spPr>
        <p:txBody>
          <a:bodyPr wrap="square" rtlCol="0">
            <a:spAutoFit/>
          </a:bodyPr>
          <a:lstStyle/>
          <a:p>
            <a:r>
              <a:rPr lang="en-US" b="1" dirty="0"/>
              <a:t>Steps to implement in the three coastal</a:t>
            </a:r>
          </a:p>
          <a:p>
            <a:r>
              <a:rPr lang="en-US" i="1" dirty="0" err="1"/>
              <a:t>Pourashavas</a:t>
            </a:r>
            <a:r>
              <a:rPr lang="en-US" i="1" dirty="0"/>
              <a:t> </a:t>
            </a:r>
            <a:r>
              <a:rPr lang="en-US" b="1" i="1" dirty="0"/>
              <a:t>(Townships)</a:t>
            </a:r>
          </a:p>
        </p:txBody>
      </p:sp>
      <p:grpSp>
        <p:nvGrpSpPr>
          <p:cNvPr id="14" name="Group 13">
            <a:extLst>
              <a:ext uri="{FF2B5EF4-FFF2-40B4-BE49-F238E27FC236}">
                <a16:creationId xmlns:a16="http://schemas.microsoft.com/office/drawing/2014/main" id="{496C6976-606A-BD45-8648-C7D18ED47485}"/>
              </a:ext>
            </a:extLst>
          </p:cNvPr>
          <p:cNvGrpSpPr/>
          <p:nvPr/>
        </p:nvGrpSpPr>
        <p:grpSpPr>
          <a:xfrm>
            <a:off x="489734" y="1724346"/>
            <a:ext cx="2878543" cy="646331"/>
            <a:chOff x="489734" y="1724346"/>
            <a:chExt cx="2878543" cy="646331"/>
          </a:xfrm>
        </p:grpSpPr>
        <p:sp>
          <p:nvSpPr>
            <p:cNvPr id="8" name="TextBox 7">
              <a:extLst>
                <a:ext uri="{FF2B5EF4-FFF2-40B4-BE49-F238E27FC236}">
                  <a16:creationId xmlns:a16="http://schemas.microsoft.com/office/drawing/2014/main" id="{1BEAADDB-0AEC-A84B-8651-97BEE383497D}"/>
                </a:ext>
              </a:extLst>
            </p:cNvPr>
            <p:cNvSpPr txBox="1"/>
            <p:nvPr/>
          </p:nvSpPr>
          <p:spPr>
            <a:xfrm>
              <a:off x="489734" y="1724346"/>
              <a:ext cx="2630184" cy="646331"/>
            </a:xfrm>
            <a:prstGeom prst="rect">
              <a:avLst/>
            </a:prstGeom>
            <a:solidFill>
              <a:schemeClr val="accent2">
                <a:lumMod val="40000"/>
                <a:lumOff val="60000"/>
              </a:schemeClr>
            </a:solidFill>
          </p:spPr>
          <p:txBody>
            <a:bodyPr wrap="square" rtlCol="0">
              <a:spAutoFit/>
            </a:bodyPr>
            <a:lstStyle/>
            <a:p>
              <a:r>
                <a:rPr lang="en-US" sz="1200" dirty="0"/>
                <a:t>Assessing present climate trends/variability and future climate change scenarios   </a:t>
              </a:r>
            </a:p>
          </p:txBody>
        </p:sp>
        <p:sp>
          <p:nvSpPr>
            <p:cNvPr id="9" name="Triangle 8">
              <a:extLst>
                <a:ext uri="{FF2B5EF4-FFF2-40B4-BE49-F238E27FC236}">
                  <a16:creationId xmlns:a16="http://schemas.microsoft.com/office/drawing/2014/main" id="{F4E4E826-3A87-604B-A2F7-4D993EE2B472}"/>
                </a:ext>
              </a:extLst>
            </p:cNvPr>
            <p:cNvSpPr/>
            <p:nvPr/>
          </p:nvSpPr>
          <p:spPr>
            <a:xfrm rot="5400000">
              <a:off x="2997518" y="1944770"/>
              <a:ext cx="536036" cy="20548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 name="Group 10">
            <a:extLst>
              <a:ext uri="{FF2B5EF4-FFF2-40B4-BE49-F238E27FC236}">
                <a16:creationId xmlns:a16="http://schemas.microsoft.com/office/drawing/2014/main" id="{BB4E2F86-D1FA-9148-A4E1-A05C76BCAF92}"/>
              </a:ext>
            </a:extLst>
          </p:cNvPr>
          <p:cNvGrpSpPr/>
          <p:nvPr/>
        </p:nvGrpSpPr>
        <p:grpSpPr>
          <a:xfrm>
            <a:off x="8926462" y="3105834"/>
            <a:ext cx="2878545" cy="646331"/>
            <a:chOff x="8823720" y="246580"/>
            <a:chExt cx="2878545" cy="646331"/>
          </a:xfrm>
        </p:grpSpPr>
        <p:sp>
          <p:nvSpPr>
            <p:cNvPr id="12" name="TextBox 11">
              <a:extLst>
                <a:ext uri="{FF2B5EF4-FFF2-40B4-BE49-F238E27FC236}">
                  <a16:creationId xmlns:a16="http://schemas.microsoft.com/office/drawing/2014/main" id="{0992E0B0-8679-B34A-B740-D34D9A73530F}"/>
                </a:ext>
              </a:extLst>
            </p:cNvPr>
            <p:cNvSpPr txBox="1"/>
            <p:nvPr/>
          </p:nvSpPr>
          <p:spPr>
            <a:xfrm>
              <a:off x="9072081" y="246580"/>
              <a:ext cx="2630184" cy="646331"/>
            </a:xfrm>
            <a:prstGeom prst="rect">
              <a:avLst/>
            </a:prstGeom>
            <a:solidFill>
              <a:schemeClr val="accent2">
                <a:lumMod val="40000"/>
                <a:lumOff val="60000"/>
              </a:schemeClr>
            </a:solidFill>
          </p:spPr>
          <p:txBody>
            <a:bodyPr wrap="square" rtlCol="0">
              <a:spAutoFit/>
            </a:bodyPr>
            <a:lstStyle/>
            <a:p>
              <a:r>
                <a:rPr lang="en-US" sz="1200" dirty="0"/>
                <a:t>Assessing impacts on sector and location specific activities – translating climate information</a:t>
              </a:r>
            </a:p>
          </p:txBody>
        </p:sp>
        <p:sp>
          <p:nvSpPr>
            <p:cNvPr id="13" name="Triangle 12">
              <a:extLst>
                <a:ext uri="{FF2B5EF4-FFF2-40B4-BE49-F238E27FC236}">
                  <a16:creationId xmlns:a16="http://schemas.microsoft.com/office/drawing/2014/main" id="{2377701A-1E3D-FB43-B4BC-E6FFE63191EC}"/>
                </a:ext>
              </a:extLst>
            </p:cNvPr>
            <p:cNvSpPr/>
            <p:nvPr/>
          </p:nvSpPr>
          <p:spPr>
            <a:xfrm rot="16200000">
              <a:off x="8658444" y="467003"/>
              <a:ext cx="536036" cy="20548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5" name="Group 14">
            <a:extLst>
              <a:ext uri="{FF2B5EF4-FFF2-40B4-BE49-F238E27FC236}">
                <a16:creationId xmlns:a16="http://schemas.microsoft.com/office/drawing/2014/main" id="{330545EB-F1FF-6B43-B2B5-F76FF226E152}"/>
              </a:ext>
            </a:extLst>
          </p:cNvPr>
          <p:cNvGrpSpPr/>
          <p:nvPr/>
        </p:nvGrpSpPr>
        <p:grpSpPr>
          <a:xfrm>
            <a:off x="489734" y="4487324"/>
            <a:ext cx="2878543" cy="646331"/>
            <a:chOff x="489734" y="1724346"/>
            <a:chExt cx="2878543" cy="646331"/>
          </a:xfrm>
        </p:grpSpPr>
        <p:sp>
          <p:nvSpPr>
            <p:cNvPr id="16" name="TextBox 15">
              <a:extLst>
                <a:ext uri="{FF2B5EF4-FFF2-40B4-BE49-F238E27FC236}">
                  <a16:creationId xmlns:a16="http://schemas.microsoft.com/office/drawing/2014/main" id="{706448CC-6449-4445-A83A-385E0B4B5705}"/>
                </a:ext>
              </a:extLst>
            </p:cNvPr>
            <p:cNvSpPr txBox="1"/>
            <p:nvPr/>
          </p:nvSpPr>
          <p:spPr>
            <a:xfrm>
              <a:off x="489734" y="1724346"/>
              <a:ext cx="2630184" cy="646331"/>
            </a:xfrm>
            <a:prstGeom prst="rect">
              <a:avLst/>
            </a:prstGeom>
            <a:solidFill>
              <a:schemeClr val="accent2">
                <a:lumMod val="40000"/>
                <a:lumOff val="60000"/>
              </a:schemeClr>
            </a:solidFill>
          </p:spPr>
          <p:txBody>
            <a:bodyPr wrap="square" rtlCol="0">
              <a:spAutoFit/>
            </a:bodyPr>
            <a:lstStyle/>
            <a:p>
              <a:r>
                <a:rPr lang="en-US" sz="1200" dirty="0"/>
                <a:t>Consultations with local agencies (Municipalities) and communities, technical assessment – identify options</a:t>
              </a:r>
            </a:p>
          </p:txBody>
        </p:sp>
        <p:sp>
          <p:nvSpPr>
            <p:cNvPr id="17" name="Triangle 16">
              <a:extLst>
                <a:ext uri="{FF2B5EF4-FFF2-40B4-BE49-F238E27FC236}">
                  <a16:creationId xmlns:a16="http://schemas.microsoft.com/office/drawing/2014/main" id="{D6AE2AA6-EEA5-2841-BE7E-0291DB87C060}"/>
                </a:ext>
              </a:extLst>
            </p:cNvPr>
            <p:cNvSpPr/>
            <p:nvPr/>
          </p:nvSpPr>
          <p:spPr>
            <a:xfrm rot="5400000">
              <a:off x="2997518" y="1944770"/>
              <a:ext cx="536036" cy="20548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a:extLst>
              <a:ext uri="{FF2B5EF4-FFF2-40B4-BE49-F238E27FC236}">
                <a16:creationId xmlns:a16="http://schemas.microsoft.com/office/drawing/2014/main" id="{01515AFB-A2B2-CC43-A5F2-0170D8991893}"/>
              </a:ext>
            </a:extLst>
          </p:cNvPr>
          <p:cNvGrpSpPr/>
          <p:nvPr/>
        </p:nvGrpSpPr>
        <p:grpSpPr>
          <a:xfrm>
            <a:off x="8926462" y="5752216"/>
            <a:ext cx="2878545" cy="646331"/>
            <a:chOff x="8823720" y="246580"/>
            <a:chExt cx="2878545" cy="646331"/>
          </a:xfrm>
        </p:grpSpPr>
        <p:sp>
          <p:nvSpPr>
            <p:cNvPr id="19" name="TextBox 18">
              <a:extLst>
                <a:ext uri="{FF2B5EF4-FFF2-40B4-BE49-F238E27FC236}">
                  <a16:creationId xmlns:a16="http://schemas.microsoft.com/office/drawing/2014/main" id="{42D1826E-A908-2A4D-BD38-ACD8D73A4543}"/>
                </a:ext>
              </a:extLst>
            </p:cNvPr>
            <p:cNvSpPr txBox="1"/>
            <p:nvPr/>
          </p:nvSpPr>
          <p:spPr>
            <a:xfrm>
              <a:off x="9072081" y="246580"/>
              <a:ext cx="2630184" cy="646331"/>
            </a:xfrm>
            <a:prstGeom prst="rect">
              <a:avLst/>
            </a:prstGeom>
            <a:solidFill>
              <a:schemeClr val="accent2">
                <a:lumMod val="40000"/>
                <a:lumOff val="60000"/>
              </a:schemeClr>
            </a:solidFill>
          </p:spPr>
          <p:txBody>
            <a:bodyPr wrap="square" rtlCol="0">
              <a:spAutoFit/>
            </a:bodyPr>
            <a:lstStyle/>
            <a:p>
              <a:endParaRPr lang="en-US" sz="1200" dirty="0"/>
            </a:p>
            <a:p>
              <a:r>
                <a:rPr lang="en-US" sz="1200" dirty="0"/>
                <a:t>Capacity Development/Awareness across all levels </a:t>
              </a:r>
            </a:p>
          </p:txBody>
        </p:sp>
        <p:sp>
          <p:nvSpPr>
            <p:cNvPr id="20" name="Triangle 19">
              <a:extLst>
                <a:ext uri="{FF2B5EF4-FFF2-40B4-BE49-F238E27FC236}">
                  <a16:creationId xmlns:a16="http://schemas.microsoft.com/office/drawing/2014/main" id="{7F2EF170-3734-9241-B8CB-5E48C302B286}"/>
                </a:ext>
              </a:extLst>
            </p:cNvPr>
            <p:cNvSpPr/>
            <p:nvPr/>
          </p:nvSpPr>
          <p:spPr>
            <a:xfrm rot="16200000">
              <a:off x="8658444" y="467003"/>
              <a:ext cx="536036" cy="20548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 name="TextBox 20">
            <a:extLst>
              <a:ext uri="{FF2B5EF4-FFF2-40B4-BE49-F238E27FC236}">
                <a16:creationId xmlns:a16="http://schemas.microsoft.com/office/drawing/2014/main" id="{422F6FDD-DF0E-5745-A646-566116CE36B4}"/>
              </a:ext>
            </a:extLst>
          </p:cNvPr>
          <p:cNvSpPr txBox="1"/>
          <p:nvPr/>
        </p:nvSpPr>
        <p:spPr>
          <a:xfrm>
            <a:off x="8926462" y="1202076"/>
            <a:ext cx="3094302" cy="1569660"/>
          </a:xfrm>
          <a:prstGeom prst="rect">
            <a:avLst/>
          </a:prstGeom>
          <a:solidFill>
            <a:schemeClr val="bg1">
              <a:lumMod val="75000"/>
            </a:schemeClr>
          </a:solidFill>
        </p:spPr>
        <p:txBody>
          <a:bodyPr wrap="square" rtlCol="0">
            <a:spAutoFit/>
          </a:bodyPr>
          <a:lstStyle/>
          <a:p>
            <a:r>
              <a:rPr lang="en-US" sz="1200" dirty="0"/>
              <a:t>Institutions: Local Municipalities, Local Govt Engineering Dept, Bangladesh Water Development Board, Ministry of Planning, Dept of Public Health and Engineering, Disaster Management Agency, Bangladesh University of Engineering and Technology, Dhaka, Water Resources and Planning Organization, Water Management Institute </a:t>
            </a:r>
          </a:p>
        </p:txBody>
      </p:sp>
    </p:spTree>
    <p:extLst>
      <p:ext uri="{BB962C8B-B14F-4D97-AF65-F5344CB8AC3E}">
        <p14:creationId xmlns:p14="http://schemas.microsoft.com/office/powerpoint/2010/main" val="1310753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B5966-FA5E-CF47-8C10-010141091AFF}"/>
              </a:ext>
            </a:extLst>
          </p:cNvPr>
          <p:cNvSpPr>
            <a:spLocks noGrp="1"/>
          </p:cNvSpPr>
          <p:nvPr>
            <p:ph type="title"/>
          </p:nvPr>
        </p:nvSpPr>
        <p:spPr>
          <a:xfrm>
            <a:off x="1421296" y="338622"/>
            <a:ext cx="10515600" cy="456510"/>
          </a:xfrm>
        </p:spPr>
        <p:txBody>
          <a:bodyPr>
            <a:normAutofit fontScale="90000"/>
          </a:bodyPr>
          <a:lstStyle/>
          <a:p>
            <a:r>
              <a:rPr lang="en-US" dirty="0"/>
              <a:t>Components of the Analysis framework </a:t>
            </a:r>
          </a:p>
        </p:txBody>
      </p:sp>
      <p:pic>
        <p:nvPicPr>
          <p:cNvPr id="4" name="Picture 3">
            <a:extLst>
              <a:ext uri="{FF2B5EF4-FFF2-40B4-BE49-F238E27FC236}">
                <a16:creationId xmlns:a16="http://schemas.microsoft.com/office/drawing/2014/main" id="{9CB64022-F11C-CA47-B98D-9F00C31E8F45}"/>
              </a:ext>
            </a:extLst>
          </p:cNvPr>
          <p:cNvPicPr>
            <a:picLocks noChangeAspect="1"/>
          </p:cNvPicPr>
          <p:nvPr/>
        </p:nvPicPr>
        <p:blipFill>
          <a:blip r:embed="rId2"/>
          <a:stretch>
            <a:fillRect/>
          </a:stretch>
        </p:blipFill>
        <p:spPr>
          <a:xfrm>
            <a:off x="2249004" y="1142032"/>
            <a:ext cx="7890518" cy="5377346"/>
          </a:xfrm>
          <a:prstGeom prst="rect">
            <a:avLst/>
          </a:prstGeom>
        </p:spPr>
      </p:pic>
    </p:spTree>
    <p:extLst>
      <p:ext uri="{BB962C8B-B14F-4D97-AF65-F5344CB8AC3E}">
        <p14:creationId xmlns:p14="http://schemas.microsoft.com/office/powerpoint/2010/main" val="3102477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D7B8C2EB-4D5B-A940-B6B4-243691EF4386}"/>
              </a:ext>
            </a:extLst>
          </p:cNvPr>
          <p:cNvGraphicFramePr>
            <a:graphicFrameLocks noGrp="1"/>
          </p:cNvGraphicFramePr>
          <p:nvPr>
            <p:extLst>
              <p:ext uri="{D42A27DB-BD31-4B8C-83A1-F6EECF244321}">
                <p14:modId xmlns:p14="http://schemas.microsoft.com/office/powerpoint/2010/main" val="355921481"/>
              </p:ext>
            </p:extLst>
          </p:nvPr>
        </p:nvGraphicFramePr>
        <p:xfrm>
          <a:off x="1041115" y="586101"/>
          <a:ext cx="10109770" cy="5918200"/>
        </p:xfrm>
        <a:graphic>
          <a:graphicData uri="http://schemas.openxmlformats.org/drawingml/2006/table">
            <a:tbl>
              <a:tblPr firstRow="1" bandRow="1">
                <a:tableStyleId>{5C22544A-7EE6-4342-B048-85BDC9FD1C3A}</a:tableStyleId>
              </a:tblPr>
              <a:tblGrid>
                <a:gridCol w="705696">
                  <a:extLst>
                    <a:ext uri="{9D8B030D-6E8A-4147-A177-3AD203B41FA5}">
                      <a16:colId xmlns:a16="http://schemas.microsoft.com/office/drawing/2014/main" val="2656096538"/>
                    </a:ext>
                  </a:extLst>
                </a:gridCol>
                <a:gridCol w="1821747">
                  <a:extLst>
                    <a:ext uri="{9D8B030D-6E8A-4147-A177-3AD203B41FA5}">
                      <a16:colId xmlns:a16="http://schemas.microsoft.com/office/drawing/2014/main" val="3628311454"/>
                    </a:ext>
                  </a:extLst>
                </a:gridCol>
                <a:gridCol w="7582327">
                  <a:extLst>
                    <a:ext uri="{9D8B030D-6E8A-4147-A177-3AD203B41FA5}">
                      <a16:colId xmlns:a16="http://schemas.microsoft.com/office/drawing/2014/main" val="2849222457"/>
                    </a:ext>
                  </a:extLst>
                </a:gridCol>
              </a:tblGrid>
              <a:tr h="370840">
                <a:tc>
                  <a:txBody>
                    <a:bodyPr/>
                    <a:lstStyle/>
                    <a:p>
                      <a:endParaRPr lang="en-US"/>
                    </a:p>
                  </a:txBody>
                  <a:tcPr/>
                </a:tc>
                <a:tc>
                  <a:txBody>
                    <a:bodyPr/>
                    <a:lstStyle/>
                    <a:p>
                      <a:r>
                        <a:rPr lang="en-US" dirty="0"/>
                        <a:t>Sub-sector</a:t>
                      </a:r>
                    </a:p>
                  </a:txBody>
                  <a:tcPr/>
                </a:tc>
                <a:tc>
                  <a:txBody>
                    <a:bodyPr/>
                    <a:lstStyle/>
                    <a:p>
                      <a:r>
                        <a:rPr lang="en-US" dirty="0"/>
                        <a:t>Adaptation Options considered </a:t>
                      </a:r>
                    </a:p>
                  </a:txBody>
                  <a:tcPr/>
                </a:tc>
                <a:extLst>
                  <a:ext uri="{0D108BD9-81ED-4DB2-BD59-A6C34878D82A}">
                    <a16:rowId xmlns:a16="http://schemas.microsoft.com/office/drawing/2014/main" val="1234059704"/>
                  </a:ext>
                </a:extLst>
              </a:tr>
              <a:tr h="370840">
                <a:tc>
                  <a:txBody>
                    <a:bodyPr/>
                    <a:lstStyle/>
                    <a:p>
                      <a:r>
                        <a:rPr lang="en-US" dirty="0"/>
                        <a:t>1</a:t>
                      </a:r>
                    </a:p>
                  </a:txBody>
                  <a:tcPr/>
                </a:tc>
                <a:tc>
                  <a:txBody>
                    <a:bodyPr/>
                    <a:lstStyle/>
                    <a:p>
                      <a:r>
                        <a:rPr lang="en-US" dirty="0"/>
                        <a:t>Water Supply</a:t>
                      </a:r>
                    </a:p>
                  </a:txBody>
                  <a:tcPr/>
                </a:tc>
                <a:tc>
                  <a:txBody>
                    <a:bodyPr/>
                    <a:lstStyle/>
                    <a:p>
                      <a:r>
                        <a:rPr lang="en-US" sz="1600" u="sng" kern="1200" dirty="0">
                          <a:solidFill>
                            <a:schemeClr val="dk1"/>
                          </a:solidFill>
                          <a:effectLst/>
                          <a:latin typeface="+mn-lt"/>
                          <a:ea typeface="+mn-ea"/>
                          <a:cs typeface="+mn-cs"/>
                        </a:rPr>
                        <a:t>Structural</a:t>
                      </a:r>
                    </a:p>
                    <a:p>
                      <a:pPr marL="285750" indent="-285750">
                        <a:buFont typeface="Arial" panose="020B0604020202020204" pitchFamily="34" charset="0"/>
                        <a:buChar char="•"/>
                      </a:pPr>
                      <a:r>
                        <a:rPr lang="en-US" sz="1600" kern="1200" dirty="0">
                          <a:solidFill>
                            <a:schemeClr val="dk1"/>
                          </a:solidFill>
                          <a:effectLst/>
                          <a:latin typeface="+mn-lt"/>
                          <a:ea typeface="+mn-ea"/>
                          <a:cs typeface="+mn-cs"/>
                        </a:rPr>
                        <a:t>Sustained sources of quality freshwater that can meet future growth demands from groundwater aquifers</a:t>
                      </a:r>
                    </a:p>
                    <a:p>
                      <a:pPr marL="285750" indent="-285750">
                        <a:buFont typeface="Arial" panose="020B0604020202020204" pitchFamily="34" charset="0"/>
                        <a:buChar char="•"/>
                      </a:pPr>
                      <a:r>
                        <a:rPr lang="en-US" sz="1600" kern="1200" dirty="0">
                          <a:solidFill>
                            <a:schemeClr val="dk1"/>
                          </a:solidFill>
                          <a:effectLst/>
                          <a:latin typeface="+mn-lt"/>
                          <a:ea typeface="+mn-ea"/>
                          <a:cs typeface="+mn-cs"/>
                        </a:rPr>
                        <a:t>Sustained sources of quality freshwater that can meet future growth demands from surface-water sources</a:t>
                      </a:r>
                    </a:p>
                    <a:p>
                      <a:pPr marL="285750" indent="-285750">
                        <a:buFont typeface="Arial" panose="020B0604020202020204" pitchFamily="34" charset="0"/>
                        <a:buChar char="•"/>
                      </a:pPr>
                      <a:r>
                        <a:rPr lang="en-US" sz="1600" kern="1200" dirty="0">
                          <a:solidFill>
                            <a:schemeClr val="dk1"/>
                          </a:solidFill>
                          <a:effectLst/>
                          <a:latin typeface="+mn-lt"/>
                          <a:ea typeface="+mn-ea"/>
                          <a:cs typeface="+mn-cs"/>
                        </a:rPr>
                        <a:t>Mix of piped water and deep hand tube wells to cover and sustain a broader coverage throughout the township</a:t>
                      </a:r>
                    </a:p>
                    <a:p>
                      <a:r>
                        <a:rPr lang="en-US" sz="1600" u="sng" kern="1200" dirty="0">
                          <a:solidFill>
                            <a:schemeClr val="dk1"/>
                          </a:solidFill>
                          <a:effectLst/>
                          <a:latin typeface="+mn-lt"/>
                          <a:ea typeface="+mn-ea"/>
                          <a:cs typeface="+mn-cs"/>
                        </a:rPr>
                        <a:t>Non-structural</a:t>
                      </a:r>
                    </a:p>
                    <a:p>
                      <a:r>
                        <a:rPr lang="en-US" sz="1600" kern="1200" dirty="0">
                          <a:solidFill>
                            <a:schemeClr val="dk1"/>
                          </a:solidFill>
                          <a:effectLst/>
                          <a:latin typeface="+mn-lt"/>
                          <a:ea typeface="+mn-ea"/>
                          <a:cs typeface="+mn-cs"/>
                        </a:rPr>
                        <a:t>Financial Management of water supply system</a:t>
                      </a:r>
                    </a:p>
                    <a:p>
                      <a:r>
                        <a:rPr lang="en-US" sz="1600" kern="1200" dirty="0">
                          <a:solidFill>
                            <a:schemeClr val="dk1"/>
                          </a:solidFill>
                          <a:effectLst/>
                          <a:latin typeface="+mn-lt"/>
                          <a:ea typeface="+mn-ea"/>
                          <a:cs typeface="+mn-cs"/>
                        </a:rPr>
                        <a:t>Programme to sensitize the community regarding safe and</a:t>
                      </a:r>
                    </a:p>
                    <a:p>
                      <a:r>
                        <a:rPr lang="en-US" sz="1600" kern="1200" dirty="0">
                          <a:solidFill>
                            <a:schemeClr val="dk1"/>
                          </a:solidFill>
                          <a:effectLst/>
                          <a:latin typeface="+mn-lt"/>
                          <a:ea typeface="+mn-ea"/>
                          <a:cs typeface="+mn-cs"/>
                        </a:rPr>
                        <a:t>economical water use and hygienic practices</a:t>
                      </a:r>
                    </a:p>
                  </a:txBody>
                  <a:tcPr/>
                </a:tc>
                <a:extLst>
                  <a:ext uri="{0D108BD9-81ED-4DB2-BD59-A6C34878D82A}">
                    <a16:rowId xmlns:a16="http://schemas.microsoft.com/office/drawing/2014/main" val="1233870099"/>
                  </a:ext>
                </a:extLst>
              </a:tr>
              <a:tr h="370840">
                <a:tc>
                  <a:txBody>
                    <a:bodyPr/>
                    <a:lstStyle/>
                    <a:p>
                      <a:r>
                        <a:rPr lang="en-US" dirty="0"/>
                        <a:t>2</a:t>
                      </a:r>
                    </a:p>
                  </a:txBody>
                  <a:tcPr/>
                </a:tc>
                <a:tc>
                  <a:txBody>
                    <a:bodyPr/>
                    <a:lstStyle/>
                    <a:p>
                      <a:r>
                        <a:rPr lang="en-US" sz="1800" kern="1200" dirty="0">
                          <a:solidFill>
                            <a:schemeClr val="dk1"/>
                          </a:solidFill>
                          <a:effectLst/>
                          <a:latin typeface="+mn-lt"/>
                          <a:ea typeface="+mn-ea"/>
                          <a:cs typeface="+mn-cs"/>
                        </a:rPr>
                        <a:t>Drainage System</a:t>
                      </a:r>
                    </a:p>
                    <a:p>
                      <a:r>
                        <a:rPr lang="en-US" sz="1800" kern="1200" dirty="0">
                          <a:solidFill>
                            <a:schemeClr val="dk1"/>
                          </a:solidFill>
                          <a:effectLst/>
                          <a:latin typeface="+mn-lt"/>
                          <a:ea typeface="+mn-ea"/>
                          <a:cs typeface="+mn-cs"/>
                        </a:rPr>
                        <a:t>and Flood</a:t>
                      </a:r>
                    </a:p>
                    <a:p>
                      <a:r>
                        <a:rPr lang="en-US" sz="1800" kern="1200" dirty="0">
                          <a:solidFill>
                            <a:schemeClr val="dk1"/>
                          </a:solidFill>
                          <a:effectLst/>
                          <a:latin typeface="+mn-lt"/>
                          <a:ea typeface="+mn-ea"/>
                          <a:cs typeface="+mn-cs"/>
                        </a:rPr>
                        <a:t>Control/Disaster</a:t>
                      </a:r>
                    </a:p>
                    <a:p>
                      <a:r>
                        <a:rPr lang="en-US" sz="1800" kern="1200" dirty="0">
                          <a:solidFill>
                            <a:schemeClr val="dk1"/>
                          </a:solidFill>
                          <a:effectLst/>
                          <a:latin typeface="+mn-lt"/>
                          <a:ea typeface="+mn-ea"/>
                          <a:cs typeface="+mn-cs"/>
                        </a:rPr>
                        <a:t>Management</a:t>
                      </a:r>
                    </a:p>
                    <a:p>
                      <a:endParaRPr lang="en-US" dirty="0"/>
                    </a:p>
                  </a:txBody>
                  <a:tcPr/>
                </a:tc>
                <a:tc>
                  <a:txBody>
                    <a:bodyPr/>
                    <a:lstStyle/>
                    <a:p>
                      <a:pPr algn="l" defTabSz="914400" rtl="0" eaLnBrk="1" latinLnBrk="0" hangingPunct="1"/>
                      <a:r>
                        <a:rPr lang="en-US" sz="1600" u="sng" kern="1200" dirty="0">
                          <a:solidFill>
                            <a:schemeClr val="dk1"/>
                          </a:solidFill>
                          <a:effectLst/>
                          <a:latin typeface="+mn-lt"/>
                          <a:ea typeface="+mn-ea"/>
                          <a:cs typeface="+mn-cs"/>
                        </a:rPr>
                        <a:t>Structural</a:t>
                      </a:r>
                    </a:p>
                    <a:p>
                      <a:pPr algn="l" defTabSz="914400" rtl="0" eaLnBrk="1" latinLnBrk="0" hangingPunct="1"/>
                      <a:r>
                        <a:rPr lang="en-US" sz="1600" u="none" kern="1200" dirty="0">
                          <a:solidFill>
                            <a:schemeClr val="dk1"/>
                          </a:solidFill>
                          <a:effectLst/>
                          <a:latin typeface="+mn-lt"/>
                          <a:ea typeface="+mn-ea"/>
                          <a:cs typeface="+mn-cs"/>
                        </a:rPr>
                        <a:t>Re-excavate drainage canals, Increasing the height of flood and road embankments</a:t>
                      </a:r>
                    </a:p>
                    <a:p>
                      <a:pPr algn="l" defTabSz="914400" rtl="0" eaLnBrk="1" latinLnBrk="0" hangingPunct="1"/>
                      <a:r>
                        <a:rPr lang="en-US" sz="1600" u="none" kern="1200" dirty="0">
                          <a:solidFill>
                            <a:schemeClr val="dk1"/>
                          </a:solidFill>
                          <a:effectLst/>
                          <a:latin typeface="+mn-lt"/>
                          <a:ea typeface="+mn-ea"/>
                          <a:cs typeface="+mn-cs"/>
                        </a:rPr>
                        <a:t>O&amp;M of Drainage Infrastructures, Important infrastructures in raised flood proof areas e.g. </a:t>
                      </a:r>
                      <a:r>
                        <a:rPr lang="en-US" sz="1600" u="none" kern="1200" dirty="0" err="1">
                          <a:solidFill>
                            <a:schemeClr val="dk1"/>
                          </a:solidFill>
                          <a:effectLst/>
                          <a:latin typeface="+mn-lt"/>
                          <a:ea typeface="+mn-ea"/>
                          <a:cs typeface="+mn-cs"/>
                        </a:rPr>
                        <a:t>townships’s</a:t>
                      </a:r>
                      <a:r>
                        <a:rPr lang="en-US" sz="1600" u="none" kern="1200" dirty="0">
                          <a:solidFill>
                            <a:schemeClr val="dk1"/>
                          </a:solidFill>
                          <a:effectLst/>
                          <a:latin typeface="+mn-lt"/>
                          <a:ea typeface="+mn-ea"/>
                          <a:cs typeface="+mn-cs"/>
                        </a:rPr>
                        <a:t>, power station, school, hospital, fuel station etc.</a:t>
                      </a:r>
                    </a:p>
                    <a:p>
                      <a:pPr algn="l" defTabSz="914400" rtl="0" eaLnBrk="1" latinLnBrk="0" hangingPunct="1"/>
                      <a:r>
                        <a:rPr lang="en-US" sz="1600" u="none" kern="1200" dirty="0">
                          <a:solidFill>
                            <a:schemeClr val="dk1"/>
                          </a:solidFill>
                          <a:effectLst/>
                          <a:latin typeface="+mn-lt"/>
                          <a:ea typeface="+mn-ea"/>
                          <a:cs typeface="+mn-cs"/>
                        </a:rPr>
                        <a:t>Increase Channel Capacity, Embankment Erosion Protection, Increase Tidal Outfall Capacities</a:t>
                      </a:r>
                    </a:p>
                    <a:p>
                      <a:pPr algn="l" defTabSz="914400" rtl="0" eaLnBrk="1" latinLnBrk="0" hangingPunct="1"/>
                      <a:r>
                        <a:rPr lang="en-US" sz="1600" u="sng" kern="1200" dirty="0">
                          <a:solidFill>
                            <a:schemeClr val="dk1"/>
                          </a:solidFill>
                          <a:effectLst/>
                          <a:latin typeface="+mn-lt"/>
                          <a:ea typeface="+mn-ea"/>
                          <a:cs typeface="+mn-cs"/>
                        </a:rPr>
                        <a:t>Non-structural</a:t>
                      </a:r>
                    </a:p>
                    <a:p>
                      <a:pPr algn="l" defTabSz="914400" rtl="0" eaLnBrk="1" latinLnBrk="0" hangingPunct="1"/>
                      <a:r>
                        <a:rPr lang="en-US" sz="1600" u="none" kern="1200" dirty="0">
                          <a:solidFill>
                            <a:schemeClr val="dk1"/>
                          </a:solidFill>
                          <a:effectLst/>
                          <a:latin typeface="+mn-lt"/>
                          <a:ea typeface="+mn-ea"/>
                          <a:cs typeface="+mn-cs"/>
                        </a:rPr>
                        <a:t>Improved Flood Warning</a:t>
                      </a:r>
                    </a:p>
                    <a:p>
                      <a:pPr algn="l" defTabSz="914400" rtl="0" eaLnBrk="1" latinLnBrk="0" hangingPunct="1"/>
                      <a:r>
                        <a:rPr lang="en-US" sz="1600" u="none" kern="1200" dirty="0">
                          <a:solidFill>
                            <a:schemeClr val="dk1"/>
                          </a:solidFill>
                          <a:effectLst/>
                          <a:latin typeface="+mn-lt"/>
                          <a:ea typeface="+mn-ea"/>
                          <a:cs typeface="+mn-cs"/>
                        </a:rPr>
                        <a:t>Flood Zoning</a:t>
                      </a:r>
                    </a:p>
                    <a:p>
                      <a:pPr algn="l" defTabSz="914400" rtl="0" eaLnBrk="1" latinLnBrk="0" hangingPunct="1"/>
                      <a:r>
                        <a:rPr lang="en-US" sz="1600" u="none" kern="1200" dirty="0">
                          <a:solidFill>
                            <a:schemeClr val="dk1"/>
                          </a:solidFill>
                          <a:effectLst/>
                          <a:latin typeface="+mn-lt"/>
                          <a:ea typeface="+mn-ea"/>
                          <a:cs typeface="+mn-cs"/>
                        </a:rPr>
                        <a:t>Preservation of Water Retention Areas, e.g. ponds and</a:t>
                      </a:r>
                    </a:p>
                    <a:p>
                      <a:pPr algn="l" defTabSz="914400" rtl="0" eaLnBrk="1" latinLnBrk="0" hangingPunct="1"/>
                      <a:r>
                        <a:rPr lang="en-US" sz="1600" u="none" kern="1200" dirty="0">
                          <a:solidFill>
                            <a:schemeClr val="dk1"/>
                          </a:solidFill>
                          <a:effectLst/>
                          <a:latin typeface="+mn-lt"/>
                          <a:ea typeface="+mn-ea"/>
                          <a:cs typeface="+mn-cs"/>
                        </a:rPr>
                        <a:t>wetlands</a:t>
                      </a:r>
                    </a:p>
                  </a:txBody>
                  <a:tcPr/>
                </a:tc>
                <a:extLst>
                  <a:ext uri="{0D108BD9-81ED-4DB2-BD59-A6C34878D82A}">
                    <a16:rowId xmlns:a16="http://schemas.microsoft.com/office/drawing/2014/main" val="2335406029"/>
                  </a:ext>
                </a:extLst>
              </a:tr>
            </a:tbl>
          </a:graphicData>
        </a:graphic>
      </p:graphicFrame>
      <p:sp>
        <p:nvSpPr>
          <p:cNvPr id="6" name="TextBox 5">
            <a:extLst>
              <a:ext uri="{FF2B5EF4-FFF2-40B4-BE49-F238E27FC236}">
                <a16:creationId xmlns:a16="http://schemas.microsoft.com/office/drawing/2014/main" id="{292E4C2A-8A30-4D4A-8530-46CE76807457}"/>
              </a:ext>
            </a:extLst>
          </p:cNvPr>
          <p:cNvSpPr txBox="1"/>
          <p:nvPr/>
        </p:nvSpPr>
        <p:spPr>
          <a:xfrm>
            <a:off x="2917860" y="61178"/>
            <a:ext cx="6554913" cy="461665"/>
          </a:xfrm>
          <a:prstGeom prst="rect">
            <a:avLst/>
          </a:prstGeom>
          <a:solidFill>
            <a:schemeClr val="bg1">
              <a:lumMod val="75000"/>
            </a:schemeClr>
          </a:solidFill>
        </p:spPr>
        <p:txBody>
          <a:bodyPr wrap="square" rtlCol="0">
            <a:spAutoFit/>
          </a:bodyPr>
          <a:lstStyle/>
          <a:p>
            <a:pPr algn="ctr"/>
            <a:r>
              <a:rPr lang="en-US" sz="2400" dirty="0"/>
              <a:t>Sample of the adaptation options prioritized </a:t>
            </a:r>
          </a:p>
        </p:txBody>
      </p:sp>
    </p:spTree>
    <p:extLst>
      <p:ext uri="{BB962C8B-B14F-4D97-AF65-F5344CB8AC3E}">
        <p14:creationId xmlns:p14="http://schemas.microsoft.com/office/powerpoint/2010/main" val="2045017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n abstract connection in pale grey background">
            <a:extLst>
              <a:ext uri="{FF2B5EF4-FFF2-40B4-BE49-F238E27FC236}">
                <a16:creationId xmlns:a16="http://schemas.microsoft.com/office/drawing/2014/main" id="{1358D48C-A677-C843-A83D-281A2A25AA32}"/>
              </a:ext>
            </a:extLst>
          </p:cNvPr>
          <p:cNvPicPr>
            <a:picLocks noChangeAspect="1"/>
          </p:cNvPicPr>
          <p:nvPr/>
        </p:nvPicPr>
        <p:blipFill>
          <a:blip r:embed="rId2">
            <a:alphaModFix amt="68000"/>
          </a:blip>
          <a:stretch>
            <a:fillRect/>
          </a:stretch>
        </p:blipFill>
        <p:spPr>
          <a:xfrm>
            <a:off x="322" y="0"/>
            <a:ext cx="12191356" cy="6858000"/>
          </a:xfrm>
          <a:prstGeom prst="rect">
            <a:avLst/>
          </a:prstGeom>
        </p:spPr>
      </p:pic>
      <p:sp>
        <p:nvSpPr>
          <p:cNvPr id="2" name="Title 1">
            <a:extLst>
              <a:ext uri="{FF2B5EF4-FFF2-40B4-BE49-F238E27FC236}">
                <a16:creationId xmlns:a16="http://schemas.microsoft.com/office/drawing/2014/main" id="{13EEF464-179F-5B47-A286-C436311E9874}"/>
              </a:ext>
            </a:extLst>
          </p:cNvPr>
          <p:cNvSpPr>
            <a:spLocks noGrp="1"/>
          </p:cNvSpPr>
          <p:nvPr>
            <p:ph type="title"/>
          </p:nvPr>
        </p:nvSpPr>
        <p:spPr/>
        <p:txBody>
          <a:bodyPr>
            <a:normAutofit fontScale="90000"/>
          </a:bodyPr>
          <a:lstStyle/>
          <a:p>
            <a:br>
              <a:rPr lang="en-US" b="1" dirty="0">
                <a:solidFill>
                  <a:srgbClr val="002060"/>
                </a:solidFill>
              </a:rPr>
            </a:br>
            <a:r>
              <a:rPr lang="en-US" b="1" dirty="0">
                <a:solidFill>
                  <a:srgbClr val="002060"/>
                </a:solidFill>
              </a:rPr>
              <a:t>Concluding thoughts    </a:t>
            </a:r>
            <a:br>
              <a:rPr lang="en-US" b="1" dirty="0">
                <a:solidFill>
                  <a:srgbClr val="002060"/>
                </a:solidFill>
              </a:rPr>
            </a:br>
            <a:endParaRPr lang="en-US" dirty="0"/>
          </a:p>
        </p:txBody>
      </p:sp>
      <p:cxnSp>
        <p:nvCxnSpPr>
          <p:cNvPr id="4" name="Straight Connector 3">
            <a:extLst>
              <a:ext uri="{FF2B5EF4-FFF2-40B4-BE49-F238E27FC236}">
                <a16:creationId xmlns:a16="http://schemas.microsoft.com/office/drawing/2014/main" id="{905E81EE-DCD7-4F4F-A8F5-B9DB13979491}"/>
              </a:ext>
            </a:extLst>
          </p:cNvPr>
          <p:cNvCxnSpPr>
            <a:cxnSpLocks/>
          </p:cNvCxnSpPr>
          <p:nvPr/>
        </p:nvCxnSpPr>
        <p:spPr>
          <a:xfrm>
            <a:off x="838200" y="1414052"/>
            <a:ext cx="9425683" cy="0"/>
          </a:xfrm>
          <a:prstGeom prst="line">
            <a:avLst/>
          </a:prstGeom>
          <a:ln w="28575">
            <a:solidFill>
              <a:srgbClr val="002060"/>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83986D2E-DC21-0C40-B273-778D0EBCF584}"/>
              </a:ext>
            </a:extLst>
          </p:cNvPr>
          <p:cNvSpPr txBox="1"/>
          <p:nvPr/>
        </p:nvSpPr>
        <p:spPr>
          <a:xfrm>
            <a:off x="838200" y="1692969"/>
            <a:ext cx="9949069" cy="4708981"/>
          </a:xfrm>
          <a:prstGeom prst="rect">
            <a:avLst/>
          </a:prstGeom>
          <a:noFill/>
        </p:spPr>
        <p:txBody>
          <a:bodyPr wrap="square" rtlCol="0">
            <a:spAutoFit/>
          </a:bodyPr>
          <a:lstStyle/>
          <a:p>
            <a:pPr marL="285750" indent="-285750">
              <a:buFont typeface="Arial" panose="020B0604020202020204" pitchFamily="34" charset="0"/>
              <a:buChar char="•"/>
            </a:pPr>
            <a:r>
              <a:rPr lang="en-US" sz="2800" dirty="0"/>
              <a:t>Climate information needs be properly contextualized for use at different levels </a:t>
            </a:r>
          </a:p>
          <a:p>
            <a:pPr marL="285750" indent="-285750">
              <a:buFont typeface="Arial" panose="020B0604020202020204" pitchFamily="34" charset="0"/>
              <a:buChar char="•"/>
            </a:pPr>
            <a:r>
              <a:rPr lang="en-US" sz="2800" dirty="0"/>
              <a:t>Identify and engage with key sectoral partners to collaboratively develop adaptation solutions and arrange to provide the best possible science inputs in terms of climate data and information</a:t>
            </a:r>
          </a:p>
          <a:p>
            <a:pPr marL="285750" indent="-285750">
              <a:buFont typeface="Arial" panose="020B0604020202020204" pitchFamily="34" charset="0"/>
              <a:buChar char="•"/>
            </a:pPr>
            <a:r>
              <a:rPr lang="en-US" sz="2800" dirty="0"/>
              <a:t>Uncertainties and confidence levels of climate information being used for planning to be clearly indicated </a:t>
            </a:r>
          </a:p>
          <a:p>
            <a:pPr marL="285750" indent="-285750">
              <a:buFont typeface="Arial" panose="020B0604020202020204" pitchFamily="34" charset="0"/>
              <a:buChar char="•"/>
            </a:pPr>
            <a:r>
              <a:rPr lang="en-US" sz="2800" dirty="0"/>
              <a:t>Adaptation options –  Non-structural &amp; soft measures, no regrets and structural measures </a:t>
            </a:r>
          </a:p>
          <a:p>
            <a:pPr marL="285750" indent="-285750">
              <a:buFont typeface="Arial" panose="020B0604020202020204" pitchFamily="34" charset="0"/>
              <a:buChar char="•"/>
            </a:pPr>
            <a:r>
              <a:rPr lang="en-US" sz="2800" dirty="0"/>
              <a:t>Awareness &amp; Capacity Dev, consultation and feedback </a:t>
            </a:r>
          </a:p>
          <a:p>
            <a:pPr marL="285750" indent="-285750">
              <a:buFont typeface="Arial" panose="020B0604020202020204" pitchFamily="34" charset="0"/>
              <a:buChar char="•"/>
            </a:pPr>
            <a:endParaRPr lang="en-US" sz="2000" dirty="0"/>
          </a:p>
        </p:txBody>
      </p:sp>
    </p:spTree>
    <p:extLst>
      <p:ext uri="{BB962C8B-B14F-4D97-AF65-F5344CB8AC3E}">
        <p14:creationId xmlns:p14="http://schemas.microsoft.com/office/powerpoint/2010/main" val="769152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water, outdoor, sport, water sport&#10;&#10;Description automatically generated">
            <a:extLst>
              <a:ext uri="{FF2B5EF4-FFF2-40B4-BE49-F238E27FC236}">
                <a16:creationId xmlns:a16="http://schemas.microsoft.com/office/drawing/2014/main" id="{AA419CBC-4790-204A-B661-CAE04F965C48}"/>
              </a:ext>
            </a:extLst>
          </p:cNvPr>
          <p:cNvPicPr>
            <a:picLocks noChangeAspect="1"/>
          </p:cNvPicPr>
          <p:nvPr/>
        </p:nvPicPr>
        <p:blipFill>
          <a:blip r:embed="rId2"/>
          <a:stretch>
            <a:fillRect/>
          </a:stretch>
        </p:blipFill>
        <p:spPr>
          <a:xfrm>
            <a:off x="0" y="502210"/>
            <a:ext cx="12192000" cy="5853579"/>
          </a:xfrm>
          <a:prstGeom prst="rect">
            <a:avLst/>
          </a:prstGeom>
        </p:spPr>
      </p:pic>
      <p:cxnSp>
        <p:nvCxnSpPr>
          <p:cNvPr id="4" name="Straight Connector 3">
            <a:extLst>
              <a:ext uri="{FF2B5EF4-FFF2-40B4-BE49-F238E27FC236}">
                <a16:creationId xmlns:a16="http://schemas.microsoft.com/office/drawing/2014/main" id="{DE148707-095C-3D44-AB35-34792A2DF6AE}"/>
              </a:ext>
            </a:extLst>
          </p:cNvPr>
          <p:cNvCxnSpPr/>
          <p:nvPr/>
        </p:nvCxnSpPr>
        <p:spPr>
          <a:xfrm>
            <a:off x="8989888" y="3929047"/>
            <a:ext cx="0" cy="229113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352C123-0174-914B-96E7-E8C872547AEE}"/>
              </a:ext>
            </a:extLst>
          </p:cNvPr>
          <p:cNvSpPr txBox="1"/>
          <p:nvPr/>
        </p:nvSpPr>
        <p:spPr>
          <a:xfrm>
            <a:off x="9111466" y="3929047"/>
            <a:ext cx="2794571" cy="1015663"/>
          </a:xfrm>
          <a:prstGeom prst="rect">
            <a:avLst/>
          </a:prstGeom>
          <a:noFill/>
        </p:spPr>
        <p:txBody>
          <a:bodyPr wrap="square" rtlCol="0">
            <a:spAutoFit/>
          </a:bodyPr>
          <a:lstStyle/>
          <a:p>
            <a:r>
              <a:rPr lang="en-US" sz="4000" i="1" dirty="0">
                <a:solidFill>
                  <a:srgbClr val="FFC000"/>
                </a:solidFill>
              </a:rPr>
              <a:t>Thank you</a:t>
            </a:r>
          </a:p>
          <a:p>
            <a:r>
              <a:rPr lang="en-US" sz="2000" i="1" dirty="0" err="1">
                <a:solidFill>
                  <a:schemeClr val="bg1"/>
                </a:solidFill>
              </a:rPr>
              <a:t>srini@rimes.int</a:t>
            </a:r>
            <a:endParaRPr lang="en-US" sz="2000" i="1" dirty="0">
              <a:solidFill>
                <a:schemeClr val="bg1"/>
              </a:solidFill>
            </a:endParaRPr>
          </a:p>
        </p:txBody>
      </p:sp>
    </p:spTree>
    <p:extLst>
      <p:ext uri="{BB962C8B-B14F-4D97-AF65-F5344CB8AC3E}">
        <p14:creationId xmlns:p14="http://schemas.microsoft.com/office/powerpoint/2010/main" val="8767020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8885619ACC66E40924F80AD72C29800" ma:contentTypeVersion="13" ma:contentTypeDescription="Create a new document." ma:contentTypeScope="" ma:versionID="21dad5bac2533701c67ca2cf5acb481f">
  <xsd:schema xmlns:xsd="http://www.w3.org/2001/XMLSchema" xmlns:xs="http://www.w3.org/2001/XMLSchema" xmlns:p="http://schemas.microsoft.com/office/2006/metadata/properties" xmlns:ns3="2f54b51d-d71f-4c68-89d6-b982f02021d6" xmlns:ns4="cef1e425-e03e-475d-8454-a492170812a5" targetNamespace="http://schemas.microsoft.com/office/2006/metadata/properties" ma:root="true" ma:fieldsID="b9eff6fa9d13fd3d5b13d98290aef07d" ns3:_="" ns4:_="">
    <xsd:import namespace="2f54b51d-d71f-4c68-89d6-b982f02021d6"/>
    <xsd:import namespace="cef1e425-e03e-475d-8454-a492170812a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54b51d-d71f-4c68-89d6-b982f02021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ef1e425-e03e-475d-8454-a492170812a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EA9DD68-0A66-4260-AB13-A3A89EF9BA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54b51d-d71f-4c68-89d6-b982f02021d6"/>
    <ds:schemaRef ds:uri="cef1e425-e03e-475d-8454-a492170812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4010D98-273F-4511-B556-BAB343B46827}">
  <ds:schemaRefs>
    <ds:schemaRef ds:uri="http://schemas.microsoft.com/sharepoint/v3/contenttype/forms"/>
  </ds:schemaRefs>
</ds:datastoreItem>
</file>

<file path=customXml/itemProps3.xml><?xml version="1.0" encoding="utf-8"?>
<ds:datastoreItem xmlns:ds="http://schemas.openxmlformats.org/officeDocument/2006/customXml" ds:itemID="{E1DEADE4-1B67-41DB-8FBC-06975723D0A8}">
  <ds:schemaRefs>
    <ds:schemaRef ds:uri="http://purl.org/dc/dcmitype/"/>
    <ds:schemaRef ds:uri="http://schemas.microsoft.com/office/2006/metadata/properties"/>
    <ds:schemaRef ds:uri="http://purl.org/dc/terms/"/>
    <ds:schemaRef ds:uri="http://www.w3.org/XML/1998/namespace"/>
    <ds:schemaRef ds:uri="2f54b51d-d71f-4c68-89d6-b982f02021d6"/>
    <ds:schemaRef ds:uri="http://schemas.microsoft.com/office/2006/documentManagement/types"/>
    <ds:schemaRef ds:uri="http://schemas.microsoft.com/office/infopath/2007/PartnerControls"/>
    <ds:schemaRef ds:uri="cef1e425-e03e-475d-8454-a492170812a5"/>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10274</TotalTime>
  <Words>639</Words>
  <Application>Microsoft Office PowerPoint</Application>
  <PresentationFormat>Widescreen</PresentationFormat>
  <Paragraphs>62</Paragraphs>
  <Slides>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PowerPoint Presentation</vt:lpstr>
      <vt:lpstr>PowerPoint Presentation</vt:lpstr>
      <vt:lpstr> Strengthening the Resilience of the Urban Water Supply, Drainage, and Sanitation to Climate Change in Coastal Towns – Bangladesh  </vt:lpstr>
      <vt:lpstr>PowerPoint Presentation</vt:lpstr>
      <vt:lpstr>Components of the Analysis framework </vt:lpstr>
      <vt:lpstr>PowerPoint Presentation</vt:lpstr>
      <vt:lpstr> Concluding thoughts     </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G Srinivasan</dc:creator>
  <cp:keywords/>
  <dc:description/>
  <cp:lastModifiedBy>Ilaria GALLO</cp:lastModifiedBy>
  <cp:revision>74</cp:revision>
  <dcterms:created xsi:type="dcterms:W3CDTF">2021-02-18T08:12:54Z</dcterms:created>
  <dcterms:modified xsi:type="dcterms:W3CDTF">2021-11-10T13:37:10Z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0x01010078885619ACC66E40924F80AD72C29800</vt:lpwstr>
  </property>
</Properties>
</file>