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5"/>
  </p:notesMasterIdLst>
  <p:sldIdLst>
    <p:sldId id="348" r:id="rId6"/>
    <p:sldId id="364" r:id="rId7"/>
    <p:sldId id="372" r:id="rId8"/>
    <p:sldId id="367" r:id="rId9"/>
    <p:sldId id="373" r:id="rId10"/>
    <p:sldId id="358" r:id="rId11"/>
    <p:sldId id="370" r:id="rId12"/>
    <p:sldId id="363" r:id="rId13"/>
    <p:sldId id="349" r:id="rId1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CYCLE de </a:t>
            </a:r>
            <a:endParaRPr lang="en-US" sz="4400" b="1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COMPETENCE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66163" y="5921434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 smtClean="0"/>
              <a:t>Changements</a:t>
            </a:r>
            <a:r>
              <a:rPr lang="en-US" altLang="en-US" sz="3600" dirty="0" smtClean="0"/>
              <a:t> </a:t>
            </a:r>
            <a:r>
              <a:rPr lang="en-US" altLang="en-US" sz="3600" dirty="0"/>
              <a:t>de </a:t>
            </a:r>
            <a:r>
              <a:rPr lang="en-US" altLang="en-US" sz="3600" dirty="0" err="1" smtClean="0"/>
              <a:t>comportement</a:t>
            </a: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de formation</a:t>
            </a: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</a:t>
            </a:r>
            <a:r>
              <a:rPr lang="en-US" altLang="en-US" sz="3600" dirty="0" err="1" smtClean="0"/>
              <a:t>ou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spirale</a:t>
            </a:r>
            <a:r>
              <a:rPr lang="en-US" altLang="en-US" sz="3600" dirty="0" smtClean="0"/>
              <a:t>?</a:t>
            </a: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 smtClean="0"/>
              <a:t>Changements</a:t>
            </a:r>
            <a:r>
              <a:rPr lang="en-US" altLang="en-US" sz="3600" dirty="0" smtClean="0"/>
              <a:t> </a:t>
            </a:r>
            <a:r>
              <a:rPr lang="en-US" altLang="en-US" sz="3600" dirty="0"/>
              <a:t>de </a:t>
            </a:r>
            <a:r>
              <a:rPr lang="en-US" altLang="en-US" sz="3600" dirty="0" err="1" smtClean="0"/>
              <a:t>comportement</a:t>
            </a: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Cycle de formation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Cycle </a:t>
            </a: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ou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spirale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8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096" y="2136371"/>
            <a:ext cx="7153100" cy="3749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80217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 err="1" smtClean="0">
                <a:solidFill>
                  <a:schemeClr val="accent1"/>
                </a:solidFill>
              </a:rPr>
              <a:t>Changements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de </a:t>
            </a:r>
            <a:r>
              <a:rPr lang="en-US" altLang="ro-RO" sz="4000" b="1" dirty="0" err="1" smtClean="0">
                <a:solidFill>
                  <a:schemeClr val="accent1"/>
                </a:solidFill>
              </a:rPr>
              <a:t>comportement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59084" y="5228705"/>
            <a:ext cx="1438101" cy="5070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incompétence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inconsciente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66953" y="4350285"/>
            <a:ext cx="1438101" cy="5070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incompétence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consciente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8799" y="3503814"/>
            <a:ext cx="1438101" cy="5070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compétence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consciente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35585" y="2657343"/>
            <a:ext cx="1438101" cy="5070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compétence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inconsciente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15096" y="4771505"/>
            <a:ext cx="1542010" cy="3906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</a:rPr>
              <a:t>ne savent pas que vous ne savez </a:t>
            </a:r>
            <a:r>
              <a:rPr lang="fr-FR" sz="1400" b="1" dirty="0" smtClean="0">
                <a:solidFill>
                  <a:srgbClr val="FF0000"/>
                </a:solidFill>
              </a:rPr>
              <a:t>pas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74473" y="3893085"/>
            <a:ext cx="1424248" cy="3906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</a:rPr>
              <a:t>s</a:t>
            </a:r>
            <a:r>
              <a:rPr lang="fr-FR" sz="1400" b="1" dirty="0" smtClean="0">
                <a:solidFill>
                  <a:srgbClr val="FF0000"/>
                </a:solidFill>
              </a:rPr>
              <a:t>avoir </a:t>
            </a:r>
            <a:r>
              <a:rPr lang="fr-FR" sz="1400" b="1" dirty="0">
                <a:solidFill>
                  <a:srgbClr val="FF0000"/>
                </a:solidFill>
              </a:rPr>
              <a:t>que vous ne savez </a:t>
            </a:r>
            <a:r>
              <a:rPr lang="fr-FR" sz="1400" b="1" dirty="0" smtClean="0">
                <a:solidFill>
                  <a:srgbClr val="FF0000"/>
                </a:solidFill>
              </a:rPr>
              <a:t>pas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57404" y="3047979"/>
            <a:ext cx="1424248" cy="3906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</a:rPr>
              <a:t>s</a:t>
            </a:r>
            <a:r>
              <a:rPr lang="fr-FR" sz="1400" b="1" dirty="0" smtClean="0">
                <a:solidFill>
                  <a:srgbClr val="FF0000"/>
                </a:solidFill>
              </a:rPr>
              <a:t>avoir </a:t>
            </a:r>
            <a:r>
              <a:rPr lang="fr-FR" sz="1400" b="1" dirty="0">
                <a:solidFill>
                  <a:srgbClr val="FF0000"/>
                </a:solidFill>
              </a:rPr>
              <a:t>que vous </a:t>
            </a:r>
            <a:r>
              <a:rPr lang="fr-FR" sz="1400" b="1" dirty="0" smtClean="0">
                <a:solidFill>
                  <a:srgbClr val="FF0000"/>
                </a:solidFill>
              </a:rPr>
              <a:t>savez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64580" y="2201508"/>
            <a:ext cx="1542010" cy="3906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FF0000"/>
                </a:solidFill>
              </a:rPr>
              <a:t>ne savent pas que vous </a:t>
            </a:r>
            <a:r>
              <a:rPr lang="fr-FR" sz="1400" b="1" dirty="0" err="1" smtClean="0">
                <a:solidFill>
                  <a:srgbClr val="FF0000"/>
                </a:solidFill>
              </a:rPr>
              <a:t>save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7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Changements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de </a:t>
            </a: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comportement</a:t>
            </a:r>
            <a:endParaRPr lang="en-US" alt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de formation</a:t>
            </a:r>
            <a:endParaRPr lang="en-US" altLang="en-US" sz="3600" dirty="0"/>
          </a:p>
          <a:p>
            <a:pPr marL="742950" indent="-742950">
              <a:buFont typeface="+mj-lt"/>
              <a:buAutoNum type="arabicPeriod"/>
            </a:pPr>
            <a:endParaRPr lang="en-US" alt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Cycle </a:t>
            </a: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ou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3600" dirty="0" err="1">
                <a:solidFill>
                  <a:schemeClr val="bg1">
                    <a:lumMod val="85000"/>
                  </a:schemeClr>
                </a:solidFill>
              </a:rPr>
              <a:t>spirale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?</a:t>
            </a: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8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 de formation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pic>
        <p:nvPicPr>
          <p:cNvPr id="7" name="Picture 6" descr="See the source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68" y="1707485"/>
            <a:ext cx="5998586" cy="47182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4746567" y="2069869"/>
            <a:ext cx="1429789" cy="52370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évaluer</a:t>
            </a:r>
            <a:r>
              <a:rPr lang="en-US" sz="1400" b="1" dirty="0">
                <a:solidFill>
                  <a:schemeClr val="tx1"/>
                </a:solidFill>
              </a:rPr>
              <a:t> les </a:t>
            </a:r>
            <a:r>
              <a:rPr lang="en-US" sz="1400" b="1" dirty="0" err="1">
                <a:solidFill>
                  <a:schemeClr val="tx1"/>
                </a:solidFill>
              </a:rPr>
              <a:t>besoins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636327" y="2918568"/>
            <a:ext cx="1429789" cy="52370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établir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l’objectif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36326" y="4653353"/>
            <a:ext cx="1429789" cy="52370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élaborer</a:t>
            </a:r>
            <a:r>
              <a:rPr lang="en-US" sz="1400" b="1" dirty="0" smtClean="0">
                <a:solidFill>
                  <a:schemeClr val="tx1"/>
                </a:solidFill>
              </a:rPr>
              <a:t> la formation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86544" y="4617276"/>
            <a:ext cx="1429789" cy="645611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mettre </a:t>
            </a:r>
            <a:r>
              <a:rPr lang="fr-FR" sz="1400" b="1" dirty="0">
                <a:solidFill>
                  <a:schemeClr val="tx1"/>
                </a:solidFill>
              </a:rPr>
              <a:t>en œuvre la formation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87006" y="2886608"/>
            <a:ext cx="1429789" cy="629674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évaluer</a:t>
            </a:r>
            <a:r>
              <a:rPr lang="en-US" sz="1400" b="1" dirty="0" smtClean="0">
                <a:solidFill>
                  <a:schemeClr val="tx1"/>
                </a:solidFill>
              </a:rPr>
              <a:t> la per-</a:t>
            </a:r>
          </a:p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formance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46567" y="5525182"/>
            <a:ext cx="1429789" cy="523702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chemeClr val="tx1"/>
                </a:solidFill>
              </a:rPr>
              <a:t>soutien</a:t>
            </a:r>
            <a:r>
              <a:rPr lang="en-US" sz="1400" b="1" dirty="0" smtClean="0">
                <a:solidFill>
                  <a:schemeClr val="tx1"/>
                </a:solidFill>
              </a:rPr>
              <a:t> la formation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B</a:t>
            </a:r>
            <a:r>
              <a:rPr lang="en-US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ehaviour</a:t>
            </a: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al 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changes</a:t>
            </a:r>
            <a:endParaRPr lang="en-US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>
                <a:solidFill>
                  <a:schemeClr val="bg1">
                    <a:lumMod val="85000"/>
                  </a:schemeClr>
                </a:solidFill>
              </a:rPr>
              <a:t>Starting </a:t>
            </a:r>
            <a:r>
              <a:rPr lang="en-US" altLang="en-US" sz="3600" dirty="0">
                <a:solidFill>
                  <a:schemeClr val="bg1">
                    <a:lumMod val="85000"/>
                  </a:schemeClr>
                </a:solidFill>
              </a:rPr>
              <a:t>from…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en-US" altLang="en-US" sz="3600" dirty="0" smtClean="0"/>
              <a:t>Cycle </a:t>
            </a:r>
            <a:r>
              <a:rPr lang="en-US" altLang="en-US" sz="3600" dirty="0" err="1" smtClean="0"/>
              <a:t>ou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spirale</a:t>
            </a:r>
            <a:r>
              <a:rPr lang="en-US" altLang="en-US" sz="3600" dirty="0" smtClean="0"/>
              <a:t>?</a:t>
            </a: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5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spirale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0" y="2165460"/>
            <a:ext cx="101401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fr-FR" sz="2800" dirty="0"/>
              <a:t>Définition </a:t>
            </a:r>
            <a:r>
              <a:rPr lang="fr-FR" sz="2800" dirty="0" smtClean="0"/>
              <a:t>du spirale: </a:t>
            </a:r>
            <a:r>
              <a:rPr lang="fr-FR" sz="2800" dirty="0"/>
              <a:t>courbe tridimensionnelle qui tourne autour d’un axe à une distance constante ou variant continuellement tout en se déplaçant parallèlement à l’axe</a:t>
            </a:r>
          </a:p>
          <a:p>
            <a:pPr marL="0" indent="0">
              <a:buNone/>
            </a:pPr>
            <a:endParaRPr lang="fr-FR" sz="28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60371" y="3415143"/>
            <a:ext cx="1013736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dirty="0"/>
              <a:t>	</a:t>
            </a:r>
            <a:endParaRPr lang="ro-RO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688305" y="4317547"/>
            <a:ext cx="109661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o-RO" sz="2800" dirty="0" err="1"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ro-RO" sz="2800" dirty="0" err="1">
                <a:latin typeface="Arial" panose="020B0604020202020204" pitchFamily="34" charset="0"/>
                <a:cs typeface="Arial" panose="020B0604020202020204" pitchFamily="34" charset="0"/>
              </a:rPr>
              <a:t>Évaluation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piral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 de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r>
              <a:rPr lang="ro-RO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       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3D</a:t>
            </a:r>
            <a:endParaRPr lang="en-US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5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63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d2c9005-3129-4719-81ca-2fc8d806cf37"/>
    <ds:schemaRef ds:uri="2c63548e-e22e-43cb-a415-9193d4d80a3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250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SimSun</vt:lpstr>
      <vt:lpstr>Arial</vt:lpstr>
      <vt:lpstr>Calibri</vt:lpstr>
      <vt:lpstr>Calibri Light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57</cp:revision>
  <dcterms:created xsi:type="dcterms:W3CDTF">2022-02-28T12:42:32Z</dcterms:created>
  <dcterms:modified xsi:type="dcterms:W3CDTF">2022-11-19T09:29:58Z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