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1"/>
  </p:notesMasterIdLst>
  <p:sldIdLst>
    <p:sldId id="278" r:id="rId6"/>
    <p:sldId id="1350" r:id="rId7"/>
    <p:sldId id="1364" r:id="rId8"/>
    <p:sldId id="1365" r:id="rId9"/>
    <p:sldId id="1367" r:id="rId10"/>
    <p:sldId id="258" r:id="rId11"/>
    <p:sldId id="259" r:id="rId12"/>
    <p:sldId id="260" r:id="rId13"/>
    <p:sldId id="261" r:id="rId14"/>
    <p:sldId id="262" r:id="rId15"/>
    <p:sldId id="1366" r:id="rId16"/>
    <p:sldId id="1354" r:id="rId17"/>
    <p:sldId id="1369" r:id="rId18"/>
    <p:sldId id="1370" r:id="rId19"/>
    <p:sldId id="26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ara Josipovic" initials="KJ" lastIdx="1" clrIdx="0">
    <p:extLst>
      <p:ext uri="{19B8F6BF-5375-455C-9EA6-DF929625EA0E}">
        <p15:presenceInfo xmlns:p15="http://schemas.microsoft.com/office/powerpoint/2012/main" userId="S::kjosipovic@wmo.int::3db77c78-b6f0-40c7-a5c2-2c2a2ad414e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  <a:srgbClr val="CFD5EA"/>
    <a:srgbClr val="005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31A2AF-CE9C-41E0-9A46-52F0FA8DE2CE}" v="14" dt="2024-04-19T12:27:41.4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68"/>
    <p:restoredTop sz="80729" autoAdjust="0"/>
  </p:normalViewPr>
  <p:slideViewPr>
    <p:cSldViewPr snapToGrid="0" snapToObjects="1">
      <p:cViewPr varScale="1">
        <p:scale>
          <a:sx n="77" d="100"/>
          <a:sy n="77" d="100"/>
        </p:scale>
        <p:origin x="104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B2F1D8-6CAD-45CA-A349-10CDF7317D21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AD66EB-9D6E-4151-96D3-2CC627585F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538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66EB-9D6E-4151-96D3-2CC627585FF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04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66EB-9D6E-4151-96D3-2CC627585FF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81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66EB-9D6E-4151-96D3-2CC627585FF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513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66EB-9D6E-4151-96D3-2CC627585FF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70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AD66EB-9D6E-4151-96D3-2CC627585FF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77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EC799-4231-2346-88CD-50EB4F7D6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A7F83-D93D-B848-B8B4-C00862A7B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10179-53D6-2541-984B-2302772D1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A9576-B9E5-EC45-822F-70872F47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FFFE-58EC-AD47-BCC4-79F7901ED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16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A14A7-5367-6641-89B3-ED5206D45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EACD7-D93B-FE43-8595-62E80F9C1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CB0E1-F717-8543-8276-E0FF351BF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C43B9-2296-0545-AA12-2E6E33536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8FCBA-5B72-1847-A4B5-B5B6FBAE9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164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917ED-B526-3741-9437-CAA67CD3D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0CB9E6-61FE-0E4A-9EA7-A54AAE054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9C00FF-8B7B-2849-8F0B-844EBBDCB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0EA24-2FF2-8645-B2F8-2B04E162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47AD9-32FD-5D40-8739-004AAA5CF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8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CF550-CB93-6440-9E7D-1990C0230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34B28-9891-9C48-BBF7-3FA840B14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8933CE-EA8D-4D49-A832-CFE5A31CF0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A8EF8E-143E-4648-850C-FFE87BCDC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E1F61-4260-9C4D-AB89-CE7BE42C2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0F333-43E3-5847-B0EC-E9AB122D5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89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7806A-B7D2-7140-9436-1143278A7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E6735-5C95-C54F-8E6D-915607B71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65059F-B372-DB48-B36F-AA1616F3B3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46C662-5F07-F443-B63B-58577DB757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1AC9D6-AFA3-A546-BB82-E3D4FE01C9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A8E6B6-73E5-CA41-8BD4-041E50F46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D955FE-D63C-D841-944B-31661EB39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D28364-DF09-0447-BD31-D77CF6314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90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7A369-3332-8449-82FA-53904157D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14008B-3EEF-6E40-9202-C50512A3B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C30F60-22F5-CF4F-8300-0C23FA8D6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26F9C5-71CD-DF4D-87AE-1E5603379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1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0D5756-9533-5947-8AA4-A55E45B5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54A894-2BDD-664C-9734-01944B8E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8AFC-927D-0E4C-8765-513AA32F5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43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0B2AB-6FB0-3F4B-B296-90A3EB5BD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6C93C-3293-7641-AEA6-C4007B00A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A7650-C748-FB4E-9BA6-288E3E3F4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3EDD49-D3A1-B74F-A8BB-1077D7DCE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082356-7C2E-8A4E-9BC3-2381AEED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5408F6-B699-7C45-B509-8772F6DF4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90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6179F-7EA1-A64F-AA5A-4307727C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E14D99-0F9D-1849-B080-00CC58551F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78331-B9EE-984C-BF89-C28E8A1BA6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ECBAC-97ED-0B47-A77B-78F83C649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CB222-F7B7-A440-BD6A-F188B5160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D5C41-6ADD-3445-9543-8CBA4F2CC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97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04409-47BD-B745-9631-8FBF6F0C9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50928A-9CEF-C94B-9E3D-ECF41CE9C8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DCF3C-E871-1246-AA8C-C00AA837E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2C893-02D2-3A40-92BD-4F2897741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0ACCC-903D-8849-B627-3B3B1442F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13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29679AA-F95A-6C49-924E-ED19D1BA6F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1B20FD-2E08-4D4E-ABFE-5B18E37C80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732CF-C083-EB49-AADB-8BF4409CC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1EBAD8-8AEC-6745-9184-44F30BB2B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3D1102-6943-F445-BF9F-18E890F0B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20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E42707-DAB0-9642-AB96-BCDAFE10A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C5FAD-B53E-A44E-ACCE-FA8671073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C309E-16C9-9949-AF70-5ED1258102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EED87-2C30-6C46-8CD5-5737BBF046E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BAAE-3D1C-F24D-97C2-A7BE90B75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00EC8-E292-F447-B047-35F0458B2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23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3" Type="http://schemas.openxmlformats.org/officeDocument/2006/relationships/image" Target="../media/image8.png"/><Relationship Id="rId21" Type="http://schemas.openxmlformats.org/officeDocument/2006/relationships/image" Target="../media/image26.sv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17" Type="http://schemas.openxmlformats.org/officeDocument/2006/relationships/image" Target="../media/image22.png"/><Relationship Id="rId25" Type="http://schemas.openxmlformats.org/officeDocument/2006/relationships/image" Target="../media/image30.svg"/><Relationship Id="rId2" Type="http://schemas.openxmlformats.org/officeDocument/2006/relationships/image" Target="../media/image7.png"/><Relationship Id="rId16" Type="http://schemas.openxmlformats.org/officeDocument/2006/relationships/image" Target="../media/image21.sv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svg"/><Relationship Id="rId10" Type="http://schemas.openxmlformats.org/officeDocument/2006/relationships/image" Target="../media/image15.svg"/><Relationship Id="rId19" Type="http://schemas.openxmlformats.org/officeDocument/2006/relationships/image" Target="../media/image24.pn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Relationship Id="rId22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18" Type="http://schemas.openxmlformats.org/officeDocument/2006/relationships/image" Target="../media/image22.png"/><Relationship Id="rId3" Type="http://schemas.openxmlformats.org/officeDocument/2006/relationships/image" Target="../media/image8.png"/><Relationship Id="rId21" Type="http://schemas.openxmlformats.org/officeDocument/2006/relationships/image" Target="../media/image28.svg"/><Relationship Id="rId7" Type="http://schemas.openxmlformats.org/officeDocument/2006/relationships/image" Target="../media/image33.svg"/><Relationship Id="rId12" Type="http://schemas.openxmlformats.org/officeDocument/2006/relationships/image" Target="../media/image16.png"/><Relationship Id="rId17" Type="http://schemas.openxmlformats.org/officeDocument/2006/relationships/image" Target="../media/image21.svg"/><Relationship Id="rId25" Type="http://schemas.openxmlformats.org/officeDocument/2006/relationships/image" Target="../media/image30.svg"/><Relationship Id="rId2" Type="http://schemas.openxmlformats.org/officeDocument/2006/relationships/image" Target="../media/image7.png"/><Relationship Id="rId16" Type="http://schemas.openxmlformats.org/officeDocument/2006/relationships/image" Target="../media/image20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15.svg"/><Relationship Id="rId24" Type="http://schemas.openxmlformats.org/officeDocument/2006/relationships/image" Target="../media/image29.png"/><Relationship Id="rId5" Type="http://schemas.openxmlformats.org/officeDocument/2006/relationships/image" Target="../media/image31.png"/><Relationship Id="rId15" Type="http://schemas.openxmlformats.org/officeDocument/2006/relationships/image" Target="../media/image19.svg"/><Relationship Id="rId23" Type="http://schemas.openxmlformats.org/officeDocument/2006/relationships/image" Target="../media/image26.svg"/><Relationship Id="rId10" Type="http://schemas.openxmlformats.org/officeDocument/2006/relationships/image" Target="../media/image14.png"/><Relationship Id="rId19" Type="http://schemas.openxmlformats.org/officeDocument/2006/relationships/image" Target="../media/image23.svg"/><Relationship Id="rId4" Type="http://schemas.openxmlformats.org/officeDocument/2006/relationships/image" Target="../media/image9.svg"/><Relationship Id="rId9" Type="http://schemas.openxmlformats.org/officeDocument/2006/relationships/image" Target="../media/image13.svg"/><Relationship Id="rId14" Type="http://schemas.openxmlformats.org/officeDocument/2006/relationships/image" Target="../media/image18.png"/><Relationship Id="rId22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18" Type="http://schemas.openxmlformats.org/officeDocument/2006/relationships/image" Target="../media/image22.png"/><Relationship Id="rId3" Type="http://schemas.openxmlformats.org/officeDocument/2006/relationships/image" Target="../media/image8.png"/><Relationship Id="rId21" Type="http://schemas.openxmlformats.org/officeDocument/2006/relationships/image" Target="../media/image28.svg"/><Relationship Id="rId7" Type="http://schemas.openxmlformats.org/officeDocument/2006/relationships/image" Target="../media/image36.svg"/><Relationship Id="rId12" Type="http://schemas.openxmlformats.org/officeDocument/2006/relationships/image" Target="../media/image16.png"/><Relationship Id="rId17" Type="http://schemas.openxmlformats.org/officeDocument/2006/relationships/image" Target="../media/image21.svg"/><Relationship Id="rId25" Type="http://schemas.openxmlformats.org/officeDocument/2006/relationships/image" Target="../media/image30.svg"/><Relationship Id="rId2" Type="http://schemas.openxmlformats.org/officeDocument/2006/relationships/image" Target="../media/image7.png"/><Relationship Id="rId16" Type="http://schemas.openxmlformats.org/officeDocument/2006/relationships/image" Target="../media/image20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15.svg"/><Relationship Id="rId24" Type="http://schemas.openxmlformats.org/officeDocument/2006/relationships/image" Target="../media/image29.png"/><Relationship Id="rId5" Type="http://schemas.openxmlformats.org/officeDocument/2006/relationships/image" Target="../media/image34.png"/><Relationship Id="rId15" Type="http://schemas.openxmlformats.org/officeDocument/2006/relationships/image" Target="../media/image19.svg"/><Relationship Id="rId23" Type="http://schemas.openxmlformats.org/officeDocument/2006/relationships/image" Target="../media/image26.svg"/><Relationship Id="rId10" Type="http://schemas.openxmlformats.org/officeDocument/2006/relationships/image" Target="../media/image14.png"/><Relationship Id="rId19" Type="http://schemas.openxmlformats.org/officeDocument/2006/relationships/image" Target="../media/image23.svg"/><Relationship Id="rId4" Type="http://schemas.openxmlformats.org/officeDocument/2006/relationships/image" Target="../media/image9.svg"/><Relationship Id="rId9" Type="http://schemas.openxmlformats.org/officeDocument/2006/relationships/image" Target="../media/image13.svg"/><Relationship Id="rId14" Type="http://schemas.openxmlformats.org/officeDocument/2006/relationships/image" Target="../media/image18.png"/><Relationship Id="rId22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3.svg"/><Relationship Id="rId18" Type="http://schemas.openxmlformats.org/officeDocument/2006/relationships/image" Target="../media/image16.png"/><Relationship Id="rId3" Type="http://schemas.openxmlformats.org/officeDocument/2006/relationships/image" Target="../media/image28.svg"/><Relationship Id="rId21" Type="http://schemas.openxmlformats.org/officeDocument/2006/relationships/image" Target="../media/image19.svg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17" Type="http://schemas.openxmlformats.org/officeDocument/2006/relationships/image" Target="../media/image15.svg"/><Relationship Id="rId25" Type="http://schemas.openxmlformats.org/officeDocument/2006/relationships/image" Target="../media/image23.svg"/><Relationship Id="rId2" Type="http://schemas.openxmlformats.org/officeDocument/2006/relationships/image" Target="../media/image27.png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39.svg"/><Relationship Id="rId24" Type="http://schemas.openxmlformats.org/officeDocument/2006/relationships/image" Target="../media/image22.png"/><Relationship Id="rId5" Type="http://schemas.openxmlformats.org/officeDocument/2006/relationships/image" Target="../media/image26.svg"/><Relationship Id="rId15" Type="http://schemas.openxmlformats.org/officeDocument/2006/relationships/image" Target="../media/image30.svg"/><Relationship Id="rId23" Type="http://schemas.openxmlformats.org/officeDocument/2006/relationships/image" Target="../media/image21.svg"/><Relationship Id="rId10" Type="http://schemas.openxmlformats.org/officeDocument/2006/relationships/image" Target="../media/image38.png"/><Relationship Id="rId19" Type="http://schemas.openxmlformats.org/officeDocument/2006/relationships/image" Target="../media/image17.svg"/><Relationship Id="rId4" Type="http://schemas.openxmlformats.org/officeDocument/2006/relationships/image" Target="../media/image25.png"/><Relationship Id="rId9" Type="http://schemas.openxmlformats.org/officeDocument/2006/relationships/image" Target="../media/image37.png"/><Relationship Id="rId14" Type="http://schemas.openxmlformats.org/officeDocument/2006/relationships/image" Target="../media/image29.png"/><Relationship Id="rId22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3" Type="http://schemas.openxmlformats.org/officeDocument/2006/relationships/image" Target="../media/image8.png"/><Relationship Id="rId21" Type="http://schemas.openxmlformats.org/officeDocument/2006/relationships/image" Target="../media/image28.sv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17" Type="http://schemas.openxmlformats.org/officeDocument/2006/relationships/image" Target="../media/image22.png"/><Relationship Id="rId25" Type="http://schemas.openxmlformats.org/officeDocument/2006/relationships/image" Target="../media/image30.svg"/><Relationship Id="rId2" Type="http://schemas.openxmlformats.org/officeDocument/2006/relationships/image" Target="../media/image7.png"/><Relationship Id="rId16" Type="http://schemas.openxmlformats.org/officeDocument/2006/relationships/image" Target="../media/image21.sv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5" Type="http://schemas.openxmlformats.org/officeDocument/2006/relationships/image" Target="../media/image40.png"/><Relationship Id="rId15" Type="http://schemas.openxmlformats.org/officeDocument/2006/relationships/image" Target="../media/image20.png"/><Relationship Id="rId23" Type="http://schemas.openxmlformats.org/officeDocument/2006/relationships/image" Target="../media/image26.svg"/><Relationship Id="rId10" Type="http://schemas.openxmlformats.org/officeDocument/2006/relationships/image" Target="../media/image15.svg"/><Relationship Id="rId19" Type="http://schemas.openxmlformats.org/officeDocument/2006/relationships/image" Target="../media/image42.pn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Relationship Id="rId2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18" Type="http://schemas.openxmlformats.org/officeDocument/2006/relationships/image" Target="../media/image23.svg"/><Relationship Id="rId3" Type="http://schemas.openxmlformats.org/officeDocument/2006/relationships/image" Target="../media/image8.png"/><Relationship Id="rId21" Type="http://schemas.openxmlformats.org/officeDocument/2006/relationships/image" Target="../media/image28.sv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17" Type="http://schemas.openxmlformats.org/officeDocument/2006/relationships/image" Target="../media/image22.png"/><Relationship Id="rId25" Type="http://schemas.openxmlformats.org/officeDocument/2006/relationships/image" Target="../media/image30.svg"/><Relationship Id="rId2" Type="http://schemas.openxmlformats.org/officeDocument/2006/relationships/image" Target="../media/image7.png"/><Relationship Id="rId16" Type="http://schemas.openxmlformats.org/officeDocument/2006/relationships/image" Target="../media/image21.sv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11" Type="http://schemas.openxmlformats.org/officeDocument/2006/relationships/image" Target="../media/image16.png"/><Relationship Id="rId24" Type="http://schemas.openxmlformats.org/officeDocument/2006/relationships/image" Target="../media/image29.png"/><Relationship Id="rId5" Type="http://schemas.openxmlformats.org/officeDocument/2006/relationships/image" Target="../media/image43.png"/><Relationship Id="rId15" Type="http://schemas.openxmlformats.org/officeDocument/2006/relationships/image" Target="../media/image20.png"/><Relationship Id="rId23" Type="http://schemas.openxmlformats.org/officeDocument/2006/relationships/image" Target="../media/image26.svg"/><Relationship Id="rId10" Type="http://schemas.openxmlformats.org/officeDocument/2006/relationships/image" Target="../media/image15.svg"/><Relationship Id="rId19" Type="http://schemas.openxmlformats.org/officeDocument/2006/relationships/image" Target="../media/image45.pn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Relationship Id="rId22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79">
            <a:extLst>
              <a:ext uri="{FF2B5EF4-FFF2-40B4-BE49-F238E27FC236}">
                <a16:creationId xmlns:a16="http://schemas.microsoft.com/office/drawing/2014/main" id="{D43B275B-84BF-C21D-40E8-7D1235DF538A}"/>
              </a:ext>
            </a:extLst>
          </p:cNvPr>
          <p:cNvSpPr/>
          <p:nvPr/>
        </p:nvSpPr>
        <p:spPr>
          <a:xfrm>
            <a:off x="1071908" y="1577336"/>
            <a:ext cx="10048183" cy="45544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ts val="3360"/>
              </a:lnSpc>
              <a:defRPr sz="1800"/>
            </a:pPr>
            <a:r>
              <a:rPr lang="en-US" sz="4400" b="1" kern="1000" spc="-10" dirty="0">
                <a:solidFill>
                  <a:srgbClr val="005A9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Montserrat-Regular"/>
              </a:rPr>
              <a:t>Priority activities</a:t>
            </a:r>
          </a:p>
        </p:txBody>
      </p:sp>
      <p:sp>
        <p:nvSpPr>
          <p:cNvPr id="5" name="Shape 79">
            <a:extLst>
              <a:ext uri="{FF2B5EF4-FFF2-40B4-BE49-F238E27FC236}">
                <a16:creationId xmlns:a16="http://schemas.microsoft.com/office/drawing/2014/main" id="{09DABE98-0BBB-BC8C-CDAE-C2AFF3268DAE}"/>
              </a:ext>
            </a:extLst>
          </p:cNvPr>
          <p:cNvSpPr/>
          <p:nvPr/>
        </p:nvSpPr>
        <p:spPr>
          <a:xfrm>
            <a:off x="1071906" y="2578890"/>
            <a:ext cx="10048183" cy="86177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800" dirty="0">
                <a:solidFill>
                  <a:srgbClr val="005A9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TCC-2</a:t>
            </a:r>
            <a:endParaRPr lang="hr-HR" sz="2800" b="0" i="0" u="none" strike="noStrike" baseline="0" dirty="0">
              <a:solidFill>
                <a:srgbClr val="005A9C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solidFill>
                  <a:srgbClr val="005A9C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22 April 2024</a:t>
            </a:r>
            <a:endParaRPr lang="en-US" sz="2800" b="0" i="0" u="none" strike="noStrike" baseline="0" dirty="0">
              <a:solidFill>
                <a:srgbClr val="005A9C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AA0D043-E0B0-78C1-CB36-F1DDBEA3B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59745" y="4384963"/>
            <a:ext cx="3932255" cy="2440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021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79">
            <a:extLst>
              <a:ext uri="{FF2B5EF4-FFF2-40B4-BE49-F238E27FC236}">
                <a16:creationId xmlns:a16="http://schemas.microsoft.com/office/drawing/2014/main" id="{47C33F45-D55E-44B4-E6DF-B3168D8571C9}"/>
              </a:ext>
            </a:extLst>
          </p:cNvPr>
          <p:cNvSpPr/>
          <p:nvPr/>
        </p:nvSpPr>
        <p:spPr>
          <a:xfrm>
            <a:off x="1123388" y="247394"/>
            <a:ext cx="7922421" cy="45544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lang="en-US" sz="4400" b="1" kern="1000" dirty="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Montserrat-Regular"/>
              </a:rPr>
              <a:t>Background</a:t>
            </a:r>
            <a:endParaRPr kumimoji="0" lang="en-US" sz="4400" b="1" i="0" u="none" strike="noStrike" kern="1000" cap="none" spc="0" normalizeH="0" baseline="0" noProof="0" dirty="0">
              <a:ln>
                <a:noFill/>
              </a:ln>
              <a:solidFill>
                <a:srgbClr val="005BAA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Montserrat-Regular"/>
            </a:endParaRPr>
          </a:p>
        </p:txBody>
      </p:sp>
      <p:sp>
        <p:nvSpPr>
          <p:cNvPr id="6" name="Shape 79">
            <a:extLst>
              <a:ext uri="{FF2B5EF4-FFF2-40B4-BE49-F238E27FC236}">
                <a16:creationId xmlns:a16="http://schemas.microsoft.com/office/drawing/2014/main" id="{C82A2680-8980-374E-A5E8-0DF8347D0DBF}"/>
              </a:ext>
            </a:extLst>
          </p:cNvPr>
          <p:cNvSpPr/>
          <p:nvPr/>
        </p:nvSpPr>
        <p:spPr>
          <a:xfrm>
            <a:off x="1123388" y="1852900"/>
            <a:ext cx="10724234" cy="430887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5BAA"/>
              </a:solidFill>
              <a:effectLst/>
              <a:uLnTx/>
              <a:uFillTx/>
              <a:latin typeface="Arial"/>
              <a:ea typeface="Verdana"/>
              <a:cs typeface="Arial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D75CF70-074E-5A33-F29E-731BF950B87F}"/>
              </a:ext>
            </a:extLst>
          </p:cNvPr>
          <p:cNvSpPr txBox="1">
            <a:spLocks/>
          </p:cNvSpPr>
          <p:nvPr/>
        </p:nvSpPr>
        <p:spPr>
          <a:xfrm>
            <a:off x="560504" y="1025679"/>
            <a:ext cx="10972800" cy="56511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Arial" panose="020B0604020202020204" pitchFamily="34" charset="0"/>
              </a:rPr>
              <a:t>At TCC-1 (17-19 October 2023) SERCOM, INFCOM and RB presented an initial tentative list of priority activities (Doc. 3.2), over the short-, medium- and long-term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TCC-1 requested to finalize a consolidated list of priority activities for the work </a:t>
            </a:r>
            <a:r>
              <a:rPr lang="en-US" dirty="0" err="1">
                <a:latin typeface="Arial" panose="020B0604020202020204" pitchFamily="34" charset="0"/>
              </a:rPr>
              <a:t>programmes</a:t>
            </a:r>
            <a:r>
              <a:rPr lang="en-US" dirty="0">
                <a:latin typeface="Arial" panose="020B0604020202020204" pitchFamily="34" charset="0"/>
              </a:rPr>
              <a:t>, to be eventually adopted at their next sessions.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TCC-1 also requested to integrate the priority activities of technical commissions, regional associations and Research Board in the EW4All implementation plan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Definitions:</a:t>
            </a:r>
          </a:p>
          <a:p>
            <a:pPr algn="l"/>
            <a:r>
              <a:rPr lang="en-US" dirty="0">
                <a:latin typeface="Arial" panose="020B0604020202020204" pitchFamily="34" charset="0"/>
              </a:rPr>
              <a:t>	“short-term” </a:t>
            </a:r>
            <a:r>
              <a:rPr lang="en-US" dirty="0"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Arial" panose="020B0604020202020204" pitchFamily="34" charset="0"/>
              </a:rPr>
              <a:t>end of 2024</a:t>
            </a:r>
          </a:p>
          <a:p>
            <a:pPr algn="l"/>
            <a:r>
              <a:rPr lang="en-US" dirty="0">
                <a:latin typeface="Arial" panose="020B0604020202020204" pitchFamily="34" charset="0"/>
              </a:rPr>
              <a:t>	“mid-term” </a:t>
            </a:r>
            <a:r>
              <a:rPr lang="en-US" dirty="0"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dirty="0">
                <a:latin typeface="Arial" panose="020B0604020202020204" pitchFamily="34" charset="0"/>
              </a:rPr>
              <a:t>to 2025 (Cg-Ext(2025)) </a:t>
            </a:r>
          </a:p>
          <a:p>
            <a:pPr algn="l"/>
            <a:r>
              <a:rPr lang="en-US" dirty="0">
                <a:latin typeface="Arial" panose="020B0604020202020204" pitchFamily="34" charset="0"/>
              </a:rPr>
              <a:t>	“long-term” </a:t>
            </a:r>
            <a:r>
              <a:rPr lang="en-US" dirty="0">
                <a:latin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dirty="0">
                <a:latin typeface="Arial" panose="020B0604020202020204" pitchFamily="34" charset="0"/>
              </a:rPr>
              <a:t> to 2027 (final deadline of EW4All)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b="0" i="0" dirty="0">
              <a:effectLst/>
              <a:latin typeface="Arial" panose="020B0604020202020204" pitchFamily="34" charset="0"/>
            </a:endParaRPr>
          </a:p>
          <a:p>
            <a:r>
              <a:rPr lang="en-US" sz="2800" i="1" kern="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endParaRPr lang="en-AU" sz="2800" kern="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AU" sz="2800" kern="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8276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B4F01-334C-B3CC-3FB9-05BB9DD67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20" y="0"/>
            <a:ext cx="10515600" cy="1325563"/>
          </a:xfrm>
        </p:spPr>
        <p:txBody>
          <a:bodyPr/>
          <a:lstStyle/>
          <a:p>
            <a:r>
              <a:rPr lang="en-US" b="1" kern="1000" dirty="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Methodology - Priority Hazards</a:t>
            </a:r>
            <a:endParaRPr lang="en-CH" b="1" kern="1000" dirty="0">
              <a:solidFill>
                <a:srgbClr val="005BA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3CB06-0C24-EBDA-135A-A5D411AE6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1253330"/>
            <a:ext cx="7124700" cy="4888389"/>
          </a:xfrm>
        </p:spPr>
        <p:txBody>
          <a:bodyPr/>
          <a:lstStyle/>
          <a:p>
            <a:r>
              <a:rPr lang="en-US" dirty="0"/>
              <a:t>Consolidated list of activities compiled against the 9 priority hazards (based on the survey carried out in 30 countries during Cg-19) presented in October 2023 at TCC-1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C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00C8A4-5B84-C367-915E-2DA4C013E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0888" y="944879"/>
            <a:ext cx="4512952" cy="33680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E5B7AF-195A-39C5-0AB4-3BA98FDCE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870" y="3429000"/>
            <a:ext cx="5036820" cy="31449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2D8BF4C-BBEB-486D-BC9A-5E340534C3DE}"/>
              </a:ext>
            </a:extLst>
          </p:cNvPr>
          <p:cNvSpPr txBox="1"/>
          <p:nvPr/>
        </p:nvSpPr>
        <p:spPr>
          <a:xfrm>
            <a:off x="457200" y="3532555"/>
            <a:ext cx="36271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Refined list presented to TCC on 22 November, together with the prioritization of hazards by the six RAs.</a:t>
            </a:r>
          </a:p>
        </p:txBody>
      </p:sp>
    </p:spTree>
    <p:extLst>
      <p:ext uri="{BB962C8B-B14F-4D97-AF65-F5344CB8AC3E}">
        <p14:creationId xmlns:p14="http://schemas.microsoft.com/office/powerpoint/2010/main" val="1542407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B4F01-334C-B3CC-3FB9-05BB9DD67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20" y="0"/>
            <a:ext cx="11026140" cy="1325563"/>
          </a:xfrm>
        </p:spPr>
        <p:txBody>
          <a:bodyPr/>
          <a:lstStyle/>
          <a:p>
            <a:r>
              <a:rPr lang="en-US" b="1" kern="1000" dirty="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Methodology – Activities along the value cycle</a:t>
            </a:r>
            <a:endParaRPr lang="en-CH" b="1" kern="1000" dirty="0">
              <a:solidFill>
                <a:srgbClr val="005BA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3CB06-0C24-EBDA-135A-A5D411AE6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60" y="1253330"/>
            <a:ext cx="5036820" cy="4888389"/>
          </a:xfrm>
        </p:spPr>
        <p:txBody>
          <a:bodyPr>
            <a:normAutofit/>
          </a:bodyPr>
          <a:lstStyle/>
          <a:p>
            <a:r>
              <a:rPr lang="en-US" dirty="0"/>
              <a:t>Different iterations with relevant focal points of the subsidiary bodies of the technical commissions and the Research Board to collect information on activities potentially contributing to the EW4All</a:t>
            </a:r>
          </a:p>
          <a:p>
            <a:r>
              <a:rPr lang="en-US" dirty="0"/>
              <a:t>Collected in 10 categories (further scaled down to 6) representing the different elements of the value cycle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CH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46E9429-30D4-4D81-1A53-6FF3C28C7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462823"/>
              </p:ext>
            </p:extLst>
          </p:nvPr>
        </p:nvGraphicFramePr>
        <p:xfrm>
          <a:off x="5605145" y="1253330"/>
          <a:ext cx="6114415" cy="48883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175">
                  <a:extLst>
                    <a:ext uri="{9D8B030D-6E8A-4147-A177-3AD203B41FA5}">
                      <a16:colId xmlns:a16="http://schemas.microsoft.com/office/drawing/2014/main" val="2660388131"/>
                    </a:ext>
                  </a:extLst>
                </a:gridCol>
                <a:gridCol w="3564890">
                  <a:extLst>
                    <a:ext uri="{9D8B030D-6E8A-4147-A177-3AD203B41FA5}">
                      <a16:colId xmlns:a16="http://schemas.microsoft.com/office/drawing/2014/main" val="504709713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1764458609"/>
                    </a:ext>
                  </a:extLst>
                </a:gridCol>
              </a:tblGrid>
              <a:tr h="418077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a.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</a:pPr>
                      <a:r>
                        <a:rPr lang="en-GB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global observation of variables </a:t>
                      </a:r>
                      <a:endParaRPr lang="en-CH" sz="10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CH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and observation</a:t>
                      </a:r>
                      <a:endParaRPr lang="en-CH" sz="10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559351"/>
                  </a:ext>
                </a:extLst>
              </a:tr>
              <a:tr h="598866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b.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</a:pPr>
                      <a:r>
                        <a:rPr lang="en-GB" sz="1000" dirty="0">
                          <a:effectLst/>
                        </a:rPr>
                        <a:t>international exchange of data (both observation and products) </a:t>
                      </a:r>
                      <a:endParaRPr lang="en-CH" sz="1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603674"/>
                  </a:ext>
                </a:extLst>
              </a:tr>
              <a:tr h="338981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c.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</a:pPr>
                      <a:r>
                        <a:rPr lang="en-GB" sz="1000" dirty="0">
                          <a:effectLst/>
                        </a:rPr>
                        <a:t>global numerical weather prediction (NWP) </a:t>
                      </a:r>
                      <a:endParaRPr lang="en-CH" sz="1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E9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CH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NWP</a:t>
                      </a:r>
                      <a:endParaRPr lang="en-CH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372115"/>
                  </a:ext>
                </a:extLst>
              </a:tr>
              <a:tr h="677962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d.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</a:pPr>
                      <a:r>
                        <a:rPr lang="en-GB" sz="1000" dirty="0">
                          <a:effectLst/>
                        </a:rPr>
                        <a:t>limited area NWP (particularly of interest for hydrological hazards) </a:t>
                      </a:r>
                      <a:endParaRPr lang="en-CH" sz="1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612251"/>
                  </a:ext>
                </a:extLst>
              </a:tr>
              <a:tr h="338981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e.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other activities (research focused)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</a:t>
                      </a:r>
                      <a:endParaRPr lang="en-CH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999279"/>
                  </a:ext>
                </a:extLst>
              </a:tr>
              <a:tr h="481636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f.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nowcasting 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CH" sz="1000" dirty="0">
                        <a:effectLst/>
                      </a:endParaRPr>
                    </a:p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 dirty="0">
                          <a:effectLst/>
                        </a:rPr>
                        <a:t>Forecaster added value</a:t>
                      </a:r>
                      <a:endParaRPr lang="en-CH" sz="1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6934159"/>
                  </a:ext>
                </a:extLst>
              </a:tr>
              <a:tr h="677962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g.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local data processing, forecast, guidance products (requiring human intervention)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632891"/>
                  </a:ext>
                </a:extLst>
              </a:tr>
              <a:tr h="338981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h.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impact- and risk-based forecasts and warnings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n-CH" sz="1000" dirty="0">
                        <a:effectLst/>
                      </a:endParaRPr>
                    </a:p>
                    <a:p>
                      <a:pPr algn="l">
                        <a:spcBef>
                          <a:spcPts val="1200"/>
                        </a:spcBef>
                      </a:pPr>
                      <a:r>
                        <a:rPr lang="en-GB" sz="1000" dirty="0">
                          <a:effectLst/>
                        </a:rPr>
                        <a:t>Dissemination and communication</a:t>
                      </a:r>
                      <a:endParaRPr lang="en-CH" sz="1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278539"/>
                  </a:ext>
                </a:extLst>
              </a:tr>
              <a:tr h="677962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i.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warning dissemination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705884"/>
                  </a:ext>
                </a:extLst>
              </a:tr>
              <a:tr h="338981"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j.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>
                          <a:effectLst/>
                        </a:rPr>
                        <a:t>support to decision making</a:t>
                      </a:r>
                      <a:endParaRPr lang="en-CH" sz="10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200"/>
                        </a:spcBef>
                      </a:pPr>
                      <a:r>
                        <a:rPr lang="en-GB" sz="1000" dirty="0">
                          <a:effectLst/>
                        </a:rPr>
                        <a:t>Decision support</a:t>
                      </a:r>
                      <a:endParaRPr lang="en-CH" sz="1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22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845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2473D-A5D4-1E23-CA6E-2E65C42A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C4EFE2-9D0C-CF96-6825-8384FEC7B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663"/>
            <a:ext cx="12192000" cy="574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74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30954" y="915594"/>
            <a:ext cx="3930093" cy="3919239"/>
          </a:xfrm>
          <a:custGeom>
            <a:avLst/>
            <a:gdLst/>
            <a:ahLst/>
            <a:cxnLst/>
            <a:rect l="l" t="t" r="r" b="b"/>
            <a:pathLst>
              <a:path w="5895139" h="5878859">
                <a:moveTo>
                  <a:pt x="0" y="0"/>
                </a:moveTo>
                <a:lnTo>
                  <a:pt x="5895140" y="0"/>
                </a:lnTo>
                <a:lnTo>
                  <a:pt x="5895140" y="5878858"/>
                </a:lnTo>
                <a:lnTo>
                  <a:pt x="0" y="58788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</a:blip>
            <a:stretch>
              <a:fillRect t="-773" b="-77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406836" y="1232951"/>
            <a:ext cx="3378329" cy="3247419"/>
          </a:xfrm>
          <a:custGeom>
            <a:avLst/>
            <a:gdLst/>
            <a:ahLst/>
            <a:cxnLst/>
            <a:rect l="l" t="t" r="r" b="b"/>
            <a:pathLst>
              <a:path w="5067494" h="4871129">
                <a:moveTo>
                  <a:pt x="0" y="0"/>
                </a:moveTo>
                <a:lnTo>
                  <a:pt x="5067494" y="0"/>
                </a:lnTo>
                <a:lnTo>
                  <a:pt x="5067494" y="4871128"/>
                </a:lnTo>
                <a:lnTo>
                  <a:pt x="0" y="48711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732292" y="2468285"/>
            <a:ext cx="727417" cy="762692"/>
          </a:xfrm>
          <a:custGeom>
            <a:avLst/>
            <a:gdLst/>
            <a:ahLst/>
            <a:cxnLst/>
            <a:rect l="l" t="t" r="r" b="b"/>
            <a:pathLst>
              <a:path w="1091126" h="1144038">
                <a:moveTo>
                  <a:pt x="0" y="0"/>
                </a:moveTo>
                <a:lnTo>
                  <a:pt x="1091126" y="0"/>
                </a:lnTo>
                <a:lnTo>
                  <a:pt x="1091126" y="1144038"/>
                </a:lnTo>
                <a:lnTo>
                  <a:pt x="0" y="11440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5276515" y="1565555"/>
            <a:ext cx="357992" cy="357992"/>
          </a:xfrm>
          <a:custGeom>
            <a:avLst/>
            <a:gdLst/>
            <a:ahLst/>
            <a:cxnLst/>
            <a:rect l="l" t="t" r="r" b="b"/>
            <a:pathLst>
              <a:path w="536988" h="536988">
                <a:moveTo>
                  <a:pt x="536988" y="0"/>
                </a:moveTo>
                <a:lnTo>
                  <a:pt x="0" y="0"/>
                </a:lnTo>
                <a:lnTo>
                  <a:pt x="0" y="536987"/>
                </a:lnTo>
                <a:lnTo>
                  <a:pt x="536988" y="536987"/>
                </a:lnTo>
                <a:lnTo>
                  <a:pt x="53698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579140" y="3756399"/>
            <a:ext cx="365766" cy="365766"/>
          </a:xfrm>
          <a:custGeom>
            <a:avLst/>
            <a:gdLst/>
            <a:ahLst/>
            <a:cxnLst/>
            <a:rect l="l" t="t" r="r" b="b"/>
            <a:pathLst>
              <a:path w="548649" h="548649">
                <a:moveTo>
                  <a:pt x="0" y="0"/>
                </a:moveTo>
                <a:lnTo>
                  <a:pt x="548649" y="0"/>
                </a:lnTo>
                <a:lnTo>
                  <a:pt x="548649" y="548649"/>
                </a:lnTo>
                <a:lnTo>
                  <a:pt x="0" y="5486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201960" y="2707743"/>
            <a:ext cx="363213" cy="297835"/>
          </a:xfrm>
          <a:custGeom>
            <a:avLst/>
            <a:gdLst/>
            <a:ahLst/>
            <a:cxnLst/>
            <a:rect l="l" t="t" r="r" b="b"/>
            <a:pathLst>
              <a:path w="544819" h="446752">
                <a:moveTo>
                  <a:pt x="0" y="0"/>
                </a:moveTo>
                <a:lnTo>
                  <a:pt x="544819" y="0"/>
                </a:lnTo>
                <a:lnTo>
                  <a:pt x="544819" y="446752"/>
                </a:lnTo>
                <a:lnTo>
                  <a:pt x="0" y="44675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579140" y="1576500"/>
            <a:ext cx="406963" cy="306749"/>
          </a:xfrm>
          <a:custGeom>
            <a:avLst/>
            <a:gdLst/>
            <a:ahLst/>
            <a:cxnLst/>
            <a:rect l="l" t="t" r="r" b="b"/>
            <a:pathLst>
              <a:path w="610445" h="460123">
                <a:moveTo>
                  <a:pt x="0" y="0"/>
                </a:moveTo>
                <a:lnTo>
                  <a:pt x="610445" y="0"/>
                </a:lnTo>
                <a:lnTo>
                  <a:pt x="610445" y="460123"/>
                </a:lnTo>
                <a:lnTo>
                  <a:pt x="0" y="46012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683686" y="2643259"/>
            <a:ext cx="254982" cy="362319"/>
          </a:xfrm>
          <a:custGeom>
            <a:avLst/>
            <a:gdLst/>
            <a:ahLst/>
            <a:cxnLst/>
            <a:rect l="l" t="t" r="r" b="b"/>
            <a:pathLst>
              <a:path w="382473" h="543478">
                <a:moveTo>
                  <a:pt x="0" y="0"/>
                </a:moveTo>
                <a:lnTo>
                  <a:pt x="382473" y="0"/>
                </a:lnTo>
                <a:lnTo>
                  <a:pt x="382473" y="543478"/>
                </a:lnTo>
                <a:lnTo>
                  <a:pt x="0" y="54347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5286299" y="3805611"/>
            <a:ext cx="399439" cy="316555"/>
          </a:xfrm>
          <a:custGeom>
            <a:avLst/>
            <a:gdLst/>
            <a:ahLst/>
            <a:cxnLst/>
            <a:rect l="l" t="t" r="r" b="b"/>
            <a:pathLst>
              <a:path w="599158" h="474833">
                <a:moveTo>
                  <a:pt x="599158" y="0"/>
                </a:moveTo>
                <a:lnTo>
                  <a:pt x="0" y="0"/>
                </a:lnTo>
                <a:lnTo>
                  <a:pt x="0" y="474832"/>
                </a:lnTo>
                <a:lnTo>
                  <a:pt x="599158" y="474832"/>
                </a:lnTo>
                <a:lnTo>
                  <a:pt x="599158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938668" y="134878"/>
            <a:ext cx="2314665" cy="29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9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PF Bague Sans Pro 1"/>
              </a:rPr>
              <a:t>FLASH FLOODS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57260" y="1717920"/>
            <a:ext cx="2277480" cy="227748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9010931" y="2539220"/>
            <a:ext cx="2782087" cy="21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43"/>
              </a:lnSpc>
              <a:spcBef>
                <a:spcPct val="0"/>
              </a:spcBef>
            </a:pPr>
            <a:r>
              <a:rPr lang="en-US" sz="1316">
                <a:solidFill>
                  <a:srgbClr val="000000"/>
                </a:solidFill>
                <a:latin typeface="PF Bague Sans Pro 1"/>
              </a:rPr>
              <a:t>Numerical Weather Prediction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9783712" y="2802068"/>
            <a:ext cx="1987701" cy="317908"/>
            <a:chOff x="0" y="-38100"/>
            <a:chExt cx="3975402" cy="635812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38100"/>
              <a:ext cx="3126916" cy="6358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RSHCs for flash flood forecasting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3750588" y="24370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9974251" y="3686851"/>
            <a:ext cx="1824335" cy="212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843"/>
              </a:lnSpc>
              <a:spcBef>
                <a:spcPct val="0"/>
              </a:spcBef>
            </a:pPr>
            <a:r>
              <a:rPr lang="en-US" sz="1333">
                <a:solidFill>
                  <a:srgbClr val="000000"/>
                </a:solidFill>
                <a:latin typeface="PF Bague Sans Pro 1"/>
              </a:rPr>
              <a:t>Forecaster added value</a:t>
            </a:r>
            <a:endParaRPr lang="en-US" sz="1316">
              <a:solidFill>
                <a:srgbClr val="000000"/>
              </a:solidFill>
              <a:latin typeface="PF Bague Sans Pro 1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97386" y="3707306"/>
            <a:ext cx="2803777" cy="21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43"/>
              </a:lnSpc>
              <a:spcBef>
                <a:spcPct val="0"/>
              </a:spcBef>
            </a:pPr>
            <a:r>
              <a:rPr lang="en-US" sz="1316">
                <a:solidFill>
                  <a:srgbClr val="000000"/>
                </a:solidFill>
                <a:latin typeface="PF Bague Sans Pro 1"/>
              </a:rPr>
              <a:t>Dissemination &amp; Communication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297387" y="3977472"/>
            <a:ext cx="3833567" cy="317908"/>
            <a:chOff x="0" y="-38100"/>
            <a:chExt cx="7667135" cy="635813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38100"/>
              <a:ext cx="3860983" cy="635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Community of Practice on flood forecasting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127231" y="-38100"/>
              <a:ext cx="3539904" cy="635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Guidelines on IBF for floods and droughts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94154" y="5165063"/>
            <a:ext cx="3836801" cy="818044"/>
            <a:chOff x="0" y="-38100"/>
            <a:chExt cx="7673601" cy="1636088"/>
          </a:xfrm>
        </p:grpSpPr>
        <p:sp>
          <p:nvSpPr>
            <p:cNvPr id="23" name="TextBox 23"/>
            <p:cNvSpPr txBox="1"/>
            <p:nvPr/>
          </p:nvSpPr>
          <p:spPr>
            <a:xfrm>
              <a:off x="4130709" y="-38100"/>
              <a:ext cx="3542892" cy="16360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Implementation of the Guiding principles for engagement of the private sector to support flood-and drought related EWS and risk management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3864237" cy="13026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Guiding principles for engagement of the private sector to support flood-and drought related EWS and risk management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94154" y="6075591"/>
            <a:ext cx="3836801" cy="651332"/>
            <a:chOff x="0" y="-38100"/>
            <a:chExt cx="7673601" cy="1302662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38100"/>
              <a:ext cx="3864237" cy="13026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Training materials on Guidelines on communication for hydrological information with respect to forecasting results and related risks 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130709" y="-38100"/>
              <a:ext cx="3542892" cy="9692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Training materials on the Guidelines on IBF for floods and droughts 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361001" y="4406953"/>
            <a:ext cx="1769953" cy="651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56"/>
              </a:lnSpc>
              <a:spcBef>
                <a:spcPct val="0"/>
              </a:spcBef>
            </a:pPr>
            <a:r>
              <a:rPr lang="en-US" sz="897">
                <a:solidFill>
                  <a:srgbClr val="000000"/>
                </a:solidFill>
                <a:latin typeface="PF Bague Sans Pro 2"/>
              </a:rPr>
              <a:t>Guidelines on communication for hydrological information with respect to forecasting results and related risks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97386" y="4406953"/>
            <a:ext cx="1930491" cy="317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56"/>
              </a:lnSpc>
              <a:spcBef>
                <a:spcPct val="0"/>
              </a:spcBef>
            </a:pPr>
            <a:r>
              <a:rPr lang="en-US" sz="897">
                <a:solidFill>
                  <a:srgbClr val="000000"/>
                </a:solidFill>
                <a:latin typeface="PF Bague Sans Pro 2"/>
              </a:rPr>
              <a:t>APFM HelpDesk on Integrated Flood Management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94154" y="4871926"/>
            <a:ext cx="1405121" cy="152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40"/>
              </a:lnSpc>
              <a:spcBef>
                <a:spcPct val="0"/>
              </a:spcBef>
            </a:pPr>
            <a:r>
              <a:rPr lang="en-US" sz="957">
                <a:solidFill>
                  <a:srgbClr val="000000"/>
                </a:solidFill>
                <a:latin typeface="PF Bague Sans Pro 2"/>
              </a:rPr>
              <a:t>CAP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964009" y="784952"/>
            <a:ext cx="2782087" cy="21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43"/>
              </a:lnSpc>
              <a:spcBef>
                <a:spcPct val="0"/>
              </a:spcBef>
            </a:pPr>
            <a:r>
              <a:rPr lang="en-US" sz="1316">
                <a:solidFill>
                  <a:srgbClr val="000000"/>
                </a:solidFill>
                <a:latin typeface="PF Bague Sans Pro 1"/>
              </a:rPr>
              <a:t>Data &amp; Observations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7941162" y="1074078"/>
            <a:ext cx="3830251" cy="655603"/>
            <a:chOff x="0" y="0"/>
            <a:chExt cx="7660501" cy="1311206"/>
          </a:xfrm>
        </p:grpSpPr>
        <p:sp>
          <p:nvSpPr>
            <p:cNvPr id="33" name="TextBox 33"/>
            <p:cNvSpPr txBox="1"/>
            <p:nvPr/>
          </p:nvSpPr>
          <p:spPr>
            <a:xfrm>
              <a:off x="3647460" y="7900"/>
              <a:ext cx="1987702" cy="3059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40"/>
                </a:lnSpc>
                <a:spcBef>
                  <a:spcPct val="0"/>
                </a:spcBef>
              </a:pPr>
              <a:r>
                <a:rPr lang="en-US" sz="957">
                  <a:solidFill>
                    <a:srgbClr val="000000"/>
                  </a:solidFill>
                  <a:latin typeface="PF Bague Sans Pro 2"/>
                </a:rPr>
                <a:t>WHOS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7900"/>
              <a:ext cx="3116228" cy="13033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70"/>
                </a:lnSpc>
                <a:spcBef>
                  <a:spcPct val="0"/>
                </a:spcBef>
              </a:pPr>
              <a:r>
                <a:rPr lang="en-US" sz="907">
                  <a:solidFill>
                    <a:srgbClr val="000000"/>
                  </a:solidFill>
                  <a:latin typeface="PF Bague Sans Pro 2"/>
                </a:rPr>
                <a:t>Guidance on the use of Satellite data for flood forecasting and product requirements </a:t>
              </a:r>
            </a:p>
          </p:txBody>
        </p:sp>
        <p:sp>
          <p:nvSpPr>
            <p:cNvPr id="35" name="Freeform 35"/>
            <p:cNvSpPr/>
            <p:nvPr/>
          </p:nvSpPr>
          <p:spPr>
            <a:xfrm>
              <a:off x="2901485" y="718188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5"/>
                  </a:lnTo>
                  <a:lnTo>
                    <a:pt x="0" y="224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>
              <a:off x="7098835" y="0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>
              <a:off x="7435687" y="0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3647460" y="637334"/>
              <a:ext cx="1920656" cy="3059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40"/>
                </a:lnSpc>
                <a:spcBef>
                  <a:spcPct val="0"/>
                </a:spcBef>
              </a:pPr>
              <a:r>
                <a:rPr lang="en-US" sz="957">
                  <a:solidFill>
                    <a:srgbClr val="000000"/>
                  </a:solidFill>
                  <a:latin typeface="PF Bague Sans Pro 2"/>
                </a:rPr>
                <a:t>FFGS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7435687" y="713510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0" name="Group 40"/>
          <p:cNvGrpSpPr/>
          <p:nvPr/>
        </p:nvGrpSpPr>
        <p:grpSpPr>
          <a:xfrm>
            <a:off x="7965947" y="4660484"/>
            <a:ext cx="3832639" cy="484620"/>
            <a:chOff x="0" y="-38100"/>
            <a:chExt cx="7665279" cy="969239"/>
          </a:xfrm>
        </p:grpSpPr>
        <p:sp>
          <p:nvSpPr>
            <p:cNvPr id="41" name="TextBox 41"/>
            <p:cNvSpPr txBox="1"/>
            <p:nvPr/>
          </p:nvSpPr>
          <p:spPr>
            <a:xfrm>
              <a:off x="0" y="-38100"/>
              <a:ext cx="3076730" cy="635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Designation of RSHCs for flash flood forecasting</a:t>
              </a:r>
            </a:p>
          </p:txBody>
        </p:sp>
        <p:sp>
          <p:nvSpPr>
            <p:cNvPr id="42" name="Freeform 42"/>
            <p:cNvSpPr/>
            <p:nvPr/>
          </p:nvSpPr>
          <p:spPr>
            <a:xfrm>
              <a:off x="2901485" y="367887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3635530" y="-38100"/>
              <a:ext cx="4029749" cy="9692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Catalogue nowcasting products/ applications both surface- and space- based </a:t>
              </a:r>
            </a:p>
          </p:txBody>
        </p:sp>
        <p:sp>
          <p:nvSpPr>
            <p:cNvPr id="44" name="Freeform 44"/>
            <p:cNvSpPr/>
            <p:nvPr/>
          </p:nvSpPr>
          <p:spPr>
            <a:xfrm>
              <a:off x="7440465" y="691299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>
              <a:off x="7063107" y="691299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6" name="Group 46"/>
          <p:cNvGrpSpPr/>
          <p:nvPr/>
        </p:nvGrpSpPr>
        <p:grpSpPr>
          <a:xfrm>
            <a:off x="7965947" y="6062892"/>
            <a:ext cx="3832639" cy="317908"/>
            <a:chOff x="0" y="-38100"/>
            <a:chExt cx="7665279" cy="635815"/>
          </a:xfrm>
        </p:grpSpPr>
        <p:sp>
          <p:nvSpPr>
            <p:cNvPr id="47" name="TextBox 47"/>
            <p:cNvSpPr txBox="1"/>
            <p:nvPr/>
          </p:nvSpPr>
          <p:spPr>
            <a:xfrm>
              <a:off x="0" y="-38100"/>
              <a:ext cx="3113304" cy="635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Demonstration of potential RSMCs for nowcasting 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2901485" y="367887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3635530" y="-38100"/>
              <a:ext cx="3962409" cy="302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Designation of RSMCs for nowcasting</a:t>
              </a:r>
            </a:p>
          </p:txBody>
        </p:sp>
        <p:sp>
          <p:nvSpPr>
            <p:cNvPr id="50" name="Freeform 50"/>
            <p:cNvSpPr/>
            <p:nvPr/>
          </p:nvSpPr>
          <p:spPr>
            <a:xfrm>
              <a:off x="7440465" y="12700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7959983" y="5359198"/>
            <a:ext cx="3838603" cy="489383"/>
            <a:chOff x="0" y="-47625"/>
            <a:chExt cx="7677207" cy="978765"/>
          </a:xfrm>
        </p:grpSpPr>
        <p:sp>
          <p:nvSpPr>
            <p:cNvPr id="52" name="TextBox 52"/>
            <p:cNvSpPr txBox="1"/>
            <p:nvPr/>
          </p:nvSpPr>
          <p:spPr>
            <a:xfrm>
              <a:off x="0" y="-47625"/>
              <a:ext cx="2851056" cy="3059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40"/>
                </a:lnSpc>
                <a:spcBef>
                  <a:spcPct val="0"/>
                </a:spcBef>
              </a:pPr>
              <a:r>
                <a:rPr lang="en-US" sz="957">
                  <a:solidFill>
                    <a:srgbClr val="000000"/>
                  </a:solidFill>
                  <a:latin typeface="PF Bague Sans Pro 2"/>
                </a:rPr>
                <a:t>FFGS</a:t>
              </a:r>
            </a:p>
          </p:txBody>
        </p:sp>
        <p:sp>
          <p:nvSpPr>
            <p:cNvPr id="53" name="Freeform 53"/>
            <p:cNvSpPr/>
            <p:nvPr/>
          </p:nvSpPr>
          <p:spPr>
            <a:xfrm>
              <a:off x="2913413" y="28549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5"/>
                  </a:lnTo>
                  <a:lnTo>
                    <a:pt x="0" y="224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4" name="TextBox 54"/>
            <p:cNvSpPr txBox="1"/>
            <p:nvPr/>
          </p:nvSpPr>
          <p:spPr>
            <a:xfrm>
              <a:off x="3647458" y="-38099"/>
              <a:ext cx="4029749" cy="96923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Establishment of Regional Hydrological Centers on flash flood under WIPPS banner </a:t>
              </a:r>
            </a:p>
          </p:txBody>
        </p:sp>
        <p:sp>
          <p:nvSpPr>
            <p:cNvPr id="55" name="Freeform 55"/>
            <p:cNvSpPr/>
            <p:nvPr/>
          </p:nvSpPr>
          <p:spPr>
            <a:xfrm>
              <a:off x="7452393" y="636458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5"/>
                  </a:lnTo>
                  <a:lnTo>
                    <a:pt x="0" y="224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6" name="Group 56"/>
          <p:cNvGrpSpPr/>
          <p:nvPr/>
        </p:nvGrpSpPr>
        <p:grpSpPr>
          <a:xfrm>
            <a:off x="7965947" y="3959141"/>
            <a:ext cx="3832639" cy="484620"/>
            <a:chOff x="0" y="-38100"/>
            <a:chExt cx="7665279" cy="969241"/>
          </a:xfrm>
        </p:grpSpPr>
        <p:sp>
          <p:nvSpPr>
            <p:cNvPr id="57" name="TextBox 57"/>
            <p:cNvSpPr txBox="1"/>
            <p:nvPr/>
          </p:nvSpPr>
          <p:spPr>
            <a:xfrm>
              <a:off x="0" y="-29592"/>
              <a:ext cx="3078588" cy="6358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Community of Practice on flood forecasting </a:t>
              </a:r>
            </a:p>
          </p:txBody>
        </p:sp>
        <p:sp>
          <p:nvSpPr>
            <p:cNvPr id="58" name="Freeform 58"/>
            <p:cNvSpPr/>
            <p:nvPr/>
          </p:nvSpPr>
          <p:spPr>
            <a:xfrm>
              <a:off x="2901485" y="349613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3635530" y="-38100"/>
              <a:ext cx="4018611" cy="9692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Identification of potential RSMCs for nowcasting and RSHCs for flash flood forecasting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7440465" y="687033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5"/>
                  </a:lnTo>
                  <a:lnTo>
                    <a:pt x="0" y="224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1" name="TextBox 61"/>
          <p:cNvSpPr txBox="1"/>
          <p:nvPr/>
        </p:nvSpPr>
        <p:spPr>
          <a:xfrm>
            <a:off x="294154" y="1953454"/>
            <a:ext cx="2484486" cy="21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43"/>
              </a:lnSpc>
              <a:spcBef>
                <a:spcPct val="0"/>
              </a:spcBef>
            </a:pPr>
            <a:r>
              <a:rPr lang="en-US" sz="1316">
                <a:solidFill>
                  <a:srgbClr val="000000"/>
                </a:solidFill>
                <a:latin typeface="PF Bague Sans Pro 1"/>
              </a:rPr>
              <a:t>Decision Support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294154" y="2645683"/>
            <a:ext cx="3836801" cy="317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56"/>
              </a:lnSpc>
              <a:spcBef>
                <a:spcPct val="0"/>
              </a:spcBef>
            </a:pPr>
            <a:r>
              <a:rPr lang="en-US" sz="897">
                <a:solidFill>
                  <a:srgbClr val="000000"/>
                </a:solidFill>
                <a:latin typeface="PF Bague Sans Pro 2"/>
              </a:rPr>
              <a:t>Horizon EU project Mediterranean and pan-European forecast and Early Warning System against natural hazards (MedEWSa, coordinated by SI) 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294153" y="3074186"/>
            <a:ext cx="1923596" cy="317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56"/>
              </a:lnSpc>
              <a:spcBef>
                <a:spcPct val="0"/>
              </a:spcBef>
            </a:pPr>
            <a:r>
              <a:rPr lang="en-US" sz="897">
                <a:solidFill>
                  <a:srgbClr val="000000"/>
                </a:solidFill>
                <a:latin typeface="PF Bague Sans Pro 2"/>
              </a:rPr>
              <a:t>APFM: Guidelines on Transboundary flood risk management 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2361001" y="3074186"/>
            <a:ext cx="1769953" cy="484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56"/>
              </a:lnSpc>
              <a:spcBef>
                <a:spcPct val="0"/>
              </a:spcBef>
            </a:pPr>
            <a:r>
              <a:rPr lang="en-US" sz="897">
                <a:solidFill>
                  <a:srgbClr val="000000"/>
                </a:solidFill>
                <a:latin typeface="PF Bague Sans Pro 2"/>
              </a:rPr>
              <a:t>APFM: Training materials on Guidelines on Transboundary flood risk management 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294153" y="2217180"/>
            <a:ext cx="1939067" cy="317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56"/>
              </a:lnSpc>
              <a:spcBef>
                <a:spcPct val="0"/>
              </a:spcBef>
            </a:pPr>
            <a:r>
              <a:rPr lang="en-US" sz="897">
                <a:solidFill>
                  <a:srgbClr val="000000"/>
                </a:solidFill>
                <a:latin typeface="PF Bague Sans Pro 2"/>
              </a:rPr>
              <a:t>APFM HelpDesk on Integrated Flood Management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2361001" y="2217180"/>
            <a:ext cx="1769953" cy="484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56"/>
              </a:lnSpc>
              <a:spcBef>
                <a:spcPct val="0"/>
              </a:spcBef>
            </a:pPr>
            <a:r>
              <a:rPr lang="en-US" sz="897">
                <a:solidFill>
                  <a:srgbClr val="000000"/>
                </a:solidFill>
                <a:latin typeface="PF Bague Sans Pro 2"/>
              </a:rPr>
              <a:t>ITU/WMO/UNEP focus group on AI  for Natural Disaster Management </a:t>
            </a:r>
          </a:p>
        </p:txBody>
      </p:sp>
      <p:sp>
        <p:nvSpPr>
          <p:cNvPr id="67" name="Freeform 67"/>
          <p:cNvSpPr/>
          <p:nvPr/>
        </p:nvSpPr>
        <p:spPr>
          <a:xfrm>
            <a:off x="2108113" y="2405079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1" y="0"/>
                </a:lnTo>
                <a:lnTo>
                  <a:pt x="168611" y="168611"/>
                </a:lnTo>
                <a:lnTo>
                  <a:pt x="0" y="16861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68" name="Freeform 68"/>
          <p:cNvSpPr/>
          <p:nvPr/>
        </p:nvSpPr>
        <p:spPr>
          <a:xfrm>
            <a:off x="2108113" y="3282839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1" y="0"/>
                </a:lnTo>
                <a:lnTo>
                  <a:pt x="168611" y="168610"/>
                </a:lnTo>
                <a:lnTo>
                  <a:pt x="0" y="16861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69" name="TextBox 69"/>
          <p:cNvSpPr txBox="1"/>
          <p:nvPr/>
        </p:nvSpPr>
        <p:spPr>
          <a:xfrm>
            <a:off x="297386" y="267696"/>
            <a:ext cx="2777223" cy="21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43"/>
              </a:lnSpc>
              <a:spcBef>
                <a:spcPct val="0"/>
              </a:spcBef>
            </a:pPr>
            <a:r>
              <a:rPr lang="en-US" sz="1316">
                <a:solidFill>
                  <a:srgbClr val="000000"/>
                </a:solidFill>
                <a:latin typeface="PF Bague Sans Pro 1"/>
              </a:rPr>
              <a:t>Research</a:t>
            </a:r>
          </a:p>
        </p:txBody>
      </p:sp>
      <p:sp>
        <p:nvSpPr>
          <p:cNvPr id="70" name="Freeform 70"/>
          <p:cNvSpPr/>
          <p:nvPr/>
        </p:nvSpPr>
        <p:spPr>
          <a:xfrm>
            <a:off x="2108113" y="4598774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1" y="0"/>
                </a:lnTo>
                <a:lnTo>
                  <a:pt x="168611" y="168611"/>
                </a:lnTo>
                <a:lnTo>
                  <a:pt x="0" y="16861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2120813" y="5681935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1" y="0"/>
                </a:lnTo>
                <a:lnTo>
                  <a:pt x="168611" y="168611"/>
                </a:lnTo>
                <a:lnTo>
                  <a:pt x="0" y="16861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4018547" y="6265885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0" y="0"/>
                </a:lnTo>
                <a:lnTo>
                  <a:pt x="168610" y="168611"/>
                </a:lnTo>
                <a:lnTo>
                  <a:pt x="0" y="16861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2120813" y="6594515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1" y="0"/>
                </a:lnTo>
                <a:lnTo>
                  <a:pt x="168611" y="168611"/>
                </a:lnTo>
                <a:lnTo>
                  <a:pt x="0" y="16861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74"/>
          <p:cNvSpPr/>
          <p:nvPr/>
        </p:nvSpPr>
        <p:spPr>
          <a:xfrm>
            <a:off x="4018547" y="5830172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0" y="0"/>
                </a:lnTo>
                <a:lnTo>
                  <a:pt x="168610" y="168611"/>
                </a:lnTo>
                <a:lnTo>
                  <a:pt x="0" y="16861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75" name="Freeform 75"/>
          <p:cNvSpPr/>
          <p:nvPr/>
        </p:nvSpPr>
        <p:spPr>
          <a:xfrm>
            <a:off x="4018547" y="4912956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0" y="0"/>
                </a:lnTo>
                <a:lnTo>
                  <a:pt x="168610" y="168611"/>
                </a:lnTo>
                <a:lnTo>
                  <a:pt x="0" y="16861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76" name="Freeform 76"/>
          <p:cNvSpPr/>
          <p:nvPr/>
        </p:nvSpPr>
        <p:spPr>
          <a:xfrm>
            <a:off x="2101763" y="4917951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1" y="0"/>
                </a:lnTo>
                <a:lnTo>
                  <a:pt x="168611" y="168611"/>
                </a:lnTo>
                <a:lnTo>
                  <a:pt x="0" y="16861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77" name="Freeform 77"/>
          <p:cNvSpPr/>
          <p:nvPr/>
        </p:nvSpPr>
        <p:spPr>
          <a:xfrm>
            <a:off x="2101763" y="4167546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1" y="0"/>
                </a:lnTo>
                <a:lnTo>
                  <a:pt x="168611" y="168611"/>
                </a:lnTo>
                <a:lnTo>
                  <a:pt x="0" y="16861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78" name="Freeform 78"/>
          <p:cNvSpPr/>
          <p:nvPr/>
        </p:nvSpPr>
        <p:spPr>
          <a:xfrm>
            <a:off x="4018547" y="4167546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0" y="0"/>
                </a:lnTo>
                <a:lnTo>
                  <a:pt x="168610" y="168611"/>
                </a:lnTo>
                <a:lnTo>
                  <a:pt x="0" y="16861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79" name="Freeform 79"/>
          <p:cNvSpPr/>
          <p:nvPr/>
        </p:nvSpPr>
        <p:spPr>
          <a:xfrm>
            <a:off x="4018547" y="2390388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0" y="0"/>
                </a:lnTo>
                <a:lnTo>
                  <a:pt x="168610" y="168611"/>
                </a:lnTo>
                <a:lnTo>
                  <a:pt x="0" y="16861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80" name="Freeform 80"/>
          <p:cNvSpPr/>
          <p:nvPr/>
        </p:nvSpPr>
        <p:spPr>
          <a:xfrm>
            <a:off x="4018547" y="2833304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0" y="0"/>
                </a:lnTo>
                <a:lnTo>
                  <a:pt x="168610" y="168610"/>
                </a:lnTo>
                <a:lnTo>
                  <a:pt x="0" y="16861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81" name="Freeform 81"/>
          <p:cNvSpPr/>
          <p:nvPr/>
        </p:nvSpPr>
        <p:spPr>
          <a:xfrm>
            <a:off x="4018547" y="3400599"/>
            <a:ext cx="112407" cy="112407"/>
          </a:xfrm>
          <a:custGeom>
            <a:avLst/>
            <a:gdLst/>
            <a:ahLst/>
            <a:cxnLst/>
            <a:rect l="l" t="t" r="r" b="b"/>
            <a:pathLst>
              <a:path w="168611" h="168611">
                <a:moveTo>
                  <a:pt x="0" y="0"/>
                </a:moveTo>
                <a:lnTo>
                  <a:pt x="168610" y="0"/>
                </a:lnTo>
                <a:lnTo>
                  <a:pt x="168610" y="168611"/>
                </a:lnTo>
                <a:lnTo>
                  <a:pt x="0" y="16861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grpSp>
        <p:nvGrpSpPr>
          <p:cNvPr id="82" name="Group 82"/>
          <p:cNvGrpSpPr/>
          <p:nvPr/>
        </p:nvGrpSpPr>
        <p:grpSpPr>
          <a:xfrm>
            <a:off x="297387" y="537772"/>
            <a:ext cx="3833567" cy="651332"/>
            <a:chOff x="0" y="-38100"/>
            <a:chExt cx="7667135" cy="1302663"/>
          </a:xfrm>
        </p:grpSpPr>
        <p:sp>
          <p:nvSpPr>
            <p:cNvPr id="83" name="TextBox 83"/>
            <p:cNvSpPr txBox="1"/>
            <p:nvPr/>
          </p:nvSpPr>
          <p:spPr>
            <a:xfrm>
              <a:off x="0" y="-38100"/>
              <a:ext cx="7667135" cy="13026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WWRP: Integrated Prediction of Precipitation and Hydrology for Early Actions (InPRHA) will focus on minutes to days, and the advancement of warning strategies associated with multi-hazards and their interdependencies that affect the water cycle.</a:t>
              </a:r>
            </a:p>
          </p:txBody>
        </p:sp>
        <p:sp>
          <p:nvSpPr>
            <p:cNvPr id="84" name="Freeform 84"/>
            <p:cNvSpPr/>
            <p:nvPr/>
          </p:nvSpPr>
          <p:spPr>
            <a:xfrm>
              <a:off x="7442321" y="977631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5" name="Group 85"/>
          <p:cNvGrpSpPr/>
          <p:nvPr/>
        </p:nvGrpSpPr>
        <p:grpSpPr>
          <a:xfrm>
            <a:off x="297386" y="1265134"/>
            <a:ext cx="3827217" cy="158485"/>
            <a:chOff x="0" y="-38100"/>
            <a:chExt cx="7654435" cy="316970"/>
          </a:xfrm>
        </p:grpSpPr>
        <p:sp>
          <p:nvSpPr>
            <p:cNvPr id="86" name="TextBox 86"/>
            <p:cNvSpPr txBox="1"/>
            <p:nvPr/>
          </p:nvSpPr>
          <p:spPr>
            <a:xfrm>
              <a:off x="0" y="-38100"/>
              <a:ext cx="7654435" cy="302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ITU/WMO/UNEP focus group on AI for Natural Disaster Management</a:t>
              </a:r>
            </a:p>
          </p:txBody>
        </p:sp>
        <p:sp>
          <p:nvSpPr>
            <p:cNvPr id="87" name="Freeform 87"/>
            <p:cNvSpPr/>
            <p:nvPr/>
          </p:nvSpPr>
          <p:spPr>
            <a:xfrm>
              <a:off x="7429621" y="54056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8" name="Group 88"/>
          <p:cNvGrpSpPr/>
          <p:nvPr/>
        </p:nvGrpSpPr>
        <p:grpSpPr>
          <a:xfrm>
            <a:off x="297386" y="1516433"/>
            <a:ext cx="3836801" cy="321751"/>
            <a:chOff x="0" y="-38100"/>
            <a:chExt cx="7673601" cy="643501"/>
          </a:xfrm>
        </p:grpSpPr>
        <p:sp>
          <p:nvSpPr>
            <p:cNvPr id="89" name="TextBox 89"/>
            <p:cNvSpPr txBox="1"/>
            <p:nvPr/>
          </p:nvSpPr>
          <p:spPr>
            <a:xfrm>
              <a:off x="0" y="-38100"/>
              <a:ext cx="7673601" cy="635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Horizon EU project Mediterranean and pan-European forecast and Early Warning System against natural hazards (MedEWSa, coordinated by SI) </a:t>
              </a:r>
            </a:p>
          </p:txBody>
        </p:sp>
        <p:sp>
          <p:nvSpPr>
            <p:cNvPr id="90" name="Freeform 90"/>
            <p:cNvSpPr/>
            <p:nvPr/>
          </p:nvSpPr>
          <p:spPr>
            <a:xfrm>
              <a:off x="7442321" y="380587"/>
              <a:ext cx="224814" cy="224814"/>
            </a:xfrm>
            <a:custGeom>
              <a:avLst/>
              <a:gdLst/>
              <a:ahLst/>
              <a:cxnLst/>
              <a:rect l="l" t="t" r="r" b="b"/>
              <a:pathLst>
                <a:path w="224814" h="224814">
                  <a:moveTo>
                    <a:pt x="0" y="0"/>
                  </a:moveTo>
                  <a:lnTo>
                    <a:pt x="224814" y="0"/>
                  </a:lnTo>
                  <a:lnTo>
                    <a:pt x="224814" y="224814"/>
                  </a:lnTo>
                  <a:lnTo>
                    <a:pt x="0" y="2248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2" name="Freeform 92"/>
          <p:cNvSpPr/>
          <p:nvPr/>
        </p:nvSpPr>
        <p:spPr>
          <a:xfrm>
            <a:off x="4646660" y="4870504"/>
            <a:ext cx="97989" cy="97989"/>
          </a:xfrm>
          <a:custGeom>
            <a:avLst/>
            <a:gdLst/>
            <a:ahLst/>
            <a:cxnLst/>
            <a:rect l="l" t="t" r="r" b="b"/>
            <a:pathLst>
              <a:path w="195978" h="195978">
                <a:moveTo>
                  <a:pt x="0" y="0"/>
                </a:moveTo>
                <a:lnTo>
                  <a:pt x="195978" y="0"/>
                </a:lnTo>
                <a:lnTo>
                  <a:pt x="195978" y="195978"/>
                </a:lnTo>
                <a:lnTo>
                  <a:pt x="0" y="19597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93" name="TextBox 93"/>
          <p:cNvSpPr txBox="1"/>
          <p:nvPr/>
        </p:nvSpPr>
        <p:spPr>
          <a:xfrm>
            <a:off x="4797746" y="4841182"/>
            <a:ext cx="721283" cy="128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95"/>
              </a:lnSpc>
              <a:spcBef>
                <a:spcPct val="0"/>
              </a:spcBef>
            </a:pPr>
            <a:r>
              <a:rPr lang="en-US" sz="782">
                <a:solidFill>
                  <a:srgbClr val="000000"/>
                </a:solidFill>
                <a:latin typeface="PF Bague Sans Pro 2"/>
              </a:rPr>
              <a:t>Short-Term</a:t>
            </a:r>
          </a:p>
        </p:txBody>
      </p:sp>
      <p:sp>
        <p:nvSpPr>
          <p:cNvPr id="94" name="Freeform 94"/>
          <p:cNvSpPr/>
          <p:nvPr/>
        </p:nvSpPr>
        <p:spPr>
          <a:xfrm>
            <a:off x="5725964" y="4865358"/>
            <a:ext cx="97989" cy="97989"/>
          </a:xfrm>
          <a:custGeom>
            <a:avLst/>
            <a:gdLst/>
            <a:ahLst/>
            <a:cxnLst/>
            <a:rect l="l" t="t" r="r" b="b"/>
            <a:pathLst>
              <a:path w="195978" h="195978">
                <a:moveTo>
                  <a:pt x="0" y="0"/>
                </a:moveTo>
                <a:lnTo>
                  <a:pt x="195978" y="0"/>
                </a:lnTo>
                <a:lnTo>
                  <a:pt x="195978" y="195979"/>
                </a:lnTo>
                <a:lnTo>
                  <a:pt x="0" y="19597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95" name="TextBox 95"/>
          <p:cNvSpPr txBox="1"/>
          <p:nvPr/>
        </p:nvSpPr>
        <p:spPr>
          <a:xfrm>
            <a:off x="5877050" y="4841182"/>
            <a:ext cx="601803" cy="269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95"/>
              </a:lnSpc>
              <a:spcBef>
                <a:spcPct val="0"/>
              </a:spcBef>
            </a:pPr>
            <a:r>
              <a:rPr lang="en-US" sz="782">
                <a:solidFill>
                  <a:srgbClr val="000000"/>
                </a:solidFill>
                <a:latin typeface="PF Bague Sans Pro 2"/>
              </a:rPr>
              <a:t>Medium-Term</a:t>
            </a:r>
          </a:p>
        </p:txBody>
      </p:sp>
      <p:sp>
        <p:nvSpPr>
          <p:cNvPr id="96" name="Freeform 96"/>
          <p:cNvSpPr/>
          <p:nvPr/>
        </p:nvSpPr>
        <p:spPr>
          <a:xfrm>
            <a:off x="6928102" y="4860232"/>
            <a:ext cx="97989" cy="97989"/>
          </a:xfrm>
          <a:custGeom>
            <a:avLst/>
            <a:gdLst/>
            <a:ahLst/>
            <a:cxnLst/>
            <a:rect l="l" t="t" r="r" b="b"/>
            <a:pathLst>
              <a:path w="195978" h="195978">
                <a:moveTo>
                  <a:pt x="0" y="0"/>
                </a:moveTo>
                <a:lnTo>
                  <a:pt x="195978" y="0"/>
                </a:lnTo>
                <a:lnTo>
                  <a:pt x="195978" y="195978"/>
                </a:lnTo>
                <a:lnTo>
                  <a:pt x="0" y="19597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97" name="TextBox 97"/>
          <p:cNvSpPr txBox="1"/>
          <p:nvPr/>
        </p:nvSpPr>
        <p:spPr>
          <a:xfrm>
            <a:off x="7079187" y="4841182"/>
            <a:ext cx="632143" cy="128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95"/>
              </a:lnSpc>
              <a:spcBef>
                <a:spcPct val="0"/>
              </a:spcBef>
            </a:pPr>
            <a:r>
              <a:rPr lang="en-US" sz="782">
                <a:solidFill>
                  <a:srgbClr val="000000"/>
                </a:solidFill>
                <a:latin typeface="PF Bague Sans Pro 2"/>
              </a:rPr>
              <a:t>Long-Term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21885" y="491535"/>
            <a:ext cx="4148231" cy="4136775"/>
          </a:xfrm>
          <a:custGeom>
            <a:avLst/>
            <a:gdLst/>
            <a:ahLst/>
            <a:cxnLst/>
            <a:rect l="l" t="t" r="r" b="b"/>
            <a:pathLst>
              <a:path w="6222347" h="6205163">
                <a:moveTo>
                  <a:pt x="0" y="0"/>
                </a:moveTo>
                <a:lnTo>
                  <a:pt x="6222348" y="0"/>
                </a:lnTo>
                <a:lnTo>
                  <a:pt x="6222348" y="6205163"/>
                </a:lnTo>
                <a:lnTo>
                  <a:pt x="0" y="6205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9000"/>
            </a:blip>
            <a:stretch>
              <a:fillRect t="-773" b="-77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313079" y="826507"/>
            <a:ext cx="3565843" cy="3427667"/>
          </a:xfrm>
          <a:custGeom>
            <a:avLst/>
            <a:gdLst/>
            <a:ahLst/>
            <a:cxnLst/>
            <a:rect l="l" t="t" r="r" b="b"/>
            <a:pathLst>
              <a:path w="5348764" h="5141500">
                <a:moveTo>
                  <a:pt x="0" y="0"/>
                </a:moveTo>
                <a:lnTo>
                  <a:pt x="5348764" y="0"/>
                </a:lnTo>
                <a:lnTo>
                  <a:pt x="5348764" y="5141500"/>
                </a:lnTo>
                <a:lnTo>
                  <a:pt x="0" y="5141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055" y="1338395"/>
            <a:ext cx="2403891" cy="2403891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5712104" y="2130408"/>
            <a:ext cx="767793" cy="805025"/>
          </a:xfrm>
          <a:custGeom>
            <a:avLst/>
            <a:gdLst/>
            <a:ahLst/>
            <a:cxnLst/>
            <a:rect l="l" t="t" r="r" b="b"/>
            <a:pathLst>
              <a:path w="1151689" h="1207537">
                <a:moveTo>
                  <a:pt x="0" y="0"/>
                </a:moveTo>
                <a:lnTo>
                  <a:pt x="1151688" y="0"/>
                </a:lnTo>
                <a:lnTo>
                  <a:pt x="1151688" y="1207537"/>
                </a:lnTo>
                <a:lnTo>
                  <a:pt x="0" y="12075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5231030" y="1177573"/>
            <a:ext cx="377862" cy="377862"/>
          </a:xfrm>
          <a:custGeom>
            <a:avLst/>
            <a:gdLst/>
            <a:ahLst/>
            <a:cxnLst/>
            <a:rect l="l" t="t" r="r" b="b"/>
            <a:pathLst>
              <a:path w="566793" h="566793">
                <a:moveTo>
                  <a:pt x="566793" y="0"/>
                </a:moveTo>
                <a:lnTo>
                  <a:pt x="0" y="0"/>
                </a:lnTo>
                <a:lnTo>
                  <a:pt x="0" y="566793"/>
                </a:lnTo>
                <a:lnTo>
                  <a:pt x="566793" y="566793"/>
                </a:lnTo>
                <a:lnTo>
                  <a:pt x="56679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171799" y="3694176"/>
            <a:ext cx="1780374" cy="175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523"/>
              </a:lnSpc>
              <a:spcBef>
                <a:spcPct val="0"/>
              </a:spcBef>
            </a:pPr>
            <a:r>
              <a:rPr lang="en-US" sz="1067">
                <a:solidFill>
                  <a:srgbClr val="000000"/>
                </a:solidFill>
                <a:latin typeface="PF Bague Sans Pro 1"/>
              </a:rPr>
              <a:t>Forecaster added value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0911" y="326875"/>
            <a:ext cx="3022871" cy="17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23"/>
              </a:lnSpc>
              <a:spcBef>
                <a:spcPct val="0"/>
              </a:spcBef>
            </a:pPr>
            <a:r>
              <a:rPr lang="en-US" sz="1088">
                <a:solidFill>
                  <a:srgbClr val="000000"/>
                </a:solidFill>
                <a:latin typeface="PF Bague Sans Pro 1"/>
              </a:rPr>
              <a:t>Research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0912" y="578637"/>
            <a:ext cx="1690123" cy="447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WWRP: Sub-seasonal to seasonal Applications for Agriculture and Environment (SAGE)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07500" y="578637"/>
            <a:ext cx="1902379" cy="60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Horizon EU project Mediterranean and pan-European forecast and Early Warning System against natural hazards (MedEWSa, coordinated by SI)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3077" y="3494791"/>
            <a:ext cx="3032775" cy="17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23"/>
              </a:lnSpc>
              <a:spcBef>
                <a:spcPct val="0"/>
              </a:spcBef>
            </a:pPr>
            <a:r>
              <a:rPr lang="en-US" sz="1088">
                <a:solidFill>
                  <a:srgbClr val="000000"/>
                </a:solidFill>
                <a:latin typeface="PF Bague Sans Pro 1"/>
              </a:rPr>
              <a:t>Dissemination &amp; Communication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0912" y="1637744"/>
            <a:ext cx="1541178" cy="17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23"/>
              </a:lnSpc>
              <a:spcBef>
                <a:spcPct val="0"/>
              </a:spcBef>
            </a:pPr>
            <a:r>
              <a:rPr lang="en-US" sz="1088">
                <a:solidFill>
                  <a:srgbClr val="000000"/>
                </a:solidFill>
                <a:latin typeface="PF Bague Sans Pro 1"/>
              </a:rPr>
              <a:t>Decision Support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01291" y="1889505"/>
            <a:ext cx="1908588" cy="293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IDMP: HelpDesk on Integrated Drought Management</a:t>
            </a:r>
          </a:p>
        </p:txBody>
      </p:sp>
      <p:sp>
        <p:nvSpPr>
          <p:cNvPr id="14" name="Freeform 14"/>
          <p:cNvSpPr/>
          <p:nvPr/>
        </p:nvSpPr>
        <p:spPr>
          <a:xfrm>
            <a:off x="6605956" y="3490019"/>
            <a:ext cx="386068" cy="386068"/>
          </a:xfrm>
          <a:custGeom>
            <a:avLst/>
            <a:gdLst/>
            <a:ahLst/>
            <a:cxnLst/>
            <a:rect l="l" t="t" r="r" b="b"/>
            <a:pathLst>
              <a:path w="579102" h="579102">
                <a:moveTo>
                  <a:pt x="0" y="0"/>
                </a:moveTo>
                <a:lnTo>
                  <a:pt x="579102" y="0"/>
                </a:lnTo>
                <a:lnTo>
                  <a:pt x="579102" y="579102"/>
                </a:lnTo>
                <a:lnTo>
                  <a:pt x="0" y="5791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263346" y="2383158"/>
            <a:ext cx="383373" cy="314365"/>
          </a:xfrm>
          <a:custGeom>
            <a:avLst/>
            <a:gdLst/>
            <a:ahLst/>
            <a:cxnLst/>
            <a:rect l="l" t="t" r="r" b="b"/>
            <a:pathLst>
              <a:path w="575059" h="471548">
                <a:moveTo>
                  <a:pt x="0" y="0"/>
                </a:moveTo>
                <a:lnTo>
                  <a:pt x="575059" y="0"/>
                </a:lnTo>
                <a:lnTo>
                  <a:pt x="575059" y="471548"/>
                </a:lnTo>
                <a:lnTo>
                  <a:pt x="0" y="47154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605956" y="1189125"/>
            <a:ext cx="429552" cy="323775"/>
          </a:xfrm>
          <a:custGeom>
            <a:avLst/>
            <a:gdLst/>
            <a:ahLst/>
            <a:cxnLst/>
            <a:rect l="l" t="t" r="r" b="b"/>
            <a:pathLst>
              <a:path w="644328" h="485662">
                <a:moveTo>
                  <a:pt x="0" y="0"/>
                </a:moveTo>
                <a:lnTo>
                  <a:pt x="644328" y="0"/>
                </a:lnTo>
                <a:lnTo>
                  <a:pt x="644328" y="485662"/>
                </a:lnTo>
                <a:lnTo>
                  <a:pt x="0" y="48566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4605295" y="2315094"/>
            <a:ext cx="269135" cy="382429"/>
          </a:xfrm>
          <a:custGeom>
            <a:avLst/>
            <a:gdLst/>
            <a:ahLst/>
            <a:cxnLst/>
            <a:rect l="l" t="t" r="r" b="b"/>
            <a:pathLst>
              <a:path w="403702" h="573644">
                <a:moveTo>
                  <a:pt x="0" y="0"/>
                </a:moveTo>
                <a:lnTo>
                  <a:pt x="403702" y="0"/>
                </a:lnTo>
                <a:lnTo>
                  <a:pt x="403702" y="573644"/>
                </a:lnTo>
                <a:lnTo>
                  <a:pt x="0" y="57364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flipH="1">
            <a:off x="5241358" y="3541961"/>
            <a:ext cx="421609" cy="334125"/>
          </a:xfrm>
          <a:custGeom>
            <a:avLst/>
            <a:gdLst/>
            <a:ahLst/>
            <a:cxnLst/>
            <a:rect l="l" t="t" r="r" b="b"/>
            <a:pathLst>
              <a:path w="632414" h="501188">
                <a:moveTo>
                  <a:pt x="632414" y="0"/>
                </a:moveTo>
                <a:lnTo>
                  <a:pt x="0" y="0"/>
                </a:lnTo>
                <a:lnTo>
                  <a:pt x="0" y="501189"/>
                </a:lnTo>
                <a:lnTo>
                  <a:pt x="632414" y="501189"/>
                </a:lnTo>
                <a:lnTo>
                  <a:pt x="632414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4874430" y="104900"/>
            <a:ext cx="2443141" cy="29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9"/>
              </a:lnSpc>
              <a:spcBef>
                <a:spcPct val="0"/>
              </a:spcBef>
            </a:pPr>
            <a:r>
              <a:rPr lang="en-US" sz="1806">
                <a:solidFill>
                  <a:srgbClr val="000000"/>
                </a:solidFill>
                <a:latin typeface="PF Bague Sans Pro 1"/>
              </a:rPr>
              <a:t>DROUGHT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90912" y="5482271"/>
            <a:ext cx="1684167" cy="139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Guidance on Flash drought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201291" y="2289693"/>
            <a:ext cx="1521278" cy="139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HydroSOS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90912" y="1140218"/>
            <a:ext cx="1690123" cy="293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ITU/WMO/UNEP focus group on AI </a:t>
            </a:r>
          </a:p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for Natural Disaster Management 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303077" y="3754563"/>
            <a:ext cx="3806803" cy="293670"/>
            <a:chOff x="0" y="-38100"/>
            <a:chExt cx="7613606" cy="587340"/>
          </a:xfrm>
        </p:grpSpPr>
        <p:sp>
          <p:nvSpPr>
            <p:cNvPr id="24" name="TextBox 24"/>
            <p:cNvSpPr txBox="1"/>
            <p:nvPr/>
          </p:nvSpPr>
          <p:spPr>
            <a:xfrm>
              <a:off x="0" y="-38100"/>
              <a:ext cx="3331588" cy="587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IDMP HelpDesk on Integrated Drought Management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3139615" y="367362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3808848" y="-38100"/>
              <a:ext cx="3804758" cy="587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Training Members on developing National Drought Plans and Policies 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7437616" y="306890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8" name="Group 28"/>
          <p:cNvGrpSpPr/>
          <p:nvPr/>
        </p:nvGrpSpPr>
        <p:grpSpPr>
          <a:xfrm>
            <a:off x="297889" y="4151566"/>
            <a:ext cx="1688332" cy="139782"/>
            <a:chOff x="0" y="-38100"/>
            <a:chExt cx="3376664" cy="279565"/>
          </a:xfrm>
        </p:grpSpPr>
        <p:sp>
          <p:nvSpPr>
            <p:cNvPr id="29" name="TextBox 29"/>
            <p:cNvSpPr txBox="1"/>
            <p:nvPr/>
          </p:nvSpPr>
          <p:spPr>
            <a:xfrm>
              <a:off x="0" y="-38100"/>
              <a:ext cx="3376664" cy="2795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HydroSOS, VAMIS, CAP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3149990" y="37631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2201291" y="4171441"/>
            <a:ext cx="1902379" cy="293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Climate and hydrological prediction services</a:t>
            </a:r>
          </a:p>
        </p:txBody>
      </p:sp>
      <p:sp>
        <p:nvSpPr>
          <p:cNvPr id="32" name="Freeform 32"/>
          <p:cNvSpPr/>
          <p:nvPr/>
        </p:nvSpPr>
        <p:spPr>
          <a:xfrm>
            <a:off x="4015675" y="4334379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3"/>
                </a:lnTo>
                <a:lnTo>
                  <a:pt x="0" y="1307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2207500" y="4594668"/>
            <a:ext cx="1902379" cy="60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Framework for the evaluation of gaps and needs with respect to national drought forecasting and early warning systems </a:t>
            </a:r>
          </a:p>
        </p:txBody>
      </p:sp>
      <p:sp>
        <p:nvSpPr>
          <p:cNvPr id="34" name="Freeform 34"/>
          <p:cNvSpPr/>
          <p:nvPr/>
        </p:nvSpPr>
        <p:spPr>
          <a:xfrm>
            <a:off x="4022690" y="4933110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3"/>
                </a:lnTo>
                <a:lnTo>
                  <a:pt x="0" y="13078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866534" y="5519077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3"/>
                </a:lnTo>
                <a:lnTo>
                  <a:pt x="0" y="13078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2201291" y="5170296"/>
            <a:ext cx="1907783" cy="447558"/>
            <a:chOff x="0" y="-38100"/>
            <a:chExt cx="3815566" cy="895116"/>
          </a:xfrm>
        </p:grpSpPr>
        <p:sp>
          <p:nvSpPr>
            <p:cNvPr id="37" name="TextBox 37"/>
            <p:cNvSpPr txBox="1"/>
            <p:nvPr/>
          </p:nvSpPr>
          <p:spPr>
            <a:xfrm>
              <a:off x="0" y="-38100"/>
              <a:ext cx="3804758" cy="8951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Guidelines on communication for hydrological information with respect to forecasting results and related risks </a:t>
              </a:r>
            </a:p>
          </p:txBody>
        </p:sp>
        <p:sp>
          <p:nvSpPr>
            <p:cNvPr id="38" name="Freeform 38"/>
            <p:cNvSpPr/>
            <p:nvPr/>
          </p:nvSpPr>
          <p:spPr>
            <a:xfrm>
              <a:off x="3641188" y="604188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9" name="Group 39"/>
          <p:cNvGrpSpPr/>
          <p:nvPr/>
        </p:nvGrpSpPr>
        <p:grpSpPr>
          <a:xfrm>
            <a:off x="290912" y="4402517"/>
            <a:ext cx="1677958" cy="601447"/>
            <a:chOff x="0" y="-38100"/>
            <a:chExt cx="3355916" cy="1202894"/>
          </a:xfrm>
        </p:grpSpPr>
        <p:sp>
          <p:nvSpPr>
            <p:cNvPr id="40" name="TextBox 40"/>
            <p:cNvSpPr txBox="1"/>
            <p:nvPr/>
          </p:nvSpPr>
          <p:spPr>
            <a:xfrm>
              <a:off x="0" y="-38100"/>
              <a:ext cx="3355916" cy="12028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Guiding principles for engagement of the private sector to support flood-and drought related EWS and risk management 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3149089" y="882178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2" name="Group 42"/>
          <p:cNvGrpSpPr/>
          <p:nvPr/>
        </p:nvGrpSpPr>
        <p:grpSpPr>
          <a:xfrm>
            <a:off x="290912" y="5091620"/>
            <a:ext cx="1669161" cy="293670"/>
            <a:chOff x="0" y="-38100"/>
            <a:chExt cx="3338323" cy="587341"/>
          </a:xfrm>
        </p:grpSpPr>
        <p:sp>
          <p:nvSpPr>
            <p:cNvPr id="43" name="TextBox 43"/>
            <p:cNvSpPr txBox="1"/>
            <p:nvPr/>
          </p:nvSpPr>
          <p:spPr>
            <a:xfrm>
              <a:off x="0" y="-38100"/>
              <a:ext cx="3338323" cy="5873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Guidelines on Communicating Drought Information </a:t>
              </a:r>
            </a:p>
          </p:txBody>
        </p:sp>
        <p:sp>
          <p:nvSpPr>
            <p:cNvPr id="44" name="Freeform 44"/>
            <p:cNvSpPr/>
            <p:nvPr/>
          </p:nvSpPr>
          <p:spPr>
            <a:xfrm>
              <a:off x="3149089" y="342367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5" name="Group 45"/>
          <p:cNvGrpSpPr/>
          <p:nvPr/>
        </p:nvGrpSpPr>
        <p:grpSpPr>
          <a:xfrm>
            <a:off x="303077" y="5739574"/>
            <a:ext cx="1665793" cy="601447"/>
            <a:chOff x="0" y="-38100"/>
            <a:chExt cx="3331586" cy="1202894"/>
          </a:xfrm>
        </p:grpSpPr>
        <p:sp>
          <p:nvSpPr>
            <p:cNvPr id="46" name="TextBox 46"/>
            <p:cNvSpPr txBox="1"/>
            <p:nvPr/>
          </p:nvSpPr>
          <p:spPr>
            <a:xfrm>
              <a:off x="0" y="-38100"/>
              <a:ext cx="3331586" cy="12028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Training materials on Guidelines on communication for hydrological information with respect to forecasting results and related risks </a:t>
              </a:r>
            </a:p>
          </p:txBody>
        </p:sp>
        <p:sp>
          <p:nvSpPr>
            <p:cNvPr id="47" name="Freeform 47"/>
            <p:cNvSpPr/>
            <p:nvPr/>
          </p:nvSpPr>
          <p:spPr>
            <a:xfrm>
              <a:off x="3157208" y="911934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8" name="Group 48"/>
          <p:cNvGrpSpPr/>
          <p:nvPr/>
        </p:nvGrpSpPr>
        <p:grpSpPr>
          <a:xfrm>
            <a:off x="2201291" y="5739574"/>
            <a:ext cx="1908588" cy="601447"/>
            <a:chOff x="0" y="-38100"/>
            <a:chExt cx="3817176" cy="1202894"/>
          </a:xfrm>
        </p:grpSpPr>
        <p:sp>
          <p:nvSpPr>
            <p:cNvPr id="49" name="TextBox 49"/>
            <p:cNvSpPr txBox="1"/>
            <p:nvPr/>
          </p:nvSpPr>
          <p:spPr>
            <a:xfrm>
              <a:off x="0" y="-38100"/>
              <a:ext cx="3817176" cy="12028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Implementation of the Framework for the evaluation of gaps and needs with respect to national drought forecasting and early warning systems </a:t>
              </a:r>
            </a:p>
          </p:txBody>
        </p:sp>
        <p:sp>
          <p:nvSpPr>
            <p:cNvPr id="50" name="Freeform 50"/>
            <p:cNvSpPr/>
            <p:nvPr/>
          </p:nvSpPr>
          <p:spPr>
            <a:xfrm>
              <a:off x="3641188" y="917822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1" name="Group 51"/>
          <p:cNvGrpSpPr/>
          <p:nvPr/>
        </p:nvGrpSpPr>
        <p:grpSpPr>
          <a:xfrm>
            <a:off x="292702" y="6404394"/>
            <a:ext cx="3817176" cy="293670"/>
            <a:chOff x="0" y="-38100"/>
            <a:chExt cx="7634353" cy="587340"/>
          </a:xfrm>
        </p:grpSpPr>
        <p:sp>
          <p:nvSpPr>
            <p:cNvPr id="52" name="TextBox 52"/>
            <p:cNvSpPr txBox="1"/>
            <p:nvPr/>
          </p:nvSpPr>
          <p:spPr>
            <a:xfrm>
              <a:off x="0" y="-38100"/>
              <a:ext cx="7634353" cy="587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Implementation of the Guiding principles for engagement of the private sector to support flood-and drought related EWS and risk management </a:t>
              </a:r>
            </a:p>
          </p:txBody>
        </p:sp>
        <p:sp>
          <p:nvSpPr>
            <p:cNvPr id="53" name="Freeform 53"/>
            <p:cNvSpPr/>
            <p:nvPr/>
          </p:nvSpPr>
          <p:spPr>
            <a:xfrm>
              <a:off x="7458364" y="367362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4" name="Freeform 54"/>
          <p:cNvSpPr/>
          <p:nvPr/>
        </p:nvSpPr>
        <p:spPr>
          <a:xfrm>
            <a:off x="4015675" y="2083284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3"/>
                </a:lnTo>
                <a:lnTo>
                  <a:pt x="0" y="1307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4015675" y="2333909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4"/>
                </a:lnTo>
                <a:lnTo>
                  <a:pt x="0" y="13078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grpSp>
        <p:nvGrpSpPr>
          <p:cNvPr id="56" name="Group 56"/>
          <p:cNvGrpSpPr/>
          <p:nvPr/>
        </p:nvGrpSpPr>
        <p:grpSpPr>
          <a:xfrm>
            <a:off x="292702" y="1895856"/>
            <a:ext cx="1661021" cy="755335"/>
            <a:chOff x="0" y="-38100"/>
            <a:chExt cx="3322042" cy="1510670"/>
          </a:xfrm>
        </p:grpSpPr>
        <p:sp>
          <p:nvSpPr>
            <p:cNvPr id="57" name="TextBox 57"/>
            <p:cNvSpPr txBox="1"/>
            <p:nvPr/>
          </p:nvSpPr>
          <p:spPr>
            <a:xfrm>
              <a:off x="0" y="-38100"/>
              <a:ext cx="3322042" cy="15106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Horizon EU project Mediterranean and pan-European forecast and Early Warning System against natural hazards (MedEWSa, coordinated by SI) </a:t>
              </a:r>
            </a:p>
          </p:txBody>
        </p:sp>
        <p:sp>
          <p:nvSpPr>
            <p:cNvPr id="58" name="Freeform 58"/>
            <p:cNvSpPr/>
            <p:nvPr/>
          </p:nvSpPr>
          <p:spPr>
            <a:xfrm>
              <a:off x="3147664" y="1176380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290911" y="2712825"/>
            <a:ext cx="1662812" cy="601447"/>
            <a:chOff x="0" y="-38100"/>
            <a:chExt cx="3325624" cy="1202894"/>
          </a:xfrm>
        </p:grpSpPr>
        <p:sp>
          <p:nvSpPr>
            <p:cNvPr id="60" name="TextBox 60"/>
            <p:cNvSpPr txBox="1"/>
            <p:nvPr/>
          </p:nvSpPr>
          <p:spPr>
            <a:xfrm>
              <a:off x="0" y="-38100"/>
              <a:ext cx="3325624" cy="12028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IDMP Guidance for water use, allocation and accounting in the Water Energy Food Ecosystems nexus </a:t>
              </a:r>
            </a:p>
          </p:txBody>
        </p:sp>
        <p:sp>
          <p:nvSpPr>
            <p:cNvPr id="61" name="Freeform 61"/>
            <p:cNvSpPr/>
            <p:nvPr/>
          </p:nvSpPr>
          <p:spPr>
            <a:xfrm>
              <a:off x="3151246" y="864504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2" name="Group 62"/>
          <p:cNvGrpSpPr/>
          <p:nvPr/>
        </p:nvGrpSpPr>
        <p:grpSpPr>
          <a:xfrm>
            <a:off x="2201291" y="2712825"/>
            <a:ext cx="1902379" cy="601447"/>
            <a:chOff x="0" y="-38100"/>
            <a:chExt cx="3804757" cy="1202893"/>
          </a:xfrm>
        </p:grpSpPr>
        <p:sp>
          <p:nvSpPr>
            <p:cNvPr id="63" name="TextBox 63"/>
            <p:cNvSpPr txBox="1"/>
            <p:nvPr/>
          </p:nvSpPr>
          <p:spPr>
            <a:xfrm>
              <a:off x="0" y="-38100"/>
              <a:ext cx="3804757" cy="12028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Training materials on Guidance for water use, allocation and accounting in the Water Energy Food Ecosystems nexus </a:t>
              </a:r>
            </a:p>
          </p:txBody>
        </p:sp>
        <p:sp>
          <p:nvSpPr>
            <p:cNvPr id="64" name="Freeform 64"/>
            <p:cNvSpPr/>
            <p:nvPr/>
          </p:nvSpPr>
          <p:spPr>
            <a:xfrm>
              <a:off x="3628768" y="618903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5" name="Freeform 65"/>
          <p:cNvSpPr/>
          <p:nvPr/>
        </p:nvSpPr>
        <p:spPr>
          <a:xfrm>
            <a:off x="1881681" y="905720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4"/>
                </a:lnTo>
                <a:lnTo>
                  <a:pt x="0" y="13078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4015675" y="1059367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3"/>
                </a:lnTo>
                <a:lnTo>
                  <a:pt x="0" y="13078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1881681" y="1330861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4"/>
                </a:lnTo>
                <a:lnTo>
                  <a:pt x="0" y="13078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68" name="TextBox 68"/>
          <p:cNvSpPr txBox="1"/>
          <p:nvPr/>
        </p:nvSpPr>
        <p:spPr>
          <a:xfrm>
            <a:off x="8901278" y="866471"/>
            <a:ext cx="3004295" cy="17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23"/>
              </a:lnSpc>
              <a:spcBef>
                <a:spcPct val="0"/>
              </a:spcBef>
            </a:pPr>
            <a:r>
              <a:rPr lang="en-US" sz="1088">
                <a:solidFill>
                  <a:srgbClr val="000000"/>
                </a:solidFill>
                <a:latin typeface="PF Bague Sans Pro 1"/>
              </a:rPr>
              <a:t>Data &amp; Observations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8170116" y="1129123"/>
            <a:ext cx="1688332" cy="140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85"/>
              </a:lnSpc>
              <a:spcBef>
                <a:spcPct val="0"/>
              </a:spcBef>
            </a:pPr>
            <a:r>
              <a:rPr lang="en-US" sz="846">
                <a:solidFill>
                  <a:srgbClr val="000000"/>
                </a:solidFill>
                <a:latin typeface="PF Bague Sans Pro 2"/>
              </a:rPr>
              <a:t>Standard GBON observations </a:t>
            </a:r>
          </a:p>
        </p:txBody>
      </p:sp>
      <p:sp>
        <p:nvSpPr>
          <p:cNvPr id="70" name="Freeform 70"/>
          <p:cNvSpPr/>
          <p:nvPr/>
        </p:nvSpPr>
        <p:spPr>
          <a:xfrm>
            <a:off x="9906370" y="1166854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3"/>
                </a:lnTo>
                <a:lnTo>
                  <a:pt x="0" y="13078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9760885" y="1166854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4" y="0"/>
                </a:lnTo>
                <a:lnTo>
                  <a:pt x="130784" y="130783"/>
                </a:lnTo>
                <a:lnTo>
                  <a:pt x="0" y="1307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72" name="TextBox 72"/>
          <p:cNvSpPr txBox="1"/>
          <p:nvPr/>
        </p:nvSpPr>
        <p:spPr>
          <a:xfrm>
            <a:off x="10409780" y="1111444"/>
            <a:ext cx="1539387" cy="151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60"/>
              </a:lnSpc>
              <a:spcBef>
                <a:spcPct val="0"/>
              </a:spcBef>
            </a:pPr>
            <a:r>
              <a:rPr lang="en-US" sz="900">
                <a:solidFill>
                  <a:srgbClr val="000000"/>
                </a:solidFill>
                <a:latin typeface="PF Bague Sans Pro 2"/>
              </a:rPr>
              <a:t>HydroSOS</a:t>
            </a:r>
          </a:p>
        </p:txBody>
      </p:sp>
      <p:sp>
        <p:nvSpPr>
          <p:cNvPr id="73" name="Freeform 73"/>
          <p:cNvSpPr/>
          <p:nvPr/>
        </p:nvSpPr>
        <p:spPr>
          <a:xfrm>
            <a:off x="11790849" y="1161189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4" y="0"/>
                </a:lnTo>
                <a:lnTo>
                  <a:pt x="130784" y="130784"/>
                </a:lnTo>
                <a:lnTo>
                  <a:pt x="0" y="130784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74"/>
          <p:cNvSpPr/>
          <p:nvPr/>
        </p:nvSpPr>
        <p:spPr>
          <a:xfrm>
            <a:off x="11645365" y="1161189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4"/>
                </a:lnTo>
                <a:lnTo>
                  <a:pt x="0" y="13078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75"/>
          <p:cNvSpPr txBox="1"/>
          <p:nvPr/>
        </p:nvSpPr>
        <p:spPr>
          <a:xfrm>
            <a:off x="9012653" y="1933123"/>
            <a:ext cx="2936515" cy="17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23"/>
              </a:lnSpc>
              <a:spcBef>
                <a:spcPct val="0"/>
              </a:spcBef>
            </a:pPr>
            <a:r>
              <a:rPr lang="en-US" sz="1088">
                <a:solidFill>
                  <a:srgbClr val="000000"/>
                </a:solidFill>
                <a:latin typeface="PF Bague Sans Pro 1"/>
              </a:rPr>
              <a:t>Numerical Weather Prediction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0443921" y="2162026"/>
            <a:ext cx="1505247" cy="293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Identification of impact-related indices (e.g. SPI, SPEI) 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241245" y="2199863"/>
            <a:ext cx="1823443" cy="293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Identification and designation of RSHCs for snow cover prediction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8241245" y="2636375"/>
            <a:ext cx="1677958" cy="139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Regional Climate Centers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8241245" y="2968226"/>
            <a:ext cx="1823443" cy="293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Provision of impact-related indices (e.g. SPI) 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0447020" y="2617560"/>
            <a:ext cx="1502147" cy="293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70"/>
              </a:lnSpc>
              <a:spcBef>
                <a:spcPct val="0"/>
              </a:spcBef>
            </a:pPr>
            <a:r>
              <a:rPr lang="en-US" sz="835">
                <a:solidFill>
                  <a:srgbClr val="000000"/>
                </a:solidFill>
                <a:latin typeface="PF Bague Sans Pro 2"/>
              </a:rPr>
              <a:t>RSHCs for snow cover prediction</a:t>
            </a:r>
          </a:p>
        </p:txBody>
      </p:sp>
      <p:sp>
        <p:nvSpPr>
          <p:cNvPr id="81" name="Freeform 81"/>
          <p:cNvSpPr/>
          <p:nvPr/>
        </p:nvSpPr>
        <p:spPr>
          <a:xfrm>
            <a:off x="9988968" y="2377458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3"/>
                </a:lnTo>
                <a:lnTo>
                  <a:pt x="0" y="1307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82" name="Freeform 82"/>
          <p:cNvSpPr/>
          <p:nvPr/>
        </p:nvSpPr>
        <p:spPr>
          <a:xfrm>
            <a:off x="11861978" y="2340213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3"/>
                </a:lnTo>
                <a:lnTo>
                  <a:pt x="0" y="1307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83" name="Freeform 83"/>
          <p:cNvSpPr/>
          <p:nvPr/>
        </p:nvSpPr>
        <p:spPr>
          <a:xfrm>
            <a:off x="9988968" y="2680591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4"/>
                </a:lnTo>
                <a:lnTo>
                  <a:pt x="0" y="13078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84" name="Freeform 84"/>
          <p:cNvSpPr/>
          <p:nvPr/>
        </p:nvSpPr>
        <p:spPr>
          <a:xfrm>
            <a:off x="11861978" y="2782689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3"/>
                </a:lnTo>
                <a:lnTo>
                  <a:pt x="0" y="13078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85" name="Freeform 85"/>
          <p:cNvSpPr/>
          <p:nvPr/>
        </p:nvSpPr>
        <p:spPr>
          <a:xfrm>
            <a:off x="9977499" y="3156463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3"/>
                </a:lnTo>
                <a:lnTo>
                  <a:pt x="0" y="13078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86" name="Freeform 86"/>
          <p:cNvSpPr/>
          <p:nvPr/>
        </p:nvSpPr>
        <p:spPr>
          <a:xfrm>
            <a:off x="9832014" y="3156463"/>
            <a:ext cx="87189" cy="87189"/>
          </a:xfrm>
          <a:custGeom>
            <a:avLst/>
            <a:gdLst/>
            <a:ahLst/>
            <a:cxnLst/>
            <a:rect l="l" t="t" r="r" b="b"/>
            <a:pathLst>
              <a:path w="130783" h="130783">
                <a:moveTo>
                  <a:pt x="0" y="0"/>
                </a:moveTo>
                <a:lnTo>
                  <a:pt x="130783" y="0"/>
                </a:lnTo>
                <a:lnTo>
                  <a:pt x="130783" y="130783"/>
                </a:lnTo>
                <a:lnTo>
                  <a:pt x="0" y="13078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grpSp>
        <p:nvGrpSpPr>
          <p:cNvPr id="87" name="Group 87"/>
          <p:cNvGrpSpPr/>
          <p:nvPr/>
        </p:nvGrpSpPr>
        <p:grpSpPr>
          <a:xfrm>
            <a:off x="8246980" y="5587216"/>
            <a:ext cx="1834911" cy="447495"/>
            <a:chOff x="0" y="-38100"/>
            <a:chExt cx="3669822" cy="894991"/>
          </a:xfrm>
        </p:grpSpPr>
        <p:sp>
          <p:nvSpPr>
            <p:cNvPr id="88" name="TextBox 88"/>
            <p:cNvSpPr txBox="1"/>
            <p:nvPr/>
          </p:nvSpPr>
          <p:spPr>
            <a:xfrm>
              <a:off x="0" y="-38100"/>
              <a:ext cx="3669822" cy="8949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67"/>
                </a:lnSpc>
                <a:spcBef>
                  <a:spcPct val="0"/>
                </a:spcBef>
              </a:pPr>
              <a:r>
                <a:rPr lang="en-US" sz="833">
                  <a:solidFill>
                    <a:srgbClr val="000000"/>
                  </a:solidFill>
                  <a:latin typeface="PF Bague Sans Pro 2"/>
                </a:rPr>
                <a:t>Possible establishment of Global/Regional Centres on Drought Monitoring </a:t>
              </a:r>
            </a:p>
          </p:txBody>
        </p:sp>
        <p:sp>
          <p:nvSpPr>
            <p:cNvPr id="89" name="Freeform 89"/>
            <p:cNvSpPr/>
            <p:nvPr/>
          </p:nvSpPr>
          <p:spPr>
            <a:xfrm>
              <a:off x="3472507" y="659589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0" name="Freeform 90"/>
            <p:cNvSpPr/>
            <p:nvPr/>
          </p:nvSpPr>
          <p:spPr>
            <a:xfrm>
              <a:off x="3181538" y="659589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1" name="Group 91"/>
          <p:cNvGrpSpPr/>
          <p:nvPr/>
        </p:nvGrpSpPr>
        <p:grpSpPr>
          <a:xfrm>
            <a:off x="8246979" y="4865228"/>
            <a:ext cx="3702188" cy="755271"/>
            <a:chOff x="0" y="-38100"/>
            <a:chExt cx="7404376" cy="1510541"/>
          </a:xfrm>
        </p:grpSpPr>
        <p:sp>
          <p:nvSpPr>
            <p:cNvPr id="92" name="TextBox 92"/>
            <p:cNvSpPr txBox="1"/>
            <p:nvPr/>
          </p:nvSpPr>
          <p:spPr>
            <a:xfrm>
              <a:off x="0" y="-38100"/>
              <a:ext cx="3646886" cy="8949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67"/>
                </a:lnSpc>
                <a:spcBef>
                  <a:spcPct val="0"/>
                </a:spcBef>
              </a:pPr>
              <a:r>
                <a:rPr lang="en-US" sz="833">
                  <a:solidFill>
                    <a:srgbClr val="000000"/>
                  </a:solidFill>
                  <a:latin typeface="PF Bague Sans Pro 2"/>
                </a:rPr>
                <a:t>Possible establishment of Global/Regional Centres on Drought Monitoring</a:t>
              </a:r>
            </a:p>
          </p:txBody>
        </p:sp>
        <p:sp>
          <p:nvSpPr>
            <p:cNvPr id="93" name="Freeform 93"/>
            <p:cNvSpPr/>
            <p:nvPr/>
          </p:nvSpPr>
          <p:spPr>
            <a:xfrm>
              <a:off x="3472507" y="659589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4" name="Freeform 94"/>
            <p:cNvSpPr/>
            <p:nvPr/>
          </p:nvSpPr>
          <p:spPr>
            <a:xfrm>
              <a:off x="3181538" y="659589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5" name="TextBox 95"/>
            <p:cNvSpPr txBox="1"/>
            <p:nvPr/>
          </p:nvSpPr>
          <p:spPr>
            <a:xfrm>
              <a:off x="4400080" y="-38100"/>
              <a:ext cx="3004296" cy="15105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67"/>
                </a:lnSpc>
                <a:spcBef>
                  <a:spcPct val="0"/>
                </a:spcBef>
              </a:pPr>
              <a:r>
                <a:rPr lang="en-US" sz="833">
                  <a:solidFill>
                    <a:srgbClr val="000000"/>
                  </a:solidFill>
                  <a:latin typeface="PF Bague Sans Pro 2"/>
                </a:rPr>
                <a:t>Establishment of Regional Hydrological Centers on seasonal to sub-seasonal forecasting under WIPPS banner </a:t>
              </a:r>
            </a:p>
          </p:txBody>
        </p:sp>
        <p:sp>
          <p:nvSpPr>
            <p:cNvPr id="96" name="Freeform 96"/>
            <p:cNvSpPr/>
            <p:nvPr/>
          </p:nvSpPr>
          <p:spPr>
            <a:xfrm>
              <a:off x="7229998" y="904987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7" name="Group 97"/>
          <p:cNvGrpSpPr/>
          <p:nvPr/>
        </p:nvGrpSpPr>
        <p:grpSpPr>
          <a:xfrm>
            <a:off x="8241245" y="3980035"/>
            <a:ext cx="3710928" cy="317908"/>
            <a:chOff x="0" y="-38100"/>
            <a:chExt cx="7421856" cy="635816"/>
          </a:xfrm>
        </p:grpSpPr>
        <p:sp>
          <p:nvSpPr>
            <p:cNvPr id="98" name="TextBox 98"/>
            <p:cNvSpPr txBox="1"/>
            <p:nvPr/>
          </p:nvSpPr>
          <p:spPr>
            <a:xfrm>
              <a:off x="0" y="-38100"/>
              <a:ext cx="3636794" cy="6358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Identification of potential RSMCs drought monitoring  </a:t>
              </a:r>
            </a:p>
          </p:txBody>
        </p:sp>
        <p:sp>
          <p:nvSpPr>
            <p:cNvPr id="99" name="Freeform 99"/>
            <p:cNvSpPr/>
            <p:nvPr/>
          </p:nvSpPr>
          <p:spPr>
            <a:xfrm>
              <a:off x="3472507" y="343062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0" name="TextBox 100"/>
            <p:cNvSpPr txBox="1"/>
            <p:nvPr/>
          </p:nvSpPr>
          <p:spPr>
            <a:xfrm>
              <a:off x="4411550" y="-38100"/>
              <a:ext cx="3004296" cy="302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56"/>
                </a:lnSpc>
                <a:spcBef>
                  <a:spcPct val="0"/>
                </a:spcBef>
              </a:pPr>
              <a:r>
                <a:rPr lang="en-US" sz="897">
                  <a:solidFill>
                    <a:srgbClr val="000000"/>
                  </a:solidFill>
                  <a:latin typeface="PF Bague Sans Pro 2"/>
                </a:rPr>
                <a:t>HydroSOS</a:t>
              </a:r>
            </a:p>
          </p:txBody>
        </p:sp>
        <p:sp>
          <p:nvSpPr>
            <p:cNvPr id="101" name="Freeform 101"/>
            <p:cNvSpPr/>
            <p:nvPr/>
          </p:nvSpPr>
          <p:spPr>
            <a:xfrm>
              <a:off x="7247478" y="49588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02" name="Group 102"/>
          <p:cNvGrpSpPr/>
          <p:nvPr/>
        </p:nvGrpSpPr>
        <p:grpSpPr>
          <a:xfrm>
            <a:off x="8241245" y="4435339"/>
            <a:ext cx="3710929" cy="293607"/>
            <a:chOff x="0" y="-38100"/>
            <a:chExt cx="7421858" cy="587214"/>
          </a:xfrm>
        </p:grpSpPr>
        <p:sp>
          <p:nvSpPr>
            <p:cNvPr id="103" name="TextBox 103"/>
            <p:cNvSpPr txBox="1"/>
            <p:nvPr/>
          </p:nvSpPr>
          <p:spPr>
            <a:xfrm>
              <a:off x="0" y="-38100"/>
              <a:ext cx="3636794" cy="5872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67"/>
                </a:lnSpc>
                <a:spcBef>
                  <a:spcPct val="0"/>
                </a:spcBef>
              </a:pPr>
              <a:r>
                <a:rPr lang="en-US" sz="833">
                  <a:solidFill>
                    <a:srgbClr val="000000"/>
                  </a:solidFill>
                  <a:latin typeface="PF Bague Sans Pro 2"/>
                </a:rPr>
                <a:t>Dynamic Water resources Assessment Tool (DWAT) </a:t>
              </a:r>
            </a:p>
          </p:txBody>
        </p:sp>
        <p:sp>
          <p:nvSpPr>
            <p:cNvPr id="104" name="Freeform 104"/>
            <p:cNvSpPr/>
            <p:nvPr/>
          </p:nvSpPr>
          <p:spPr>
            <a:xfrm>
              <a:off x="3495444" y="288874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5" name="TextBox 105"/>
            <p:cNvSpPr txBox="1"/>
            <p:nvPr/>
          </p:nvSpPr>
          <p:spPr>
            <a:xfrm>
              <a:off x="4417562" y="-38100"/>
              <a:ext cx="3004296" cy="5872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67"/>
                </a:lnSpc>
                <a:spcBef>
                  <a:spcPct val="0"/>
                </a:spcBef>
              </a:pPr>
              <a:r>
                <a:rPr lang="en-US" sz="833">
                  <a:solidFill>
                    <a:srgbClr val="000000"/>
                  </a:solidFill>
                  <a:latin typeface="PF Bague Sans Pro 2"/>
                </a:rPr>
                <a:t>Training Members on National Drought EWS </a:t>
              </a:r>
            </a:p>
          </p:txBody>
        </p:sp>
        <p:sp>
          <p:nvSpPr>
            <p:cNvPr id="106" name="Freeform 106"/>
            <p:cNvSpPr/>
            <p:nvPr/>
          </p:nvSpPr>
          <p:spPr>
            <a:xfrm>
              <a:off x="7247478" y="321056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8" name="Freeform 108"/>
          <p:cNvSpPr/>
          <p:nvPr/>
        </p:nvSpPr>
        <p:spPr>
          <a:xfrm>
            <a:off x="4646660" y="4654058"/>
            <a:ext cx="97989" cy="97989"/>
          </a:xfrm>
          <a:custGeom>
            <a:avLst/>
            <a:gdLst/>
            <a:ahLst/>
            <a:cxnLst/>
            <a:rect l="l" t="t" r="r" b="b"/>
            <a:pathLst>
              <a:path w="195978" h="195978">
                <a:moveTo>
                  <a:pt x="0" y="0"/>
                </a:moveTo>
                <a:lnTo>
                  <a:pt x="195978" y="0"/>
                </a:lnTo>
                <a:lnTo>
                  <a:pt x="195978" y="195978"/>
                </a:lnTo>
                <a:lnTo>
                  <a:pt x="0" y="195978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09" name="TextBox 109"/>
          <p:cNvSpPr txBox="1"/>
          <p:nvPr/>
        </p:nvSpPr>
        <p:spPr>
          <a:xfrm>
            <a:off x="4797746" y="4624736"/>
            <a:ext cx="630055" cy="128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95"/>
              </a:lnSpc>
              <a:spcBef>
                <a:spcPct val="0"/>
              </a:spcBef>
            </a:pPr>
            <a:r>
              <a:rPr lang="en-US" sz="782">
                <a:solidFill>
                  <a:srgbClr val="000000"/>
                </a:solidFill>
                <a:latin typeface="PF Bague Sans Pro 2"/>
              </a:rPr>
              <a:t>Short-Term</a:t>
            </a:r>
          </a:p>
        </p:txBody>
      </p:sp>
      <p:sp>
        <p:nvSpPr>
          <p:cNvPr id="110" name="Freeform 110"/>
          <p:cNvSpPr/>
          <p:nvPr/>
        </p:nvSpPr>
        <p:spPr>
          <a:xfrm>
            <a:off x="5725964" y="4648912"/>
            <a:ext cx="97989" cy="97989"/>
          </a:xfrm>
          <a:custGeom>
            <a:avLst/>
            <a:gdLst/>
            <a:ahLst/>
            <a:cxnLst/>
            <a:rect l="l" t="t" r="r" b="b"/>
            <a:pathLst>
              <a:path w="195978" h="195978">
                <a:moveTo>
                  <a:pt x="0" y="0"/>
                </a:moveTo>
                <a:lnTo>
                  <a:pt x="195978" y="0"/>
                </a:lnTo>
                <a:lnTo>
                  <a:pt x="195978" y="195979"/>
                </a:lnTo>
                <a:lnTo>
                  <a:pt x="0" y="19597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11" name="TextBox 111"/>
          <p:cNvSpPr txBox="1"/>
          <p:nvPr/>
        </p:nvSpPr>
        <p:spPr>
          <a:xfrm>
            <a:off x="5877050" y="4624736"/>
            <a:ext cx="601803" cy="269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95"/>
              </a:lnSpc>
              <a:spcBef>
                <a:spcPct val="0"/>
              </a:spcBef>
            </a:pPr>
            <a:r>
              <a:rPr lang="en-US" sz="782">
                <a:solidFill>
                  <a:srgbClr val="000000"/>
                </a:solidFill>
                <a:latin typeface="PF Bague Sans Pro 2"/>
              </a:rPr>
              <a:t>Medium-Term</a:t>
            </a:r>
          </a:p>
        </p:txBody>
      </p:sp>
      <p:sp>
        <p:nvSpPr>
          <p:cNvPr id="112" name="Freeform 112"/>
          <p:cNvSpPr/>
          <p:nvPr/>
        </p:nvSpPr>
        <p:spPr>
          <a:xfrm>
            <a:off x="6928102" y="4643786"/>
            <a:ext cx="97989" cy="97989"/>
          </a:xfrm>
          <a:custGeom>
            <a:avLst/>
            <a:gdLst/>
            <a:ahLst/>
            <a:cxnLst/>
            <a:rect l="l" t="t" r="r" b="b"/>
            <a:pathLst>
              <a:path w="195978" h="195978">
                <a:moveTo>
                  <a:pt x="0" y="0"/>
                </a:moveTo>
                <a:lnTo>
                  <a:pt x="195978" y="0"/>
                </a:lnTo>
                <a:lnTo>
                  <a:pt x="195978" y="195978"/>
                </a:lnTo>
                <a:lnTo>
                  <a:pt x="0" y="19597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113" name="TextBox 113"/>
          <p:cNvSpPr txBox="1"/>
          <p:nvPr/>
        </p:nvSpPr>
        <p:spPr>
          <a:xfrm>
            <a:off x="7079187" y="4624736"/>
            <a:ext cx="601803" cy="128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95"/>
              </a:lnSpc>
              <a:spcBef>
                <a:spcPct val="0"/>
              </a:spcBef>
            </a:pPr>
            <a:r>
              <a:rPr lang="en-US" sz="782">
                <a:solidFill>
                  <a:srgbClr val="000000"/>
                </a:solidFill>
                <a:latin typeface="PF Bague Sans Pro 2"/>
              </a:rPr>
              <a:t>Long-Term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91308" y="499172"/>
            <a:ext cx="4609384" cy="4596654"/>
          </a:xfrm>
          <a:custGeom>
            <a:avLst/>
            <a:gdLst/>
            <a:ahLst/>
            <a:cxnLst/>
            <a:rect l="l" t="t" r="r" b="b"/>
            <a:pathLst>
              <a:path w="6914076" h="6894981">
                <a:moveTo>
                  <a:pt x="0" y="0"/>
                </a:moveTo>
                <a:lnTo>
                  <a:pt x="6914076" y="0"/>
                </a:lnTo>
                <a:lnTo>
                  <a:pt x="6914076" y="6894981"/>
                </a:lnTo>
                <a:lnTo>
                  <a:pt x="0" y="68949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9000"/>
            </a:blip>
            <a:stretch>
              <a:fillRect t="-773" b="-77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114874" y="871383"/>
            <a:ext cx="3962252" cy="3808715"/>
          </a:xfrm>
          <a:custGeom>
            <a:avLst/>
            <a:gdLst/>
            <a:ahLst/>
            <a:cxnLst/>
            <a:rect l="l" t="t" r="r" b="b"/>
            <a:pathLst>
              <a:path w="5943378" h="5713072">
                <a:moveTo>
                  <a:pt x="0" y="0"/>
                </a:moveTo>
                <a:lnTo>
                  <a:pt x="5943378" y="0"/>
                </a:lnTo>
                <a:lnTo>
                  <a:pt x="5943378" y="5713072"/>
                </a:lnTo>
                <a:lnTo>
                  <a:pt x="0" y="5713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1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0437" y="1440177"/>
            <a:ext cx="2671127" cy="2671127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5669427" y="2320237"/>
            <a:ext cx="853147" cy="894518"/>
          </a:xfrm>
          <a:custGeom>
            <a:avLst/>
            <a:gdLst/>
            <a:ahLst/>
            <a:cxnLst/>
            <a:rect l="l" t="t" r="r" b="b"/>
            <a:pathLst>
              <a:path w="1279720" h="1341777">
                <a:moveTo>
                  <a:pt x="0" y="0"/>
                </a:moveTo>
                <a:lnTo>
                  <a:pt x="1279720" y="0"/>
                </a:lnTo>
                <a:lnTo>
                  <a:pt x="1279720" y="1341777"/>
                </a:lnTo>
                <a:lnTo>
                  <a:pt x="0" y="1341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5134872" y="1261476"/>
            <a:ext cx="419869" cy="419869"/>
          </a:xfrm>
          <a:custGeom>
            <a:avLst/>
            <a:gdLst/>
            <a:ahLst/>
            <a:cxnLst/>
            <a:rect l="l" t="t" r="r" b="b"/>
            <a:pathLst>
              <a:path w="629803" h="629803">
                <a:moveTo>
                  <a:pt x="629802" y="0"/>
                </a:moveTo>
                <a:lnTo>
                  <a:pt x="0" y="0"/>
                </a:lnTo>
                <a:lnTo>
                  <a:pt x="0" y="629802"/>
                </a:lnTo>
                <a:lnTo>
                  <a:pt x="629802" y="629802"/>
                </a:lnTo>
                <a:lnTo>
                  <a:pt x="62980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662647" y="3830993"/>
            <a:ext cx="428987" cy="428987"/>
          </a:xfrm>
          <a:custGeom>
            <a:avLst/>
            <a:gdLst/>
            <a:ahLst/>
            <a:cxnLst/>
            <a:rect l="l" t="t" r="r" b="b"/>
            <a:pathLst>
              <a:path w="643480" h="643480">
                <a:moveTo>
                  <a:pt x="0" y="0"/>
                </a:moveTo>
                <a:lnTo>
                  <a:pt x="643480" y="0"/>
                </a:lnTo>
                <a:lnTo>
                  <a:pt x="643480" y="643480"/>
                </a:lnTo>
                <a:lnTo>
                  <a:pt x="0" y="6434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393119" y="2601084"/>
            <a:ext cx="425991" cy="349313"/>
          </a:xfrm>
          <a:custGeom>
            <a:avLst/>
            <a:gdLst/>
            <a:ahLst/>
            <a:cxnLst/>
            <a:rect l="l" t="t" r="r" b="b"/>
            <a:pathLst>
              <a:path w="638987" h="523970">
                <a:moveTo>
                  <a:pt x="0" y="0"/>
                </a:moveTo>
                <a:lnTo>
                  <a:pt x="638987" y="0"/>
                </a:lnTo>
                <a:lnTo>
                  <a:pt x="638987" y="523970"/>
                </a:lnTo>
                <a:lnTo>
                  <a:pt x="0" y="52397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662647" y="1274312"/>
            <a:ext cx="477305" cy="359768"/>
          </a:xfrm>
          <a:custGeom>
            <a:avLst/>
            <a:gdLst/>
            <a:ahLst/>
            <a:cxnLst/>
            <a:rect l="l" t="t" r="r" b="b"/>
            <a:pathLst>
              <a:path w="715957" h="539652">
                <a:moveTo>
                  <a:pt x="0" y="0"/>
                </a:moveTo>
                <a:lnTo>
                  <a:pt x="715957" y="0"/>
                </a:lnTo>
                <a:lnTo>
                  <a:pt x="715957" y="539652"/>
                </a:lnTo>
                <a:lnTo>
                  <a:pt x="0" y="53965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439576" y="2525454"/>
            <a:ext cx="299054" cy="424943"/>
          </a:xfrm>
          <a:custGeom>
            <a:avLst/>
            <a:gdLst/>
            <a:ahLst/>
            <a:cxnLst/>
            <a:rect l="l" t="t" r="r" b="b"/>
            <a:pathLst>
              <a:path w="448581" h="637415">
                <a:moveTo>
                  <a:pt x="0" y="0"/>
                </a:moveTo>
                <a:lnTo>
                  <a:pt x="448581" y="0"/>
                </a:lnTo>
                <a:lnTo>
                  <a:pt x="448581" y="637415"/>
                </a:lnTo>
                <a:lnTo>
                  <a:pt x="0" y="63741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5146349" y="3888710"/>
            <a:ext cx="468479" cy="371270"/>
          </a:xfrm>
          <a:custGeom>
            <a:avLst/>
            <a:gdLst/>
            <a:ahLst/>
            <a:cxnLst/>
            <a:rect l="l" t="t" r="r" b="b"/>
            <a:pathLst>
              <a:path w="702719" h="556905">
                <a:moveTo>
                  <a:pt x="702719" y="0"/>
                </a:moveTo>
                <a:lnTo>
                  <a:pt x="0" y="0"/>
                </a:lnTo>
                <a:lnTo>
                  <a:pt x="0" y="556905"/>
                </a:lnTo>
                <a:lnTo>
                  <a:pt x="702719" y="556905"/>
                </a:lnTo>
                <a:lnTo>
                  <a:pt x="702719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4874430" y="151362"/>
            <a:ext cx="2443141" cy="29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9"/>
              </a:lnSpc>
              <a:spcBef>
                <a:spcPct val="0"/>
              </a:spcBef>
            </a:pPr>
            <a:r>
              <a:rPr lang="en-US" sz="1806">
                <a:solidFill>
                  <a:srgbClr val="000000"/>
                </a:solidFill>
                <a:latin typeface="PF Bague Sans Pro 1"/>
              </a:rPr>
              <a:t>RIVERINE FLOODS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305402" y="4039382"/>
            <a:ext cx="3427441" cy="2614412"/>
            <a:chOff x="0" y="-47625"/>
            <a:chExt cx="6854882" cy="5228823"/>
          </a:xfrm>
        </p:grpSpPr>
        <p:sp>
          <p:nvSpPr>
            <p:cNvPr id="14" name="TextBox 14"/>
            <p:cNvSpPr txBox="1"/>
            <p:nvPr/>
          </p:nvSpPr>
          <p:spPr>
            <a:xfrm>
              <a:off x="20748" y="-47625"/>
              <a:ext cx="6065550" cy="375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33"/>
                </a:lnSpc>
                <a:spcBef>
                  <a:spcPct val="0"/>
                </a:spcBef>
              </a:pPr>
              <a:r>
                <a:rPr lang="en-US" sz="1166">
                  <a:solidFill>
                    <a:srgbClr val="000000"/>
                  </a:solidFill>
                  <a:latin typeface="PF Bague Sans Pro 1"/>
                </a:rPr>
                <a:t>Dissemination &amp; Communication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0748" y="512559"/>
              <a:ext cx="3157208" cy="6848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Community of Practice on flood forecasting 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3003579" y="1014424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3673344" y="537113"/>
              <a:ext cx="3181538" cy="3257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CAP, CIFI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680504" y="623860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20748" y="1445509"/>
              <a:ext cx="3298468" cy="1762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Guiding principles for engagement of the private sector to support flood-and drought related EWS and risk management 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3115206" y="2894701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3673344" y="1445509"/>
              <a:ext cx="3181538" cy="1762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Guidelines on communication for hydrological information with respect to forecasting results and related risks 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6680504" y="2591754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3378328"/>
              <a:ext cx="3286050" cy="1762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Training materials on Guidelines on communication for hydrological information with respect to forecasting results and related risks 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3082039" y="4891570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3697674" y="3060104"/>
              <a:ext cx="3157208" cy="21210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Implementation of the Guiding principles for engagement of the private sector to support flood-and drought related EWS and risk management 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6680504" y="4908774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303612" y="2009298"/>
            <a:ext cx="3435582" cy="1985401"/>
            <a:chOff x="0" y="-47625"/>
            <a:chExt cx="6871164" cy="3970802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47625"/>
              <a:ext cx="3082356" cy="375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633"/>
                </a:lnSpc>
                <a:spcBef>
                  <a:spcPct val="0"/>
                </a:spcBef>
              </a:pPr>
              <a:r>
                <a:rPr lang="en-US" sz="1166">
                  <a:solidFill>
                    <a:srgbClr val="000000"/>
                  </a:solidFill>
                  <a:latin typeface="PF Bague Sans Pro 1"/>
                </a:rPr>
                <a:t>Decision Support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553509"/>
              <a:ext cx="3181540" cy="21210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Horizon EU project Mediterranean and pan-European forecast and Early Warning System against natural hazards (MedEWSa, coordinated by SI)  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584" y="2879301"/>
              <a:ext cx="3177958" cy="1043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APFM HelpDesk on Integrated Flood Management</a:t>
              </a:r>
            </a:p>
          </p:txBody>
        </p:sp>
        <p:sp>
          <p:nvSpPr>
            <p:cNvPr id="31" name="Freeform 31"/>
            <p:cNvSpPr/>
            <p:nvPr/>
          </p:nvSpPr>
          <p:spPr>
            <a:xfrm>
              <a:off x="2982467" y="3370835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2974711" y="2390091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3689346" y="553509"/>
              <a:ext cx="3169120" cy="1043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APFM Guidelines on Transboundary flood risk management </a:t>
              </a:r>
            </a:p>
          </p:txBody>
        </p:sp>
        <p:sp>
          <p:nvSpPr>
            <p:cNvPr id="34" name="Freeform 34"/>
            <p:cNvSpPr/>
            <p:nvPr/>
          </p:nvSpPr>
          <p:spPr>
            <a:xfrm>
              <a:off x="6696786" y="1350032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3676926" y="1903049"/>
              <a:ext cx="3181540" cy="8951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170"/>
                </a:lnSpc>
                <a:spcBef>
                  <a:spcPct val="0"/>
                </a:spcBef>
              </a:pPr>
              <a:r>
                <a:rPr lang="en-US" sz="835">
                  <a:solidFill>
                    <a:srgbClr val="000000"/>
                  </a:solidFill>
                  <a:latin typeface="PF Bague Sans Pro 2"/>
                </a:rPr>
                <a:t>APFM Training materials on Guidelines on Transboundary flood risk management </a:t>
              </a:r>
            </a:p>
          </p:txBody>
        </p:sp>
        <p:sp>
          <p:nvSpPr>
            <p:cNvPr id="36" name="Freeform 36"/>
            <p:cNvSpPr/>
            <p:nvPr/>
          </p:nvSpPr>
          <p:spPr>
            <a:xfrm>
              <a:off x="6696786" y="2609427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7" name="Group 37"/>
          <p:cNvGrpSpPr/>
          <p:nvPr/>
        </p:nvGrpSpPr>
        <p:grpSpPr>
          <a:xfrm>
            <a:off x="303612" y="475360"/>
            <a:ext cx="3502513" cy="1342064"/>
            <a:chOff x="0" y="-47625"/>
            <a:chExt cx="7005027" cy="2684129"/>
          </a:xfrm>
        </p:grpSpPr>
        <p:sp>
          <p:nvSpPr>
            <p:cNvPr id="38" name="TextBox 38"/>
            <p:cNvSpPr txBox="1"/>
            <p:nvPr/>
          </p:nvSpPr>
          <p:spPr>
            <a:xfrm>
              <a:off x="0" y="-47625"/>
              <a:ext cx="6045743" cy="375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633"/>
                </a:lnSpc>
                <a:spcBef>
                  <a:spcPct val="0"/>
                </a:spcBef>
              </a:pPr>
              <a:r>
                <a:rPr lang="en-US" sz="1166">
                  <a:solidFill>
                    <a:srgbClr val="000000"/>
                  </a:solidFill>
                  <a:latin typeface="PF Bague Sans Pro 1"/>
                </a:rPr>
                <a:t>Research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718979" y="596075"/>
              <a:ext cx="3286048" cy="1043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ITU/WMO/UNEP focus group on AI for Natural Disaster Management 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515409"/>
              <a:ext cx="3181536" cy="2121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Horizon EU project Mediterranean and pan-European forecast and Early Warning System against natural hazards (MedEWSa, coordinated by SI) </a:t>
              </a:r>
            </a:p>
          </p:txBody>
        </p:sp>
        <p:sp>
          <p:nvSpPr>
            <p:cNvPr id="41" name="Freeform 41"/>
            <p:cNvSpPr/>
            <p:nvPr/>
          </p:nvSpPr>
          <p:spPr>
            <a:xfrm>
              <a:off x="6801016" y="1421553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>
              <a:off x="2989568" y="2369796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3" name="Group 43"/>
          <p:cNvGrpSpPr/>
          <p:nvPr/>
        </p:nvGrpSpPr>
        <p:grpSpPr>
          <a:xfrm>
            <a:off x="8560033" y="2438466"/>
            <a:ext cx="3324356" cy="1348930"/>
            <a:chOff x="0" y="-47625"/>
            <a:chExt cx="6648711" cy="2697859"/>
          </a:xfrm>
        </p:grpSpPr>
        <p:sp>
          <p:nvSpPr>
            <p:cNvPr id="44" name="TextBox 44"/>
            <p:cNvSpPr txBox="1"/>
            <p:nvPr/>
          </p:nvSpPr>
          <p:spPr>
            <a:xfrm>
              <a:off x="775680" y="-47625"/>
              <a:ext cx="5873029" cy="375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633"/>
                </a:lnSpc>
                <a:spcBef>
                  <a:spcPct val="0"/>
                </a:spcBef>
              </a:pPr>
              <a:r>
                <a:rPr lang="en-US" sz="1166">
                  <a:solidFill>
                    <a:srgbClr val="000000"/>
                  </a:solidFill>
                  <a:latin typeface="PF Bague Sans Pro 1"/>
                </a:rPr>
                <a:t>Numerical Weather Prediction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3919187" y="515409"/>
              <a:ext cx="2729524" cy="6848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RSHCs for global riverine flood prediction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515409"/>
              <a:ext cx="3514751" cy="1043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Catalogue global flood modelling capabilities, pilot the function as WIPPS centre 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1965432"/>
              <a:ext cx="6637721" cy="6848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Establishment of a new WIPPS activity for global riverine flood prediction and designation of RSHCs </a:t>
              </a:r>
            </a:p>
          </p:txBody>
        </p:sp>
        <p:sp>
          <p:nvSpPr>
            <p:cNvPr id="48" name="Freeform 48"/>
            <p:cNvSpPr/>
            <p:nvPr/>
          </p:nvSpPr>
          <p:spPr>
            <a:xfrm>
              <a:off x="6474333" y="983335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9" name="Freeform 49"/>
            <p:cNvSpPr/>
            <p:nvPr/>
          </p:nvSpPr>
          <p:spPr>
            <a:xfrm>
              <a:off x="3330282" y="1297701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0" name="Freeform 50"/>
            <p:cNvSpPr/>
            <p:nvPr/>
          </p:nvSpPr>
          <p:spPr>
            <a:xfrm>
              <a:off x="3048592" y="1297701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1" name="Freeform 51"/>
            <p:cNvSpPr/>
            <p:nvPr/>
          </p:nvSpPr>
          <p:spPr>
            <a:xfrm>
              <a:off x="6463344" y="2414774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2" name="Group 52"/>
          <p:cNvGrpSpPr/>
          <p:nvPr/>
        </p:nvGrpSpPr>
        <p:grpSpPr>
          <a:xfrm>
            <a:off x="8560033" y="4373305"/>
            <a:ext cx="3327362" cy="1394903"/>
            <a:chOff x="0" y="-47625"/>
            <a:chExt cx="6654723" cy="2789805"/>
          </a:xfrm>
        </p:grpSpPr>
        <p:sp>
          <p:nvSpPr>
            <p:cNvPr id="53" name="TextBox 53"/>
            <p:cNvSpPr txBox="1"/>
            <p:nvPr/>
          </p:nvSpPr>
          <p:spPr>
            <a:xfrm>
              <a:off x="3222972" y="-47625"/>
              <a:ext cx="3431751" cy="3779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ts val="1633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PF Bague Sans Pro 1"/>
                </a:rPr>
                <a:t>Forecaster added value</a:t>
              </a:r>
              <a:endParaRPr lang="en-US" sz="1166">
                <a:solidFill>
                  <a:srgbClr val="000000"/>
                </a:solidFill>
                <a:latin typeface="PF Bague Sans Pro 1"/>
              </a:endParaRP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2057378"/>
              <a:ext cx="6637721" cy="6848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Catalogue nowcasting products/applications both surface- and space- based </a:t>
              </a:r>
            </a:p>
          </p:txBody>
        </p:sp>
        <p:sp>
          <p:nvSpPr>
            <p:cNvPr id="55" name="Freeform 55"/>
            <p:cNvSpPr/>
            <p:nvPr/>
          </p:nvSpPr>
          <p:spPr>
            <a:xfrm>
              <a:off x="6463344" y="2472854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6" name="Freeform 56"/>
            <p:cNvSpPr/>
            <p:nvPr/>
          </p:nvSpPr>
          <p:spPr>
            <a:xfrm>
              <a:off x="6172375" y="2472854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543379"/>
              <a:ext cx="3504659" cy="6848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Community of Practice on flood forecasting </a:t>
              </a:r>
            </a:p>
          </p:txBody>
        </p:sp>
        <p:sp>
          <p:nvSpPr>
            <p:cNvPr id="58" name="Freeform 58"/>
            <p:cNvSpPr/>
            <p:nvPr/>
          </p:nvSpPr>
          <p:spPr>
            <a:xfrm>
              <a:off x="3340374" y="1000441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3919187" y="543379"/>
              <a:ext cx="2729524" cy="1043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Inventory of models and platforms for flood  forecasting </a:t>
              </a:r>
            </a:p>
          </p:txBody>
        </p:sp>
        <p:sp>
          <p:nvSpPr>
            <p:cNvPr id="60" name="Freeform 60"/>
            <p:cNvSpPr/>
            <p:nvPr/>
          </p:nvSpPr>
          <p:spPr>
            <a:xfrm>
              <a:off x="6480345" y="1369193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1" name="Group 61"/>
          <p:cNvGrpSpPr/>
          <p:nvPr/>
        </p:nvGrpSpPr>
        <p:grpSpPr>
          <a:xfrm>
            <a:off x="8560033" y="737976"/>
            <a:ext cx="3327361" cy="1122670"/>
            <a:chOff x="0" y="-47625"/>
            <a:chExt cx="6654722" cy="2245340"/>
          </a:xfrm>
        </p:grpSpPr>
        <p:sp>
          <p:nvSpPr>
            <p:cNvPr id="62" name="TextBox 62"/>
            <p:cNvSpPr txBox="1"/>
            <p:nvPr/>
          </p:nvSpPr>
          <p:spPr>
            <a:xfrm>
              <a:off x="646132" y="-47625"/>
              <a:ext cx="6008590" cy="375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633"/>
                </a:lnSpc>
                <a:spcBef>
                  <a:spcPct val="0"/>
                </a:spcBef>
              </a:pPr>
              <a:r>
                <a:rPr lang="en-US" sz="1166">
                  <a:solidFill>
                    <a:srgbClr val="000000"/>
                  </a:solidFill>
                  <a:latin typeface="PF Bague Sans Pro 1"/>
                </a:rPr>
                <a:t>Data &amp; Observations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531517"/>
              <a:ext cx="3255998" cy="6848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WHYCOS, WHOS, HydroSOS</a:t>
              </a:r>
            </a:p>
          </p:txBody>
        </p:sp>
        <p:sp>
          <p:nvSpPr>
            <p:cNvPr id="64" name="Freeform 64"/>
            <p:cNvSpPr/>
            <p:nvPr/>
          </p:nvSpPr>
          <p:spPr>
            <a:xfrm>
              <a:off x="3340374" y="632285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5" name="Freeform 65"/>
            <p:cNvSpPr/>
            <p:nvPr/>
          </p:nvSpPr>
          <p:spPr>
            <a:xfrm>
              <a:off x="3049405" y="632285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6" name="TextBox 66"/>
            <p:cNvSpPr txBox="1"/>
            <p:nvPr/>
          </p:nvSpPr>
          <p:spPr>
            <a:xfrm>
              <a:off x="3919188" y="515409"/>
              <a:ext cx="2729524" cy="1402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Guidance on the use of Satellite data for flood forecasting and product requirements </a:t>
              </a:r>
            </a:p>
          </p:txBody>
        </p:sp>
        <p:sp>
          <p:nvSpPr>
            <p:cNvPr id="67" name="Freeform 67"/>
            <p:cNvSpPr/>
            <p:nvPr/>
          </p:nvSpPr>
          <p:spPr>
            <a:xfrm>
              <a:off x="6463344" y="1665858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8" y="0"/>
                  </a:lnTo>
                  <a:lnTo>
                    <a:pt x="174378" y="174378"/>
                  </a:lnTo>
                  <a:lnTo>
                    <a:pt x="0" y="174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8" name="TextBox 68"/>
            <p:cNvSpPr txBox="1"/>
            <p:nvPr/>
          </p:nvSpPr>
          <p:spPr>
            <a:xfrm>
              <a:off x="0" y="1153839"/>
              <a:ext cx="3537688" cy="1043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53"/>
                </a:lnSpc>
                <a:spcBef>
                  <a:spcPct val="0"/>
                </a:spcBef>
              </a:pPr>
              <a:r>
                <a:rPr lang="en-US" sz="966">
                  <a:solidFill>
                    <a:srgbClr val="000000"/>
                  </a:solidFill>
                  <a:latin typeface="PF Bague Sans Pro 2"/>
                </a:rPr>
                <a:t>Guidance on observation network density requirements for flood forecasting</a:t>
              </a:r>
            </a:p>
          </p:txBody>
        </p:sp>
        <p:sp>
          <p:nvSpPr>
            <p:cNvPr id="69" name="Freeform 69"/>
            <p:cNvSpPr/>
            <p:nvPr/>
          </p:nvSpPr>
          <p:spPr>
            <a:xfrm>
              <a:off x="3340374" y="1954389"/>
              <a:ext cx="174378" cy="174378"/>
            </a:xfrm>
            <a:custGeom>
              <a:avLst/>
              <a:gdLst/>
              <a:ahLst/>
              <a:cxnLst/>
              <a:rect l="l" t="t" r="r" b="b"/>
              <a:pathLst>
                <a:path w="174378" h="174378">
                  <a:moveTo>
                    <a:pt x="0" y="0"/>
                  </a:moveTo>
                  <a:lnTo>
                    <a:pt x="174377" y="0"/>
                  </a:lnTo>
                  <a:lnTo>
                    <a:pt x="174377" y="174377"/>
                  </a:lnTo>
                  <a:lnTo>
                    <a:pt x="0" y="1743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0" name="Group 70"/>
          <p:cNvGrpSpPr/>
          <p:nvPr/>
        </p:nvGrpSpPr>
        <p:grpSpPr>
          <a:xfrm>
            <a:off x="4646660" y="4967747"/>
            <a:ext cx="3034328" cy="269754"/>
            <a:chOff x="0" y="-38100"/>
            <a:chExt cx="6068656" cy="539506"/>
          </a:xfrm>
        </p:grpSpPr>
        <p:sp>
          <p:nvSpPr>
            <p:cNvPr id="71" name="Freeform 71"/>
            <p:cNvSpPr/>
            <p:nvPr/>
          </p:nvSpPr>
          <p:spPr>
            <a:xfrm>
              <a:off x="0" y="20543"/>
              <a:ext cx="195978" cy="195978"/>
            </a:xfrm>
            <a:custGeom>
              <a:avLst/>
              <a:gdLst/>
              <a:ahLst/>
              <a:cxnLst/>
              <a:rect l="l" t="t" r="r" b="b"/>
              <a:pathLst>
                <a:path w="195978" h="195978">
                  <a:moveTo>
                    <a:pt x="0" y="0"/>
                  </a:moveTo>
                  <a:lnTo>
                    <a:pt x="195978" y="0"/>
                  </a:lnTo>
                  <a:lnTo>
                    <a:pt x="195978" y="195978"/>
                  </a:lnTo>
                  <a:lnTo>
                    <a:pt x="0" y="195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302172" y="-38100"/>
              <a:ext cx="1126608" cy="2573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095"/>
                </a:lnSpc>
                <a:spcBef>
                  <a:spcPct val="0"/>
                </a:spcBef>
              </a:pPr>
              <a:r>
                <a:rPr lang="en-US" sz="782">
                  <a:solidFill>
                    <a:srgbClr val="000000"/>
                  </a:solidFill>
                  <a:latin typeface="PF Bague Sans Pro 2"/>
                </a:rPr>
                <a:t>Short-Term</a:t>
              </a:r>
            </a:p>
          </p:txBody>
        </p:sp>
        <p:sp>
          <p:nvSpPr>
            <p:cNvPr id="73" name="Freeform 73"/>
            <p:cNvSpPr/>
            <p:nvPr/>
          </p:nvSpPr>
          <p:spPr>
            <a:xfrm>
              <a:off x="2158607" y="10252"/>
              <a:ext cx="195978" cy="195978"/>
            </a:xfrm>
            <a:custGeom>
              <a:avLst/>
              <a:gdLst/>
              <a:ahLst/>
              <a:cxnLst/>
              <a:rect l="l" t="t" r="r" b="b"/>
              <a:pathLst>
                <a:path w="195978" h="195978">
                  <a:moveTo>
                    <a:pt x="0" y="0"/>
                  </a:moveTo>
                  <a:lnTo>
                    <a:pt x="195978" y="0"/>
                  </a:lnTo>
                  <a:lnTo>
                    <a:pt x="195978" y="195979"/>
                  </a:lnTo>
                  <a:lnTo>
                    <a:pt x="0" y="195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4" name="TextBox 74"/>
            <p:cNvSpPr txBox="1"/>
            <p:nvPr/>
          </p:nvSpPr>
          <p:spPr>
            <a:xfrm>
              <a:off x="2460780" y="-38100"/>
              <a:ext cx="1203608" cy="5395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95"/>
                </a:lnSpc>
                <a:spcBef>
                  <a:spcPct val="0"/>
                </a:spcBef>
              </a:pPr>
              <a:r>
                <a:rPr lang="en-US" sz="782">
                  <a:solidFill>
                    <a:srgbClr val="000000"/>
                  </a:solidFill>
                  <a:latin typeface="PF Bague Sans Pro 2"/>
                </a:rPr>
                <a:t>Medium-Term</a:t>
              </a:r>
            </a:p>
          </p:txBody>
        </p:sp>
        <p:sp>
          <p:nvSpPr>
            <p:cNvPr id="75" name="Freeform 75"/>
            <p:cNvSpPr/>
            <p:nvPr/>
          </p:nvSpPr>
          <p:spPr>
            <a:xfrm>
              <a:off x="4562882" y="0"/>
              <a:ext cx="195978" cy="195978"/>
            </a:xfrm>
            <a:custGeom>
              <a:avLst/>
              <a:gdLst/>
              <a:ahLst/>
              <a:cxnLst/>
              <a:rect l="l" t="t" r="r" b="b"/>
              <a:pathLst>
                <a:path w="195978" h="195978">
                  <a:moveTo>
                    <a:pt x="0" y="0"/>
                  </a:moveTo>
                  <a:lnTo>
                    <a:pt x="195978" y="0"/>
                  </a:lnTo>
                  <a:lnTo>
                    <a:pt x="195978" y="195978"/>
                  </a:lnTo>
                  <a:lnTo>
                    <a:pt x="0" y="195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TextBox 76"/>
            <p:cNvSpPr txBox="1"/>
            <p:nvPr/>
          </p:nvSpPr>
          <p:spPr>
            <a:xfrm>
              <a:off x="4865052" y="-38098"/>
              <a:ext cx="1203604" cy="2573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095"/>
                </a:lnSpc>
                <a:spcBef>
                  <a:spcPct val="0"/>
                </a:spcBef>
              </a:pPr>
              <a:r>
                <a:rPr lang="en-US" sz="782">
                  <a:solidFill>
                    <a:srgbClr val="000000"/>
                  </a:solidFill>
                  <a:latin typeface="PF Bague Sans Pro 2"/>
                </a:rPr>
                <a:t>Long-Term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962307" y="486177"/>
            <a:ext cx="2902384" cy="222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22"/>
              </a:lnSpc>
              <a:spcBef>
                <a:spcPct val="0"/>
              </a:spcBef>
            </a:pPr>
            <a:r>
              <a:rPr lang="en-US" sz="1373">
                <a:solidFill>
                  <a:srgbClr val="000000"/>
                </a:solidFill>
                <a:latin typeface="PF Bague Sans Pro 1"/>
              </a:rPr>
              <a:t>Data &amp; Observations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377523" y="790870"/>
            <a:ext cx="1487168" cy="522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98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PF Bague Sans Pro 2"/>
              </a:rPr>
              <a:t>Region-specific TC Operational Plans/ Manuals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27679" y="807381"/>
            <a:ext cx="1631061" cy="652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25"/>
              </a:lnSpc>
              <a:spcBef>
                <a:spcPct val="0"/>
              </a:spcBef>
            </a:pPr>
            <a:r>
              <a:rPr lang="en-US" sz="946">
                <a:solidFill>
                  <a:srgbClr val="000000"/>
                </a:solidFill>
                <a:latin typeface="PF Bague Sans Pro 2"/>
              </a:rPr>
              <a:t>Coordination to ensure continual access to satellite data/products, radar images, AWS data, buoys</a:t>
            </a:r>
          </a:p>
        </p:txBody>
      </p:sp>
      <p:sp>
        <p:nvSpPr>
          <p:cNvPr id="5" name="Freeform 5"/>
          <p:cNvSpPr/>
          <p:nvPr/>
        </p:nvSpPr>
        <p:spPr>
          <a:xfrm>
            <a:off x="9852249" y="1338961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027959" y="1338961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571715" y="1321267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747424" y="1321267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640824" y="541295"/>
            <a:ext cx="4927985" cy="4914376"/>
          </a:xfrm>
          <a:custGeom>
            <a:avLst/>
            <a:gdLst/>
            <a:ahLst/>
            <a:cxnLst/>
            <a:rect l="l" t="t" r="r" b="b"/>
            <a:pathLst>
              <a:path w="7391978" h="7371564">
                <a:moveTo>
                  <a:pt x="0" y="0"/>
                </a:moveTo>
                <a:lnTo>
                  <a:pt x="7391979" y="0"/>
                </a:lnTo>
                <a:lnTo>
                  <a:pt x="7391979" y="7371564"/>
                </a:lnTo>
                <a:lnTo>
                  <a:pt x="0" y="73715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39000"/>
            </a:blip>
            <a:stretch>
              <a:fillRect t="-773" b="-773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986755" y="939233"/>
            <a:ext cx="4236124" cy="4071974"/>
          </a:xfrm>
          <a:custGeom>
            <a:avLst/>
            <a:gdLst/>
            <a:ahLst/>
            <a:cxnLst/>
            <a:rect l="l" t="t" r="r" b="b"/>
            <a:pathLst>
              <a:path w="6354186" h="6107961">
                <a:moveTo>
                  <a:pt x="0" y="0"/>
                </a:moveTo>
                <a:lnTo>
                  <a:pt x="6354185" y="0"/>
                </a:lnTo>
                <a:lnTo>
                  <a:pt x="6354185" y="6107961"/>
                </a:lnTo>
                <a:lnTo>
                  <a:pt x="0" y="610796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5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6939" y="1547341"/>
            <a:ext cx="2855756" cy="2855756"/>
          </a:xfrm>
          <a:prstGeom prst="rect">
            <a:avLst/>
          </a:prstGeom>
        </p:spPr>
      </p:pic>
      <p:sp>
        <p:nvSpPr>
          <p:cNvPr id="12" name="Freeform 12"/>
          <p:cNvSpPr/>
          <p:nvPr/>
        </p:nvSpPr>
        <p:spPr>
          <a:xfrm>
            <a:off x="5648759" y="2488233"/>
            <a:ext cx="912117" cy="956347"/>
          </a:xfrm>
          <a:custGeom>
            <a:avLst/>
            <a:gdLst/>
            <a:ahLst/>
            <a:cxnLst/>
            <a:rect l="l" t="t" r="r" b="b"/>
            <a:pathLst>
              <a:path w="1368175" h="1434521">
                <a:moveTo>
                  <a:pt x="0" y="0"/>
                </a:moveTo>
                <a:lnTo>
                  <a:pt x="1368175" y="0"/>
                </a:lnTo>
                <a:lnTo>
                  <a:pt x="1368175" y="1434521"/>
                </a:lnTo>
                <a:lnTo>
                  <a:pt x="0" y="143452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>
            <a:off x="5077256" y="1356290"/>
            <a:ext cx="448890" cy="448890"/>
          </a:xfrm>
          <a:custGeom>
            <a:avLst/>
            <a:gdLst/>
            <a:ahLst/>
            <a:cxnLst/>
            <a:rect l="l" t="t" r="r" b="b"/>
            <a:pathLst>
              <a:path w="673335" h="673335">
                <a:moveTo>
                  <a:pt x="673335" y="0"/>
                </a:moveTo>
                <a:lnTo>
                  <a:pt x="0" y="0"/>
                </a:lnTo>
                <a:lnTo>
                  <a:pt x="0" y="673335"/>
                </a:lnTo>
                <a:lnTo>
                  <a:pt x="673335" y="673335"/>
                </a:lnTo>
                <a:lnTo>
                  <a:pt x="673335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8962307" y="2266594"/>
            <a:ext cx="2902384" cy="222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922"/>
              </a:lnSpc>
              <a:spcBef>
                <a:spcPct val="0"/>
              </a:spcBef>
            </a:pPr>
            <a:r>
              <a:rPr lang="en-US" sz="1373">
                <a:solidFill>
                  <a:srgbClr val="000000"/>
                </a:solidFill>
                <a:latin typeface="PF Bague Sans Pro 1"/>
              </a:rPr>
              <a:t>Numerical Weather Prediction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527679" y="3260947"/>
            <a:ext cx="3337012" cy="494688"/>
            <a:chOff x="0" y="-38100"/>
            <a:chExt cx="6674025" cy="989376"/>
          </a:xfrm>
        </p:grpSpPr>
        <p:sp>
          <p:nvSpPr>
            <p:cNvPr id="16" name="TextBox 16"/>
            <p:cNvSpPr txBox="1"/>
            <p:nvPr/>
          </p:nvSpPr>
          <p:spPr>
            <a:xfrm>
              <a:off x="3699689" y="-38100"/>
              <a:ext cx="2974336" cy="971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11"/>
                </a:lnSpc>
                <a:spcBef>
                  <a:spcPct val="0"/>
                </a:spcBef>
              </a:pPr>
              <a:r>
                <a:rPr lang="en-US" sz="936">
                  <a:solidFill>
                    <a:srgbClr val="000000"/>
                  </a:solidFill>
                  <a:latin typeface="PF Bague Sans Pro 2"/>
                </a:rPr>
                <a:t>MCs and cascading by TC RSMCs, ensemble forecasting, etc.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242076" cy="6381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11"/>
                </a:lnSpc>
                <a:spcBef>
                  <a:spcPct val="0"/>
                </a:spcBef>
              </a:pPr>
              <a:r>
                <a:rPr lang="en-US" sz="936">
                  <a:solidFill>
                    <a:srgbClr val="000000"/>
                  </a:solidFill>
                  <a:latin typeface="PF Bague Sans Pro 2"/>
                </a:rPr>
                <a:t>Definition of tropical low/cyclone vortices variables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088072" y="716741"/>
              <a:ext cx="234535" cy="234535"/>
            </a:xfrm>
            <a:custGeom>
              <a:avLst/>
              <a:gdLst/>
              <a:ahLst/>
              <a:cxnLst/>
              <a:rect l="l" t="t" r="r" b="b"/>
              <a:pathLst>
                <a:path w="234535" h="234535">
                  <a:moveTo>
                    <a:pt x="0" y="0"/>
                  </a:moveTo>
                  <a:lnTo>
                    <a:pt x="234535" y="0"/>
                  </a:lnTo>
                  <a:lnTo>
                    <a:pt x="234535" y="234535"/>
                  </a:lnTo>
                  <a:lnTo>
                    <a:pt x="0" y="234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6439489" y="716741"/>
              <a:ext cx="234535" cy="234535"/>
            </a:xfrm>
            <a:custGeom>
              <a:avLst/>
              <a:gdLst/>
              <a:ahLst/>
              <a:cxnLst/>
              <a:rect l="l" t="t" r="r" b="b"/>
              <a:pathLst>
                <a:path w="234535" h="234535">
                  <a:moveTo>
                    <a:pt x="0" y="0"/>
                  </a:moveTo>
                  <a:lnTo>
                    <a:pt x="234536" y="0"/>
                  </a:lnTo>
                  <a:lnTo>
                    <a:pt x="234536" y="234535"/>
                  </a:lnTo>
                  <a:lnTo>
                    <a:pt x="0" y="234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2751059" y="716741"/>
              <a:ext cx="234535" cy="234535"/>
            </a:xfrm>
            <a:custGeom>
              <a:avLst/>
              <a:gdLst/>
              <a:ahLst/>
              <a:cxnLst/>
              <a:rect l="l" t="t" r="r" b="b"/>
              <a:pathLst>
                <a:path w="234535" h="234535">
                  <a:moveTo>
                    <a:pt x="0" y="0"/>
                  </a:moveTo>
                  <a:lnTo>
                    <a:pt x="234536" y="0"/>
                  </a:lnTo>
                  <a:lnTo>
                    <a:pt x="234536" y="234535"/>
                  </a:lnTo>
                  <a:lnTo>
                    <a:pt x="0" y="234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>
              <a:off x="3102477" y="716741"/>
              <a:ext cx="234535" cy="234535"/>
            </a:xfrm>
            <a:custGeom>
              <a:avLst/>
              <a:gdLst/>
              <a:ahLst/>
              <a:cxnLst/>
              <a:rect l="l" t="t" r="r" b="b"/>
              <a:pathLst>
                <a:path w="234535" h="234535">
                  <a:moveTo>
                    <a:pt x="0" y="0"/>
                  </a:moveTo>
                  <a:lnTo>
                    <a:pt x="234535" y="0"/>
                  </a:lnTo>
                  <a:lnTo>
                    <a:pt x="234535" y="234535"/>
                  </a:lnTo>
                  <a:lnTo>
                    <a:pt x="0" y="234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8527679" y="2581035"/>
            <a:ext cx="3337012" cy="485774"/>
            <a:chOff x="0" y="-38100"/>
            <a:chExt cx="6674025" cy="971549"/>
          </a:xfrm>
        </p:grpSpPr>
        <p:sp>
          <p:nvSpPr>
            <p:cNvPr id="23" name="TextBox 23"/>
            <p:cNvSpPr txBox="1"/>
            <p:nvPr/>
          </p:nvSpPr>
          <p:spPr>
            <a:xfrm>
              <a:off x="0" y="-38100"/>
              <a:ext cx="6674025" cy="9715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311"/>
                </a:lnSpc>
                <a:spcBef>
                  <a:spcPct val="0"/>
                </a:spcBef>
              </a:pPr>
              <a:r>
                <a:rPr lang="en-US" sz="936">
                  <a:solidFill>
                    <a:srgbClr val="000000"/>
                  </a:solidFill>
                  <a:latin typeface="PF Bague Sans Pro 2"/>
                </a:rPr>
                <a:t>Tropical Cyclone Programme (TCP), Severe Weather Forecasting Programme (SWPF), Coastal Inundation Forecasting Initiative (CIFI)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6439489" y="668196"/>
              <a:ext cx="234535" cy="234535"/>
            </a:xfrm>
            <a:custGeom>
              <a:avLst/>
              <a:gdLst/>
              <a:ahLst/>
              <a:cxnLst/>
              <a:rect l="l" t="t" r="r" b="b"/>
              <a:pathLst>
                <a:path w="234535" h="234535">
                  <a:moveTo>
                    <a:pt x="0" y="0"/>
                  </a:moveTo>
                  <a:lnTo>
                    <a:pt x="234536" y="0"/>
                  </a:lnTo>
                  <a:lnTo>
                    <a:pt x="234536" y="234535"/>
                  </a:lnTo>
                  <a:lnTo>
                    <a:pt x="0" y="234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9671579" y="4117597"/>
            <a:ext cx="2193113" cy="221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922"/>
              </a:lnSpc>
              <a:spcBef>
                <a:spcPct val="0"/>
              </a:spcBef>
            </a:pPr>
            <a:r>
              <a:rPr lang="en-US" sz="1333">
                <a:solidFill>
                  <a:srgbClr val="000000"/>
                </a:solidFill>
                <a:latin typeface="PF Bague Sans Pro 1"/>
              </a:rPr>
              <a:t>Forecaster added value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527679" y="4447845"/>
            <a:ext cx="1631061" cy="48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11"/>
              </a:lnSpc>
              <a:spcBef>
                <a:spcPct val="0"/>
              </a:spcBef>
            </a:pPr>
            <a:r>
              <a:rPr lang="en-US" sz="936">
                <a:solidFill>
                  <a:srgbClr val="000000"/>
                </a:solidFill>
                <a:latin typeface="PF Bague Sans Pro 2"/>
              </a:rPr>
              <a:t>Three 6-hourly updating by TC RSMCs and NMCs, up to 5 days for each region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377523" y="4447845"/>
            <a:ext cx="1487168" cy="1152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11"/>
              </a:lnSpc>
              <a:spcBef>
                <a:spcPct val="0"/>
              </a:spcBef>
            </a:pPr>
            <a:r>
              <a:rPr lang="en-US" sz="936">
                <a:solidFill>
                  <a:srgbClr val="000000"/>
                </a:solidFill>
                <a:latin typeface="PF Bague Sans Pro 2"/>
              </a:rPr>
              <a:t>TC RSMCs for regional advisory products and NMCs for national forecasting and warnings, both with human intervention in formulating products and information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527679" y="5924634"/>
            <a:ext cx="3337012" cy="65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11"/>
              </a:lnSpc>
              <a:spcBef>
                <a:spcPct val="0"/>
              </a:spcBef>
            </a:pPr>
            <a:r>
              <a:rPr lang="en-US" sz="936">
                <a:solidFill>
                  <a:srgbClr val="000000"/>
                </a:solidFill>
                <a:latin typeface="PF Bague Sans Pro 2"/>
              </a:rPr>
              <a:t>Marine Services course - progress rollout across regions and languages; The application of the Competency Assessment Implementation (Toolkit) - progress; IMO Mariner model courses - updates to meteorological training</a:t>
            </a:r>
          </a:p>
        </p:txBody>
      </p:sp>
      <p:sp>
        <p:nvSpPr>
          <p:cNvPr id="29" name="Freeform 29"/>
          <p:cNvSpPr/>
          <p:nvPr/>
        </p:nvSpPr>
        <p:spPr>
          <a:xfrm>
            <a:off x="9865764" y="4829860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0041473" y="4829860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1571715" y="5515931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1747424" y="5515931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1396007" y="6474878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1571715" y="6474878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1750329" y="6474878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330310" y="486177"/>
            <a:ext cx="2918599" cy="222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22"/>
              </a:lnSpc>
              <a:spcBef>
                <a:spcPct val="0"/>
              </a:spcBef>
            </a:pPr>
            <a:r>
              <a:rPr lang="en-US" sz="1373">
                <a:solidFill>
                  <a:srgbClr val="000000"/>
                </a:solidFill>
                <a:latin typeface="PF Bague Sans Pro 1"/>
              </a:rPr>
              <a:t>Research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30310" y="794681"/>
            <a:ext cx="1504533" cy="13193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11"/>
              </a:lnSpc>
              <a:spcBef>
                <a:spcPct val="0"/>
              </a:spcBef>
            </a:pPr>
            <a:r>
              <a:rPr lang="en-US" sz="936">
                <a:solidFill>
                  <a:srgbClr val="000000"/>
                </a:solidFill>
                <a:latin typeface="PF Bague Sans Pro 2"/>
              </a:rPr>
              <a:t>Sowing Seeds of Innovation: workshop in Central America/Caribbean focused on hurricanes to be held in Feb 2024 and workshop in southern Africa on TCs to be held in late 2024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046284" y="794681"/>
            <a:ext cx="1621039" cy="1486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11"/>
              </a:lnSpc>
              <a:spcBef>
                <a:spcPct val="0"/>
              </a:spcBef>
            </a:pPr>
            <a:r>
              <a:rPr lang="en-US" sz="936">
                <a:solidFill>
                  <a:srgbClr val="000000"/>
                </a:solidFill>
                <a:latin typeface="PF Bague Sans Pro 2"/>
              </a:rPr>
              <a:t>WWRP with SERCOM and INFCOM: Tropical Cyclone - Probabilistic Forecast Products (TC-PFP) using the vale-cycle approach to probabilistic tropical cyclone forecasts of TC formation, position, structure, rainfall and storm surge</a:t>
            </a:r>
          </a:p>
        </p:txBody>
      </p:sp>
      <p:sp>
        <p:nvSpPr>
          <p:cNvPr id="39" name="Freeform 39"/>
          <p:cNvSpPr/>
          <p:nvPr/>
        </p:nvSpPr>
        <p:spPr>
          <a:xfrm>
            <a:off x="3550055" y="2018651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1717576" y="1844345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1" name="TextBox 41"/>
          <p:cNvSpPr txBox="1"/>
          <p:nvPr/>
        </p:nvSpPr>
        <p:spPr>
          <a:xfrm>
            <a:off x="330310" y="4611220"/>
            <a:ext cx="2929897" cy="222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22"/>
              </a:lnSpc>
              <a:spcBef>
                <a:spcPct val="0"/>
              </a:spcBef>
            </a:pPr>
            <a:r>
              <a:rPr lang="en-US" sz="1373">
                <a:solidFill>
                  <a:srgbClr val="000000"/>
                </a:solidFill>
                <a:latin typeface="PF Bague Sans Pro 1"/>
              </a:rPr>
              <a:t>Dissemination &amp; Communication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30310" y="4918756"/>
            <a:ext cx="1631061" cy="152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11"/>
              </a:lnSpc>
              <a:spcBef>
                <a:spcPct val="0"/>
              </a:spcBef>
            </a:pPr>
            <a:r>
              <a:rPr lang="en-US" sz="936">
                <a:solidFill>
                  <a:srgbClr val="000000"/>
                </a:solidFill>
                <a:latin typeface="PF Bague Sans Pro 2"/>
              </a:rPr>
              <a:t>Common Alerting Protocol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046284" y="4918756"/>
            <a:ext cx="1621039" cy="65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11"/>
              </a:lnSpc>
              <a:spcBef>
                <a:spcPct val="0"/>
              </a:spcBef>
            </a:pPr>
            <a:r>
              <a:rPr lang="en-US" sz="936">
                <a:solidFill>
                  <a:srgbClr val="000000"/>
                </a:solidFill>
                <a:latin typeface="PF Bague Sans Pro 2"/>
              </a:rPr>
              <a:t>Coordinated standard operating procedures at regional and national levels through operational plans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30310" y="5885128"/>
            <a:ext cx="3337012" cy="48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11"/>
              </a:lnSpc>
              <a:spcBef>
                <a:spcPct val="0"/>
              </a:spcBef>
            </a:pPr>
            <a:r>
              <a:rPr lang="en-US" sz="936">
                <a:solidFill>
                  <a:srgbClr val="000000"/>
                </a:solidFill>
                <a:latin typeface="PF Bague Sans Pro 2"/>
              </a:rPr>
              <a:t>TC RSMCs are leading to developing IBF products with risk information, including impacting areas, utilities and communities for actions</a:t>
            </a:r>
          </a:p>
        </p:txBody>
      </p:sp>
      <p:sp>
        <p:nvSpPr>
          <p:cNvPr id="45" name="Freeform 45"/>
          <p:cNvSpPr/>
          <p:nvPr/>
        </p:nvSpPr>
        <p:spPr>
          <a:xfrm>
            <a:off x="1717576" y="4963219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3543705" y="5469000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3550055" y="6256121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8" name="TextBox 48"/>
          <p:cNvSpPr txBox="1"/>
          <p:nvPr/>
        </p:nvSpPr>
        <p:spPr>
          <a:xfrm>
            <a:off x="330310" y="2858031"/>
            <a:ext cx="2609832" cy="222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22"/>
              </a:lnSpc>
              <a:spcBef>
                <a:spcPct val="0"/>
              </a:spcBef>
            </a:pPr>
            <a:r>
              <a:rPr lang="en-US" sz="1373">
                <a:solidFill>
                  <a:srgbClr val="000000"/>
                </a:solidFill>
                <a:latin typeface="PF Bague Sans Pro 1"/>
              </a:rPr>
              <a:t>Decision Support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30310" y="3187565"/>
            <a:ext cx="3337012" cy="485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11"/>
              </a:lnSpc>
              <a:spcBef>
                <a:spcPct val="0"/>
              </a:spcBef>
            </a:pPr>
            <a:r>
              <a:rPr lang="en-US" sz="936">
                <a:solidFill>
                  <a:srgbClr val="000000"/>
                </a:solidFill>
                <a:latin typeface="PF Bague Sans Pro 2"/>
              </a:rPr>
              <a:t>More Members to establish national coordination procedures / mechanisms, e.g. National Crisis and Emergency Management Council/Committee, legislative frameworks, etc</a:t>
            </a:r>
          </a:p>
        </p:txBody>
      </p:sp>
      <p:sp>
        <p:nvSpPr>
          <p:cNvPr id="50" name="Freeform 50"/>
          <p:cNvSpPr/>
          <p:nvPr/>
        </p:nvSpPr>
        <p:spPr>
          <a:xfrm>
            <a:off x="3543705" y="3584035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6710631" y="4103412"/>
            <a:ext cx="458638" cy="458638"/>
          </a:xfrm>
          <a:custGeom>
            <a:avLst/>
            <a:gdLst/>
            <a:ahLst/>
            <a:cxnLst/>
            <a:rect l="l" t="t" r="r" b="b"/>
            <a:pathLst>
              <a:path w="687957" h="687957">
                <a:moveTo>
                  <a:pt x="0" y="0"/>
                </a:moveTo>
                <a:lnTo>
                  <a:pt x="687957" y="0"/>
                </a:lnTo>
                <a:lnTo>
                  <a:pt x="687957" y="687957"/>
                </a:lnTo>
                <a:lnTo>
                  <a:pt x="0" y="687957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52" name="Freeform 52"/>
          <p:cNvSpPr/>
          <p:nvPr/>
        </p:nvSpPr>
        <p:spPr>
          <a:xfrm>
            <a:off x="7491592" y="2788492"/>
            <a:ext cx="455436" cy="373458"/>
          </a:xfrm>
          <a:custGeom>
            <a:avLst/>
            <a:gdLst/>
            <a:ahLst/>
            <a:cxnLst/>
            <a:rect l="l" t="t" r="r" b="b"/>
            <a:pathLst>
              <a:path w="683154" h="560187">
                <a:moveTo>
                  <a:pt x="0" y="0"/>
                </a:moveTo>
                <a:lnTo>
                  <a:pt x="683155" y="0"/>
                </a:lnTo>
                <a:lnTo>
                  <a:pt x="683155" y="560186"/>
                </a:lnTo>
                <a:lnTo>
                  <a:pt x="0" y="56018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6710631" y="1370013"/>
            <a:ext cx="510296" cy="384635"/>
          </a:xfrm>
          <a:custGeom>
            <a:avLst/>
            <a:gdLst/>
            <a:ahLst/>
            <a:cxnLst/>
            <a:rect l="l" t="t" r="r" b="b"/>
            <a:pathLst>
              <a:path w="765444" h="576953">
                <a:moveTo>
                  <a:pt x="0" y="0"/>
                </a:moveTo>
                <a:lnTo>
                  <a:pt x="765444" y="0"/>
                </a:lnTo>
                <a:lnTo>
                  <a:pt x="765444" y="576954"/>
                </a:lnTo>
                <a:lnTo>
                  <a:pt x="0" y="57695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4333901" y="2707634"/>
            <a:ext cx="319725" cy="454315"/>
          </a:xfrm>
          <a:custGeom>
            <a:avLst/>
            <a:gdLst/>
            <a:ahLst/>
            <a:cxnLst/>
            <a:rect l="l" t="t" r="r" b="b"/>
            <a:pathLst>
              <a:path w="479587" h="681473">
                <a:moveTo>
                  <a:pt x="0" y="0"/>
                </a:moveTo>
                <a:lnTo>
                  <a:pt x="479587" y="0"/>
                </a:lnTo>
                <a:lnTo>
                  <a:pt x="479587" y="681473"/>
                </a:lnTo>
                <a:lnTo>
                  <a:pt x="0" y="68147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55"/>
          <p:cNvSpPr/>
          <p:nvPr/>
        </p:nvSpPr>
        <p:spPr>
          <a:xfrm flipH="1">
            <a:off x="5089525" y="4165118"/>
            <a:ext cx="500861" cy="396932"/>
          </a:xfrm>
          <a:custGeom>
            <a:avLst/>
            <a:gdLst/>
            <a:ahLst/>
            <a:cxnLst/>
            <a:rect l="l" t="t" r="r" b="b"/>
            <a:pathLst>
              <a:path w="751291" h="595398">
                <a:moveTo>
                  <a:pt x="751291" y="0"/>
                </a:moveTo>
                <a:lnTo>
                  <a:pt x="0" y="0"/>
                </a:lnTo>
                <a:lnTo>
                  <a:pt x="0" y="595398"/>
                </a:lnTo>
                <a:lnTo>
                  <a:pt x="751291" y="595398"/>
                </a:lnTo>
                <a:lnTo>
                  <a:pt x="751291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56" name="TextBox 56"/>
          <p:cNvSpPr txBox="1"/>
          <p:nvPr/>
        </p:nvSpPr>
        <p:spPr>
          <a:xfrm>
            <a:off x="4699249" y="208706"/>
            <a:ext cx="2902384" cy="29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9"/>
              </a:lnSpc>
              <a:spcBef>
                <a:spcPct val="0"/>
              </a:spcBef>
            </a:pPr>
            <a:r>
              <a:rPr lang="en-US" sz="1806">
                <a:solidFill>
                  <a:srgbClr val="000000"/>
                </a:solidFill>
                <a:latin typeface="PF Bague Sans Pro 1"/>
              </a:rPr>
              <a:t>TROPICAL CYCLONES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8527679" y="1683854"/>
            <a:ext cx="3337012" cy="319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25"/>
              </a:lnSpc>
              <a:spcBef>
                <a:spcPct val="0"/>
              </a:spcBef>
            </a:pPr>
            <a:r>
              <a:rPr lang="en-US" sz="946">
                <a:solidFill>
                  <a:srgbClr val="000000"/>
                </a:solidFill>
                <a:latin typeface="PF Bague Sans Pro 2"/>
              </a:rPr>
              <a:t>Operational Plans are updated regularly during the tropical cyclone regional bodies sessions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8527679" y="5140471"/>
            <a:ext cx="1631061" cy="65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11"/>
              </a:lnSpc>
              <a:spcBef>
                <a:spcPct val="0"/>
              </a:spcBef>
            </a:pPr>
            <a:r>
              <a:rPr lang="en-US" sz="936">
                <a:solidFill>
                  <a:srgbClr val="000000"/>
                </a:solidFill>
                <a:latin typeface="PF Bague Sans Pro 2"/>
              </a:rPr>
              <a:t>TC Forecaster competency framework (Compendium of WMO Competency Frameworks (WMO nr 1209)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4646660" y="5405863"/>
            <a:ext cx="2983275" cy="269754"/>
            <a:chOff x="0" y="-38100"/>
            <a:chExt cx="5966550" cy="539506"/>
          </a:xfrm>
        </p:grpSpPr>
        <p:sp>
          <p:nvSpPr>
            <p:cNvPr id="60" name="Freeform 60"/>
            <p:cNvSpPr/>
            <p:nvPr/>
          </p:nvSpPr>
          <p:spPr>
            <a:xfrm>
              <a:off x="0" y="20543"/>
              <a:ext cx="195978" cy="195978"/>
            </a:xfrm>
            <a:custGeom>
              <a:avLst/>
              <a:gdLst/>
              <a:ahLst/>
              <a:cxnLst/>
              <a:rect l="l" t="t" r="r" b="b"/>
              <a:pathLst>
                <a:path w="195978" h="195978">
                  <a:moveTo>
                    <a:pt x="0" y="0"/>
                  </a:moveTo>
                  <a:lnTo>
                    <a:pt x="195978" y="0"/>
                  </a:lnTo>
                  <a:lnTo>
                    <a:pt x="195978" y="195978"/>
                  </a:lnTo>
                  <a:lnTo>
                    <a:pt x="0" y="195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1" name="TextBox 61"/>
            <p:cNvSpPr txBox="1"/>
            <p:nvPr/>
          </p:nvSpPr>
          <p:spPr>
            <a:xfrm>
              <a:off x="302172" y="-38098"/>
              <a:ext cx="1418868" cy="2573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095"/>
                </a:lnSpc>
                <a:spcBef>
                  <a:spcPct val="0"/>
                </a:spcBef>
              </a:pPr>
              <a:r>
                <a:rPr lang="en-US" sz="782">
                  <a:solidFill>
                    <a:srgbClr val="000000"/>
                  </a:solidFill>
                  <a:latin typeface="PF Bague Sans Pro 2"/>
                </a:rPr>
                <a:t>Short-Term</a:t>
              </a:r>
            </a:p>
          </p:txBody>
        </p:sp>
        <p:sp>
          <p:nvSpPr>
            <p:cNvPr id="62" name="Freeform 62"/>
            <p:cNvSpPr/>
            <p:nvPr/>
          </p:nvSpPr>
          <p:spPr>
            <a:xfrm>
              <a:off x="2158607" y="10252"/>
              <a:ext cx="195978" cy="195978"/>
            </a:xfrm>
            <a:custGeom>
              <a:avLst/>
              <a:gdLst/>
              <a:ahLst/>
              <a:cxnLst/>
              <a:rect l="l" t="t" r="r" b="b"/>
              <a:pathLst>
                <a:path w="195978" h="195978">
                  <a:moveTo>
                    <a:pt x="0" y="0"/>
                  </a:moveTo>
                  <a:lnTo>
                    <a:pt x="195978" y="0"/>
                  </a:lnTo>
                  <a:lnTo>
                    <a:pt x="195978" y="195979"/>
                  </a:lnTo>
                  <a:lnTo>
                    <a:pt x="0" y="195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3" name="TextBox 63"/>
            <p:cNvSpPr txBox="1"/>
            <p:nvPr/>
          </p:nvSpPr>
          <p:spPr>
            <a:xfrm>
              <a:off x="2460780" y="-38100"/>
              <a:ext cx="1203608" cy="5395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95"/>
                </a:lnSpc>
                <a:spcBef>
                  <a:spcPct val="0"/>
                </a:spcBef>
              </a:pPr>
              <a:r>
                <a:rPr lang="en-US" sz="782">
                  <a:solidFill>
                    <a:srgbClr val="000000"/>
                  </a:solidFill>
                  <a:latin typeface="PF Bague Sans Pro 2"/>
                </a:rPr>
                <a:t>Medium-Term</a:t>
              </a:r>
            </a:p>
          </p:txBody>
        </p:sp>
        <p:sp>
          <p:nvSpPr>
            <p:cNvPr id="64" name="Freeform 64"/>
            <p:cNvSpPr/>
            <p:nvPr/>
          </p:nvSpPr>
          <p:spPr>
            <a:xfrm>
              <a:off x="4562882" y="0"/>
              <a:ext cx="195978" cy="195978"/>
            </a:xfrm>
            <a:custGeom>
              <a:avLst/>
              <a:gdLst/>
              <a:ahLst/>
              <a:cxnLst/>
              <a:rect l="l" t="t" r="r" b="b"/>
              <a:pathLst>
                <a:path w="195978" h="195978">
                  <a:moveTo>
                    <a:pt x="0" y="0"/>
                  </a:moveTo>
                  <a:lnTo>
                    <a:pt x="195978" y="0"/>
                  </a:lnTo>
                  <a:lnTo>
                    <a:pt x="195978" y="195978"/>
                  </a:lnTo>
                  <a:lnTo>
                    <a:pt x="0" y="195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4865054" y="-38100"/>
              <a:ext cx="1101496" cy="2573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095"/>
                </a:lnSpc>
                <a:spcBef>
                  <a:spcPct val="0"/>
                </a:spcBef>
              </a:pPr>
              <a:r>
                <a:rPr lang="en-US" sz="782">
                  <a:solidFill>
                    <a:srgbClr val="000000"/>
                  </a:solidFill>
                  <a:latin typeface="PF Bague Sans Pro 2"/>
                </a:rPr>
                <a:t>Long-Term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012400" y="431748"/>
            <a:ext cx="2902384" cy="18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86"/>
              </a:lnSpc>
              <a:spcBef>
                <a:spcPct val="0"/>
              </a:spcBef>
            </a:pPr>
            <a:r>
              <a:rPr lang="en-US" sz="1133">
                <a:solidFill>
                  <a:srgbClr val="000000"/>
                </a:solidFill>
                <a:latin typeface="PF Bague Sans Pro 1"/>
              </a:rPr>
              <a:t>Data &amp; Observations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37685" y="650076"/>
            <a:ext cx="1977099" cy="819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05"/>
              </a:lnSpc>
              <a:spcBef>
                <a:spcPct val="0"/>
              </a:spcBef>
            </a:pPr>
            <a:r>
              <a:rPr lang="en-US" sz="932">
                <a:solidFill>
                  <a:srgbClr val="000000"/>
                </a:solidFill>
                <a:latin typeface="PF Bague Sans Pro 2"/>
              </a:rPr>
              <a:t>Denser network of conventional and non-conventional observations, and application of new technology for rapid processing of observed and processed data.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56454" y="666588"/>
            <a:ext cx="1704742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31"/>
              </a:lnSpc>
              <a:spcBef>
                <a:spcPct val="0"/>
              </a:spcBef>
            </a:pPr>
            <a:r>
              <a:rPr lang="en-US" sz="879">
                <a:solidFill>
                  <a:srgbClr val="000000"/>
                </a:solidFill>
                <a:latin typeface="PF Bague Sans Pro 2"/>
              </a:rPr>
              <a:t>Support to RSMC's for Numerical Ocean Prediction and Numerical Wave Prediction (establishment and evaluation)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053531" y="1686992"/>
            <a:ext cx="2861253" cy="18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86"/>
              </a:lnSpc>
              <a:spcBef>
                <a:spcPct val="0"/>
              </a:spcBef>
            </a:pPr>
            <a:r>
              <a:rPr lang="en-US" sz="1133">
                <a:solidFill>
                  <a:srgbClr val="000000"/>
                </a:solidFill>
                <a:latin typeface="PF Bague Sans Pro 1"/>
              </a:rPr>
              <a:t>Numerical Weather Prediction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37685" y="2468891"/>
            <a:ext cx="1977099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RSMCs and Regional SWF Centre under SWFP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56454" y="2468891"/>
            <a:ext cx="1704742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WMCs and RSMCs for SWF cascading.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56454" y="1929684"/>
            <a:ext cx="1704742" cy="448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WMCs and RSMCs NWC and cascading by RSMCs SWF and regional SWF centres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07336" y="2931741"/>
            <a:ext cx="1907448" cy="1889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586"/>
              </a:lnSpc>
              <a:spcBef>
                <a:spcPct val="0"/>
              </a:spcBef>
            </a:pPr>
            <a:r>
              <a:rPr lang="en-US" sz="1200">
                <a:solidFill>
                  <a:srgbClr val="000000"/>
                </a:solidFill>
                <a:latin typeface="PF Bague Sans Pro 1"/>
              </a:rPr>
              <a:t>Forecaster added value</a:t>
            </a:r>
            <a:endParaRPr lang="en-US" sz="1133">
              <a:solidFill>
                <a:srgbClr val="000000"/>
              </a:solidFill>
              <a:latin typeface="PF Bague Sans Pro 1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056454" y="4838736"/>
            <a:ext cx="1704742" cy="448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Catalogue nowcasting products/applications both surface- and space- based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37685" y="3177948"/>
            <a:ext cx="1977099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Identification of potential RSMCs for nowcasting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30310" y="431748"/>
            <a:ext cx="2918599" cy="18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86"/>
              </a:lnSpc>
              <a:spcBef>
                <a:spcPct val="0"/>
              </a:spcBef>
            </a:pPr>
            <a:r>
              <a:rPr lang="en-US" sz="1133">
                <a:solidFill>
                  <a:srgbClr val="000000"/>
                </a:solidFill>
                <a:latin typeface="PF Bague Sans Pro 1"/>
              </a:rPr>
              <a:t>Research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30310" y="4060662"/>
            <a:ext cx="2929897" cy="18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86"/>
              </a:lnSpc>
              <a:spcBef>
                <a:spcPct val="0"/>
              </a:spcBef>
            </a:pPr>
            <a:r>
              <a:rPr lang="en-US" sz="1133">
                <a:solidFill>
                  <a:srgbClr val="000000"/>
                </a:solidFill>
                <a:latin typeface="PF Bague Sans Pro 1"/>
              </a:rPr>
              <a:t>Dissemination &amp; Communication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30310" y="4361848"/>
            <a:ext cx="1777489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Tailored guidance products developed  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31141" y="4361848"/>
            <a:ext cx="1770559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Implementation of Iridium SafetyCast across all METAREAS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30310" y="5103486"/>
            <a:ext cx="1777489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IBF and risk information included in the forecasting products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101700" y="680926"/>
            <a:ext cx="3988601" cy="3977586"/>
            <a:chOff x="0" y="0"/>
            <a:chExt cx="7977202" cy="795517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977202" cy="7955172"/>
            </a:xfrm>
            <a:custGeom>
              <a:avLst/>
              <a:gdLst/>
              <a:ahLst/>
              <a:cxnLst/>
              <a:rect l="l" t="t" r="r" b="b"/>
              <a:pathLst>
                <a:path w="7977202" h="7955172">
                  <a:moveTo>
                    <a:pt x="0" y="0"/>
                  </a:moveTo>
                  <a:lnTo>
                    <a:pt x="7977202" y="0"/>
                  </a:lnTo>
                  <a:lnTo>
                    <a:pt x="7977202" y="7955172"/>
                  </a:lnTo>
                  <a:lnTo>
                    <a:pt x="0" y="7955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9000"/>
              </a:blip>
              <a:stretch>
                <a:fillRect t="-773" b="-773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559978" y="644164"/>
              <a:ext cx="6857247" cy="6591529"/>
            </a:xfrm>
            <a:custGeom>
              <a:avLst/>
              <a:gdLst/>
              <a:ahLst/>
              <a:cxnLst/>
              <a:rect l="l" t="t" r="r" b="b"/>
              <a:pathLst>
                <a:path w="6857247" h="6591529">
                  <a:moveTo>
                    <a:pt x="0" y="0"/>
                  </a:moveTo>
                  <a:lnTo>
                    <a:pt x="6857247" y="0"/>
                  </a:lnTo>
                  <a:lnTo>
                    <a:pt x="6857247" y="6591529"/>
                  </a:lnTo>
                  <a:lnTo>
                    <a:pt x="0" y="65915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9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>
              <a:off x="3250355" y="3151614"/>
              <a:ext cx="1476493" cy="1548092"/>
            </a:xfrm>
            <a:custGeom>
              <a:avLst/>
              <a:gdLst/>
              <a:ahLst/>
              <a:cxnLst/>
              <a:rect l="l" t="t" r="r" b="b"/>
              <a:pathLst>
                <a:path w="1476493" h="1548092">
                  <a:moveTo>
                    <a:pt x="0" y="0"/>
                  </a:moveTo>
                  <a:lnTo>
                    <a:pt x="1476493" y="0"/>
                  </a:lnTo>
                  <a:lnTo>
                    <a:pt x="1476493" y="1548093"/>
                  </a:lnTo>
                  <a:lnTo>
                    <a:pt x="0" y="15480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flipH="1">
              <a:off x="2325231" y="1319276"/>
              <a:ext cx="726643" cy="726643"/>
            </a:xfrm>
            <a:custGeom>
              <a:avLst/>
              <a:gdLst/>
              <a:ahLst/>
              <a:cxnLst/>
              <a:rect l="l" t="t" r="r" b="b"/>
              <a:pathLst>
                <a:path w="726643" h="726643">
                  <a:moveTo>
                    <a:pt x="726642" y="0"/>
                  </a:moveTo>
                  <a:lnTo>
                    <a:pt x="0" y="0"/>
                  </a:lnTo>
                  <a:lnTo>
                    <a:pt x="0" y="726643"/>
                  </a:lnTo>
                  <a:lnTo>
                    <a:pt x="726642" y="726643"/>
                  </a:lnTo>
                  <a:lnTo>
                    <a:pt x="726642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4969265" y="5766195"/>
              <a:ext cx="742423" cy="742423"/>
            </a:xfrm>
            <a:custGeom>
              <a:avLst/>
              <a:gdLst/>
              <a:ahLst/>
              <a:cxnLst/>
              <a:rect l="l" t="t" r="r" b="b"/>
              <a:pathLst>
                <a:path w="742423" h="742423">
                  <a:moveTo>
                    <a:pt x="0" y="0"/>
                  </a:moveTo>
                  <a:lnTo>
                    <a:pt x="742423" y="0"/>
                  </a:lnTo>
                  <a:lnTo>
                    <a:pt x="742423" y="742423"/>
                  </a:lnTo>
                  <a:lnTo>
                    <a:pt x="0" y="742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6233450" y="3637660"/>
              <a:ext cx="737240" cy="604537"/>
            </a:xfrm>
            <a:custGeom>
              <a:avLst/>
              <a:gdLst/>
              <a:ahLst/>
              <a:cxnLst/>
              <a:rect l="l" t="t" r="r" b="b"/>
              <a:pathLst>
                <a:path w="737240" h="604537">
                  <a:moveTo>
                    <a:pt x="0" y="0"/>
                  </a:moveTo>
                  <a:lnTo>
                    <a:pt x="737240" y="0"/>
                  </a:lnTo>
                  <a:lnTo>
                    <a:pt x="737240" y="604536"/>
                  </a:lnTo>
                  <a:lnTo>
                    <a:pt x="0" y="604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4969265" y="1341491"/>
              <a:ext cx="826044" cy="622631"/>
            </a:xfrm>
            <a:custGeom>
              <a:avLst/>
              <a:gdLst/>
              <a:ahLst/>
              <a:cxnLst/>
              <a:rect l="l" t="t" r="r" b="b"/>
              <a:pathLst>
                <a:path w="826044" h="622631">
                  <a:moveTo>
                    <a:pt x="0" y="0"/>
                  </a:moveTo>
                  <a:lnTo>
                    <a:pt x="826044" y="0"/>
                  </a:lnTo>
                  <a:lnTo>
                    <a:pt x="826044" y="622631"/>
                  </a:lnTo>
                  <a:lnTo>
                    <a:pt x="0" y="6226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1121921" y="3506771"/>
              <a:ext cx="517556" cy="735425"/>
            </a:xfrm>
            <a:custGeom>
              <a:avLst/>
              <a:gdLst/>
              <a:ahLst/>
              <a:cxnLst/>
              <a:rect l="l" t="t" r="r" b="b"/>
              <a:pathLst>
                <a:path w="517556" h="735425">
                  <a:moveTo>
                    <a:pt x="0" y="0"/>
                  </a:moveTo>
                  <a:lnTo>
                    <a:pt x="517556" y="0"/>
                  </a:lnTo>
                  <a:lnTo>
                    <a:pt x="517556" y="735425"/>
                  </a:lnTo>
                  <a:lnTo>
                    <a:pt x="0" y="7354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flipH="1">
              <a:off x="2345091" y="5866082"/>
              <a:ext cx="810771" cy="642536"/>
            </a:xfrm>
            <a:custGeom>
              <a:avLst/>
              <a:gdLst/>
              <a:ahLst/>
              <a:cxnLst/>
              <a:rect l="l" t="t" r="r" b="b"/>
              <a:pathLst>
                <a:path w="810771" h="642536">
                  <a:moveTo>
                    <a:pt x="810771" y="0"/>
                  </a:moveTo>
                  <a:lnTo>
                    <a:pt x="0" y="0"/>
                  </a:lnTo>
                  <a:lnTo>
                    <a:pt x="0" y="642536"/>
                  </a:lnTo>
                  <a:lnTo>
                    <a:pt x="810771" y="642536"/>
                  </a:lnTo>
                  <a:lnTo>
                    <a:pt x="810771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4186347" y="208706"/>
            <a:ext cx="3819307" cy="29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9"/>
              </a:lnSpc>
              <a:spcBef>
                <a:spcPct val="0"/>
              </a:spcBef>
            </a:pPr>
            <a:r>
              <a:rPr lang="en-US" sz="1806">
                <a:solidFill>
                  <a:srgbClr val="000000"/>
                </a:solidFill>
                <a:latin typeface="PF Bague Sans Pro 1"/>
              </a:rPr>
              <a:t>THUNDERSTORMS-SQUALL LINE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056454" y="1321852"/>
            <a:ext cx="1631061" cy="141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31"/>
              </a:lnSpc>
              <a:spcBef>
                <a:spcPct val="0"/>
              </a:spcBef>
            </a:pPr>
            <a:r>
              <a:rPr lang="en-US" sz="879">
                <a:solidFill>
                  <a:srgbClr val="000000"/>
                </a:solidFill>
                <a:latin typeface="PF Bague Sans Pro 2"/>
              </a:rPr>
              <a:t>SWFP subprogrammes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056454" y="3177948"/>
            <a:ext cx="1704742" cy="1653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SWFP regional subprogrammes </a:t>
            </a:r>
          </a:p>
          <a:p>
            <a:pPr algn="just">
              <a:lnSpc>
                <a:spcPts val="547"/>
              </a:lnSpc>
            </a:pPr>
            <a:endParaRPr lang="en-US" sz="869">
              <a:solidFill>
                <a:srgbClr val="000000"/>
              </a:solidFill>
              <a:latin typeface="PF Bague Sans Pro 2"/>
            </a:endParaRPr>
          </a:p>
          <a:p>
            <a:pPr algn="just">
              <a:lnSpc>
                <a:spcPts val="1217"/>
              </a:lnSpc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2 RSMCs SWFP develop udpdatedimproved guidance products with support from  satellite operating centres (e.g. EUMETSAT, CMA, IMD, JMA etc.) and RSMCs for nowcasting  </a:t>
            </a:r>
          </a:p>
          <a:p>
            <a:pPr algn="just">
              <a:lnSpc>
                <a:spcPts val="547"/>
              </a:lnSpc>
            </a:pPr>
            <a:endParaRPr lang="en-US" sz="869">
              <a:solidFill>
                <a:srgbClr val="000000"/>
              </a:solidFill>
              <a:latin typeface="PF Bague Sans Pro 2"/>
            </a:endParaRPr>
          </a:p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NMHSs of 30 Members have access to improved guidance products 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937685" y="1925727"/>
            <a:ext cx="1977099" cy="448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SWFP coordinated regional and supporting to run fine LAM models resolving thunderstorms.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937685" y="3600174"/>
            <a:ext cx="1977099" cy="150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SWFP regional subpogrammes </a:t>
            </a:r>
          </a:p>
          <a:p>
            <a:pPr algn="just">
              <a:lnSpc>
                <a:spcPts val="547"/>
              </a:lnSpc>
            </a:pPr>
            <a:endParaRPr lang="en-US" sz="869">
              <a:solidFill>
                <a:srgbClr val="000000"/>
              </a:solidFill>
              <a:latin typeface="PF Bague Sans Pro 2"/>
            </a:endParaRPr>
          </a:p>
          <a:p>
            <a:pPr algn="just">
              <a:lnSpc>
                <a:spcPts val="1217"/>
              </a:lnSpc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4 RSMCs SWFP develop improved guidance products for the neighbouring NMHSs with support from  satellite operating centres (e.g. EUMETSAT, CMA, IMD, JMA etc.) and RSMCs for nowcasting </a:t>
            </a:r>
          </a:p>
          <a:p>
            <a:pPr algn="just">
              <a:lnSpc>
                <a:spcPts val="547"/>
              </a:lnSpc>
            </a:pPr>
            <a:endParaRPr lang="en-US" sz="869">
              <a:solidFill>
                <a:srgbClr val="000000"/>
              </a:solidFill>
              <a:latin typeface="PF Bague Sans Pro 2"/>
            </a:endParaRPr>
          </a:p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NMHSs of 60 Members have access to improved guidance products 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056454" y="5397242"/>
            <a:ext cx="1704742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Demonstration of potential RSMCs for nowcasting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937685" y="5137954"/>
            <a:ext cx="1977099" cy="342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57"/>
              </a:lnSpc>
              <a:spcBef>
                <a:spcPct val="0"/>
              </a:spcBef>
            </a:pPr>
            <a:r>
              <a:rPr lang="en-US" sz="969">
                <a:solidFill>
                  <a:srgbClr val="000000"/>
                </a:solidFill>
                <a:latin typeface="PF Bague Sans Pro 2"/>
              </a:rPr>
              <a:t>Designation of RSMCs for nowcasting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056453" y="6075756"/>
            <a:ext cx="3858331" cy="522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57"/>
              </a:lnSpc>
              <a:spcBef>
                <a:spcPct val="0"/>
              </a:spcBef>
            </a:pPr>
            <a:r>
              <a:rPr lang="en-US" sz="969">
                <a:solidFill>
                  <a:srgbClr val="000000"/>
                </a:solidFill>
                <a:latin typeface="PF Bague Sans Pro 2"/>
              </a:rPr>
              <a:t>RSMCs SWFP develop improved guidance products for the neighbouring NMHSs with support from  satellite operating centres (e.g. EUMETSAT, CMA, IMD, JMA etc.) and RSMCs for nowcasting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056454" y="5796998"/>
            <a:ext cx="3648162" cy="342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57"/>
              </a:lnSpc>
              <a:spcBef>
                <a:spcPct val="0"/>
              </a:spcBef>
            </a:pPr>
            <a:r>
              <a:rPr lang="en-US" sz="969">
                <a:solidFill>
                  <a:srgbClr val="000000"/>
                </a:solidFill>
                <a:latin typeface="PF Bague Sans Pro 2"/>
              </a:rPr>
              <a:t>NMHSs of 80 Members have access to improved guidance products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30310" y="4822359"/>
            <a:ext cx="1631061" cy="140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CAP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331141" y="5103486"/>
            <a:ext cx="1770559" cy="60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7"/>
              </a:lnSpc>
              <a:spcBef>
                <a:spcPct val="0"/>
              </a:spcBef>
            </a:pPr>
            <a:r>
              <a:rPr lang="en-US" sz="869">
                <a:solidFill>
                  <a:srgbClr val="000000"/>
                </a:solidFill>
                <a:latin typeface="PF Bague Sans Pro 2"/>
              </a:rPr>
              <a:t>Regional Specialized Meteorological Centers on marine meteorology and severe weather forecasting</a:t>
            </a: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40308" y="1495198"/>
            <a:ext cx="2311385" cy="2311385"/>
          </a:xfrm>
          <a:prstGeom prst="rect">
            <a:avLst/>
          </a:prstGeom>
        </p:spPr>
      </p:pic>
      <p:sp>
        <p:nvSpPr>
          <p:cNvPr id="39" name="Freeform 39"/>
          <p:cNvSpPr/>
          <p:nvPr/>
        </p:nvSpPr>
        <p:spPr>
          <a:xfrm>
            <a:off x="9643929" y="1148969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9643929" y="1347252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11797517" y="5364008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11797517" y="1347252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1797517" y="2633889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9643929" y="2633889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1797517" y="4826889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9628881" y="5191199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9628881" y="5568527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9643929" y="2256374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1797517" y="2272929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9628881" y="4175368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9643929" y="4552986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52" name="Freeform 52"/>
          <p:cNvSpPr/>
          <p:nvPr/>
        </p:nvSpPr>
        <p:spPr>
          <a:xfrm>
            <a:off x="9406862" y="5191199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2" y="0"/>
                </a:lnTo>
                <a:lnTo>
                  <a:pt x="175902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11797517" y="5828748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11797517" y="6479972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3984433" y="5444911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>
            <a:off x="1990533" y="5287808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57" name="Freeform 57"/>
          <p:cNvSpPr/>
          <p:nvPr/>
        </p:nvSpPr>
        <p:spPr>
          <a:xfrm>
            <a:off x="3984433" y="4528603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58" name="Freeform 58"/>
          <p:cNvSpPr/>
          <p:nvPr/>
        </p:nvSpPr>
        <p:spPr>
          <a:xfrm>
            <a:off x="1990533" y="4552691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2"/>
                </a:lnTo>
                <a:lnTo>
                  <a:pt x="0" y="1759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59" name="Freeform 59"/>
          <p:cNvSpPr/>
          <p:nvPr/>
        </p:nvSpPr>
        <p:spPr>
          <a:xfrm>
            <a:off x="1990533" y="4860803"/>
            <a:ext cx="117267" cy="117267"/>
          </a:xfrm>
          <a:custGeom>
            <a:avLst/>
            <a:gdLst/>
            <a:ahLst/>
            <a:cxnLst/>
            <a:rect l="l" t="t" r="r" b="b"/>
            <a:pathLst>
              <a:path w="175901" h="175901">
                <a:moveTo>
                  <a:pt x="0" y="0"/>
                </a:moveTo>
                <a:lnTo>
                  <a:pt x="175901" y="0"/>
                </a:lnTo>
                <a:lnTo>
                  <a:pt x="175901" y="175901"/>
                </a:lnTo>
                <a:lnTo>
                  <a:pt x="0" y="17590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grpSp>
        <p:nvGrpSpPr>
          <p:cNvPr id="60" name="Group 60"/>
          <p:cNvGrpSpPr/>
          <p:nvPr/>
        </p:nvGrpSpPr>
        <p:grpSpPr>
          <a:xfrm>
            <a:off x="330310" y="2990128"/>
            <a:ext cx="3771389" cy="684461"/>
            <a:chOff x="0" y="-38100"/>
            <a:chExt cx="7542778" cy="1368922"/>
          </a:xfrm>
        </p:grpSpPr>
        <p:sp>
          <p:nvSpPr>
            <p:cNvPr id="61" name="TextBox 61"/>
            <p:cNvSpPr txBox="1"/>
            <p:nvPr/>
          </p:nvSpPr>
          <p:spPr>
            <a:xfrm>
              <a:off x="0" y="-38100"/>
              <a:ext cx="5121416" cy="37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86"/>
                </a:lnSpc>
                <a:spcBef>
                  <a:spcPct val="0"/>
                </a:spcBef>
              </a:pPr>
              <a:r>
                <a:rPr lang="en-US" sz="1133">
                  <a:solidFill>
                    <a:srgbClr val="000000"/>
                  </a:solidFill>
                  <a:latin typeface="PF Bague Sans Pro 1"/>
                </a:rPr>
                <a:t>Decision Support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433780"/>
              <a:ext cx="3554980" cy="5892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17"/>
                </a:lnSpc>
                <a:spcBef>
                  <a:spcPct val="0"/>
                </a:spcBef>
              </a:pPr>
              <a:r>
                <a:rPr lang="en-US" sz="869">
                  <a:solidFill>
                    <a:srgbClr val="000000"/>
                  </a:solidFill>
                  <a:latin typeface="PF Bague Sans Pro 2"/>
                </a:rPr>
                <a:t>Marine Emergency Response Guide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4001660" y="433780"/>
              <a:ext cx="3541118" cy="8970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17"/>
                </a:lnSpc>
                <a:spcBef>
                  <a:spcPct val="0"/>
                </a:spcBef>
              </a:pPr>
              <a:r>
                <a:rPr lang="en-US" sz="869">
                  <a:solidFill>
                    <a:srgbClr val="000000"/>
                  </a:solidFill>
                  <a:latin typeface="PF Bague Sans Pro 2"/>
                </a:rPr>
                <a:t>SWFP to support National – subnational decision making in DRR response</a:t>
              </a:r>
            </a:p>
          </p:txBody>
        </p:sp>
        <p:sp>
          <p:nvSpPr>
            <p:cNvPr id="64" name="Freeform 64"/>
            <p:cNvSpPr/>
            <p:nvPr/>
          </p:nvSpPr>
          <p:spPr>
            <a:xfrm>
              <a:off x="7308243" y="1094867"/>
              <a:ext cx="234535" cy="234535"/>
            </a:xfrm>
            <a:custGeom>
              <a:avLst/>
              <a:gdLst/>
              <a:ahLst/>
              <a:cxnLst/>
              <a:rect l="l" t="t" r="r" b="b"/>
              <a:pathLst>
                <a:path w="234535" h="234535">
                  <a:moveTo>
                    <a:pt x="0" y="0"/>
                  </a:moveTo>
                  <a:lnTo>
                    <a:pt x="234536" y="0"/>
                  </a:lnTo>
                  <a:lnTo>
                    <a:pt x="234536" y="234536"/>
                  </a:lnTo>
                  <a:lnTo>
                    <a:pt x="0" y="234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5" name="Freeform 65"/>
            <p:cNvSpPr/>
            <p:nvPr/>
          </p:nvSpPr>
          <p:spPr>
            <a:xfrm>
              <a:off x="3333143" y="484923"/>
              <a:ext cx="234535" cy="234535"/>
            </a:xfrm>
            <a:custGeom>
              <a:avLst/>
              <a:gdLst/>
              <a:ahLst/>
              <a:cxnLst/>
              <a:rect l="l" t="t" r="r" b="b"/>
              <a:pathLst>
                <a:path w="234535" h="234535">
                  <a:moveTo>
                    <a:pt x="0" y="0"/>
                  </a:moveTo>
                  <a:lnTo>
                    <a:pt x="234536" y="0"/>
                  </a:lnTo>
                  <a:lnTo>
                    <a:pt x="234536" y="234536"/>
                  </a:lnTo>
                  <a:lnTo>
                    <a:pt x="0" y="2345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6" name="Group 66"/>
          <p:cNvGrpSpPr/>
          <p:nvPr/>
        </p:nvGrpSpPr>
        <p:grpSpPr>
          <a:xfrm>
            <a:off x="330310" y="672937"/>
            <a:ext cx="3771389" cy="1953409"/>
            <a:chOff x="0" y="-38100"/>
            <a:chExt cx="7542779" cy="3906817"/>
          </a:xfrm>
        </p:grpSpPr>
        <p:sp>
          <p:nvSpPr>
            <p:cNvPr id="67" name="TextBox 67"/>
            <p:cNvSpPr txBox="1"/>
            <p:nvPr/>
          </p:nvSpPr>
          <p:spPr>
            <a:xfrm>
              <a:off x="0" y="-38100"/>
              <a:ext cx="3554978" cy="21281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17"/>
                </a:lnSpc>
                <a:spcBef>
                  <a:spcPct val="0"/>
                </a:spcBef>
              </a:pPr>
              <a:r>
                <a:rPr lang="en-US" sz="869">
                  <a:solidFill>
                    <a:srgbClr val="000000"/>
                  </a:solidFill>
                  <a:latin typeface="PF Bague Sans Pro 2"/>
                </a:rPr>
                <a:t>WWRP: WISER – EWSA (Weather and Climate Information Service - Early Warnings for Southern Africa) to improve early warnings of storms through the co-production of satellite-based nowcasting and NWP services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4001661" y="-38100"/>
              <a:ext cx="3541116" cy="15125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17"/>
                </a:lnSpc>
                <a:spcBef>
                  <a:spcPct val="0"/>
                </a:spcBef>
              </a:pPr>
              <a:r>
                <a:rPr lang="en-US" sz="869">
                  <a:solidFill>
                    <a:srgbClr val="000000"/>
                  </a:solidFill>
                  <a:latin typeface="PF Bague Sans Pro 2"/>
                </a:rPr>
                <a:t>WWRP in coordination with SC-AVI, AvRDP Phase 2 research project to enhance early warnings for aviation forecasting of significant convection and associated hazards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2356123"/>
              <a:ext cx="7542779" cy="15125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1217"/>
                </a:lnSpc>
                <a:spcBef>
                  <a:spcPct val="0"/>
                </a:spcBef>
              </a:pPr>
              <a:r>
                <a:rPr lang="en-US" sz="869">
                  <a:solidFill>
                    <a:srgbClr val="000000"/>
                  </a:solidFill>
                  <a:latin typeface="PF Bague Sans Pro 2"/>
                </a:rPr>
                <a:t>WWRP: WISER – EWSA (Weather and Climate Information Service - Early Warnings for Southern Africa) to improve early warnings of storms through the co-production of satellite-based nowcasting and NWP services available on APPs, website and capacity development done through 2 testbeds in Zambia and Mozambique </a:t>
              </a:r>
            </a:p>
          </p:txBody>
        </p:sp>
        <p:sp>
          <p:nvSpPr>
            <p:cNvPr id="70" name="Freeform 70"/>
            <p:cNvSpPr/>
            <p:nvPr/>
          </p:nvSpPr>
          <p:spPr>
            <a:xfrm>
              <a:off x="7308243" y="3578324"/>
              <a:ext cx="234535" cy="234535"/>
            </a:xfrm>
            <a:custGeom>
              <a:avLst/>
              <a:gdLst/>
              <a:ahLst/>
              <a:cxnLst/>
              <a:rect l="l" t="t" r="r" b="b"/>
              <a:pathLst>
                <a:path w="234535" h="234535">
                  <a:moveTo>
                    <a:pt x="0" y="0"/>
                  </a:moveTo>
                  <a:lnTo>
                    <a:pt x="234536" y="0"/>
                  </a:lnTo>
                  <a:lnTo>
                    <a:pt x="234536" y="234535"/>
                  </a:lnTo>
                  <a:lnTo>
                    <a:pt x="0" y="234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1" name="Freeform 71"/>
            <p:cNvSpPr/>
            <p:nvPr/>
          </p:nvSpPr>
          <p:spPr>
            <a:xfrm>
              <a:off x="7308243" y="1184392"/>
              <a:ext cx="234535" cy="234535"/>
            </a:xfrm>
            <a:custGeom>
              <a:avLst/>
              <a:gdLst/>
              <a:ahLst/>
              <a:cxnLst/>
              <a:rect l="l" t="t" r="r" b="b"/>
              <a:pathLst>
                <a:path w="234535" h="234535">
                  <a:moveTo>
                    <a:pt x="0" y="0"/>
                  </a:moveTo>
                  <a:lnTo>
                    <a:pt x="234536" y="0"/>
                  </a:lnTo>
                  <a:lnTo>
                    <a:pt x="234536" y="234535"/>
                  </a:lnTo>
                  <a:lnTo>
                    <a:pt x="0" y="234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2" name="Freeform 72"/>
            <p:cNvSpPr/>
            <p:nvPr/>
          </p:nvSpPr>
          <p:spPr>
            <a:xfrm>
              <a:off x="3320443" y="1784623"/>
              <a:ext cx="234535" cy="234535"/>
            </a:xfrm>
            <a:custGeom>
              <a:avLst/>
              <a:gdLst/>
              <a:ahLst/>
              <a:cxnLst/>
              <a:rect l="l" t="t" r="r" b="b"/>
              <a:pathLst>
                <a:path w="234535" h="234535">
                  <a:moveTo>
                    <a:pt x="0" y="0"/>
                  </a:moveTo>
                  <a:lnTo>
                    <a:pt x="234536" y="0"/>
                  </a:lnTo>
                  <a:lnTo>
                    <a:pt x="234536" y="234535"/>
                  </a:lnTo>
                  <a:lnTo>
                    <a:pt x="0" y="234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3" name="Group 73"/>
          <p:cNvGrpSpPr/>
          <p:nvPr/>
        </p:nvGrpSpPr>
        <p:grpSpPr>
          <a:xfrm>
            <a:off x="4646660" y="4626821"/>
            <a:ext cx="3042875" cy="269754"/>
            <a:chOff x="0" y="-38100"/>
            <a:chExt cx="6085749" cy="539506"/>
          </a:xfrm>
        </p:grpSpPr>
        <p:sp>
          <p:nvSpPr>
            <p:cNvPr id="74" name="Freeform 74"/>
            <p:cNvSpPr/>
            <p:nvPr/>
          </p:nvSpPr>
          <p:spPr>
            <a:xfrm>
              <a:off x="0" y="20543"/>
              <a:ext cx="195978" cy="195978"/>
            </a:xfrm>
            <a:custGeom>
              <a:avLst/>
              <a:gdLst/>
              <a:ahLst/>
              <a:cxnLst/>
              <a:rect l="l" t="t" r="r" b="b"/>
              <a:pathLst>
                <a:path w="195978" h="195978">
                  <a:moveTo>
                    <a:pt x="0" y="0"/>
                  </a:moveTo>
                  <a:lnTo>
                    <a:pt x="195978" y="0"/>
                  </a:lnTo>
                  <a:lnTo>
                    <a:pt x="195978" y="195978"/>
                  </a:lnTo>
                  <a:lnTo>
                    <a:pt x="0" y="195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302172" y="-38100"/>
              <a:ext cx="1221092" cy="2573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095"/>
                </a:lnSpc>
                <a:spcBef>
                  <a:spcPct val="0"/>
                </a:spcBef>
              </a:pPr>
              <a:r>
                <a:rPr lang="en-US" sz="782">
                  <a:solidFill>
                    <a:srgbClr val="000000"/>
                  </a:solidFill>
                  <a:latin typeface="PF Bague Sans Pro 2"/>
                </a:rPr>
                <a:t>Short-Term</a:t>
              </a:r>
            </a:p>
          </p:txBody>
        </p:sp>
        <p:sp>
          <p:nvSpPr>
            <p:cNvPr id="76" name="Freeform 76"/>
            <p:cNvSpPr/>
            <p:nvPr/>
          </p:nvSpPr>
          <p:spPr>
            <a:xfrm>
              <a:off x="2158607" y="10252"/>
              <a:ext cx="195978" cy="195978"/>
            </a:xfrm>
            <a:custGeom>
              <a:avLst/>
              <a:gdLst/>
              <a:ahLst/>
              <a:cxnLst/>
              <a:rect l="l" t="t" r="r" b="b"/>
              <a:pathLst>
                <a:path w="195978" h="195978">
                  <a:moveTo>
                    <a:pt x="0" y="0"/>
                  </a:moveTo>
                  <a:lnTo>
                    <a:pt x="195978" y="0"/>
                  </a:lnTo>
                  <a:lnTo>
                    <a:pt x="195978" y="195979"/>
                  </a:lnTo>
                  <a:lnTo>
                    <a:pt x="0" y="195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TextBox 77"/>
            <p:cNvSpPr txBox="1"/>
            <p:nvPr/>
          </p:nvSpPr>
          <p:spPr>
            <a:xfrm>
              <a:off x="2460780" y="-38100"/>
              <a:ext cx="1203608" cy="5395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95"/>
                </a:lnSpc>
                <a:spcBef>
                  <a:spcPct val="0"/>
                </a:spcBef>
              </a:pPr>
              <a:r>
                <a:rPr lang="en-US" sz="782">
                  <a:solidFill>
                    <a:srgbClr val="000000"/>
                  </a:solidFill>
                  <a:latin typeface="PF Bague Sans Pro 2"/>
                </a:rPr>
                <a:t>Medium-Term</a:t>
              </a:r>
            </a:p>
          </p:txBody>
        </p:sp>
        <p:sp>
          <p:nvSpPr>
            <p:cNvPr id="78" name="Freeform 78"/>
            <p:cNvSpPr/>
            <p:nvPr/>
          </p:nvSpPr>
          <p:spPr>
            <a:xfrm>
              <a:off x="4562882" y="0"/>
              <a:ext cx="195978" cy="195978"/>
            </a:xfrm>
            <a:custGeom>
              <a:avLst/>
              <a:gdLst/>
              <a:ahLst/>
              <a:cxnLst/>
              <a:rect l="l" t="t" r="r" b="b"/>
              <a:pathLst>
                <a:path w="195978" h="195978">
                  <a:moveTo>
                    <a:pt x="0" y="0"/>
                  </a:moveTo>
                  <a:lnTo>
                    <a:pt x="195978" y="0"/>
                  </a:lnTo>
                  <a:lnTo>
                    <a:pt x="195978" y="195978"/>
                  </a:lnTo>
                  <a:lnTo>
                    <a:pt x="0" y="195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9" name="TextBox 79"/>
            <p:cNvSpPr txBox="1"/>
            <p:nvPr/>
          </p:nvSpPr>
          <p:spPr>
            <a:xfrm>
              <a:off x="4865053" y="-38100"/>
              <a:ext cx="1220696" cy="2573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095"/>
                </a:lnSpc>
                <a:spcBef>
                  <a:spcPct val="0"/>
                </a:spcBef>
              </a:pPr>
              <a:r>
                <a:rPr lang="en-US" sz="782">
                  <a:solidFill>
                    <a:srgbClr val="000000"/>
                  </a:solidFill>
                  <a:latin typeface="PF Bague Sans Pro 2"/>
                </a:rPr>
                <a:t>Long-Term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30954" y="1152417"/>
            <a:ext cx="3930093" cy="3919239"/>
          </a:xfrm>
          <a:custGeom>
            <a:avLst/>
            <a:gdLst/>
            <a:ahLst/>
            <a:cxnLst/>
            <a:rect l="l" t="t" r="r" b="b"/>
            <a:pathLst>
              <a:path w="5895139" h="5878859">
                <a:moveTo>
                  <a:pt x="0" y="0"/>
                </a:moveTo>
                <a:lnTo>
                  <a:pt x="5895140" y="0"/>
                </a:lnTo>
                <a:lnTo>
                  <a:pt x="5895140" y="5878858"/>
                </a:lnTo>
                <a:lnTo>
                  <a:pt x="0" y="58788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8000"/>
            </a:blip>
            <a:stretch>
              <a:fillRect t="-773" b="-77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406836" y="1469775"/>
            <a:ext cx="3378329" cy="3247419"/>
          </a:xfrm>
          <a:custGeom>
            <a:avLst/>
            <a:gdLst/>
            <a:ahLst/>
            <a:cxnLst/>
            <a:rect l="l" t="t" r="r" b="b"/>
            <a:pathLst>
              <a:path w="5067494" h="4871129">
                <a:moveTo>
                  <a:pt x="0" y="0"/>
                </a:moveTo>
                <a:lnTo>
                  <a:pt x="5067494" y="0"/>
                </a:lnTo>
                <a:lnTo>
                  <a:pt x="5067494" y="4871129"/>
                </a:lnTo>
                <a:lnTo>
                  <a:pt x="0" y="48711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7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732292" y="2705109"/>
            <a:ext cx="727417" cy="762692"/>
          </a:xfrm>
          <a:custGeom>
            <a:avLst/>
            <a:gdLst/>
            <a:ahLst/>
            <a:cxnLst/>
            <a:rect l="l" t="t" r="r" b="b"/>
            <a:pathLst>
              <a:path w="1091126" h="1144038">
                <a:moveTo>
                  <a:pt x="0" y="0"/>
                </a:moveTo>
                <a:lnTo>
                  <a:pt x="1091126" y="0"/>
                </a:lnTo>
                <a:lnTo>
                  <a:pt x="1091126" y="1144037"/>
                </a:lnTo>
                <a:lnTo>
                  <a:pt x="0" y="11440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5276515" y="1802379"/>
            <a:ext cx="357992" cy="357992"/>
          </a:xfrm>
          <a:custGeom>
            <a:avLst/>
            <a:gdLst/>
            <a:ahLst/>
            <a:cxnLst/>
            <a:rect l="l" t="t" r="r" b="b"/>
            <a:pathLst>
              <a:path w="536988" h="536988">
                <a:moveTo>
                  <a:pt x="536988" y="0"/>
                </a:moveTo>
                <a:lnTo>
                  <a:pt x="0" y="0"/>
                </a:lnTo>
                <a:lnTo>
                  <a:pt x="0" y="536988"/>
                </a:lnTo>
                <a:lnTo>
                  <a:pt x="536988" y="536988"/>
                </a:lnTo>
                <a:lnTo>
                  <a:pt x="53698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579140" y="3993222"/>
            <a:ext cx="365766" cy="365766"/>
          </a:xfrm>
          <a:custGeom>
            <a:avLst/>
            <a:gdLst/>
            <a:ahLst/>
            <a:cxnLst/>
            <a:rect l="l" t="t" r="r" b="b"/>
            <a:pathLst>
              <a:path w="548649" h="548649">
                <a:moveTo>
                  <a:pt x="0" y="0"/>
                </a:moveTo>
                <a:lnTo>
                  <a:pt x="548649" y="0"/>
                </a:lnTo>
                <a:lnTo>
                  <a:pt x="548649" y="548650"/>
                </a:lnTo>
                <a:lnTo>
                  <a:pt x="0" y="5486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201960" y="2944566"/>
            <a:ext cx="363213" cy="297835"/>
          </a:xfrm>
          <a:custGeom>
            <a:avLst/>
            <a:gdLst/>
            <a:ahLst/>
            <a:cxnLst/>
            <a:rect l="l" t="t" r="r" b="b"/>
            <a:pathLst>
              <a:path w="544819" h="446752">
                <a:moveTo>
                  <a:pt x="0" y="0"/>
                </a:moveTo>
                <a:lnTo>
                  <a:pt x="544819" y="0"/>
                </a:lnTo>
                <a:lnTo>
                  <a:pt x="544819" y="446752"/>
                </a:lnTo>
                <a:lnTo>
                  <a:pt x="0" y="44675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579140" y="1813324"/>
            <a:ext cx="406963" cy="306749"/>
          </a:xfrm>
          <a:custGeom>
            <a:avLst/>
            <a:gdLst/>
            <a:ahLst/>
            <a:cxnLst/>
            <a:rect l="l" t="t" r="r" b="b"/>
            <a:pathLst>
              <a:path w="610445" h="460123">
                <a:moveTo>
                  <a:pt x="0" y="0"/>
                </a:moveTo>
                <a:lnTo>
                  <a:pt x="610445" y="0"/>
                </a:lnTo>
                <a:lnTo>
                  <a:pt x="610445" y="460123"/>
                </a:lnTo>
                <a:lnTo>
                  <a:pt x="0" y="46012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683686" y="2880082"/>
            <a:ext cx="254982" cy="362319"/>
          </a:xfrm>
          <a:custGeom>
            <a:avLst/>
            <a:gdLst/>
            <a:ahLst/>
            <a:cxnLst/>
            <a:rect l="l" t="t" r="r" b="b"/>
            <a:pathLst>
              <a:path w="382473" h="543478">
                <a:moveTo>
                  <a:pt x="0" y="0"/>
                </a:moveTo>
                <a:lnTo>
                  <a:pt x="382473" y="0"/>
                </a:lnTo>
                <a:lnTo>
                  <a:pt x="382473" y="543478"/>
                </a:lnTo>
                <a:lnTo>
                  <a:pt x="0" y="54347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5286299" y="4042434"/>
            <a:ext cx="399439" cy="316555"/>
          </a:xfrm>
          <a:custGeom>
            <a:avLst/>
            <a:gdLst/>
            <a:ahLst/>
            <a:cxnLst/>
            <a:rect l="l" t="t" r="r" b="b"/>
            <a:pathLst>
              <a:path w="599158" h="474833">
                <a:moveTo>
                  <a:pt x="599158" y="0"/>
                </a:moveTo>
                <a:lnTo>
                  <a:pt x="0" y="0"/>
                </a:lnTo>
                <a:lnTo>
                  <a:pt x="0" y="474833"/>
                </a:lnTo>
                <a:lnTo>
                  <a:pt x="599158" y="474833"/>
                </a:lnTo>
                <a:lnTo>
                  <a:pt x="599158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4938668" y="134878"/>
            <a:ext cx="2314665" cy="293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9"/>
              </a:lnSpc>
              <a:spcBef>
                <a:spcPct val="0"/>
              </a:spcBef>
            </a:pPr>
            <a:r>
              <a:rPr lang="en-US" sz="1807">
                <a:solidFill>
                  <a:srgbClr val="000000"/>
                </a:solidFill>
                <a:latin typeface="PF Bague Sans Pro 1"/>
              </a:rPr>
              <a:t>HEATWAVES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25283" y="2105279"/>
            <a:ext cx="2782087" cy="21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43"/>
              </a:lnSpc>
              <a:spcBef>
                <a:spcPct val="0"/>
              </a:spcBef>
            </a:pPr>
            <a:r>
              <a:rPr lang="en-US" sz="1316">
                <a:solidFill>
                  <a:srgbClr val="000000"/>
                </a:solidFill>
                <a:latin typeface="PF Bague Sans Pro 1"/>
              </a:rPr>
              <a:t>Numerical Weather Prediction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17165" y="4406510"/>
            <a:ext cx="1968601" cy="212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843"/>
              </a:lnSpc>
              <a:spcBef>
                <a:spcPct val="0"/>
              </a:spcBef>
            </a:pPr>
            <a:r>
              <a:rPr lang="en-US" sz="1333">
                <a:solidFill>
                  <a:srgbClr val="000000"/>
                </a:solidFill>
                <a:latin typeface="PF Bague Sans Pro 1"/>
              </a:rPr>
              <a:t>Forecaster added value</a:t>
            </a:r>
            <a:endParaRPr lang="en-US" sz="1316">
              <a:solidFill>
                <a:srgbClr val="000000"/>
              </a:solidFill>
              <a:latin typeface="PF Bague Sans Pro 1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13837" y="3525407"/>
            <a:ext cx="2803777" cy="21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43"/>
              </a:lnSpc>
              <a:spcBef>
                <a:spcPct val="0"/>
              </a:spcBef>
            </a:pPr>
            <a:r>
              <a:rPr lang="en-US" sz="1316">
                <a:solidFill>
                  <a:srgbClr val="000000"/>
                </a:solidFill>
                <a:latin typeface="PF Bague Sans Pro 1"/>
              </a:rPr>
              <a:t>Dissemination &amp; Communication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72793" y="258598"/>
            <a:ext cx="2782087" cy="21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43"/>
              </a:lnSpc>
              <a:spcBef>
                <a:spcPct val="0"/>
              </a:spcBef>
            </a:pPr>
            <a:r>
              <a:rPr lang="en-US" sz="1316">
                <a:solidFill>
                  <a:srgbClr val="000000"/>
                </a:solidFill>
                <a:latin typeface="PF Bague Sans Pro 1"/>
              </a:rPr>
              <a:t>Data &amp; Observations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966772" y="3217802"/>
            <a:ext cx="1746325" cy="75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6">
                <a:solidFill>
                  <a:srgbClr val="000000"/>
                </a:solidFill>
                <a:latin typeface="PF Bague Sans Pro 2"/>
              </a:rPr>
              <a:t>Provision of impact-related indices (e.g. Heatwave- Intensity index, Thermal Indices and Temperature indicators via the Extreme Heat Services Roadmap)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890134" y="2771716"/>
            <a:ext cx="2117237" cy="448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MMO/CLI revision of WMO No. 1131 Climate Data Management System Spcifications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966771" y="4065739"/>
            <a:ext cx="1764612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Provision of impact-related indices (e.g. Heatwave Index)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06170" y="3855828"/>
            <a:ext cx="2101201" cy="448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MMO/CLI revision of WMO No. 1131 Climate Data Management System Specifications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911738" y="3179342"/>
            <a:ext cx="2095632" cy="60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Joint GEO/WMO (GHHIN) Global Heat Resilience Service: Integrating remote and local data at city scale for urban planners and managers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966771" y="2405010"/>
            <a:ext cx="1764612" cy="756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Denser network of conventional and non-conventional observations, and application of new technology for rapid processing of observed and processed data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890133" y="2400755"/>
            <a:ext cx="2095632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Improved resolution of humidity and wind fields for thermal indices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13837" y="2057524"/>
            <a:ext cx="2484486" cy="21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43"/>
              </a:lnSpc>
              <a:spcBef>
                <a:spcPct val="0"/>
              </a:spcBef>
            </a:pPr>
            <a:r>
              <a:rPr lang="en-US" sz="1316">
                <a:solidFill>
                  <a:srgbClr val="000000"/>
                </a:solidFill>
                <a:latin typeface="PF Bague Sans Pro 1"/>
              </a:rPr>
              <a:t>Decision Support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13837" y="3040425"/>
            <a:ext cx="1918400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ITU/WMO/UNEP focus group on AI for Natural Disaster Management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84029" y="3192825"/>
            <a:ext cx="1766608" cy="140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GHHIN, NIHHIS, GEO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13837" y="2340300"/>
            <a:ext cx="1918400" cy="60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Global Heat-Health Information Network (GHHIN/WMO), National Integrated Heat Health Information System support (NIHHIS/NOAA)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284030" y="2340300"/>
            <a:ext cx="1769953" cy="756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Horizon EU project Mediterranean and pan-European forecast and Early Warning System against natural hazards (MedEWSa, coordinated by SI)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13837" y="258598"/>
            <a:ext cx="2777223" cy="21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43"/>
              </a:lnSpc>
              <a:spcBef>
                <a:spcPct val="0"/>
              </a:spcBef>
            </a:pPr>
            <a:r>
              <a:rPr lang="en-US" sz="1316">
                <a:solidFill>
                  <a:srgbClr val="000000"/>
                </a:solidFill>
                <a:latin typeface="PF Bague Sans Pro 1"/>
              </a:rPr>
              <a:t>Research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13837" y="528675"/>
            <a:ext cx="1918400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Improved resolution of humidity and wind fields for thermal indices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284030" y="528675"/>
            <a:ext cx="1769953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ITU/WMO/UNEP focus group on AI for Natural Disaster Management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13837" y="900774"/>
            <a:ext cx="3836801" cy="756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WWRP :Urban Prediction project starting in 2025 with the purpose to developing applications (such as heat stress) and evaluating sub-kilometre modelling techniques for vulnerable urban communities and advancing the concept of digital cities as a companion to initiatives like Digital Earth and Digital Twins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966772" y="528675"/>
            <a:ext cx="1709009" cy="448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Nationally integrated observing network to be sufficient to monitor and forecast severe weather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66772" y="1073541"/>
            <a:ext cx="1746325" cy="602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6">
                <a:solidFill>
                  <a:srgbClr val="000000"/>
                </a:solidFill>
                <a:latin typeface="PF Bague Sans Pro 2"/>
              </a:rPr>
              <a:t>30 year heatwave hazard climatology for a. temperature, b. thermal indices and c. heatwave-intensity indice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890134" y="528675"/>
            <a:ext cx="2117237" cy="75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6">
                <a:solidFill>
                  <a:srgbClr val="000000"/>
                </a:solidFill>
                <a:latin typeface="PF Bague Sans Pro 2"/>
              </a:rPr>
              <a:t>Maximum and minimum temperatures for indicator data and  heatwave-intensity index. Temperature coupled with wind speed, humidity, radiation and pressure for thermal indices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966772" y="1580923"/>
            <a:ext cx="4013425" cy="448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6">
                <a:solidFill>
                  <a:srgbClr val="000000"/>
                </a:solidFill>
                <a:latin typeface="PF Bague Sans Pro 2"/>
              </a:rPr>
              <a:t>Denser network of conventional and non-conventional observations, and application of new technology for rapid processing of observed and processed data.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966771" y="6374379"/>
            <a:ext cx="1764612" cy="294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6">
                <a:solidFill>
                  <a:srgbClr val="000000"/>
                </a:solidFill>
                <a:latin typeface="PF Bague Sans Pro 2"/>
              </a:rPr>
              <a:t>Training Members on Heat-Early Warning System Guidance 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911738" y="5854281"/>
            <a:ext cx="2095632" cy="60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Training Members on Heat-Early Warning System Guidance, Extreme Heat Services and Handbook on Extreme Heat Indicators and Indices 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966771" y="4683603"/>
            <a:ext cx="1764612" cy="7562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Identification of potential RSMCs for heatwaves centres of excellence in product support, and train the trainer for extreme heat product suite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911738" y="4688844"/>
            <a:ext cx="2095632" cy="103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</a:pPr>
            <a:r>
              <a:rPr lang="en-US" sz="866">
                <a:solidFill>
                  <a:srgbClr val="000000"/>
                </a:solidFill>
                <a:latin typeface="PF Bague Sans Pro 2"/>
              </a:rPr>
              <a:t>Training Members on Heat-Early Warning System Guidance</a:t>
            </a:r>
          </a:p>
          <a:p>
            <a:pPr algn="just">
              <a:lnSpc>
                <a:spcPts val="545"/>
              </a:lnSpc>
            </a:pPr>
            <a:endParaRPr lang="en-US" sz="866">
              <a:solidFill>
                <a:srgbClr val="000000"/>
              </a:solidFill>
              <a:latin typeface="PF Bague Sans Pro 2"/>
            </a:endParaRPr>
          </a:p>
          <a:p>
            <a:pPr algn="just">
              <a:lnSpc>
                <a:spcPts val="1213"/>
              </a:lnSpc>
            </a:pPr>
            <a:r>
              <a:rPr lang="en-US" sz="866">
                <a:solidFill>
                  <a:srgbClr val="000000"/>
                </a:solidFill>
                <a:latin typeface="PF Bague Sans Pro 2"/>
              </a:rPr>
              <a:t>Training on heatwave-intensity principles</a:t>
            </a:r>
          </a:p>
          <a:p>
            <a:pPr algn="just">
              <a:lnSpc>
                <a:spcPts val="545"/>
              </a:lnSpc>
            </a:pPr>
            <a:endParaRPr lang="en-US" sz="866">
              <a:solidFill>
                <a:srgbClr val="000000"/>
              </a:solidFill>
              <a:latin typeface="PF Bague Sans Pro 2"/>
            </a:endParaRPr>
          </a:p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6">
                <a:solidFill>
                  <a:srgbClr val="000000"/>
                </a:solidFill>
                <a:latin typeface="PF Bague Sans Pro 2"/>
              </a:rPr>
              <a:t>Training on interpretation and use of new Handbook on Extreme Heat Indicators and Indices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966772" y="5382108"/>
            <a:ext cx="1746325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Finalize heat health guidance material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966771" y="5761392"/>
            <a:ext cx="1764612" cy="448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Possible establishment of Global/Regional Centres on Heatwaves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284030" y="3827590"/>
            <a:ext cx="1769953" cy="961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</a:pPr>
            <a:r>
              <a:rPr lang="en-US" sz="866">
                <a:solidFill>
                  <a:srgbClr val="000000"/>
                </a:solidFill>
                <a:latin typeface="PF Bague Sans Pro 2"/>
              </a:rPr>
              <a:t>Training in multi-hazard linkages between drought, dust, heatwave, fire, smoke and flash flood. </a:t>
            </a:r>
          </a:p>
          <a:p>
            <a:pPr algn="just">
              <a:lnSpc>
                <a:spcPts val="433"/>
              </a:lnSpc>
            </a:pPr>
            <a:endParaRPr lang="en-US" sz="866">
              <a:solidFill>
                <a:srgbClr val="000000"/>
              </a:solidFill>
              <a:latin typeface="PF Bague Sans Pro 2"/>
            </a:endParaRPr>
          </a:p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6">
                <a:solidFill>
                  <a:srgbClr val="000000"/>
                </a:solidFill>
                <a:latin typeface="PF Bague Sans Pro 2"/>
              </a:rPr>
              <a:t>Training in CAP for temperature, thermal and heatwave-intensity extreme heat warnings.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284029" y="6215614"/>
            <a:ext cx="1766608" cy="448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Training Members on good practices for the health and all essential services sectors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13837" y="5826570"/>
            <a:ext cx="1918400" cy="60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Guidelines on communicating severity classes for warnings. Co-designed hazard/impact studies guide development of heat action plans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13837" y="5079929"/>
            <a:ext cx="1918400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Relevant national arrangements support heatwave management  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213837" y="3827591"/>
            <a:ext cx="1918400" cy="1269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Training Members on good practices for the health sector </a:t>
            </a:r>
          </a:p>
          <a:p>
            <a:pPr algn="just">
              <a:lnSpc>
                <a:spcPts val="433"/>
              </a:lnSpc>
            </a:pPr>
            <a:endParaRPr lang="en-US" sz="867">
              <a:solidFill>
                <a:srgbClr val="000000"/>
              </a:solidFill>
              <a:latin typeface="PF Bague Sans Pro 2"/>
            </a:endParaRPr>
          </a:p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30 year heatwave hazard climatology for a. temperature, b. thermal indices and c. heatwave-intensity indice required for development impact-based forecast and warning codesign projects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284029" y="4923177"/>
            <a:ext cx="1766608" cy="1166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SWFP regional subprogrammes </a:t>
            </a:r>
          </a:p>
          <a:p>
            <a:pPr algn="just">
              <a:lnSpc>
                <a:spcPts val="433"/>
              </a:lnSpc>
            </a:pPr>
            <a:endParaRPr lang="en-US" sz="867">
              <a:solidFill>
                <a:srgbClr val="000000"/>
              </a:solidFill>
              <a:latin typeface="PF Bague Sans Pro 2"/>
            </a:endParaRPr>
          </a:p>
          <a:p>
            <a:pPr algn="just">
              <a:lnSpc>
                <a:spcPts val="1213"/>
              </a:lnSpc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RSMCs SWF cascade WMCs’s heat related products and indices to NMHSs as/when available </a:t>
            </a:r>
          </a:p>
          <a:p>
            <a:pPr algn="just">
              <a:lnSpc>
                <a:spcPts val="433"/>
              </a:lnSpc>
            </a:pPr>
            <a:endParaRPr lang="en-US" sz="867">
              <a:solidFill>
                <a:srgbClr val="000000"/>
              </a:solidFill>
              <a:latin typeface="PF Bague Sans Pro 2"/>
            </a:endParaRPr>
          </a:p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RSMCs SWFP develop  specific guidance products in addition to the current hazards 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213837" y="5547258"/>
            <a:ext cx="1766000" cy="1407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CAP</a:t>
            </a:r>
          </a:p>
        </p:txBody>
      </p:sp>
      <p:pic>
        <p:nvPicPr>
          <p:cNvPr id="49" name="Picture 4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57260" y="1954744"/>
            <a:ext cx="2277480" cy="2277480"/>
          </a:xfrm>
          <a:prstGeom prst="rect">
            <a:avLst/>
          </a:prstGeom>
        </p:spPr>
      </p:pic>
      <p:sp>
        <p:nvSpPr>
          <p:cNvPr id="50" name="TextBox 50"/>
          <p:cNvSpPr txBox="1"/>
          <p:nvPr/>
        </p:nvSpPr>
        <p:spPr>
          <a:xfrm>
            <a:off x="213837" y="1615361"/>
            <a:ext cx="3836801" cy="294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13"/>
              </a:lnSpc>
              <a:spcBef>
                <a:spcPct val="0"/>
              </a:spcBef>
            </a:pPr>
            <a:r>
              <a:rPr lang="en-US" sz="867">
                <a:solidFill>
                  <a:srgbClr val="000000"/>
                </a:solidFill>
                <a:latin typeface="PF Bague Sans Pro 2"/>
              </a:rPr>
              <a:t>Horizon EU project Mediterranean and pan-European forecast and Early Warning System against natural hazards (MedEWSa, coordinated by SI) </a:t>
            </a:r>
          </a:p>
        </p:txBody>
      </p:sp>
      <p:sp>
        <p:nvSpPr>
          <p:cNvPr id="51" name="Freeform 51"/>
          <p:cNvSpPr/>
          <p:nvPr/>
        </p:nvSpPr>
        <p:spPr>
          <a:xfrm>
            <a:off x="2052636" y="719572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52" name="Freeform 52"/>
          <p:cNvSpPr/>
          <p:nvPr/>
        </p:nvSpPr>
        <p:spPr>
          <a:xfrm>
            <a:off x="3859545" y="738622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2" y="0"/>
                </a:lnTo>
                <a:lnTo>
                  <a:pt x="119402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3971036" y="738217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3974381" y="1421459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3974381" y="1828109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>
            <a:off x="3974381" y="3252689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57" name="Freeform 57"/>
          <p:cNvSpPr/>
          <p:nvPr/>
        </p:nvSpPr>
        <p:spPr>
          <a:xfrm>
            <a:off x="3974381" y="4706664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58" name="Freeform 58"/>
          <p:cNvSpPr/>
          <p:nvPr/>
        </p:nvSpPr>
        <p:spPr>
          <a:xfrm>
            <a:off x="3859545" y="3252689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2" y="0"/>
                </a:lnTo>
                <a:lnTo>
                  <a:pt x="119402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59" name="Freeform 59"/>
          <p:cNvSpPr/>
          <p:nvPr/>
        </p:nvSpPr>
        <p:spPr>
          <a:xfrm>
            <a:off x="3971036" y="2998986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>
            <a:off x="3971036" y="5998686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61" name="Freeform 61"/>
          <p:cNvSpPr/>
          <p:nvPr/>
        </p:nvSpPr>
        <p:spPr>
          <a:xfrm>
            <a:off x="2052636" y="2835412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62" name="Freeform 62"/>
          <p:cNvSpPr/>
          <p:nvPr/>
        </p:nvSpPr>
        <p:spPr>
          <a:xfrm>
            <a:off x="2052636" y="3249967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>
            <a:off x="2052636" y="4858841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64" name="Freeform 64"/>
          <p:cNvSpPr/>
          <p:nvPr/>
        </p:nvSpPr>
        <p:spPr>
          <a:xfrm>
            <a:off x="2052636" y="6344402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65" name="Freeform 65"/>
          <p:cNvSpPr/>
          <p:nvPr/>
        </p:nvSpPr>
        <p:spPr>
          <a:xfrm>
            <a:off x="2052636" y="5308514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2052636" y="5598050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1940036" y="5598050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68" name="Freeform 68"/>
          <p:cNvSpPr/>
          <p:nvPr/>
        </p:nvSpPr>
        <p:spPr>
          <a:xfrm>
            <a:off x="3859545" y="4706664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2" y="0"/>
                </a:lnTo>
                <a:lnTo>
                  <a:pt x="119402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69" name="Freeform 69"/>
          <p:cNvSpPr/>
          <p:nvPr/>
        </p:nvSpPr>
        <p:spPr>
          <a:xfrm>
            <a:off x="3859545" y="5998686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2" y="0"/>
                </a:lnTo>
                <a:lnTo>
                  <a:pt x="119402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3748054" y="5998686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3971036" y="6596614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9595721" y="883198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11794673" y="1193352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74" name="Freeform 74"/>
          <p:cNvSpPr/>
          <p:nvPr/>
        </p:nvSpPr>
        <p:spPr>
          <a:xfrm>
            <a:off x="11914076" y="1192947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2" y="0"/>
                </a:lnTo>
                <a:lnTo>
                  <a:pt x="119402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75" name="Freeform 75"/>
          <p:cNvSpPr/>
          <p:nvPr/>
        </p:nvSpPr>
        <p:spPr>
          <a:xfrm>
            <a:off x="9500175" y="1434159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2" y="0"/>
                </a:lnTo>
                <a:lnTo>
                  <a:pt x="119402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76" name="Freeform 76"/>
          <p:cNvSpPr/>
          <p:nvPr/>
        </p:nvSpPr>
        <p:spPr>
          <a:xfrm>
            <a:off x="9611666" y="1433754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77" name="Freeform 77"/>
          <p:cNvSpPr/>
          <p:nvPr/>
        </p:nvSpPr>
        <p:spPr>
          <a:xfrm>
            <a:off x="11900596" y="1803647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2" y="0"/>
                </a:lnTo>
                <a:lnTo>
                  <a:pt x="119402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78" name="Freeform 78"/>
          <p:cNvSpPr/>
          <p:nvPr/>
        </p:nvSpPr>
        <p:spPr>
          <a:xfrm>
            <a:off x="9635980" y="3055651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79" name="Freeform 79"/>
          <p:cNvSpPr/>
          <p:nvPr/>
        </p:nvSpPr>
        <p:spPr>
          <a:xfrm>
            <a:off x="11914076" y="2606448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2" y="0"/>
                </a:lnTo>
                <a:lnTo>
                  <a:pt x="119402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80" name="Freeform 80"/>
          <p:cNvSpPr/>
          <p:nvPr/>
        </p:nvSpPr>
        <p:spPr>
          <a:xfrm>
            <a:off x="11915080" y="2976049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2" y="0"/>
                </a:lnTo>
                <a:lnTo>
                  <a:pt x="119402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81" name="Freeform 81"/>
          <p:cNvSpPr/>
          <p:nvPr/>
        </p:nvSpPr>
        <p:spPr>
          <a:xfrm>
            <a:off x="11927768" y="3688527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82" name="Freeform 82"/>
          <p:cNvSpPr/>
          <p:nvPr/>
        </p:nvSpPr>
        <p:spPr>
          <a:xfrm>
            <a:off x="9635980" y="3897419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83" name="Freeform 83"/>
          <p:cNvSpPr/>
          <p:nvPr/>
        </p:nvSpPr>
        <p:spPr>
          <a:xfrm>
            <a:off x="9633494" y="4271485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84" name="Freeform 84"/>
          <p:cNvSpPr/>
          <p:nvPr/>
        </p:nvSpPr>
        <p:spPr>
          <a:xfrm>
            <a:off x="11927768" y="4213974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85" name="Freeform 85"/>
          <p:cNvSpPr/>
          <p:nvPr/>
        </p:nvSpPr>
        <p:spPr>
          <a:xfrm>
            <a:off x="9633494" y="5209607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86" name="Freeform 86"/>
          <p:cNvSpPr/>
          <p:nvPr/>
        </p:nvSpPr>
        <p:spPr>
          <a:xfrm>
            <a:off x="9635980" y="5586124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87" name="Freeform 87"/>
          <p:cNvSpPr/>
          <p:nvPr/>
        </p:nvSpPr>
        <p:spPr>
          <a:xfrm>
            <a:off x="9522004" y="6130516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2" y="0"/>
                </a:lnTo>
                <a:lnTo>
                  <a:pt x="119402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88" name="Freeform 88"/>
          <p:cNvSpPr/>
          <p:nvPr/>
        </p:nvSpPr>
        <p:spPr>
          <a:xfrm>
            <a:off x="9633494" y="6130110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89" name="Freeform 89"/>
          <p:cNvSpPr/>
          <p:nvPr/>
        </p:nvSpPr>
        <p:spPr>
          <a:xfrm>
            <a:off x="11914076" y="5637011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2" y="0"/>
                </a:lnTo>
                <a:lnTo>
                  <a:pt x="119402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90" name="Freeform 90"/>
          <p:cNvSpPr/>
          <p:nvPr/>
        </p:nvSpPr>
        <p:spPr>
          <a:xfrm>
            <a:off x="11914076" y="6374981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2" y="0"/>
                </a:lnTo>
                <a:lnTo>
                  <a:pt x="119402" y="119403"/>
                </a:lnTo>
                <a:lnTo>
                  <a:pt x="0" y="11940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91" name="Freeform 91"/>
          <p:cNvSpPr/>
          <p:nvPr/>
        </p:nvSpPr>
        <p:spPr>
          <a:xfrm>
            <a:off x="9635980" y="6577579"/>
            <a:ext cx="79602" cy="79602"/>
          </a:xfrm>
          <a:custGeom>
            <a:avLst/>
            <a:gdLst/>
            <a:ahLst/>
            <a:cxnLst/>
            <a:rect l="l" t="t" r="r" b="b"/>
            <a:pathLst>
              <a:path w="119403" h="119403">
                <a:moveTo>
                  <a:pt x="0" y="0"/>
                </a:moveTo>
                <a:lnTo>
                  <a:pt x="119403" y="0"/>
                </a:lnTo>
                <a:lnTo>
                  <a:pt x="119403" y="119402"/>
                </a:lnTo>
                <a:lnTo>
                  <a:pt x="0" y="11940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grpSp>
        <p:nvGrpSpPr>
          <p:cNvPr id="92" name="Group 92"/>
          <p:cNvGrpSpPr/>
          <p:nvPr/>
        </p:nvGrpSpPr>
        <p:grpSpPr>
          <a:xfrm>
            <a:off x="4646660" y="4967747"/>
            <a:ext cx="3034331" cy="269754"/>
            <a:chOff x="0" y="-38100"/>
            <a:chExt cx="6068662" cy="539506"/>
          </a:xfrm>
        </p:grpSpPr>
        <p:sp>
          <p:nvSpPr>
            <p:cNvPr id="93" name="Freeform 93"/>
            <p:cNvSpPr/>
            <p:nvPr/>
          </p:nvSpPr>
          <p:spPr>
            <a:xfrm>
              <a:off x="0" y="20543"/>
              <a:ext cx="195978" cy="195978"/>
            </a:xfrm>
            <a:custGeom>
              <a:avLst/>
              <a:gdLst/>
              <a:ahLst/>
              <a:cxnLst/>
              <a:rect l="l" t="t" r="r" b="b"/>
              <a:pathLst>
                <a:path w="195978" h="195978">
                  <a:moveTo>
                    <a:pt x="0" y="0"/>
                  </a:moveTo>
                  <a:lnTo>
                    <a:pt x="195978" y="0"/>
                  </a:lnTo>
                  <a:lnTo>
                    <a:pt x="195978" y="195978"/>
                  </a:lnTo>
                  <a:lnTo>
                    <a:pt x="0" y="195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4" name="TextBox 94"/>
            <p:cNvSpPr txBox="1"/>
            <p:nvPr/>
          </p:nvSpPr>
          <p:spPr>
            <a:xfrm>
              <a:off x="302172" y="-38100"/>
              <a:ext cx="1222208" cy="2573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095"/>
                </a:lnSpc>
                <a:spcBef>
                  <a:spcPct val="0"/>
                </a:spcBef>
              </a:pPr>
              <a:r>
                <a:rPr lang="en-US" sz="782">
                  <a:solidFill>
                    <a:srgbClr val="000000"/>
                  </a:solidFill>
                  <a:latin typeface="PF Bague Sans Pro 2"/>
                </a:rPr>
                <a:t>Short-Term</a:t>
              </a:r>
            </a:p>
          </p:txBody>
        </p:sp>
        <p:sp>
          <p:nvSpPr>
            <p:cNvPr id="95" name="Freeform 95"/>
            <p:cNvSpPr/>
            <p:nvPr/>
          </p:nvSpPr>
          <p:spPr>
            <a:xfrm>
              <a:off x="2158607" y="10252"/>
              <a:ext cx="195978" cy="195978"/>
            </a:xfrm>
            <a:custGeom>
              <a:avLst/>
              <a:gdLst/>
              <a:ahLst/>
              <a:cxnLst/>
              <a:rect l="l" t="t" r="r" b="b"/>
              <a:pathLst>
                <a:path w="195978" h="195978">
                  <a:moveTo>
                    <a:pt x="0" y="0"/>
                  </a:moveTo>
                  <a:lnTo>
                    <a:pt x="195978" y="0"/>
                  </a:lnTo>
                  <a:lnTo>
                    <a:pt x="195978" y="195979"/>
                  </a:lnTo>
                  <a:lnTo>
                    <a:pt x="0" y="195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6" name="TextBox 96"/>
            <p:cNvSpPr txBox="1"/>
            <p:nvPr/>
          </p:nvSpPr>
          <p:spPr>
            <a:xfrm>
              <a:off x="2460780" y="-38100"/>
              <a:ext cx="1203608" cy="5395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95"/>
                </a:lnSpc>
                <a:spcBef>
                  <a:spcPct val="0"/>
                </a:spcBef>
              </a:pPr>
              <a:r>
                <a:rPr lang="en-US" sz="782">
                  <a:solidFill>
                    <a:srgbClr val="000000"/>
                  </a:solidFill>
                  <a:latin typeface="PF Bague Sans Pro 2"/>
                </a:rPr>
                <a:t>Medium-Term</a:t>
              </a:r>
            </a:p>
          </p:txBody>
        </p:sp>
        <p:sp>
          <p:nvSpPr>
            <p:cNvPr id="97" name="Freeform 97"/>
            <p:cNvSpPr/>
            <p:nvPr/>
          </p:nvSpPr>
          <p:spPr>
            <a:xfrm>
              <a:off x="4562882" y="0"/>
              <a:ext cx="195978" cy="195978"/>
            </a:xfrm>
            <a:custGeom>
              <a:avLst/>
              <a:gdLst/>
              <a:ahLst/>
              <a:cxnLst/>
              <a:rect l="l" t="t" r="r" b="b"/>
              <a:pathLst>
                <a:path w="195978" h="195978">
                  <a:moveTo>
                    <a:pt x="0" y="0"/>
                  </a:moveTo>
                  <a:lnTo>
                    <a:pt x="195978" y="0"/>
                  </a:lnTo>
                  <a:lnTo>
                    <a:pt x="195978" y="195978"/>
                  </a:lnTo>
                  <a:lnTo>
                    <a:pt x="0" y="1959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8" name="TextBox 98"/>
            <p:cNvSpPr txBox="1"/>
            <p:nvPr/>
          </p:nvSpPr>
          <p:spPr>
            <a:xfrm>
              <a:off x="4865054" y="-38098"/>
              <a:ext cx="1203608" cy="25737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095"/>
                </a:lnSpc>
                <a:spcBef>
                  <a:spcPct val="0"/>
                </a:spcBef>
              </a:pPr>
              <a:r>
                <a:rPr lang="en-US" sz="782">
                  <a:solidFill>
                    <a:srgbClr val="000000"/>
                  </a:solidFill>
                  <a:latin typeface="PF Bague Sans Pro 2"/>
                </a:rPr>
                <a:t>Long-Term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79">
            <a:extLst>
              <a:ext uri="{FF2B5EF4-FFF2-40B4-BE49-F238E27FC236}">
                <a16:creationId xmlns:a16="http://schemas.microsoft.com/office/drawing/2014/main" id="{47C33F45-D55E-44B4-E6DF-B3168D8571C9}"/>
              </a:ext>
            </a:extLst>
          </p:cNvPr>
          <p:cNvSpPr/>
          <p:nvPr/>
        </p:nvSpPr>
        <p:spPr>
          <a:xfrm>
            <a:off x="227398" y="216754"/>
            <a:ext cx="11794813" cy="1315809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3360"/>
              </a:lnSpc>
              <a:defRPr sz="1800"/>
            </a:pPr>
            <a:r>
              <a:rPr lang="en-US" sz="4000" b="1" kern="1000" dirty="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Montserrat-Regular"/>
              </a:rPr>
              <a:t>Consolidated list of activities – narrative for Members</a:t>
            </a:r>
          </a:p>
          <a:p>
            <a:pPr marL="0" marR="0" lvl="0" indent="0" algn="l" defTabSz="9144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en-US" sz="4000" b="1" i="0" u="none" strike="noStrike" kern="1000" cap="none" spc="0" normalizeH="0" baseline="0" noProof="0" dirty="0">
              <a:ln>
                <a:noFill/>
              </a:ln>
              <a:solidFill>
                <a:srgbClr val="005BAA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Montserrat-Regular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C9B0C51-4365-08D6-CD09-AFCC319506B5}"/>
              </a:ext>
            </a:extLst>
          </p:cNvPr>
          <p:cNvSpPr txBox="1">
            <a:spLocks/>
          </p:cNvSpPr>
          <p:nvPr/>
        </p:nvSpPr>
        <p:spPr>
          <a:xfrm>
            <a:off x="289559" y="1253330"/>
            <a:ext cx="11573889" cy="4888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Currently provided as Annex to Doc 3.1 (EC-78)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Provides in a narrative form a description of the different proposed activities, and how they fit along the DRR value chain (linking to the activities listed in the table)</a:t>
            </a:r>
          </a:p>
          <a:p>
            <a:pPr algn="l"/>
            <a:r>
              <a:rPr lang="en-US" dirty="0"/>
              <a:t>Example:</a:t>
            </a:r>
          </a:p>
          <a:p>
            <a:pPr algn="l"/>
            <a:endParaRPr lang="en-US" dirty="0"/>
          </a:p>
          <a:p>
            <a:pPr algn="l"/>
            <a:endParaRPr lang="en-CH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CA1881-ABB5-0D3E-B71F-24E275447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182" y="2569139"/>
            <a:ext cx="9305925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33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79">
            <a:extLst>
              <a:ext uri="{FF2B5EF4-FFF2-40B4-BE49-F238E27FC236}">
                <a16:creationId xmlns:a16="http://schemas.microsoft.com/office/drawing/2014/main" id="{47C33F45-D55E-44B4-E6DF-B3168D8571C9}"/>
              </a:ext>
            </a:extLst>
          </p:cNvPr>
          <p:cNvSpPr/>
          <p:nvPr/>
        </p:nvSpPr>
        <p:spPr>
          <a:xfrm>
            <a:off x="227398" y="216754"/>
            <a:ext cx="11794813" cy="1315809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3360"/>
              </a:lnSpc>
              <a:defRPr sz="1800"/>
            </a:pPr>
            <a:r>
              <a:rPr lang="en-US" sz="4000" b="1" kern="1000" dirty="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Montserrat-Regular"/>
              </a:rPr>
              <a:t>Consolidated list of activities – feedback on priorities</a:t>
            </a:r>
          </a:p>
          <a:p>
            <a:pPr marL="0" marR="0" lvl="0" indent="0" algn="l" defTabSz="9144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en-US" sz="4000" b="1" i="0" u="none" strike="noStrike" kern="1000" cap="none" spc="0" normalizeH="0" baseline="0" noProof="0" dirty="0">
              <a:ln>
                <a:noFill/>
              </a:ln>
              <a:solidFill>
                <a:srgbClr val="005BAA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Montserrat-Regular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C9B0C51-4365-08D6-CD09-AFCC319506B5}"/>
              </a:ext>
            </a:extLst>
          </p:cNvPr>
          <p:cNvSpPr txBox="1">
            <a:spLocks/>
          </p:cNvSpPr>
          <p:nvPr/>
        </p:nvSpPr>
        <p:spPr>
          <a:xfrm>
            <a:off x="289559" y="1253330"/>
            <a:ext cx="11573889" cy="4888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The narrative list was circulated in late January 2024 to Members for their feedback on the prioritization of activities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Deadline coincided with the beginning of SERCOM-3 (4 March 2024) to be able to reflect the list of priority activities in the work </a:t>
            </a:r>
            <a:r>
              <a:rPr lang="en-US" dirty="0" err="1"/>
              <a:t>programme</a:t>
            </a:r>
            <a:r>
              <a:rPr lang="en-US" dirty="0"/>
              <a:t> of SERCOM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Only 39 Members provided feedback by 4 March.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SERCOM-3 considered all its workplan as a contribution to EW4All, and committed to follow the Implementation Plan (now Roadmap for implementation) to prioritize its activities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INFCOM-3 similarly committed, but identifying a subset of activities from its work </a:t>
            </a:r>
            <a:r>
              <a:rPr lang="en-US" dirty="0" err="1"/>
              <a:t>programme</a:t>
            </a:r>
            <a:r>
              <a:rPr lang="en-US" dirty="0"/>
              <a:t> as its contribution to EW4All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All feedback on priorities (from Members, SERCOM and INFCOM) has been included in the Roadmap for Implementation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algn="l"/>
            <a:endParaRPr lang="en-US" dirty="0"/>
          </a:p>
          <a:p>
            <a:pPr algn="l"/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354784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79">
            <a:extLst>
              <a:ext uri="{FF2B5EF4-FFF2-40B4-BE49-F238E27FC236}">
                <a16:creationId xmlns:a16="http://schemas.microsoft.com/office/drawing/2014/main" id="{47C33F45-D55E-44B4-E6DF-B3168D8571C9}"/>
              </a:ext>
            </a:extLst>
          </p:cNvPr>
          <p:cNvSpPr/>
          <p:nvPr/>
        </p:nvSpPr>
        <p:spPr>
          <a:xfrm>
            <a:off x="227398" y="216754"/>
            <a:ext cx="11794813" cy="879793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3360"/>
              </a:lnSpc>
              <a:defRPr sz="1800"/>
            </a:pPr>
            <a:r>
              <a:rPr lang="en-US" sz="4000" b="1" kern="1000" dirty="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  <a:sym typeface="Montserrat-Regular"/>
              </a:rPr>
              <a:t>Consolidated list of activities – Next Steps</a:t>
            </a:r>
          </a:p>
          <a:p>
            <a:pPr marL="0" marR="0" lvl="0" indent="0" algn="l" defTabSz="9144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endParaRPr kumimoji="0" lang="en-US" sz="4000" b="1" i="0" u="none" strike="noStrike" kern="1000" cap="none" spc="0" normalizeH="0" baseline="0" noProof="0" dirty="0">
              <a:ln>
                <a:noFill/>
              </a:ln>
              <a:solidFill>
                <a:srgbClr val="005BAA"/>
              </a:solidFill>
              <a:effectLst/>
              <a:uLnTx/>
              <a:uFillTx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  <a:sym typeface="Montserrat-Regular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C9B0C51-4365-08D6-CD09-AFCC319506B5}"/>
              </a:ext>
            </a:extLst>
          </p:cNvPr>
          <p:cNvSpPr txBox="1">
            <a:spLocks/>
          </p:cNvSpPr>
          <p:nvPr/>
        </p:nvSpPr>
        <p:spPr>
          <a:xfrm>
            <a:off x="5913119" y="1287462"/>
            <a:ext cx="5806441" cy="46140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Following EC-78: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second iteration of consultations with Members, based on the revised list of priority hazards by Members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Inclusion of identified updated priority activities into the Roadmap (being a “living document”)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By EC-79 (and following EC sessions):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Report on the status of implementation of the EW4All initiative and updates to the Roadmap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By 2026 (SERCOM-4 and INFCOM-4):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Based on the updates to the Roadmap for implementation, technical commissions to update their workplans to prioritize activities identified by Members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algn="l"/>
            <a:endParaRPr lang="en-US" sz="2800" dirty="0"/>
          </a:p>
          <a:p>
            <a:pPr algn="l"/>
            <a:endParaRPr lang="en-CH" sz="2800" dirty="0"/>
          </a:p>
        </p:txBody>
      </p:sp>
      <p:pic>
        <p:nvPicPr>
          <p:cNvPr id="3" name="Picture 2" descr="A diagram of steps to a plan&#10;&#10;Description automatically generated">
            <a:extLst>
              <a:ext uri="{FF2B5EF4-FFF2-40B4-BE49-F238E27FC236}">
                <a16:creationId xmlns:a16="http://schemas.microsoft.com/office/drawing/2014/main" id="{7CED5A45-E609-965C-AB9F-5CB7C3B42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6650"/>
            <a:ext cx="3662172" cy="610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255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EA28B-339C-72E2-024A-193EBA3D8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31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FR" sz="60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Thank you.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A72FBD4-668B-EB1A-B593-B2BE34336172}"/>
              </a:ext>
            </a:extLst>
          </p:cNvPr>
          <p:cNvSpPr txBox="1"/>
          <p:nvPr/>
        </p:nvSpPr>
        <p:spPr>
          <a:xfrm>
            <a:off x="3824879" y="5950894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2600864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MetadataListFieldId xmlns="0238f0ac-9b23-40a1-9bea-3608b3f97744" xsi:nil="true"/>
    <_dlc_DocId xmlns="9dd362d0-63f2-4e3c-ac06-664d054c738d">WMOOMM-1555984692-689</_dlc_DocId>
    <TaxCatchAll xmlns="9dd362d0-63f2-4e3c-ac06-664d054c738d" xsi:nil="true"/>
    <lcf76f155ced4ddcb4097134ff3c332f xmlns="0238f0ac-9b23-40a1-9bea-3608b3f97744">
      <Terms xmlns="http://schemas.microsoft.com/office/infopath/2007/PartnerControls"/>
    </lcf76f155ced4ddcb4097134ff3c332f>
    <ImageMetadataListItemId xmlns="0238f0ac-9b23-40a1-9bea-3608b3f97744" xsi:nil="true"/>
    <_dlc_DocIdUrl xmlns="9dd362d0-63f2-4e3c-ac06-664d054c738d">
      <Url>https://wmoomm.sharepoint.com/sites/Hub/_layouts/15/DocIdRedir.aspx?ID=WMOOMM-1555984692-689</Url>
      <Description>WMOOMM-1555984692-689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F6497A16C24847AD78F11B87F7D548" ma:contentTypeVersion="16" ma:contentTypeDescription="Create a new document." ma:contentTypeScope="" ma:versionID="b24a09ef88d31fe2c332dfc9acf6ef94">
  <xsd:schema xmlns:xsd="http://www.w3.org/2001/XMLSchema" xmlns:xs="http://www.w3.org/2001/XMLSchema" xmlns:p="http://schemas.microsoft.com/office/2006/metadata/properties" xmlns:ns2="0238f0ac-9b23-40a1-9bea-3608b3f97744" xmlns:ns3="9dd362d0-63f2-4e3c-ac06-664d054c738d" targetNamespace="http://schemas.microsoft.com/office/2006/metadata/properties" ma:root="true" ma:fieldsID="7541654dec875a3a88b8e896f4da81bb" ns2:_="" ns3:_="">
    <xsd:import namespace="0238f0ac-9b23-40a1-9bea-3608b3f97744"/>
    <xsd:import namespace="9dd362d0-63f2-4e3c-ac06-664d054c738d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_dlc_DocId" minOccurs="0"/>
                <xsd:element ref="ns3:_dlc_DocIdUrl" minOccurs="0"/>
                <xsd:element ref="ns3:_dlc_DocIdPersistId" minOccurs="0"/>
                <xsd:element ref="ns2:ImageMetadataListItemId" minOccurs="0"/>
                <xsd:element ref="ns2:ImageMetadataListFieldId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38f0ac-9b23-40a1-9bea-3608b3f97744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mageMetadataListItemId" ma:index="20" nillable="true" ma:displayName="ImageMetadataListItemId" ma:hidden="true" ma:indexed="true" ma:internalName="ImageMetadataListItemId">
      <xsd:simpleType>
        <xsd:restriction base="dms:Unknown"/>
      </xsd:simpleType>
    </xsd:element>
    <xsd:element name="ImageMetadataListFieldId" ma:index="21" nillable="true" ma:displayName="ImageMetadataListFieldId" ma:hidden="true" ma:indexed="true" ma:internalName="ImageMetadataListFieldId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d362d0-63f2-4e3c-ac06-664d054c738d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b17dc8f-c558-43f2-ab9d-5ed955ab729e}" ma:internalName="TaxCatchAll" ma:showField="CatchAllData" ma:web="9dd362d0-63f2-4e3c-ac06-664d054c73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7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EF1A46-B682-40F7-BBC5-399330EB74E6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E565FD8-2DDA-4874-A528-7291DA8AE3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BA3B44-D623-4C2A-AA23-C7D80C044A73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www.w3.org/XML/1998/namespace"/>
    <ds:schemaRef ds:uri="0238f0ac-9b23-40a1-9bea-3608b3f97744"/>
    <ds:schemaRef ds:uri="9dd362d0-63f2-4e3c-ac06-664d054c738d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9A07A5B3-48F2-4A82-B805-E2035ABF9C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38f0ac-9b23-40a1-9bea-3608b3f97744"/>
    <ds:schemaRef ds:uri="9dd362d0-63f2-4e3c-ac06-664d054c73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6234</TotalTime>
  <Words>2900</Words>
  <Application>Microsoft Office PowerPoint</Application>
  <PresentationFormat>Widescreen</PresentationFormat>
  <Paragraphs>320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PF Bague Sans Pro 1</vt:lpstr>
      <vt:lpstr>PF Bague Sans Pro 2</vt:lpstr>
      <vt:lpstr>Verdana</vt:lpstr>
      <vt:lpstr>Office Theme</vt:lpstr>
      <vt:lpstr>PowerPoint Presentation</vt:lpstr>
      <vt:lpstr>PowerPoint Presentation</vt:lpstr>
      <vt:lpstr>Methodology - Priority Hazards</vt:lpstr>
      <vt:lpstr>Methodology – Activities along the value 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Klara Josipovic</dc:creator>
  <cp:lastModifiedBy>Stefano Belfiore</cp:lastModifiedBy>
  <cp:revision>18</cp:revision>
  <dcterms:created xsi:type="dcterms:W3CDTF">2024-01-11T14:19:20Z</dcterms:created>
  <dcterms:modified xsi:type="dcterms:W3CDTF">2024-04-19T12:31:22Z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0x01010063F6497A16C24847AD78F11B87F7D548</vt:lpwstr>
  </property>
  <property fmtid="{D5CDD505-2E9C-101B-9397-08002B2CF9AE}" pid="3" name="_dlc_DocIdItemGuid">
    <vt:lpwstr>d9410c5b-4b37-4c8f-8899-06403149ffc9</vt:lpwstr>
  </property>
  <property fmtid="{D5CDD505-2E9C-101B-9397-08002B2CF9AE}" pid="4" name="MediaServiceImageTags">
    <vt:lpwstr/>
  </property>
</Properties>
</file>