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10"/>
  </p:notesMasterIdLst>
  <p:sldIdLst>
    <p:sldId id="265" r:id="rId2"/>
    <p:sldId id="263" r:id="rId3"/>
    <p:sldId id="279" r:id="rId4"/>
    <p:sldId id="280" r:id="rId5"/>
    <p:sldId id="281" r:id="rId6"/>
    <p:sldId id="282" r:id="rId7"/>
    <p:sldId id="283" r:id="rId8"/>
    <p:sldId id="278" r:id="rId9"/>
  </p:sldIdLst>
  <p:sldSz cx="9144000" cy="6858000" type="screen4x3"/>
  <p:notesSz cx="6400800" cy="8686800"/>
  <p:embeddedFontLst>
    <p:embeddedFont>
      <p:font typeface="PT Sans" panose="020B0604020202020204" charset="0"/>
      <p:italic r:id="rId11"/>
      <p:bold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Arial Black" panose="020B0A04020102020204" pitchFamily="34" charset="0"/>
      <p:bold r:id="rId17"/>
    </p:embeddedFont>
    <p:embeddedFont>
      <p:font typeface="Tahoma" panose="020B0604030504040204" pitchFamily="34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736">
          <p15:clr>
            <a:srgbClr val="A4A3A4"/>
          </p15:clr>
        </p15:guide>
        <p15:guide id="2" pos="201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432" y="9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736"/>
        <p:guide pos="201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HIRLEY\Documents\CRFM\REUNI&#211;N%20NOVIEMBRE\estad&#237;sticas\INGRESATES%20A%20CARRERA%20METEOROLOGIA%202008-2018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HIRLEY\Documents\CRFM\REUNI&#211;N%20NOVIEMBRE\estad&#237;sticas\INGRESATES%20A%20CARRERA%20METEOROLOGIA%202008-2018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HIRLEY\Documents\CRFM\REUNI&#211;N%20NOVIEMBRE\estad&#237;sticas\MATRICULADOS%202008-2018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PE" sz="2000" dirty="0">
                <a:solidFill>
                  <a:schemeClr val="tx1"/>
                </a:solidFill>
                <a:effectLst/>
              </a:rPr>
              <a:t>CIFRAS</a:t>
            </a:r>
            <a:r>
              <a:rPr lang="es-PE" sz="2000" baseline="0" dirty="0">
                <a:solidFill>
                  <a:schemeClr val="tx1"/>
                </a:solidFill>
                <a:effectLst/>
              </a:rPr>
              <a:t> DE INGRESANTES  DE LA ESPECIALIDAD</a:t>
            </a:r>
          </a:p>
          <a:p>
            <a:pPr>
              <a:defRPr/>
            </a:pPr>
            <a:r>
              <a:rPr lang="es-PE" sz="2000" baseline="0" dirty="0">
                <a:solidFill>
                  <a:schemeClr val="tx1"/>
                </a:solidFill>
                <a:effectLst/>
              </a:rPr>
              <a:t> DE METEOROLOGÍA-UNALM</a:t>
            </a:r>
            <a:endParaRPr lang="es-PE" sz="2000" dirty="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16133802577889772"/>
          <c:y val="3.4343335512262686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2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'[INGRESATES A CARRERA METEOROLOGIA 2008-2018.xlsx]Hoja1'!$E$5:$E$26</c:f>
              <c:strCache>
                <c:ptCount val="22"/>
                <c:pt idx="0">
                  <c:v>2008-I</c:v>
                </c:pt>
                <c:pt idx="1">
                  <c:v>2008-II</c:v>
                </c:pt>
                <c:pt idx="2">
                  <c:v>2009-I</c:v>
                </c:pt>
                <c:pt idx="3">
                  <c:v>2009-II</c:v>
                </c:pt>
                <c:pt idx="4">
                  <c:v>2010-I</c:v>
                </c:pt>
                <c:pt idx="5">
                  <c:v>2010-II</c:v>
                </c:pt>
                <c:pt idx="6">
                  <c:v>2011-I</c:v>
                </c:pt>
                <c:pt idx="7">
                  <c:v>2011-II</c:v>
                </c:pt>
                <c:pt idx="8">
                  <c:v>2012-I</c:v>
                </c:pt>
                <c:pt idx="9">
                  <c:v>2012-II</c:v>
                </c:pt>
                <c:pt idx="10">
                  <c:v>2013-I</c:v>
                </c:pt>
                <c:pt idx="11">
                  <c:v>2013-II</c:v>
                </c:pt>
                <c:pt idx="12">
                  <c:v>2014-I</c:v>
                </c:pt>
                <c:pt idx="13">
                  <c:v>2014-II</c:v>
                </c:pt>
                <c:pt idx="14">
                  <c:v>2015-I</c:v>
                </c:pt>
                <c:pt idx="15">
                  <c:v>2015-II</c:v>
                </c:pt>
                <c:pt idx="16">
                  <c:v>2016-I</c:v>
                </c:pt>
                <c:pt idx="17">
                  <c:v>2016-II</c:v>
                </c:pt>
                <c:pt idx="18">
                  <c:v>2017-I</c:v>
                </c:pt>
                <c:pt idx="19">
                  <c:v>2017-II</c:v>
                </c:pt>
                <c:pt idx="20">
                  <c:v>2018-I</c:v>
                </c:pt>
                <c:pt idx="21">
                  <c:v>2018-II</c:v>
                </c:pt>
              </c:strCache>
            </c:strRef>
          </c:cat>
          <c:val>
            <c:numRef>
              <c:f>'[INGRESATES A CARRERA METEOROLOGIA 2008-2018.xlsx]Hoja1'!$F$5:$F$26</c:f>
              <c:numCache>
                <c:formatCode>General</c:formatCode>
                <c:ptCount val="22"/>
                <c:pt idx="0">
                  <c:v>15</c:v>
                </c:pt>
                <c:pt idx="1">
                  <c:v>20</c:v>
                </c:pt>
                <c:pt idx="2">
                  <c:v>15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16</c:v>
                </c:pt>
                <c:pt idx="7">
                  <c:v>20</c:v>
                </c:pt>
                <c:pt idx="8">
                  <c:v>25</c:v>
                </c:pt>
                <c:pt idx="9">
                  <c:v>25</c:v>
                </c:pt>
                <c:pt idx="10">
                  <c:v>25</c:v>
                </c:pt>
                <c:pt idx="11">
                  <c:v>15</c:v>
                </c:pt>
                <c:pt idx="12">
                  <c:v>15</c:v>
                </c:pt>
                <c:pt idx="13">
                  <c:v>15</c:v>
                </c:pt>
                <c:pt idx="14">
                  <c:v>17</c:v>
                </c:pt>
                <c:pt idx="15">
                  <c:v>15</c:v>
                </c:pt>
                <c:pt idx="16">
                  <c:v>15</c:v>
                </c:pt>
                <c:pt idx="17">
                  <c:v>16</c:v>
                </c:pt>
                <c:pt idx="18">
                  <c:v>29</c:v>
                </c:pt>
                <c:pt idx="19">
                  <c:v>17</c:v>
                </c:pt>
                <c:pt idx="20">
                  <c:v>26</c:v>
                </c:pt>
                <c:pt idx="21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4"/>
        <c:axId val="127845120"/>
        <c:axId val="138089600"/>
      </c:barChart>
      <c:catAx>
        <c:axId val="1278451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E" sz="1600" dirty="0"/>
                  <a:t>CICLO</a:t>
                </a:r>
                <a:r>
                  <a:rPr lang="es-PE" sz="1600" baseline="0" dirty="0"/>
                  <a:t> DE INGRESO</a:t>
                </a:r>
                <a:endParaRPr lang="es-PE" sz="1600" dirty="0"/>
              </a:p>
            </c:rich>
          </c:tx>
          <c:layout/>
          <c:overlay val="0"/>
        </c:title>
        <c:majorTickMark val="out"/>
        <c:minorTickMark val="none"/>
        <c:tickLblPos val="nextTo"/>
        <c:spPr>
          <a:ln w="19050" cmpd="sng"/>
          <a:effectLst>
            <a:glow rad="63500">
              <a:srgbClr val="FFC000">
                <a:alpha val="40000"/>
              </a:srgbClr>
            </a:glow>
          </a:effectLst>
        </c:spPr>
        <c:txPr>
          <a:bodyPr rot="-5400000" vert="horz"/>
          <a:lstStyle/>
          <a:p>
            <a:pPr>
              <a:defRPr sz="1400" b="1">
                <a:latin typeface="DejaVu Sans" panose="020B0603030804020204" pitchFamily="34" charset="0"/>
                <a:ea typeface="DejaVu Sans" panose="020B0603030804020204" pitchFamily="34" charset="0"/>
                <a:cs typeface="DejaVu Sans" panose="020B0603030804020204" pitchFamily="34" charset="0"/>
              </a:defRPr>
            </a:pPr>
            <a:endParaRPr lang="es-MX"/>
          </a:p>
        </c:txPr>
        <c:crossAx val="138089600"/>
        <c:crosses val="autoZero"/>
        <c:auto val="1"/>
        <c:lblAlgn val="ctr"/>
        <c:lblOffset val="100"/>
        <c:noMultiLvlLbl val="0"/>
      </c:catAx>
      <c:valAx>
        <c:axId val="138089600"/>
        <c:scaling>
          <c:orientation val="minMax"/>
          <c:max val="30"/>
        </c:scaling>
        <c:delete val="1"/>
        <c:axPos val="l"/>
        <c:majorGridlines>
          <c:spPr>
            <a:ln>
              <a:noFill/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s-PE" sz="1200"/>
                  <a:t>NÚMERO</a:t>
                </a:r>
                <a:r>
                  <a:rPr lang="es-PE" sz="1200" baseline="0"/>
                  <a:t> DE INGRESANTES</a:t>
                </a:r>
                <a:endParaRPr lang="es-PE" sz="1200"/>
              </a:p>
            </c:rich>
          </c:tx>
          <c:layout>
            <c:manualLayout>
              <c:xMode val="edge"/>
              <c:yMode val="edge"/>
              <c:x val="9.5351597126738536E-3"/>
              <c:y val="0.46328426356175917"/>
            </c:manualLayout>
          </c:layout>
          <c:overlay val="0"/>
          <c:spPr>
            <a:ln>
              <a:noFill/>
            </a:ln>
          </c:spPr>
        </c:title>
        <c:numFmt formatCode="General" sourceLinked="1"/>
        <c:majorTickMark val="out"/>
        <c:minorTickMark val="none"/>
        <c:tickLblPos val="nextTo"/>
        <c:crossAx val="12784512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[INGRESATES A CARRERA METEOROLOGIA 2008-2018.xlsx]Hoja3!Tabla dinámica11</c:name>
    <c:fmtId val="-1"/>
  </c:pivotSource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PE" sz="2000" dirty="0"/>
              <a:t>NÚMERO</a:t>
            </a:r>
            <a:r>
              <a:rPr lang="es-PE" sz="2000" baseline="0" dirty="0"/>
              <a:t> DE </a:t>
            </a:r>
            <a:r>
              <a:rPr lang="es-PE" sz="2000" baseline="0" dirty="0" smtClean="0"/>
              <a:t>INGRESANTES </a:t>
            </a:r>
            <a:r>
              <a:rPr lang="es-PE" sz="2000" b="1" i="0" baseline="0" dirty="0" smtClean="0">
                <a:effectLst/>
              </a:rPr>
              <a:t>POR GÉNERO</a:t>
            </a:r>
            <a:endParaRPr lang="es-PE" sz="2400" dirty="0" smtClean="0"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PE" sz="2000" baseline="0" dirty="0" smtClean="0"/>
              <a:t> A LA ESPCIALIDAD DE METEOROLOGÍA</a:t>
            </a:r>
            <a:endParaRPr lang="es-PE" sz="2000" dirty="0"/>
          </a:p>
        </c:rich>
      </c:tx>
      <c:layout>
        <c:manualLayout>
          <c:xMode val="edge"/>
          <c:yMode val="edge"/>
          <c:x val="0.1745111424717731"/>
          <c:y val="0"/>
        </c:manualLayout>
      </c:layout>
      <c:overlay val="0"/>
    </c:title>
    <c:autoTitleDeleted val="0"/>
    <c:pivotFmts>
      <c:pivotFmt>
        <c:idx val="0"/>
        <c:spPr>
          <a:solidFill>
            <a:schemeClr val="accent2"/>
          </a:solidFill>
          <a:scene3d>
            <a:camera prst="orthographicFront"/>
            <a:lightRig rig="threePt" dir="t"/>
          </a:scene3d>
          <a:sp3d>
            <a:bevelT w="6350"/>
          </a:sp3d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 sz="700" b="1">
                  <a:solidFill>
                    <a:schemeClr val="bg1"/>
                  </a:solidFill>
                </a:defRPr>
              </a:pPr>
              <a:endParaRPr lang="es-MX"/>
            </a:p>
          </c:txPr>
          <c:dLblPos val="inBase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"/>
        <c:spPr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 sz="700" b="1">
                  <a:solidFill>
                    <a:schemeClr val="bg1"/>
                  </a:solidFill>
                </a:defRPr>
              </a:pPr>
              <a:endParaRPr lang="es-MX"/>
            </a:p>
          </c:txPr>
          <c:dLblPos val="inBase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"/>
        <c:dLbl>
          <c:idx val="0"/>
          <c:spPr/>
          <c:txPr>
            <a:bodyPr anchor="ctr" anchorCtr="0"/>
            <a:lstStyle/>
            <a:p>
              <a:pPr>
                <a:defRPr sz="700" b="1">
                  <a:solidFill>
                    <a:schemeClr val="bg1"/>
                  </a:solidFill>
                </a:defRPr>
              </a:pPr>
              <a:endParaRPr lang="es-MX"/>
            </a:p>
          </c:txPr>
          <c:showLegendKey val="1"/>
          <c:showVal val="1"/>
          <c:showCatName val="1"/>
          <c:showSerName val="1"/>
          <c:showPercent val="1"/>
          <c:showBubbleSize val="1"/>
        </c:dLbl>
      </c:pivotFmt>
      <c:pivotFmt>
        <c:idx val="3"/>
        <c:dLbl>
          <c:idx val="0"/>
          <c:spPr/>
          <c:txPr>
            <a:bodyPr anchor="ctr" anchorCtr="0"/>
            <a:lstStyle/>
            <a:p>
              <a:pPr>
                <a:defRPr sz="700" b="1">
                  <a:solidFill>
                    <a:schemeClr val="bg1"/>
                  </a:solidFill>
                </a:defRPr>
              </a:pPr>
              <a:endParaRPr lang="es-MX"/>
            </a:p>
          </c:txPr>
          <c:showLegendKey val="1"/>
          <c:showVal val="1"/>
          <c:showCatName val="1"/>
          <c:showSerName val="1"/>
          <c:showPercent val="1"/>
          <c:showBubbleSize val="1"/>
        </c:dLbl>
      </c:pivotFmt>
      <c:pivotFmt>
        <c:idx val="4"/>
        <c:spPr>
          <a:solidFill>
            <a:schemeClr val="accent2"/>
          </a:solidFill>
          <a:scene3d>
            <a:camera prst="orthographicFront"/>
            <a:lightRig rig="threePt" dir="t"/>
          </a:scene3d>
          <a:sp3d>
            <a:bevelT w="6350"/>
          </a:sp3d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 sz="700" b="1">
                  <a:solidFill>
                    <a:schemeClr val="bg1"/>
                  </a:solidFill>
                </a:defRPr>
              </a:pPr>
              <a:endParaRPr lang="es-MX"/>
            </a:p>
          </c:txPr>
          <c:dLblPos val="inBase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"/>
        <c:dLbl>
          <c:idx val="0"/>
          <c:spPr/>
          <c:txPr>
            <a:bodyPr anchor="ctr" anchorCtr="0"/>
            <a:lstStyle/>
            <a:p>
              <a:pPr>
                <a:defRPr sz="700" b="1">
                  <a:solidFill>
                    <a:schemeClr val="bg1"/>
                  </a:solidFill>
                </a:defRPr>
              </a:pPr>
              <a:endParaRPr lang="es-MX"/>
            </a:p>
          </c:txPr>
          <c:dLblPos val="inBase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"/>
        <c:spPr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 sz="700" b="1">
                  <a:solidFill>
                    <a:schemeClr val="bg1"/>
                  </a:solidFill>
                </a:defRPr>
              </a:pPr>
              <a:endParaRPr lang="es-MX"/>
            </a:p>
          </c:txPr>
          <c:dLblPos val="inBase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"/>
        <c:dLbl>
          <c:idx val="0"/>
          <c:spPr/>
          <c:txPr>
            <a:bodyPr anchor="ctr" anchorCtr="0"/>
            <a:lstStyle/>
            <a:p>
              <a:pPr>
                <a:defRPr sz="700" b="1">
                  <a:solidFill>
                    <a:schemeClr val="bg1"/>
                  </a:solidFill>
                </a:defRPr>
              </a:pPr>
              <a:endParaRPr lang="es-MX"/>
            </a:p>
          </c:txPr>
          <c:dLblPos val="inBase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8"/>
        <c:spPr>
          <a:solidFill>
            <a:schemeClr val="accent2"/>
          </a:solidFill>
          <a:scene3d>
            <a:camera prst="orthographicFront"/>
            <a:lightRig rig="threePt" dir="t"/>
          </a:scene3d>
          <a:sp3d>
            <a:bevelT w="6350"/>
          </a:sp3d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 sz="700" b="1">
                  <a:solidFill>
                    <a:schemeClr val="bg1"/>
                  </a:solidFill>
                </a:defRPr>
              </a:pPr>
              <a:endParaRPr lang="es-MX"/>
            </a:p>
          </c:txPr>
          <c:dLblPos val="inBase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9"/>
        <c:dLbl>
          <c:idx val="0"/>
          <c:spPr/>
          <c:txPr>
            <a:bodyPr anchor="ctr" anchorCtr="0"/>
            <a:lstStyle/>
            <a:p>
              <a:pPr>
                <a:defRPr sz="700" b="1">
                  <a:solidFill>
                    <a:schemeClr val="bg1"/>
                  </a:solidFill>
                </a:defRPr>
              </a:pPr>
              <a:endParaRPr lang="es-MX"/>
            </a:p>
          </c:txPr>
          <c:dLblPos val="inBase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0"/>
        <c:spPr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 sz="700" b="1">
                  <a:solidFill>
                    <a:schemeClr val="bg1"/>
                  </a:solidFill>
                </a:defRPr>
              </a:pPr>
              <a:endParaRPr lang="es-MX"/>
            </a:p>
          </c:txPr>
          <c:dLblPos val="inBase"/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1"/>
        <c:dLbl>
          <c:idx val="0"/>
          <c:spPr/>
          <c:txPr>
            <a:bodyPr anchor="ctr" anchorCtr="0"/>
            <a:lstStyle/>
            <a:p>
              <a:pPr>
                <a:defRPr sz="700" b="1">
                  <a:solidFill>
                    <a:schemeClr val="bg1"/>
                  </a:solidFill>
                </a:defRPr>
              </a:pPr>
              <a:endParaRPr lang="es-MX"/>
            </a:p>
          </c:txPr>
          <c:dLblPos val="inBase"/>
          <c:showLegendKey val="0"/>
          <c:showVal val="1"/>
          <c:showCatName val="0"/>
          <c:showSerName val="0"/>
          <c:showPercent val="0"/>
          <c:showBubbleSize val="0"/>
        </c:dLbl>
      </c:pivotFmt>
    </c:pivotFmts>
    <c:plotArea>
      <c:layout>
        <c:manualLayout>
          <c:layoutTarget val="inner"/>
          <c:xMode val="edge"/>
          <c:yMode val="edge"/>
          <c:x val="3.7014367549611106E-2"/>
          <c:y val="0.10149840425228228"/>
          <c:w val="0.9293216731657914"/>
          <c:h val="0.69510778739567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Hoja3!$B$3:$B$4</c:f>
              <c:strCache>
                <c:ptCount val="1"/>
                <c:pt idx="0">
                  <c:v>FEMENINO</c:v>
                </c:pt>
              </c:strCache>
            </c:strRef>
          </c:tx>
          <c:spPr>
            <a:solidFill>
              <a:schemeClr val="accent3"/>
            </a:solidFill>
            <a:scene3d>
              <a:camera prst="orthographicFront"/>
              <a:lightRig rig="threePt" dir="t"/>
            </a:scene3d>
            <a:sp3d>
              <a:bevelT w="44450"/>
            </a:sp3d>
          </c:spPr>
          <c:invertIfNegative val="0"/>
          <c:dLbls>
            <c:dLbl>
              <c:idx val="21"/>
              <c:spPr/>
              <c:txPr>
                <a:bodyPr anchor="ctr" anchorCtr="0"/>
                <a:lstStyle/>
                <a:p>
                  <a:pPr>
                    <a:defRPr sz="1000" b="1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Hoja3!$A$5:$A$27</c:f>
              <c:strCache>
                <c:ptCount val="22"/>
                <c:pt idx="0">
                  <c:v>2008-I</c:v>
                </c:pt>
                <c:pt idx="1">
                  <c:v>2008-II</c:v>
                </c:pt>
                <c:pt idx="2">
                  <c:v>2009-I</c:v>
                </c:pt>
                <c:pt idx="3">
                  <c:v>2009-II</c:v>
                </c:pt>
                <c:pt idx="4">
                  <c:v>2010-I</c:v>
                </c:pt>
                <c:pt idx="5">
                  <c:v>2010-II</c:v>
                </c:pt>
                <c:pt idx="6">
                  <c:v>2011-I</c:v>
                </c:pt>
                <c:pt idx="7">
                  <c:v>2011-II</c:v>
                </c:pt>
                <c:pt idx="8">
                  <c:v>2012-I</c:v>
                </c:pt>
                <c:pt idx="9">
                  <c:v>2012-II</c:v>
                </c:pt>
                <c:pt idx="10">
                  <c:v>2013-I</c:v>
                </c:pt>
                <c:pt idx="11">
                  <c:v>2013-II</c:v>
                </c:pt>
                <c:pt idx="12">
                  <c:v>2014-I</c:v>
                </c:pt>
                <c:pt idx="13">
                  <c:v>2014-II</c:v>
                </c:pt>
                <c:pt idx="14">
                  <c:v>2015-I</c:v>
                </c:pt>
                <c:pt idx="15">
                  <c:v>2015-II</c:v>
                </c:pt>
                <c:pt idx="16">
                  <c:v>2016-I</c:v>
                </c:pt>
                <c:pt idx="17">
                  <c:v>2016-II</c:v>
                </c:pt>
                <c:pt idx="18">
                  <c:v>2017-I</c:v>
                </c:pt>
                <c:pt idx="19">
                  <c:v>2017-II</c:v>
                </c:pt>
                <c:pt idx="20">
                  <c:v>2018-I</c:v>
                </c:pt>
                <c:pt idx="21">
                  <c:v>2018-II</c:v>
                </c:pt>
              </c:strCache>
            </c:strRef>
          </c:cat>
          <c:val>
            <c:numRef>
              <c:f>Hoja3!$B$5:$B$27</c:f>
              <c:numCache>
                <c:formatCode>General</c:formatCode>
                <c:ptCount val="22"/>
                <c:pt idx="0">
                  <c:v>6</c:v>
                </c:pt>
                <c:pt idx="1">
                  <c:v>8</c:v>
                </c:pt>
                <c:pt idx="2">
                  <c:v>6</c:v>
                </c:pt>
                <c:pt idx="3">
                  <c:v>13</c:v>
                </c:pt>
                <c:pt idx="4">
                  <c:v>7</c:v>
                </c:pt>
                <c:pt idx="5">
                  <c:v>7</c:v>
                </c:pt>
                <c:pt idx="6">
                  <c:v>8</c:v>
                </c:pt>
                <c:pt idx="7">
                  <c:v>7</c:v>
                </c:pt>
                <c:pt idx="8">
                  <c:v>10</c:v>
                </c:pt>
                <c:pt idx="9">
                  <c:v>11</c:v>
                </c:pt>
                <c:pt idx="10">
                  <c:v>11</c:v>
                </c:pt>
                <c:pt idx="11">
                  <c:v>5</c:v>
                </c:pt>
                <c:pt idx="12">
                  <c:v>9</c:v>
                </c:pt>
                <c:pt idx="13">
                  <c:v>4</c:v>
                </c:pt>
                <c:pt idx="14">
                  <c:v>6</c:v>
                </c:pt>
                <c:pt idx="15">
                  <c:v>6</c:v>
                </c:pt>
                <c:pt idx="16">
                  <c:v>4</c:v>
                </c:pt>
                <c:pt idx="17">
                  <c:v>7</c:v>
                </c:pt>
                <c:pt idx="18">
                  <c:v>8</c:v>
                </c:pt>
                <c:pt idx="19">
                  <c:v>6</c:v>
                </c:pt>
                <c:pt idx="20">
                  <c:v>10</c:v>
                </c:pt>
                <c:pt idx="21">
                  <c:v>9</c:v>
                </c:pt>
              </c:numCache>
            </c:numRef>
          </c:val>
        </c:ser>
        <c:ser>
          <c:idx val="1"/>
          <c:order val="1"/>
          <c:tx>
            <c:strRef>
              <c:f>Hoja3!$C$3:$C$4</c:f>
              <c:strCache>
                <c:ptCount val="1"/>
                <c:pt idx="0">
                  <c:v>MASCULINO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20"/>
              <c:spPr/>
              <c:txPr>
                <a:bodyPr anchor="ctr" anchorCtr="0"/>
                <a:lstStyle/>
                <a:p>
                  <a:pPr>
                    <a:defRPr sz="1000" b="1">
                      <a:solidFill>
                        <a:schemeClr val="tx1"/>
                      </a:solidFill>
                    </a:defRPr>
                  </a:pPr>
                  <a:endParaRPr lang="es-MX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Hoja3!$A$5:$A$27</c:f>
              <c:strCache>
                <c:ptCount val="22"/>
                <c:pt idx="0">
                  <c:v>2008-I</c:v>
                </c:pt>
                <c:pt idx="1">
                  <c:v>2008-II</c:v>
                </c:pt>
                <c:pt idx="2">
                  <c:v>2009-I</c:v>
                </c:pt>
                <c:pt idx="3">
                  <c:v>2009-II</c:v>
                </c:pt>
                <c:pt idx="4">
                  <c:v>2010-I</c:v>
                </c:pt>
                <c:pt idx="5">
                  <c:v>2010-II</c:v>
                </c:pt>
                <c:pt idx="6">
                  <c:v>2011-I</c:v>
                </c:pt>
                <c:pt idx="7">
                  <c:v>2011-II</c:v>
                </c:pt>
                <c:pt idx="8">
                  <c:v>2012-I</c:v>
                </c:pt>
                <c:pt idx="9">
                  <c:v>2012-II</c:v>
                </c:pt>
                <c:pt idx="10">
                  <c:v>2013-I</c:v>
                </c:pt>
                <c:pt idx="11">
                  <c:v>2013-II</c:v>
                </c:pt>
                <c:pt idx="12">
                  <c:v>2014-I</c:v>
                </c:pt>
                <c:pt idx="13">
                  <c:v>2014-II</c:v>
                </c:pt>
                <c:pt idx="14">
                  <c:v>2015-I</c:v>
                </c:pt>
                <c:pt idx="15">
                  <c:v>2015-II</c:v>
                </c:pt>
                <c:pt idx="16">
                  <c:v>2016-I</c:v>
                </c:pt>
                <c:pt idx="17">
                  <c:v>2016-II</c:v>
                </c:pt>
                <c:pt idx="18">
                  <c:v>2017-I</c:v>
                </c:pt>
                <c:pt idx="19">
                  <c:v>2017-II</c:v>
                </c:pt>
                <c:pt idx="20">
                  <c:v>2018-I</c:v>
                </c:pt>
                <c:pt idx="21">
                  <c:v>2018-II</c:v>
                </c:pt>
              </c:strCache>
            </c:strRef>
          </c:cat>
          <c:val>
            <c:numRef>
              <c:f>Hoja3!$C$5:$C$27</c:f>
              <c:numCache>
                <c:formatCode>General</c:formatCode>
                <c:ptCount val="22"/>
                <c:pt idx="0">
                  <c:v>9</c:v>
                </c:pt>
                <c:pt idx="1">
                  <c:v>12</c:v>
                </c:pt>
                <c:pt idx="2">
                  <c:v>9</c:v>
                </c:pt>
                <c:pt idx="3">
                  <c:v>7</c:v>
                </c:pt>
                <c:pt idx="4">
                  <c:v>13</c:v>
                </c:pt>
                <c:pt idx="5">
                  <c:v>13</c:v>
                </c:pt>
                <c:pt idx="6">
                  <c:v>8</c:v>
                </c:pt>
                <c:pt idx="7">
                  <c:v>13</c:v>
                </c:pt>
                <c:pt idx="8">
                  <c:v>15</c:v>
                </c:pt>
                <c:pt idx="9">
                  <c:v>14</c:v>
                </c:pt>
                <c:pt idx="10">
                  <c:v>14</c:v>
                </c:pt>
                <c:pt idx="11">
                  <c:v>10</c:v>
                </c:pt>
                <c:pt idx="12">
                  <c:v>6</c:v>
                </c:pt>
                <c:pt idx="13">
                  <c:v>11</c:v>
                </c:pt>
                <c:pt idx="14">
                  <c:v>11</c:v>
                </c:pt>
                <c:pt idx="15">
                  <c:v>9</c:v>
                </c:pt>
                <c:pt idx="16">
                  <c:v>11</c:v>
                </c:pt>
                <c:pt idx="17">
                  <c:v>9</c:v>
                </c:pt>
                <c:pt idx="18">
                  <c:v>21</c:v>
                </c:pt>
                <c:pt idx="19">
                  <c:v>11</c:v>
                </c:pt>
                <c:pt idx="20">
                  <c:v>16</c:v>
                </c:pt>
                <c:pt idx="21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-5"/>
        <c:axId val="230026624"/>
        <c:axId val="230075776"/>
      </c:barChart>
      <c:catAx>
        <c:axId val="2300266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E" sz="1800" dirty="0" smtClean="0">
                    <a:latin typeface="DejaVu Sans" panose="020B0603030804020204" pitchFamily="34" charset="0"/>
                    <a:ea typeface="DejaVu Sans" panose="020B0603030804020204" pitchFamily="34" charset="0"/>
                    <a:cs typeface="DejaVu Sans" panose="020B0603030804020204" pitchFamily="34" charset="0"/>
                  </a:rPr>
                  <a:t>CICLO DE INGRESO</a:t>
                </a:r>
                <a:endParaRPr lang="es-PE" sz="1800" dirty="0">
                  <a:latin typeface="DejaVu Sans" panose="020B0603030804020204" pitchFamily="34" charset="0"/>
                  <a:ea typeface="DejaVu Sans" panose="020B0603030804020204" pitchFamily="34" charset="0"/>
                  <a:cs typeface="DejaVu Sans" panose="020B0603030804020204" pitchFamily="34" charset="0"/>
                </a:endParaRP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 rot="-5400000" vert="horz"/>
          <a:lstStyle/>
          <a:p>
            <a:pPr>
              <a:defRPr sz="1100" b="1"/>
            </a:pPr>
            <a:endParaRPr lang="es-MX"/>
          </a:p>
        </c:txPr>
        <c:crossAx val="230075776"/>
        <c:crosses val="autoZero"/>
        <c:auto val="1"/>
        <c:lblAlgn val="ctr"/>
        <c:lblOffset val="100"/>
        <c:noMultiLvlLbl val="0"/>
      </c:catAx>
      <c:valAx>
        <c:axId val="23007577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3002662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es-MX"/>
          </a:p>
        </c:txPr>
      </c:legendEntry>
      <c:legendEntry>
        <c:idx val="1"/>
        <c:txPr>
          <a:bodyPr/>
          <a:lstStyle/>
          <a:p>
            <a:pPr>
              <a:defRPr sz="1400"/>
            </a:pPr>
            <a:endParaRPr lang="es-MX"/>
          </a:p>
        </c:txPr>
      </c:legendEntry>
      <c:layout>
        <c:manualLayout>
          <c:xMode val="edge"/>
          <c:yMode val="edge"/>
          <c:x val="0.43722816381283625"/>
          <c:y val="0.13388213243768102"/>
          <c:w val="0.1721357177026244"/>
          <c:h val="0.1759824675732482"/>
        </c:manualLayout>
      </c:layout>
      <c:overlay val="0"/>
    </c:legend>
    <c:plotVisOnly val="1"/>
    <c:dispBlanksAs val="gap"/>
    <c:showDLblsOverMax val="0"/>
  </c:chart>
  <c:externalData r:id="rId2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PE"/>
              <a:t>MATRICULADOS POR CICLO EN LA ESPECIALIDAD DE METEOROLOGÍA 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2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 w="69850"/>
            </a:sp3d>
          </c:spPr>
          <c:invertIfNegative val="0"/>
          <c:dPt>
            <c:idx val="21"/>
            <c:invertIfNegative val="0"/>
            <c:bubble3D val="0"/>
            <c:spPr>
              <a:pattFill prst="wdDnDiag">
                <a:fgClr>
                  <a:schemeClr val="tx2"/>
                </a:fgClr>
                <a:bgClr>
                  <a:schemeClr val="tx2">
                    <a:lumMod val="40000"/>
                    <a:lumOff val="60000"/>
                  </a:schemeClr>
                </a:bgClr>
              </a:pattFill>
              <a:scene3d>
                <a:camera prst="orthographicFront"/>
                <a:lightRig rig="threePt" dir="t"/>
              </a:scene3d>
              <a:sp3d>
                <a:bevelT w="69850"/>
              </a:sp3d>
            </c:spPr>
          </c:dPt>
          <c:dLbls>
            <c:dLbl>
              <c:idx val="21"/>
              <c:layout>
                <c:manualLayout>
                  <c:x val="-2.9151949140637265E-3"/>
                  <c:y val="-1.119805030481622E-2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/>
                      <a:t>218</a:t>
                    </a:r>
                    <a:endParaRPr lang="en-US" sz="66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'[MATRICULADOS 2008-2018.xlsx]Hoja1'!$A$5:$A$26</c:f>
              <c:strCache>
                <c:ptCount val="22"/>
                <c:pt idx="0">
                  <c:v>2008-I</c:v>
                </c:pt>
                <c:pt idx="1">
                  <c:v>2008-II</c:v>
                </c:pt>
                <c:pt idx="2">
                  <c:v>2009-I</c:v>
                </c:pt>
                <c:pt idx="3">
                  <c:v>2009-II</c:v>
                </c:pt>
                <c:pt idx="4">
                  <c:v>2010-I</c:v>
                </c:pt>
                <c:pt idx="5">
                  <c:v>2010-II</c:v>
                </c:pt>
                <c:pt idx="6">
                  <c:v>2011-I</c:v>
                </c:pt>
                <c:pt idx="7">
                  <c:v>2011-II</c:v>
                </c:pt>
                <c:pt idx="8">
                  <c:v>2012-I</c:v>
                </c:pt>
                <c:pt idx="9">
                  <c:v>2012-II</c:v>
                </c:pt>
                <c:pt idx="10">
                  <c:v>2013-I</c:v>
                </c:pt>
                <c:pt idx="11">
                  <c:v>2013-II</c:v>
                </c:pt>
                <c:pt idx="12">
                  <c:v>2014-I</c:v>
                </c:pt>
                <c:pt idx="13">
                  <c:v>2014-II</c:v>
                </c:pt>
                <c:pt idx="14">
                  <c:v>2015-I</c:v>
                </c:pt>
                <c:pt idx="15">
                  <c:v>2015-II</c:v>
                </c:pt>
                <c:pt idx="16">
                  <c:v>2016-I</c:v>
                </c:pt>
                <c:pt idx="17">
                  <c:v>2016-II</c:v>
                </c:pt>
                <c:pt idx="18">
                  <c:v>2017-I</c:v>
                </c:pt>
                <c:pt idx="19">
                  <c:v>2017-II</c:v>
                </c:pt>
                <c:pt idx="20">
                  <c:v>2018-I</c:v>
                </c:pt>
                <c:pt idx="21">
                  <c:v>2018-II</c:v>
                </c:pt>
              </c:strCache>
            </c:strRef>
          </c:cat>
          <c:val>
            <c:numRef>
              <c:f>'[MATRICULADOS 2008-2018.xlsx]Hoja1'!$B$5:$B$26</c:f>
              <c:numCache>
                <c:formatCode>General</c:formatCode>
                <c:ptCount val="22"/>
                <c:pt idx="0">
                  <c:v>14</c:v>
                </c:pt>
                <c:pt idx="1">
                  <c:v>31</c:v>
                </c:pt>
                <c:pt idx="2">
                  <c:v>45</c:v>
                </c:pt>
                <c:pt idx="3">
                  <c:v>60</c:v>
                </c:pt>
                <c:pt idx="4">
                  <c:v>78</c:v>
                </c:pt>
                <c:pt idx="5">
                  <c:v>98</c:v>
                </c:pt>
                <c:pt idx="6">
                  <c:v>102</c:v>
                </c:pt>
                <c:pt idx="7">
                  <c:v>119</c:v>
                </c:pt>
                <c:pt idx="8">
                  <c:v>137</c:v>
                </c:pt>
                <c:pt idx="9">
                  <c:v>157</c:v>
                </c:pt>
                <c:pt idx="10">
                  <c:v>168</c:v>
                </c:pt>
                <c:pt idx="11">
                  <c:v>172</c:v>
                </c:pt>
                <c:pt idx="12">
                  <c:v>175</c:v>
                </c:pt>
                <c:pt idx="13">
                  <c:v>169</c:v>
                </c:pt>
                <c:pt idx="14">
                  <c:v>173</c:v>
                </c:pt>
                <c:pt idx="15">
                  <c:v>171</c:v>
                </c:pt>
                <c:pt idx="16">
                  <c:v>145</c:v>
                </c:pt>
                <c:pt idx="17">
                  <c:v>159</c:v>
                </c:pt>
                <c:pt idx="18">
                  <c:v>172</c:v>
                </c:pt>
                <c:pt idx="19">
                  <c:v>174</c:v>
                </c:pt>
                <c:pt idx="20">
                  <c:v>193</c:v>
                </c:pt>
                <c:pt idx="21">
                  <c:v>218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overlap val="13"/>
        <c:axId val="261124864"/>
        <c:axId val="261127168"/>
      </c:barChart>
      <c:catAx>
        <c:axId val="2611248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PE" sz="1400" dirty="0" smtClean="0"/>
                  <a:t>SEMESTRE</a:t>
                </a:r>
                <a:r>
                  <a:rPr lang="es-PE" sz="1400" baseline="0" dirty="0" smtClean="0"/>
                  <a:t> ACADÉMICO</a:t>
                </a:r>
                <a:endParaRPr lang="es-PE" sz="1400" dirty="0"/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 rot="-5400000" vert="horz"/>
          <a:lstStyle/>
          <a:p>
            <a:pPr>
              <a:defRPr sz="1200" b="1"/>
            </a:pPr>
            <a:endParaRPr lang="es-MX"/>
          </a:p>
        </c:txPr>
        <c:crossAx val="261127168"/>
        <c:crosses val="autoZero"/>
        <c:auto val="1"/>
        <c:lblAlgn val="ctr"/>
        <c:lblOffset val="100"/>
        <c:noMultiLvlLbl val="0"/>
      </c:catAx>
      <c:valAx>
        <c:axId val="26112716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6112486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615AC2-513F-475F-9912-0794C69AFB9E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PE"/>
        </a:p>
      </dgm:t>
    </dgm:pt>
    <dgm:pt modelId="{F375DDDC-EA47-4786-A8A7-5E552370C479}">
      <dgm:prSet phldrT="[Texto]"/>
      <dgm:spPr/>
      <dgm:t>
        <a:bodyPr/>
        <a:lstStyle/>
        <a:p>
          <a:r>
            <a:rPr lang="es-PE" dirty="0" smtClean="0"/>
            <a:t>Esto fue realizado  mediante el Memorándum de entendimiento entre el </a:t>
          </a:r>
          <a:r>
            <a:rPr lang="es-PE" b="1" dirty="0" smtClean="0"/>
            <a:t>INAMHI</a:t>
          </a:r>
          <a:r>
            <a:rPr lang="es-PE" dirty="0" smtClean="0"/>
            <a:t>,  </a:t>
          </a:r>
          <a:r>
            <a:rPr lang="es-PE" b="1" dirty="0" smtClean="0"/>
            <a:t>SENAMHI</a:t>
          </a:r>
          <a:r>
            <a:rPr lang="es-PE" dirty="0" smtClean="0"/>
            <a:t> y </a:t>
          </a:r>
          <a:r>
            <a:rPr lang="es-PE" b="1" dirty="0" smtClean="0"/>
            <a:t>UNALM</a:t>
          </a:r>
          <a:r>
            <a:rPr lang="es-PE" dirty="0" smtClean="0"/>
            <a:t>, que incluye la admisión de estudiantes extranjeros de acuerdo a la modalidad </a:t>
          </a:r>
          <a:r>
            <a:rPr lang="es-PE" b="1" dirty="0" smtClean="0"/>
            <a:t>CRFM-UNALM</a:t>
          </a:r>
          <a:r>
            <a:rPr lang="es-PE" dirty="0" smtClean="0"/>
            <a:t>. </a:t>
          </a:r>
          <a:endParaRPr lang="es-PE" dirty="0"/>
        </a:p>
      </dgm:t>
    </dgm:pt>
    <dgm:pt modelId="{F30F3AAA-1501-43B3-95B8-FE7C7CD0B782}" type="parTrans" cxnId="{C4E72909-1CA8-4BDF-A10C-5E9BCFE4E5E4}">
      <dgm:prSet/>
      <dgm:spPr/>
      <dgm:t>
        <a:bodyPr/>
        <a:lstStyle/>
        <a:p>
          <a:endParaRPr lang="es-PE"/>
        </a:p>
      </dgm:t>
    </dgm:pt>
    <dgm:pt modelId="{7B4E147D-076B-4CE1-A5AE-5B95C9D956F8}" type="sibTrans" cxnId="{C4E72909-1CA8-4BDF-A10C-5E9BCFE4E5E4}">
      <dgm:prSet/>
      <dgm:spPr/>
      <dgm:t>
        <a:bodyPr/>
        <a:lstStyle/>
        <a:p>
          <a:endParaRPr lang="es-PE"/>
        </a:p>
      </dgm:t>
    </dgm:pt>
    <dgm:pt modelId="{16E9C102-D83A-486F-BECF-6A5968CF1184}" type="pres">
      <dgm:prSet presAssocID="{6A615AC2-513F-475F-9912-0794C69AFB9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PE"/>
        </a:p>
      </dgm:t>
    </dgm:pt>
    <dgm:pt modelId="{3FCAA9BE-F87D-4DFE-9098-A62B2956F224}" type="pres">
      <dgm:prSet presAssocID="{F375DDDC-EA47-4786-A8A7-5E552370C479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</dgm:ptLst>
  <dgm:cxnLst>
    <dgm:cxn modelId="{6193FE65-FB81-4016-9471-EC92F0475527}" type="presOf" srcId="{6A615AC2-513F-475F-9912-0794C69AFB9E}" destId="{16E9C102-D83A-486F-BECF-6A5968CF1184}" srcOrd="0" destOrd="0" presId="urn:microsoft.com/office/officeart/2005/8/layout/default"/>
    <dgm:cxn modelId="{C46D4F17-5A7B-447F-850B-FCFD3900EE98}" type="presOf" srcId="{F375DDDC-EA47-4786-A8A7-5E552370C479}" destId="{3FCAA9BE-F87D-4DFE-9098-A62B2956F224}" srcOrd="0" destOrd="0" presId="urn:microsoft.com/office/officeart/2005/8/layout/default"/>
    <dgm:cxn modelId="{C4E72909-1CA8-4BDF-A10C-5E9BCFE4E5E4}" srcId="{6A615AC2-513F-475F-9912-0794C69AFB9E}" destId="{F375DDDC-EA47-4786-A8A7-5E552370C479}" srcOrd="0" destOrd="0" parTransId="{F30F3AAA-1501-43B3-95B8-FE7C7CD0B782}" sibTransId="{7B4E147D-076B-4CE1-A5AE-5B95C9D956F8}"/>
    <dgm:cxn modelId="{91F68201-ABCB-4EA1-93EC-4C5F14D21A60}" type="presParOf" srcId="{16E9C102-D83A-486F-BECF-6A5968CF1184}" destId="{3FCAA9BE-F87D-4DFE-9098-A62B2956F224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68BA60-2930-4B73-82C7-D56FD01A6391}" type="doc">
      <dgm:prSet loTypeId="urn:microsoft.com/office/officeart/2005/8/layout/chevron1" loCatId="process" qsTypeId="urn:microsoft.com/office/officeart/2005/8/quickstyle/simple1" qsCatId="simple" csTypeId="urn:microsoft.com/office/officeart/2005/8/colors/accent0_3" csCatId="mainScheme" phldr="1"/>
      <dgm:spPr/>
    </dgm:pt>
    <dgm:pt modelId="{2B5D6CE3-79BE-42E5-9F53-CDFCF8950025}">
      <dgm:prSet phldrT="[Texto]"/>
      <dgm:spPr/>
      <dgm:t>
        <a:bodyPr/>
        <a:lstStyle/>
        <a:p>
          <a:r>
            <a:rPr lang="es-PE" dirty="0" smtClean="0"/>
            <a:t>Los estudiantes Davy Carrión y Arturo Soto cursan el 9no ciclo actualmente, y el joven Benito cursa el 3er ciclo</a:t>
          </a:r>
          <a:endParaRPr lang="es-PE" dirty="0"/>
        </a:p>
      </dgm:t>
    </dgm:pt>
    <dgm:pt modelId="{C621D45B-E093-4CF9-AD06-66726C85B4B4}" type="parTrans" cxnId="{97900D4A-BB76-4A87-8D31-E26DFFFB7FE8}">
      <dgm:prSet/>
      <dgm:spPr/>
      <dgm:t>
        <a:bodyPr/>
        <a:lstStyle/>
        <a:p>
          <a:endParaRPr lang="es-PE"/>
        </a:p>
      </dgm:t>
    </dgm:pt>
    <dgm:pt modelId="{24DDCEBB-EA38-4F4B-A5DF-F110A6A31169}" type="sibTrans" cxnId="{97900D4A-BB76-4A87-8D31-E26DFFFB7FE8}">
      <dgm:prSet/>
      <dgm:spPr/>
      <dgm:t>
        <a:bodyPr/>
        <a:lstStyle/>
        <a:p>
          <a:endParaRPr lang="es-PE"/>
        </a:p>
      </dgm:t>
    </dgm:pt>
    <dgm:pt modelId="{23D8E85E-F539-405A-8D88-A51A7D841B56}" type="pres">
      <dgm:prSet presAssocID="{FF68BA60-2930-4B73-82C7-D56FD01A6391}" presName="Name0" presStyleCnt="0">
        <dgm:presLayoutVars>
          <dgm:dir/>
          <dgm:animLvl val="lvl"/>
          <dgm:resizeHandles val="exact"/>
        </dgm:presLayoutVars>
      </dgm:prSet>
      <dgm:spPr/>
    </dgm:pt>
    <dgm:pt modelId="{42C3F22B-EE8A-4DED-9579-52B180F4AB7E}" type="pres">
      <dgm:prSet presAssocID="{2B5D6CE3-79BE-42E5-9F53-CDFCF8950025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E"/>
        </a:p>
      </dgm:t>
    </dgm:pt>
  </dgm:ptLst>
  <dgm:cxnLst>
    <dgm:cxn modelId="{61738EE3-059E-46EB-BFF7-F14CE554456E}" type="presOf" srcId="{FF68BA60-2930-4B73-82C7-D56FD01A6391}" destId="{23D8E85E-F539-405A-8D88-A51A7D841B56}" srcOrd="0" destOrd="0" presId="urn:microsoft.com/office/officeart/2005/8/layout/chevron1"/>
    <dgm:cxn modelId="{97900D4A-BB76-4A87-8D31-E26DFFFB7FE8}" srcId="{FF68BA60-2930-4B73-82C7-D56FD01A6391}" destId="{2B5D6CE3-79BE-42E5-9F53-CDFCF8950025}" srcOrd="0" destOrd="0" parTransId="{C621D45B-E093-4CF9-AD06-66726C85B4B4}" sibTransId="{24DDCEBB-EA38-4F4B-A5DF-F110A6A31169}"/>
    <dgm:cxn modelId="{BA6B5467-4A85-444B-90C4-429972908140}" type="presOf" srcId="{2B5D6CE3-79BE-42E5-9F53-CDFCF8950025}" destId="{42C3F22B-EE8A-4DED-9579-52B180F4AB7E}" srcOrd="0" destOrd="0" presId="urn:microsoft.com/office/officeart/2005/8/layout/chevron1"/>
    <dgm:cxn modelId="{D57399CA-1F0F-4C7D-81E5-4299E6F6A544}" type="presParOf" srcId="{23D8E85E-F539-405A-8D88-A51A7D841B56}" destId="{42C3F22B-EE8A-4DED-9579-52B180F4AB7E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615AC2-513F-475F-9912-0794C69AFB9E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PE"/>
        </a:p>
      </dgm:t>
    </dgm:pt>
    <dgm:pt modelId="{F375DDDC-EA47-4786-A8A7-5E552370C479}">
      <dgm:prSet phldrT="[Texto]"/>
      <dgm:spPr/>
      <dgm:t>
        <a:bodyPr/>
        <a:lstStyle/>
        <a:p>
          <a:r>
            <a:rPr lang="es-PE" dirty="0" smtClean="0"/>
            <a:t>Esto fue realizado  mediante el Memorándum de entendimiento entre el </a:t>
          </a:r>
          <a:r>
            <a:rPr lang="es-PE" b="1" dirty="0" smtClean="0"/>
            <a:t>SENAMHI-BOLIVIA, SENAMHI PERÚ</a:t>
          </a:r>
          <a:r>
            <a:rPr lang="es-PE" dirty="0" smtClean="0"/>
            <a:t> y </a:t>
          </a:r>
          <a:r>
            <a:rPr lang="es-PE" b="1" dirty="0" smtClean="0"/>
            <a:t>UNALM.</a:t>
          </a:r>
          <a:endParaRPr lang="es-PE" dirty="0"/>
        </a:p>
      </dgm:t>
    </dgm:pt>
    <dgm:pt modelId="{F30F3AAA-1501-43B3-95B8-FE7C7CD0B782}" type="parTrans" cxnId="{C4E72909-1CA8-4BDF-A10C-5E9BCFE4E5E4}">
      <dgm:prSet/>
      <dgm:spPr/>
      <dgm:t>
        <a:bodyPr/>
        <a:lstStyle/>
        <a:p>
          <a:endParaRPr lang="es-PE"/>
        </a:p>
      </dgm:t>
    </dgm:pt>
    <dgm:pt modelId="{7B4E147D-076B-4CE1-A5AE-5B95C9D956F8}" type="sibTrans" cxnId="{C4E72909-1CA8-4BDF-A10C-5E9BCFE4E5E4}">
      <dgm:prSet/>
      <dgm:spPr/>
      <dgm:t>
        <a:bodyPr/>
        <a:lstStyle/>
        <a:p>
          <a:endParaRPr lang="es-PE"/>
        </a:p>
      </dgm:t>
    </dgm:pt>
    <dgm:pt modelId="{16E9C102-D83A-486F-BECF-6A5968CF1184}" type="pres">
      <dgm:prSet presAssocID="{6A615AC2-513F-475F-9912-0794C69AFB9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PE"/>
        </a:p>
      </dgm:t>
    </dgm:pt>
    <dgm:pt modelId="{3FCAA9BE-F87D-4DFE-9098-A62B2956F224}" type="pres">
      <dgm:prSet presAssocID="{F375DDDC-EA47-4786-A8A7-5E552370C479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</dgm:ptLst>
  <dgm:cxnLst>
    <dgm:cxn modelId="{3D824B76-E815-4962-9117-DA5A397EE58B}" type="presOf" srcId="{6A615AC2-513F-475F-9912-0794C69AFB9E}" destId="{16E9C102-D83A-486F-BECF-6A5968CF1184}" srcOrd="0" destOrd="0" presId="urn:microsoft.com/office/officeart/2005/8/layout/default"/>
    <dgm:cxn modelId="{C4E72909-1CA8-4BDF-A10C-5E9BCFE4E5E4}" srcId="{6A615AC2-513F-475F-9912-0794C69AFB9E}" destId="{F375DDDC-EA47-4786-A8A7-5E552370C479}" srcOrd="0" destOrd="0" parTransId="{F30F3AAA-1501-43B3-95B8-FE7C7CD0B782}" sibTransId="{7B4E147D-076B-4CE1-A5AE-5B95C9D956F8}"/>
    <dgm:cxn modelId="{044357D5-6A9B-4763-830F-FC798F6724C4}" type="presOf" srcId="{F375DDDC-EA47-4786-A8A7-5E552370C479}" destId="{3FCAA9BE-F87D-4DFE-9098-A62B2956F224}" srcOrd="0" destOrd="0" presId="urn:microsoft.com/office/officeart/2005/8/layout/default"/>
    <dgm:cxn modelId="{E6A8BFD0-E805-4CD9-8173-CDCFCC2D109F}" type="presParOf" srcId="{16E9C102-D83A-486F-BECF-6A5968CF1184}" destId="{3FCAA9BE-F87D-4DFE-9098-A62B2956F224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13C7F6-586C-44DE-95DF-D25A1BF804FF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PE"/>
        </a:p>
      </dgm:t>
    </dgm:pt>
    <dgm:pt modelId="{DF7793D9-F542-477C-947A-611E3E079C25}">
      <dgm:prSet phldrT="[Texto]"/>
      <dgm:spPr/>
      <dgm:t>
        <a:bodyPr/>
        <a:lstStyle/>
        <a:p>
          <a:r>
            <a:rPr lang="es-PE" dirty="0" smtClean="0"/>
            <a:t>Certificado de estudios en el Ministerio de Educación del Perú</a:t>
          </a:r>
          <a:endParaRPr lang="es-PE" dirty="0"/>
        </a:p>
      </dgm:t>
    </dgm:pt>
    <dgm:pt modelId="{3F385DE5-FEC6-4935-823B-11FE1B9763C8}" type="parTrans" cxnId="{5DD83A52-4948-4B38-9F11-77DC011ECEFE}">
      <dgm:prSet/>
      <dgm:spPr/>
      <dgm:t>
        <a:bodyPr/>
        <a:lstStyle/>
        <a:p>
          <a:endParaRPr lang="es-PE"/>
        </a:p>
      </dgm:t>
    </dgm:pt>
    <dgm:pt modelId="{36D22996-3756-4C50-92F8-B1A7C9E15130}" type="sibTrans" cxnId="{5DD83A52-4948-4B38-9F11-77DC011ECEFE}">
      <dgm:prSet/>
      <dgm:spPr/>
      <dgm:t>
        <a:bodyPr/>
        <a:lstStyle/>
        <a:p>
          <a:endParaRPr lang="es-PE"/>
        </a:p>
      </dgm:t>
    </dgm:pt>
    <dgm:pt modelId="{E144CCC3-8B56-45FD-A98A-6A9231B66441}">
      <dgm:prSet phldrT="[Texto]"/>
      <dgm:spPr/>
      <dgm:t>
        <a:bodyPr/>
        <a:lstStyle/>
        <a:p>
          <a:r>
            <a:rPr lang="es-PE" dirty="0" smtClean="0"/>
            <a:t>Convalidación de Documentos en el Ministerio de Relaciones Exteriores. </a:t>
          </a:r>
          <a:endParaRPr lang="es-PE" dirty="0"/>
        </a:p>
      </dgm:t>
    </dgm:pt>
    <dgm:pt modelId="{2ED7C147-973B-49B3-BFE6-68ABDC046D73}" type="parTrans" cxnId="{23AC27E4-4BEB-413A-B745-92761803ED25}">
      <dgm:prSet/>
      <dgm:spPr/>
      <dgm:t>
        <a:bodyPr/>
        <a:lstStyle/>
        <a:p>
          <a:endParaRPr lang="es-PE"/>
        </a:p>
      </dgm:t>
    </dgm:pt>
    <dgm:pt modelId="{12A5D007-D0E4-4B99-B7DA-B55DC9A87374}" type="sibTrans" cxnId="{23AC27E4-4BEB-413A-B745-92761803ED25}">
      <dgm:prSet/>
      <dgm:spPr/>
      <dgm:t>
        <a:bodyPr/>
        <a:lstStyle/>
        <a:p>
          <a:endParaRPr lang="es-PE"/>
        </a:p>
      </dgm:t>
    </dgm:pt>
    <dgm:pt modelId="{69B8A1E3-3FC9-4D1A-8512-6B2D6CE04B0A}">
      <dgm:prSet phldrT="[Texto]"/>
      <dgm:spPr/>
      <dgm:t>
        <a:bodyPr/>
        <a:lstStyle/>
        <a:p>
          <a:r>
            <a:rPr lang="es-PE" dirty="0" smtClean="0"/>
            <a:t>Inscripción en la Oficina de Admisión UNALM </a:t>
          </a:r>
          <a:endParaRPr lang="es-PE" dirty="0"/>
        </a:p>
      </dgm:t>
    </dgm:pt>
    <dgm:pt modelId="{994740C4-96FC-4A5D-810C-2A746291F5E9}" type="parTrans" cxnId="{7A532529-3386-4233-B3D4-E823F6CDA937}">
      <dgm:prSet/>
      <dgm:spPr/>
      <dgm:t>
        <a:bodyPr/>
        <a:lstStyle/>
        <a:p>
          <a:endParaRPr lang="es-PE"/>
        </a:p>
      </dgm:t>
    </dgm:pt>
    <dgm:pt modelId="{02109CAB-A2C1-4B69-BC91-B833D2F055A1}" type="sibTrans" cxnId="{7A532529-3386-4233-B3D4-E823F6CDA937}">
      <dgm:prSet/>
      <dgm:spPr/>
      <dgm:t>
        <a:bodyPr/>
        <a:lstStyle/>
        <a:p>
          <a:endParaRPr lang="es-PE"/>
        </a:p>
      </dgm:t>
    </dgm:pt>
    <dgm:pt modelId="{6D872D19-35BA-4052-8924-F4A78535B520}" type="pres">
      <dgm:prSet presAssocID="{3E13C7F6-586C-44DE-95DF-D25A1BF804F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PE"/>
        </a:p>
      </dgm:t>
    </dgm:pt>
    <dgm:pt modelId="{06F59FFB-E5A8-44C8-BEE5-A125F25E23CF}" type="pres">
      <dgm:prSet presAssocID="{3E13C7F6-586C-44DE-95DF-D25A1BF804FF}" presName="dummyMaxCanvas" presStyleCnt="0">
        <dgm:presLayoutVars/>
      </dgm:prSet>
      <dgm:spPr/>
    </dgm:pt>
    <dgm:pt modelId="{564BB08F-20B7-4F10-A041-E6221AB4EEE0}" type="pres">
      <dgm:prSet presAssocID="{3E13C7F6-586C-44DE-95DF-D25A1BF804FF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28B236E6-A654-481E-AF19-C70317F662C6}" type="pres">
      <dgm:prSet presAssocID="{3E13C7F6-586C-44DE-95DF-D25A1BF804FF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D48E0755-9258-4407-8503-391EA6DB7F50}" type="pres">
      <dgm:prSet presAssocID="{3E13C7F6-586C-44DE-95DF-D25A1BF804FF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70C83D21-B746-4737-A9DB-350DBF2B5441}" type="pres">
      <dgm:prSet presAssocID="{3E13C7F6-586C-44DE-95DF-D25A1BF804FF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E39CBECF-46A7-4C6A-B854-9087091DC4FE}" type="pres">
      <dgm:prSet presAssocID="{3E13C7F6-586C-44DE-95DF-D25A1BF804FF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0EF4B63D-866A-4D99-A49A-985973E236BB}" type="pres">
      <dgm:prSet presAssocID="{3E13C7F6-586C-44DE-95DF-D25A1BF804FF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AFABFA23-7A99-48BB-BDD3-AB559BC168CC}" type="pres">
      <dgm:prSet presAssocID="{3E13C7F6-586C-44DE-95DF-D25A1BF804FF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B4E90984-21E7-40A5-9FD1-329C0972B4A8}" type="pres">
      <dgm:prSet presAssocID="{3E13C7F6-586C-44DE-95DF-D25A1BF804FF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</dgm:ptLst>
  <dgm:cxnLst>
    <dgm:cxn modelId="{5DD83A52-4948-4B38-9F11-77DC011ECEFE}" srcId="{3E13C7F6-586C-44DE-95DF-D25A1BF804FF}" destId="{DF7793D9-F542-477C-947A-611E3E079C25}" srcOrd="0" destOrd="0" parTransId="{3F385DE5-FEC6-4935-823B-11FE1B9763C8}" sibTransId="{36D22996-3756-4C50-92F8-B1A7C9E15130}"/>
    <dgm:cxn modelId="{2900E944-AD19-4CFD-9669-C378299CB3AB}" type="presOf" srcId="{E144CCC3-8B56-45FD-A98A-6A9231B66441}" destId="{AFABFA23-7A99-48BB-BDD3-AB559BC168CC}" srcOrd="1" destOrd="0" presId="urn:microsoft.com/office/officeart/2005/8/layout/vProcess5"/>
    <dgm:cxn modelId="{FDC58BBC-AA8E-4E40-88E5-DAA6157AB141}" type="presOf" srcId="{3E13C7F6-586C-44DE-95DF-D25A1BF804FF}" destId="{6D872D19-35BA-4052-8924-F4A78535B520}" srcOrd="0" destOrd="0" presId="urn:microsoft.com/office/officeart/2005/8/layout/vProcess5"/>
    <dgm:cxn modelId="{7A532529-3386-4233-B3D4-E823F6CDA937}" srcId="{3E13C7F6-586C-44DE-95DF-D25A1BF804FF}" destId="{69B8A1E3-3FC9-4D1A-8512-6B2D6CE04B0A}" srcOrd="2" destOrd="0" parTransId="{994740C4-96FC-4A5D-810C-2A746291F5E9}" sibTransId="{02109CAB-A2C1-4B69-BC91-B833D2F055A1}"/>
    <dgm:cxn modelId="{0064AFDE-8D3C-42E9-81CB-13CD965E8838}" type="presOf" srcId="{69B8A1E3-3FC9-4D1A-8512-6B2D6CE04B0A}" destId="{D48E0755-9258-4407-8503-391EA6DB7F50}" srcOrd="0" destOrd="0" presId="urn:microsoft.com/office/officeart/2005/8/layout/vProcess5"/>
    <dgm:cxn modelId="{EE91ABDD-5D79-4632-9118-4F9AB4F28AE5}" type="presOf" srcId="{DF7793D9-F542-477C-947A-611E3E079C25}" destId="{0EF4B63D-866A-4D99-A49A-985973E236BB}" srcOrd="1" destOrd="0" presId="urn:microsoft.com/office/officeart/2005/8/layout/vProcess5"/>
    <dgm:cxn modelId="{E14A43D0-1773-4FA4-A3EF-0DD0E92FFFF5}" type="presOf" srcId="{DF7793D9-F542-477C-947A-611E3E079C25}" destId="{564BB08F-20B7-4F10-A041-E6221AB4EEE0}" srcOrd="0" destOrd="0" presId="urn:microsoft.com/office/officeart/2005/8/layout/vProcess5"/>
    <dgm:cxn modelId="{B8EDEAFB-85F0-452D-A394-3602FD284978}" type="presOf" srcId="{69B8A1E3-3FC9-4D1A-8512-6B2D6CE04B0A}" destId="{B4E90984-21E7-40A5-9FD1-329C0972B4A8}" srcOrd="1" destOrd="0" presId="urn:microsoft.com/office/officeart/2005/8/layout/vProcess5"/>
    <dgm:cxn modelId="{57315567-680E-4AD8-BD1F-24C39272625F}" type="presOf" srcId="{36D22996-3756-4C50-92F8-B1A7C9E15130}" destId="{70C83D21-B746-4737-A9DB-350DBF2B5441}" srcOrd="0" destOrd="0" presId="urn:microsoft.com/office/officeart/2005/8/layout/vProcess5"/>
    <dgm:cxn modelId="{A859144C-4DE0-4C2B-B49C-EE3B3480590F}" type="presOf" srcId="{E144CCC3-8B56-45FD-A98A-6A9231B66441}" destId="{28B236E6-A654-481E-AF19-C70317F662C6}" srcOrd="0" destOrd="0" presId="urn:microsoft.com/office/officeart/2005/8/layout/vProcess5"/>
    <dgm:cxn modelId="{331D9AD2-024D-40F0-B2C5-166C319600D1}" type="presOf" srcId="{12A5D007-D0E4-4B99-B7DA-B55DC9A87374}" destId="{E39CBECF-46A7-4C6A-B854-9087091DC4FE}" srcOrd="0" destOrd="0" presId="urn:microsoft.com/office/officeart/2005/8/layout/vProcess5"/>
    <dgm:cxn modelId="{23AC27E4-4BEB-413A-B745-92761803ED25}" srcId="{3E13C7F6-586C-44DE-95DF-D25A1BF804FF}" destId="{E144CCC3-8B56-45FD-A98A-6A9231B66441}" srcOrd="1" destOrd="0" parTransId="{2ED7C147-973B-49B3-BFE6-68ABDC046D73}" sibTransId="{12A5D007-D0E4-4B99-B7DA-B55DC9A87374}"/>
    <dgm:cxn modelId="{E7B8021E-B0D5-407E-851E-0778DC7427D0}" type="presParOf" srcId="{6D872D19-35BA-4052-8924-F4A78535B520}" destId="{06F59FFB-E5A8-44C8-BEE5-A125F25E23CF}" srcOrd="0" destOrd="0" presId="urn:microsoft.com/office/officeart/2005/8/layout/vProcess5"/>
    <dgm:cxn modelId="{11ED76B3-3A3E-4122-B21F-8334C7390F0C}" type="presParOf" srcId="{6D872D19-35BA-4052-8924-F4A78535B520}" destId="{564BB08F-20B7-4F10-A041-E6221AB4EEE0}" srcOrd="1" destOrd="0" presId="urn:microsoft.com/office/officeart/2005/8/layout/vProcess5"/>
    <dgm:cxn modelId="{6FD275CF-EC77-4DDF-86C5-55409A5FD802}" type="presParOf" srcId="{6D872D19-35BA-4052-8924-F4A78535B520}" destId="{28B236E6-A654-481E-AF19-C70317F662C6}" srcOrd="2" destOrd="0" presId="urn:microsoft.com/office/officeart/2005/8/layout/vProcess5"/>
    <dgm:cxn modelId="{9772CDD1-C6D7-4219-97E1-380956A31C2D}" type="presParOf" srcId="{6D872D19-35BA-4052-8924-F4A78535B520}" destId="{D48E0755-9258-4407-8503-391EA6DB7F50}" srcOrd="3" destOrd="0" presId="urn:microsoft.com/office/officeart/2005/8/layout/vProcess5"/>
    <dgm:cxn modelId="{DA004E0B-C108-4A19-B73E-045E94FB6970}" type="presParOf" srcId="{6D872D19-35BA-4052-8924-F4A78535B520}" destId="{70C83D21-B746-4737-A9DB-350DBF2B5441}" srcOrd="4" destOrd="0" presId="urn:microsoft.com/office/officeart/2005/8/layout/vProcess5"/>
    <dgm:cxn modelId="{C7FC6004-4095-4011-B4C3-D80FD4B6F48F}" type="presParOf" srcId="{6D872D19-35BA-4052-8924-F4A78535B520}" destId="{E39CBECF-46A7-4C6A-B854-9087091DC4FE}" srcOrd="5" destOrd="0" presId="urn:microsoft.com/office/officeart/2005/8/layout/vProcess5"/>
    <dgm:cxn modelId="{C6E9456B-BB7C-436B-8BB3-5FBAF53A54B8}" type="presParOf" srcId="{6D872D19-35BA-4052-8924-F4A78535B520}" destId="{0EF4B63D-866A-4D99-A49A-985973E236BB}" srcOrd="6" destOrd="0" presId="urn:microsoft.com/office/officeart/2005/8/layout/vProcess5"/>
    <dgm:cxn modelId="{49FA2869-9155-43E4-A6DC-2DA8AAF1B921}" type="presParOf" srcId="{6D872D19-35BA-4052-8924-F4A78535B520}" destId="{AFABFA23-7A99-48BB-BDD3-AB559BC168CC}" srcOrd="7" destOrd="0" presId="urn:microsoft.com/office/officeart/2005/8/layout/vProcess5"/>
    <dgm:cxn modelId="{A6AF9085-F1ED-4949-8AA4-9711ABABF13A}" type="presParOf" srcId="{6D872D19-35BA-4052-8924-F4A78535B520}" destId="{B4E90984-21E7-40A5-9FD1-329C0972B4A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68BA60-2930-4B73-82C7-D56FD01A6391}" type="doc">
      <dgm:prSet loTypeId="urn:microsoft.com/office/officeart/2005/8/layout/chevron1" loCatId="process" qsTypeId="urn:microsoft.com/office/officeart/2005/8/quickstyle/simple1" qsCatId="simple" csTypeId="urn:microsoft.com/office/officeart/2005/8/colors/accent0_3" csCatId="mainScheme" phldr="1"/>
      <dgm:spPr/>
    </dgm:pt>
    <dgm:pt modelId="{2B5D6CE3-79BE-42E5-9F53-CDFCF8950025}">
      <dgm:prSet phldrT="[Texto]"/>
      <dgm:spPr/>
      <dgm:t>
        <a:bodyPr/>
        <a:lstStyle/>
        <a:p>
          <a:r>
            <a:rPr lang="es-PE" dirty="0" smtClean="0"/>
            <a:t>PROCESO</a:t>
          </a:r>
          <a:endParaRPr lang="es-PE" dirty="0"/>
        </a:p>
      </dgm:t>
    </dgm:pt>
    <dgm:pt modelId="{C621D45B-E093-4CF9-AD06-66726C85B4B4}" type="parTrans" cxnId="{97900D4A-BB76-4A87-8D31-E26DFFFB7FE8}">
      <dgm:prSet/>
      <dgm:spPr/>
      <dgm:t>
        <a:bodyPr/>
        <a:lstStyle/>
        <a:p>
          <a:endParaRPr lang="es-PE"/>
        </a:p>
      </dgm:t>
    </dgm:pt>
    <dgm:pt modelId="{24DDCEBB-EA38-4F4B-A5DF-F110A6A31169}" type="sibTrans" cxnId="{97900D4A-BB76-4A87-8D31-E26DFFFB7FE8}">
      <dgm:prSet/>
      <dgm:spPr/>
      <dgm:t>
        <a:bodyPr/>
        <a:lstStyle/>
        <a:p>
          <a:endParaRPr lang="es-PE"/>
        </a:p>
      </dgm:t>
    </dgm:pt>
    <dgm:pt modelId="{23D8E85E-F539-405A-8D88-A51A7D841B56}" type="pres">
      <dgm:prSet presAssocID="{FF68BA60-2930-4B73-82C7-D56FD01A6391}" presName="Name0" presStyleCnt="0">
        <dgm:presLayoutVars>
          <dgm:dir/>
          <dgm:animLvl val="lvl"/>
          <dgm:resizeHandles val="exact"/>
        </dgm:presLayoutVars>
      </dgm:prSet>
      <dgm:spPr/>
    </dgm:pt>
    <dgm:pt modelId="{42C3F22B-EE8A-4DED-9579-52B180F4AB7E}" type="pres">
      <dgm:prSet presAssocID="{2B5D6CE3-79BE-42E5-9F53-CDFCF8950025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E"/>
        </a:p>
      </dgm:t>
    </dgm:pt>
  </dgm:ptLst>
  <dgm:cxnLst>
    <dgm:cxn modelId="{E27BDA2A-1812-43FF-BEA8-A953104FB474}" type="presOf" srcId="{2B5D6CE3-79BE-42E5-9F53-CDFCF8950025}" destId="{42C3F22B-EE8A-4DED-9579-52B180F4AB7E}" srcOrd="0" destOrd="0" presId="urn:microsoft.com/office/officeart/2005/8/layout/chevron1"/>
    <dgm:cxn modelId="{3DD6B824-C4C7-47A5-8ED0-4808A5C27D29}" type="presOf" srcId="{FF68BA60-2930-4B73-82C7-D56FD01A6391}" destId="{23D8E85E-F539-405A-8D88-A51A7D841B56}" srcOrd="0" destOrd="0" presId="urn:microsoft.com/office/officeart/2005/8/layout/chevron1"/>
    <dgm:cxn modelId="{97900D4A-BB76-4A87-8D31-E26DFFFB7FE8}" srcId="{FF68BA60-2930-4B73-82C7-D56FD01A6391}" destId="{2B5D6CE3-79BE-42E5-9F53-CDFCF8950025}" srcOrd="0" destOrd="0" parTransId="{C621D45B-E093-4CF9-AD06-66726C85B4B4}" sibTransId="{24DDCEBB-EA38-4F4B-A5DF-F110A6A31169}"/>
    <dgm:cxn modelId="{A0697681-F062-423C-BF57-CE8D44B67B52}" type="presParOf" srcId="{23D8E85E-F539-405A-8D88-A51A7D841B56}" destId="{42C3F22B-EE8A-4DED-9579-52B180F4AB7E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CAA9BE-F87D-4DFE-9098-A62B2956F224}">
      <dsp:nvSpPr>
        <dsp:cNvPr id="0" name=""/>
        <dsp:cNvSpPr/>
      </dsp:nvSpPr>
      <dsp:spPr>
        <a:xfrm>
          <a:off x="0" y="209611"/>
          <a:ext cx="3768079" cy="226084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2000" kern="1200" dirty="0" smtClean="0"/>
            <a:t>Esto fue realizado  mediante el Memorándum de entendimiento entre el </a:t>
          </a:r>
          <a:r>
            <a:rPr lang="es-PE" sz="2000" b="1" kern="1200" dirty="0" smtClean="0"/>
            <a:t>INAMHI</a:t>
          </a:r>
          <a:r>
            <a:rPr lang="es-PE" sz="2000" kern="1200" dirty="0" smtClean="0"/>
            <a:t>,  </a:t>
          </a:r>
          <a:r>
            <a:rPr lang="es-PE" sz="2000" b="1" kern="1200" dirty="0" smtClean="0"/>
            <a:t>SENAMHI</a:t>
          </a:r>
          <a:r>
            <a:rPr lang="es-PE" sz="2000" kern="1200" dirty="0" smtClean="0"/>
            <a:t> y </a:t>
          </a:r>
          <a:r>
            <a:rPr lang="es-PE" sz="2000" b="1" kern="1200" dirty="0" smtClean="0"/>
            <a:t>UNALM</a:t>
          </a:r>
          <a:r>
            <a:rPr lang="es-PE" sz="2000" kern="1200" dirty="0" smtClean="0"/>
            <a:t>, que incluye la admisión de estudiantes extranjeros de acuerdo a la modalidad </a:t>
          </a:r>
          <a:r>
            <a:rPr lang="es-PE" sz="2000" b="1" kern="1200" dirty="0" smtClean="0"/>
            <a:t>CRFM-UNALM</a:t>
          </a:r>
          <a:r>
            <a:rPr lang="es-PE" sz="2000" kern="1200" dirty="0" smtClean="0"/>
            <a:t>. </a:t>
          </a:r>
          <a:endParaRPr lang="es-PE" sz="2000" kern="1200" dirty="0"/>
        </a:p>
      </dsp:txBody>
      <dsp:txXfrm>
        <a:off x="0" y="209611"/>
        <a:ext cx="3768079" cy="22608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C3F22B-EE8A-4DED-9579-52B180F4AB7E}">
      <dsp:nvSpPr>
        <dsp:cNvPr id="0" name=""/>
        <dsp:cNvSpPr/>
      </dsp:nvSpPr>
      <dsp:spPr>
        <a:xfrm>
          <a:off x="0" y="220241"/>
          <a:ext cx="3840959" cy="1536384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800" kern="1200" dirty="0" smtClean="0"/>
            <a:t>Los estudiantes Davy Carrión y Arturo Soto cursan el 9no ciclo actualmente, y el joven Benito cursa el 3er ciclo</a:t>
          </a:r>
          <a:endParaRPr lang="es-PE" sz="1800" kern="1200" dirty="0"/>
        </a:p>
      </dsp:txBody>
      <dsp:txXfrm>
        <a:off x="768192" y="220241"/>
        <a:ext cx="2304575" cy="15363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CAA9BE-F87D-4DFE-9098-A62B2956F224}">
      <dsp:nvSpPr>
        <dsp:cNvPr id="0" name=""/>
        <dsp:cNvSpPr/>
      </dsp:nvSpPr>
      <dsp:spPr>
        <a:xfrm>
          <a:off x="0" y="209611"/>
          <a:ext cx="3768079" cy="226084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2400" kern="1200" dirty="0" smtClean="0"/>
            <a:t>Esto fue realizado  mediante el Memorándum de entendimiento entre el </a:t>
          </a:r>
          <a:r>
            <a:rPr lang="es-PE" sz="2400" b="1" kern="1200" dirty="0" smtClean="0"/>
            <a:t>SENAMHI-BOLIVIA, SENAMHI PERÚ</a:t>
          </a:r>
          <a:r>
            <a:rPr lang="es-PE" sz="2400" kern="1200" dirty="0" smtClean="0"/>
            <a:t> y </a:t>
          </a:r>
          <a:r>
            <a:rPr lang="es-PE" sz="2400" b="1" kern="1200" dirty="0" smtClean="0"/>
            <a:t>UNALM.</a:t>
          </a:r>
          <a:endParaRPr lang="es-PE" sz="2400" kern="1200" dirty="0"/>
        </a:p>
      </dsp:txBody>
      <dsp:txXfrm>
        <a:off x="0" y="209611"/>
        <a:ext cx="3768079" cy="22608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4BB08F-20B7-4F10-A041-E6221AB4EEE0}">
      <dsp:nvSpPr>
        <dsp:cNvPr id="0" name=""/>
        <dsp:cNvSpPr/>
      </dsp:nvSpPr>
      <dsp:spPr>
        <a:xfrm>
          <a:off x="0" y="0"/>
          <a:ext cx="4957750" cy="73921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800" kern="1200" dirty="0" smtClean="0"/>
            <a:t>Certificado de estudios en el Ministerio de Educación del Perú</a:t>
          </a:r>
          <a:endParaRPr lang="es-PE" sz="1800" kern="1200" dirty="0"/>
        </a:p>
      </dsp:txBody>
      <dsp:txXfrm>
        <a:off x="21651" y="21651"/>
        <a:ext cx="4160080" cy="695912"/>
      </dsp:txXfrm>
    </dsp:sp>
    <dsp:sp modelId="{28B236E6-A654-481E-AF19-C70317F662C6}">
      <dsp:nvSpPr>
        <dsp:cNvPr id="0" name=""/>
        <dsp:cNvSpPr/>
      </dsp:nvSpPr>
      <dsp:spPr>
        <a:xfrm>
          <a:off x="437448" y="862416"/>
          <a:ext cx="4957750" cy="73921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800" kern="1200" dirty="0" smtClean="0"/>
            <a:t>Convalidación de Documentos en el Ministerio de Relaciones Exteriores. </a:t>
          </a:r>
          <a:endParaRPr lang="es-PE" sz="1800" kern="1200" dirty="0"/>
        </a:p>
      </dsp:txBody>
      <dsp:txXfrm>
        <a:off x="459099" y="884067"/>
        <a:ext cx="3996510" cy="695912"/>
      </dsp:txXfrm>
    </dsp:sp>
    <dsp:sp modelId="{D48E0755-9258-4407-8503-391EA6DB7F50}">
      <dsp:nvSpPr>
        <dsp:cNvPr id="0" name=""/>
        <dsp:cNvSpPr/>
      </dsp:nvSpPr>
      <dsp:spPr>
        <a:xfrm>
          <a:off x="874897" y="1724833"/>
          <a:ext cx="4957750" cy="7392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800" kern="1200" dirty="0" smtClean="0"/>
            <a:t>Inscripción en la Oficina de Admisión UNALM </a:t>
          </a:r>
          <a:endParaRPr lang="es-PE" sz="1800" kern="1200" dirty="0"/>
        </a:p>
      </dsp:txBody>
      <dsp:txXfrm>
        <a:off x="896548" y="1746484"/>
        <a:ext cx="3996510" cy="695912"/>
      </dsp:txXfrm>
    </dsp:sp>
    <dsp:sp modelId="{70C83D21-B746-4737-A9DB-350DBF2B5441}">
      <dsp:nvSpPr>
        <dsp:cNvPr id="0" name=""/>
        <dsp:cNvSpPr/>
      </dsp:nvSpPr>
      <dsp:spPr>
        <a:xfrm>
          <a:off x="4477261" y="560570"/>
          <a:ext cx="480489" cy="48048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E" sz="2300" kern="1200"/>
        </a:p>
      </dsp:txBody>
      <dsp:txXfrm>
        <a:off x="4585371" y="560570"/>
        <a:ext cx="264269" cy="361568"/>
      </dsp:txXfrm>
    </dsp:sp>
    <dsp:sp modelId="{E39CBECF-46A7-4C6A-B854-9087091DC4FE}">
      <dsp:nvSpPr>
        <dsp:cNvPr id="0" name=""/>
        <dsp:cNvSpPr/>
      </dsp:nvSpPr>
      <dsp:spPr>
        <a:xfrm>
          <a:off x="4914710" y="1418059"/>
          <a:ext cx="480489" cy="480489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PE" sz="2300" kern="1200"/>
        </a:p>
      </dsp:txBody>
      <dsp:txXfrm>
        <a:off x="5022820" y="1418059"/>
        <a:ext cx="264269" cy="3615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C3F22B-EE8A-4DED-9579-52B180F4AB7E}">
      <dsp:nvSpPr>
        <dsp:cNvPr id="0" name=""/>
        <dsp:cNvSpPr/>
      </dsp:nvSpPr>
      <dsp:spPr>
        <a:xfrm>
          <a:off x="0" y="39166"/>
          <a:ext cx="2736304" cy="1094521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2300" kern="1200" dirty="0" smtClean="0"/>
            <a:t>PROCESO</a:t>
          </a:r>
          <a:endParaRPr lang="es-PE" sz="2300" kern="1200" dirty="0"/>
        </a:p>
      </dsp:txBody>
      <dsp:txXfrm>
        <a:off x="547261" y="39166"/>
        <a:ext cx="1641783" cy="10945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773363" cy="43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625851" y="0"/>
            <a:ext cx="2773363" cy="43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246188" y="1085850"/>
            <a:ext cx="3908425" cy="29321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39763" y="4179888"/>
            <a:ext cx="5121275" cy="3421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251827"/>
            <a:ext cx="2773363" cy="43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625851" y="8251827"/>
            <a:ext cx="2773363" cy="43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91529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a de título">
  <p:cSld name="1_Diapositiva de títul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hape 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68" y="8930"/>
            <a:ext cx="9131459" cy="684013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755573" y="1412777"/>
            <a:ext cx="7632848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228600" algn="ctr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228600" algn="ctr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228600" algn="ctr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228600" algn="ctr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2"/>
          </p:nvPr>
        </p:nvSpPr>
        <p:spPr>
          <a:xfrm>
            <a:off x="755573" y="1852216"/>
            <a:ext cx="7632848" cy="4457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228600" algn="ctr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228600" algn="ctr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228600" algn="ctr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228600" algn="ctr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3"/>
          </p:nvPr>
        </p:nvSpPr>
        <p:spPr>
          <a:xfrm>
            <a:off x="395536" y="476672"/>
            <a:ext cx="8352928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228600" algn="ctr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228600" algn="ctr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228600" algn="ctr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228600" algn="ctr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Shape 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88" y="7971"/>
            <a:ext cx="9134020" cy="6842057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755576" y="1052736"/>
            <a:ext cx="7632848" cy="525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2286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2286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2286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2286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755573" y="508167"/>
            <a:ext cx="7632848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228600" algn="ctr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228600" algn="ctr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228600" algn="ctr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228600" algn="ctr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0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" name="2 Triángulo isósceles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5456D-255D-482D-BB73-DB30228A33C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4146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diagramData" Target="../diagrams/data5.xml"/><Relationship Id="rId18" Type="http://schemas.openxmlformats.org/officeDocument/2006/relationships/image" Target="../media/image6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" Type="http://schemas.openxmlformats.org/officeDocument/2006/relationships/image" Target="../media/image5.jpeg"/><Relationship Id="rId16" Type="http://schemas.openxmlformats.org/officeDocument/2006/relationships/diagramColors" Target="../diagrams/colors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4.xml"/><Relationship Id="rId19" Type="http://schemas.openxmlformats.org/officeDocument/2006/relationships/image" Target="../media/image7.jpeg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>
          <a:xfrm>
            <a:off x="939799" y="2115510"/>
            <a:ext cx="7527925" cy="2704140"/>
          </a:xfrm>
        </p:spPr>
        <p:txBody>
          <a:bodyPr/>
          <a:lstStyle/>
          <a:p>
            <a:r>
              <a:rPr lang="es-PE" sz="2400" dirty="0" smtClean="0"/>
              <a:t>ENCUENTRO IBEROAMERICOS DE DIRECTORES </a:t>
            </a:r>
            <a:r>
              <a:rPr lang="es-PE" sz="2400" dirty="0" err="1" smtClean="0"/>
              <a:t>CRFs</a:t>
            </a:r>
            <a:r>
              <a:rPr lang="es-PE" sz="2400" dirty="0" smtClean="0"/>
              <a:t> DE LA OMM</a:t>
            </a:r>
          </a:p>
          <a:p>
            <a:endParaRPr lang="es-PE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866" y="432859"/>
            <a:ext cx="584041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564216" y="3997464"/>
            <a:ext cx="6093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rPr>
              <a:t>Victoria</a:t>
            </a:r>
            <a:r>
              <a:rPr lang="es-PE" b="1" dirty="0" smtClean="0"/>
              <a:t> </a:t>
            </a:r>
            <a:r>
              <a:rPr lang="es-PE" sz="2400" b="1" dirty="0">
                <a:solidFill>
                  <a:schemeClr val="dk2"/>
                </a:solidFill>
                <a:latin typeface="PT Sans"/>
                <a:ea typeface="PT Sans"/>
                <a:cs typeface="PT Sans"/>
              </a:rPr>
              <a:t>Calle, Teresa  García</a:t>
            </a:r>
          </a:p>
        </p:txBody>
      </p:sp>
    </p:spTree>
    <p:extLst>
      <p:ext uri="{BB962C8B-B14F-4D97-AF65-F5344CB8AC3E}">
        <p14:creationId xmlns:p14="http://schemas.microsoft.com/office/powerpoint/2010/main" val="69788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>
          <a:xfrm>
            <a:off x="770467" y="1412777"/>
            <a:ext cx="7617954" cy="539848"/>
          </a:xfrm>
        </p:spPr>
        <p:txBody>
          <a:bodyPr/>
          <a:lstStyle/>
          <a:p>
            <a:r>
              <a:rPr lang="es-PE" i="1" dirty="0" smtClean="0"/>
              <a:t>FORTALEZAS</a:t>
            </a:r>
            <a:endParaRPr lang="es-PE" i="1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71500" y="1762124"/>
            <a:ext cx="7534346" cy="4543425"/>
          </a:xfrm>
        </p:spPr>
        <p:txBody>
          <a:bodyPr/>
          <a:lstStyle/>
          <a:p>
            <a:pPr marL="514350" lvl="0" indent="-285750">
              <a:buFont typeface="Arial" pitchFamily="34" charset="0"/>
              <a:buChar char="•"/>
            </a:pPr>
            <a:r>
              <a:rPr lang="es-PE" sz="1800" dirty="0" smtClean="0"/>
              <a:t>Co-existen </a:t>
            </a:r>
            <a:r>
              <a:rPr lang="es-PE" sz="1800" dirty="0"/>
              <a:t>tanto las capacidades formativas de largo y mediano plazo (UNALM), como las de corto plazo (SENAMHI)</a:t>
            </a:r>
            <a:endParaRPr lang="es-MX" sz="1800" dirty="0"/>
          </a:p>
          <a:p>
            <a:pPr marL="514350" lvl="0" indent="-285750">
              <a:buFont typeface="Arial" pitchFamily="34" charset="0"/>
              <a:buChar char="•"/>
            </a:pPr>
            <a:endParaRPr lang="es-ES" sz="1800" dirty="0" smtClean="0"/>
          </a:p>
          <a:p>
            <a:pPr marL="514350" lvl="0" indent="-285750">
              <a:buFont typeface="Arial" pitchFamily="34" charset="0"/>
              <a:buChar char="•"/>
            </a:pPr>
            <a:endParaRPr lang="es-ES" sz="1800" dirty="0"/>
          </a:p>
          <a:p>
            <a:pPr marL="514350" lvl="0" indent="-285750">
              <a:buFont typeface="Arial" pitchFamily="34" charset="0"/>
              <a:buChar char="•"/>
            </a:pPr>
            <a:r>
              <a:rPr lang="es-ES" sz="1800" dirty="0" smtClean="0"/>
              <a:t>Existen </a:t>
            </a:r>
            <a:r>
              <a:rPr lang="es-ES" sz="1800" dirty="0"/>
              <a:t>buenas posibilidades de proyectos institucionales que fortalezcan las actividades de formación y capacitación en el SENAMHI y UNALM</a:t>
            </a:r>
            <a:endParaRPr lang="es-MX" sz="1800" dirty="0"/>
          </a:p>
          <a:p>
            <a:pPr marL="514350" lvl="0" indent="-285750">
              <a:buFont typeface="Arial" pitchFamily="34" charset="0"/>
              <a:buChar char="•"/>
            </a:pPr>
            <a:endParaRPr lang="es-PE" sz="1800" dirty="0" smtClean="0"/>
          </a:p>
          <a:p>
            <a:pPr marL="514350" lvl="0" indent="-285750">
              <a:buFont typeface="Arial" pitchFamily="34" charset="0"/>
              <a:buChar char="•"/>
            </a:pPr>
            <a:r>
              <a:rPr lang="es-PE" sz="1800" dirty="0" smtClean="0"/>
              <a:t>Hay </a:t>
            </a:r>
            <a:r>
              <a:rPr lang="es-PE" sz="1800" dirty="0"/>
              <a:t>capacidades para acoger Pasantes en la UNALM y SENAMHI</a:t>
            </a:r>
            <a:r>
              <a:rPr lang="es-PE" sz="1800" dirty="0" smtClean="0"/>
              <a:t>.</a:t>
            </a:r>
          </a:p>
          <a:p>
            <a:pPr marL="514350" lvl="0" indent="-285750">
              <a:buFont typeface="Arial" pitchFamily="34" charset="0"/>
              <a:buChar char="•"/>
            </a:pPr>
            <a:endParaRPr lang="es-MX" sz="1800" dirty="0"/>
          </a:p>
          <a:p>
            <a:pPr marL="514350" lvl="0" indent="-285750">
              <a:buFont typeface="Arial" pitchFamily="34" charset="0"/>
              <a:buChar char="•"/>
            </a:pPr>
            <a:r>
              <a:rPr lang="es-PE" sz="1800" dirty="0"/>
              <a:t>Crecientes capacidades para la realización de </a:t>
            </a:r>
            <a:r>
              <a:rPr lang="es-PE" sz="1800" dirty="0" smtClean="0"/>
              <a:t>investigación</a:t>
            </a:r>
          </a:p>
          <a:p>
            <a:pPr marL="514350" lvl="0" indent="-285750">
              <a:buFont typeface="Arial" pitchFamily="34" charset="0"/>
              <a:buChar char="•"/>
            </a:pPr>
            <a:endParaRPr lang="es-MX" sz="1800" dirty="0"/>
          </a:p>
          <a:p>
            <a:pPr marL="514350" indent="-285750">
              <a:buFont typeface="Arial" pitchFamily="34" charset="0"/>
              <a:buChar char="•"/>
            </a:pPr>
            <a:r>
              <a:rPr lang="es-PE" sz="1800" dirty="0" smtClean="0"/>
              <a:t> CRF Perú único  proveedor de formación: Meteorología, climatología, </a:t>
            </a:r>
            <a:r>
              <a:rPr lang="es-PE" sz="1800" dirty="0" err="1" smtClean="0"/>
              <a:t>etc</a:t>
            </a:r>
            <a:endParaRPr lang="es-PE" sz="1800" dirty="0" smtClean="0"/>
          </a:p>
          <a:p>
            <a:pPr marL="514350" indent="-285750">
              <a:buFont typeface="Arial" pitchFamily="34" charset="0"/>
              <a:buChar char="•"/>
            </a:pPr>
            <a:endParaRPr lang="es-PE" sz="1800" dirty="0" smtClean="0"/>
          </a:p>
          <a:p>
            <a:pPr marL="514350" indent="-285750">
              <a:buFont typeface="Arial" pitchFamily="34" charset="0"/>
              <a:buChar char="•"/>
            </a:pPr>
            <a:r>
              <a:rPr lang="es-PE" sz="1800" dirty="0" smtClean="0"/>
              <a:t>Mayor oferta de profesionales jóvenes en Meteorología egresados del CRF_UNALM</a:t>
            </a:r>
            <a:r>
              <a:rPr lang="es-PE" sz="1800" dirty="0"/>
              <a:t>	</a:t>
            </a:r>
            <a:endParaRPr lang="es-PE" sz="18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866" y="432859"/>
            <a:ext cx="584041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256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323850" y="5992813"/>
            <a:ext cx="37433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PE" altLang="es-PE" sz="1000" b="1">
                <a:latin typeface="Tahoma" pitchFamily="34" charset="0"/>
              </a:rPr>
              <a:t>Fuente: Datos de la Unidad de Registro 2018 - UNALM</a:t>
            </a:r>
            <a:endParaRPr lang="es-ES" altLang="es-PE" sz="1000" b="1">
              <a:latin typeface="Tahoma" pitchFamily="34" charset="0"/>
            </a:endParaRPr>
          </a:p>
        </p:txBody>
      </p:sp>
      <p:graphicFrame>
        <p:nvGraphicFramePr>
          <p:cNvPr id="6" name="4 Gráfico"/>
          <p:cNvGraphicFramePr>
            <a:graphicFrameLocks/>
          </p:cNvGraphicFramePr>
          <p:nvPr/>
        </p:nvGraphicFramePr>
        <p:xfrm>
          <a:off x="230046" y="1628800"/>
          <a:ext cx="8662434" cy="4067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6 Rectángulo"/>
          <p:cNvSpPr/>
          <p:nvPr/>
        </p:nvSpPr>
        <p:spPr>
          <a:xfrm>
            <a:off x="831646" y="198466"/>
            <a:ext cx="7268745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INFORMACIÓN DE LOS ESTUDIANTES DE METEOROLOGÍA </a:t>
            </a:r>
          </a:p>
        </p:txBody>
      </p:sp>
    </p:spTree>
    <p:extLst>
      <p:ext uri="{BB962C8B-B14F-4D97-AF65-F5344CB8AC3E}">
        <p14:creationId xmlns:p14="http://schemas.microsoft.com/office/powerpoint/2010/main" val="5524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1 Gráfico"/>
          <p:cNvGraphicFramePr>
            <a:graphicFrameLocks/>
          </p:cNvGraphicFramePr>
          <p:nvPr/>
        </p:nvGraphicFramePr>
        <p:xfrm>
          <a:off x="251520" y="1196752"/>
          <a:ext cx="8712968" cy="4904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699" name="Text Box 6"/>
          <p:cNvSpPr txBox="1">
            <a:spLocks noChangeArrowheads="1"/>
          </p:cNvSpPr>
          <p:nvPr/>
        </p:nvSpPr>
        <p:spPr bwMode="auto">
          <a:xfrm>
            <a:off x="323850" y="5992813"/>
            <a:ext cx="37433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PE" altLang="es-PE" sz="1000" b="1">
                <a:latin typeface="Tahoma" pitchFamily="34" charset="0"/>
              </a:rPr>
              <a:t>Fuente: Datos de la Unidad de Registro 2018 - UNALM</a:t>
            </a:r>
            <a:endParaRPr lang="es-ES" altLang="es-PE" sz="1000" b="1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4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67679DA-D856-40DB-8DA9-89AA592C57A6}" type="slidenum">
              <a:rPr lang="es-ES" altLang="es-PE" sz="1400" smtClean="0">
                <a:solidFill>
                  <a:schemeClr val="tx2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s-ES" altLang="es-PE" sz="1400" smtClean="0">
              <a:solidFill>
                <a:schemeClr val="tx2"/>
              </a:solidFill>
              <a:latin typeface="Arial" charset="0"/>
            </a:endParaRPr>
          </a:p>
        </p:txBody>
      </p:sp>
      <p:graphicFrame>
        <p:nvGraphicFramePr>
          <p:cNvPr id="3" name="1 Gráfico"/>
          <p:cNvGraphicFramePr>
            <a:graphicFrameLocks/>
          </p:cNvGraphicFramePr>
          <p:nvPr/>
        </p:nvGraphicFramePr>
        <p:xfrm>
          <a:off x="251520" y="1196752"/>
          <a:ext cx="871296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8500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831647" y="17433"/>
            <a:ext cx="726874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ESTUDIANTES EXTRANJEROS 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175" y="908050"/>
            <a:ext cx="4800600" cy="3600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1748" name="4 Rectángulo"/>
          <p:cNvSpPr>
            <a:spLocks noChangeArrowheads="1"/>
          </p:cNvSpPr>
          <p:nvPr/>
        </p:nvSpPr>
        <p:spPr bwMode="auto">
          <a:xfrm>
            <a:off x="4941888" y="4868863"/>
            <a:ext cx="3959225" cy="17541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E" altLang="es-PE" sz="1800">
                <a:latin typeface="Arial" charset="0"/>
              </a:rPr>
              <a:t>Par el ciclo 2018-II el colombiano Hernán  León del Instituto de Hidrología, Meteorología y Estudios Ambientales </a:t>
            </a:r>
            <a:r>
              <a:rPr lang="es-PE" altLang="es-PE" sz="1800" b="1">
                <a:latin typeface="Arial" charset="0"/>
              </a:rPr>
              <a:t>(IDEAM)  </a:t>
            </a:r>
            <a:r>
              <a:rPr lang="es-PE" altLang="es-PE" sz="1800">
                <a:latin typeface="Arial" charset="0"/>
              </a:rPr>
              <a:t>como ingresante de 1er ciclo a la UNALM a través del convenio CRFM.</a:t>
            </a:r>
          </a:p>
        </p:txBody>
      </p:sp>
      <p:graphicFrame>
        <p:nvGraphicFramePr>
          <p:cNvPr id="6" name="5 Diagrama"/>
          <p:cNvGraphicFramePr/>
          <p:nvPr/>
        </p:nvGraphicFramePr>
        <p:xfrm>
          <a:off x="179512" y="1001557"/>
          <a:ext cx="3768080" cy="2680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7 Diagrama"/>
          <p:cNvGraphicFramePr/>
          <p:nvPr/>
        </p:nvGraphicFramePr>
        <p:xfrm>
          <a:off x="107504" y="3417076"/>
          <a:ext cx="3840960" cy="1976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179512" y="688340"/>
            <a:ext cx="283496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PE" sz="3200" b="1" dirty="0"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ECUADOR</a:t>
            </a:r>
          </a:p>
        </p:txBody>
      </p:sp>
    </p:spTree>
    <p:extLst>
      <p:ext uri="{BB962C8B-B14F-4D97-AF65-F5344CB8AC3E}">
        <p14:creationId xmlns:p14="http://schemas.microsoft.com/office/powerpoint/2010/main" val="273862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1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0" t="13251" r="9535" b="15520"/>
          <a:stretch>
            <a:fillRect/>
          </a:stretch>
        </p:blipFill>
        <p:spPr bwMode="auto">
          <a:xfrm>
            <a:off x="3924300" y="755650"/>
            <a:ext cx="384175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831647" y="155989"/>
            <a:ext cx="726874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ESTUDIANTES EXTRANJEROS </a:t>
            </a:r>
          </a:p>
        </p:txBody>
      </p:sp>
      <p:graphicFrame>
        <p:nvGraphicFramePr>
          <p:cNvPr id="6" name="5 Diagrama"/>
          <p:cNvGraphicFramePr/>
          <p:nvPr/>
        </p:nvGraphicFramePr>
        <p:xfrm>
          <a:off x="7932" y="1628800"/>
          <a:ext cx="3768080" cy="2680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395536" y="1235696"/>
            <a:ext cx="283496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PE" sz="3200" b="1" dirty="0"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BOLIVIA</a:t>
            </a:r>
          </a:p>
        </p:txBody>
      </p:sp>
      <p:graphicFrame>
        <p:nvGraphicFramePr>
          <p:cNvPr id="5" name="4 Diagrama"/>
          <p:cNvGraphicFramePr/>
          <p:nvPr/>
        </p:nvGraphicFramePr>
        <p:xfrm>
          <a:off x="2915816" y="4149080"/>
          <a:ext cx="5832648" cy="2464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1" name="10 Diagrama"/>
          <p:cNvGraphicFramePr/>
          <p:nvPr/>
        </p:nvGraphicFramePr>
        <p:xfrm>
          <a:off x="107504" y="4869160"/>
          <a:ext cx="2736304" cy="1172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32776" name="11 Imagen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4" t="15921" r="10307" b="28050"/>
          <a:stretch>
            <a:fillRect/>
          </a:stretch>
        </p:blipFill>
        <p:spPr bwMode="auto">
          <a:xfrm>
            <a:off x="4516438" y="1212850"/>
            <a:ext cx="3584575" cy="219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9 Imagen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2" t="13118" r="6454" b="18895"/>
          <a:stretch>
            <a:fillRect/>
          </a:stretch>
        </p:blipFill>
        <p:spPr bwMode="auto">
          <a:xfrm>
            <a:off x="5268913" y="1552575"/>
            <a:ext cx="3506787" cy="211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27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>
          <a:xfrm>
            <a:off x="779992" y="1831877"/>
            <a:ext cx="7617954" cy="539848"/>
          </a:xfrm>
        </p:spPr>
        <p:txBody>
          <a:bodyPr/>
          <a:lstStyle/>
          <a:p>
            <a:r>
              <a:rPr lang="es-PE" sz="2000" i="1" dirty="0" smtClean="0"/>
              <a:t>NECESIDADES</a:t>
            </a:r>
            <a:endParaRPr lang="es-PE" sz="2000" i="1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790575" y="2343150"/>
            <a:ext cx="7267645" cy="2579752"/>
          </a:xfrm>
        </p:spPr>
        <p:txBody>
          <a:bodyPr/>
          <a:lstStyle/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es-PE" sz="1800" dirty="0"/>
              <a:t>Intercambio de expertos en áreas específicas de interés</a:t>
            </a:r>
            <a:r>
              <a:rPr lang="es-PE" sz="1800" dirty="0" smtClean="0"/>
              <a:t>.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endParaRPr lang="es-MX" sz="1800" dirty="0"/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es-PE" sz="1800" dirty="0"/>
              <a:t>Pasantías en determinadas áreas de los SMHN</a:t>
            </a:r>
            <a:r>
              <a:rPr lang="es-PE" sz="1800" dirty="0" smtClean="0"/>
              <a:t>.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endParaRPr lang="es-MX" sz="1800" dirty="0"/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es-PE" sz="1800" dirty="0"/>
              <a:t>Capacitaciones especializadas</a:t>
            </a:r>
            <a:r>
              <a:rPr lang="es-PE" sz="1800" dirty="0" smtClean="0"/>
              <a:t>.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endParaRPr lang="es-MX" sz="1800" dirty="0"/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es-PE" sz="1800" dirty="0"/>
              <a:t>Identificación de expertos en temas especializados</a:t>
            </a:r>
            <a:r>
              <a:rPr lang="es-PE" dirty="0"/>
              <a:t>.</a:t>
            </a:r>
            <a:endParaRPr lang="es-MX" dirty="0"/>
          </a:p>
          <a:p>
            <a:pPr lvl="0"/>
            <a:r>
              <a:rPr lang="es-ES" dirty="0"/>
              <a:t> </a:t>
            </a:r>
            <a:endParaRPr lang="es-MX" dirty="0"/>
          </a:p>
          <a:p>
            <a:pPr marL="514350" indent="-285750">
              <a:buFont typeface="Wingdings" pitchFamily="2" charset="2"/>
              <a:buChar char="Ø"/>
            </a:pPr>
            <a:endParaRPr lang="es-PE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866" y="432859"/>
            <a:ext cx="584041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189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orma de onda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Origen">
    <a:majorFont>
      <a:latin typeface="Bookman Old Style"/>
      <a:ea typeface=""/>
      <a:cs typeface=""/>
      <a:font script="Grek" typeface="Cambria"/>
      <a:font script="Cyrl" typeface="Cambria"/>
      <a:font script="Jpan" typeface="HG明朝E"/>
      <a:font script="Hang" typeface="돋움"/>
      <a:font script="Hans" typeface="宋体"/>
      <a:font script="Hant" typeface="標楷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Gill Sans MT"/>
      <a:ea typeface=""/>
      <a:cs typeface=""/>
      <a:font script="Grek" typeface="Calibri"/>
      <a:font script="Cyrl" typeface="Calibri"/>
      <a:font script="Jpan" typeface="ＭＳ Ｐゴシック"/>
      <a:font script="Hang" typeface="맑은 고딕"/>
      <a:font script="Hans" typeface="华文新魏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rigen">
    <a:fillStyleLst>
      <a:solidFill>
        <a:schemeClr val="phClr"/>
      </a:solidFill>
      <a:gradFill rotWithShape="1">
        <a:gsLst>
          <a:gs pos="0">
            <a:schemeClr val="phClr">
              <a:tint val="45000"/>
              <a:satMod val="200000"/>
            </a:schemeClr>
          </a:gs>
          <a:gs pos="30000">
            <a:schemeClr val="phClr">
              <a:tint val="61000"/>
              <a:satMod val="200000"/>
            </a:schemeClr>
          </a:gs>
          <a:gs pos="45000">
            <a:schemeClr val="phClr">
              <a:tint val="66000"/>
              <a:satMod val="200000"/>
            </a:schemeClr>
          </a:gs>
          <a:gs pos="55000">
            <a:schemeClr val="phClr">
              <a:tint val="66000"/>
              <a:satMod val="200000"/>
            </a:schemeClr>
          </a:gs>
          <a:gs pos="73000">
            <a:schemeClr val="phClr">
              <a:tint val="61000"/>
              <a:satMod val="200000"/>
            </a:schemeClr>
          </a:gs>
          <a:gs pos="100000">
            <a:schemeClr val="phClr">
              <a:tint val="45000"/>
              <a:satMod val="200000"/>
            </a:schemeClr>
          </a:gs>
        </a:gsLst>
        <a:lin ang="950000" scaled="1"/>
      </a:gradFill>
      <a:gradFill rotWithShape="1">
        <a:gsLst>
          <a:gs pos="0">
            <a:schemeClr val="phClr">
              <a:shade val="63000"/>
            </a:schemeClr>
          </a:gs>
          <a:gs pos="30000">
            <a:schemeClr val="phClr">
              <a:shade val="90000"/>
              <a:satMod val="110000"/>
            </a:schemeClr>
          </a:gs>
          <a:gs pos="45000">
            <a:schemeClr val="phClr">
              <a:shade val="100000"/>
              <a:satMod val="118000"/>
            </a:schemeClr>
          </a:gs>
          <a:gs pos="55000">
            <a:schemeClr val="phClr">
              <a:shade val="100000"/>
              <a:satMod val="118000"/>
            </a:schemeClr>
          </a:gs>
          <a:gs pos="73000">
            <a:schemeClr val="phClr">
              <a:shade val="90000"/>
              <a:satMod val="110000"/>
            </a:schemeClr>
          </a:gs>
          <a:gs pos="100000">
            <a:schemeClr val="phClr">
              <a:shade val="63000"/>
            </a:schemeClr>
          </a:gs>
        </a:gsLst>
        <a:lin ang="950000" scaled="1"/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phClr">
              <a:tint val="100000"/>
              <a:shade val="100000"/>
              <a:hueMod val="100000"/>
              <a:satMod val="100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60000"/>
              <a:satMod val="300000"/>
            </a:schemeClr>
          </a:gs>
          <a:gs pos="30000">
            <a:schemeClr val="phClr">
              <a:shade val="80000"/>
              <a:satMod val="230000"/>
            </a:schemeClr>
          </a:gs>
          <a:gs pos="100000">
            <a:schemeClr val="phClr">
              <a:tint val="97000"/>
              <a:satMod val="22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6000"/>
              <a:satMod val="120000"/>
            </a:schemeClr>
            <a:schemeClr val="phClr">
              <a:tint val="90000"/>
            </a:schemeClr>
          </a:duotone>
        </a:blip>
        <a:tile tx="0" ty="0" sx="35000" sy="40000" flip="x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Forma de onda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Origen">
    <a:majorFont>
      <a:latin typeface="Bookman Old Style"/>
      <a:ea typeface=""/>
      <a:cs typeface=""/>
      <a:font script="Grek" typeface="Cambria"/>
      <a:font script="Cyrl" typeface="Cambria"/>
      <a:font script="Jpan" typeface="HG明朝E"/>
      <a:font script="Hang" typeface="돋움"/>
      <a:font script="Hans" typeface="宋体"/>
      <a:font script="Hant" typeface="標楷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Gill Sans MT"/>
      <a:ea typeface=""/>
      <a:cs typeface=""/>
      <a:font script="Grek" typeface="Calibri"/>
      <a:font script="Cyrl" typeface="Calibri"/>
      <a:font script="Jpan" typeface="ＭＳ Ｐゴシック"/>
      <a:font script="Hang" typeface="맑은 고딕"/>
      <a:font script="Hans" typeface="华文新魏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rigen">
    <a:fillStyleLst>
      <a:solidFill>
        <a:schemeClr val="phClr"/>
      </a:solidFill>
      <a:gradFill rotWithShape="1">
        <a:gsLst>
          <a:gs pos="0">
            <a:schemeClr val="phClr">
              <a:tint val="45000"/>
              <a:satMod val="200000"/>
            </a:schemeClr>
          </a:gs>
          <a:gs pos="30000">
            <a:schemeClr val="phClr">
              <a:tint val="61000"/>
              <a:satMod val="200000"/>
            </a:schemeClr>
          </a:gs>
          <a:gs pos="45000">
            <a:schemeClr val="phClr">
              <a:tint val="66000"/>
              <a:satMod val="200000"/>
            </a:schemeClr>
          </a:gs>
          <a:gs pos="55000">
            <a:schemeClr val="phClr">
              <a:tint val="66000"/>
              <a:satMod val="200000"/>
            </a:schemeClr>
          </a:gs>
          <a:gs pos="73000">
            <a:schemeClr val="phClr">
              <a:tint val="61000"/>
              <a:satMod val="200000"/>
            </a:schemeClr>
          </a:gs>
          <a:gs pos="100000">
            <a:schemeClr val="phClr">
              <a:tint val="45000"/>
              <a:satMod val="200000"/>
            </a:schemeClr>
          </a:gs>
        </a:gsLst>
        <a:lin ang="950000" scaled="1"/>
      </a:gradFill>
      <a:gradFill rotWithShape="1">
        <a:gsLst>
          <a:gs pos="0">
            <a:schemeClr val="phClr">
              <a:shade val="63000"/>
            </a:schemeClr>
          </a:gs>
          <a:gs pos="30000">
            <a:schemeClr val="phClr">
              <a:shade val="90000"/>
              <a:satMod val="110000"/>
            </a:schemeClr>
          </a:gs>
          <a:gs pos="45000">
            <a:schemeClr val="phClr">
              <a:shade val="100000"/>
              <a:satMod val="118000"/>
            </a:schemeClr>
          </a:gs>
          <a:gs pos="55000">
            <a:schemeClr val="phClr">
              <a:shade val="100000"/>
              <a:satMod val="118000"/>
            </a:schemeClr>
          </a:gs>
          <a:gs pos="73000">
            <a:schemeClr val="phClr">
              <a:shade val="90000"/>
              <a:satMod val="110000"/>
            </a:schemeClr>
          </a:gs>
          <a:gs pos="100000">
            <a:schemeClr val="phClr">
              <a:shade val="63000"/>
            </a:schemeClr>
          </a:gs>
        </a:gsLst>
        <a:lin ang="950000" scaled="1"/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phClr">
              <a:tint val="100000"/>
              <a:shade val="100000"/>
              <a:hueMod val="100000"/>
              <a:satMod val="100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60000"/>
              <a:satMod val="300000"/>
            </a:schemeClr>
          </a:gs>
          <a:gs pos="30000">
            <a:schemeClr val="phClr">
              <a:shade val="80000"/>
              <a:satMod val="230000"/>
            </a:schemeClr>
          </a:gs>
          <a:gs pos="100000">
            <a:schemeClr val="phClr">
              <a:tint val="97000"/>
              <a:satMod val="22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6000"/>
              <a:satMod val="120000"/>
            </a:schemeClr>
            <a:schemeClr val="phClr">
              <a:tint val="90000"/>
            </a:schemeClr>
          </a:duotone>
        </a:blip>
        <a:tile tx="0" ty="0" sx="35000" sy="40000" flip="x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Forma de onda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Origen">
    <a:majorFont>
      <a:latin typeface="Bookman Old Style"/>
      <a:ea typeface=""/>
      <a:cs typeface=""/>
      <a:font script="Grek" typeface="Cambria"/>
      <a:font script="Cyrl" typeface="Cambria"/>
      <a:font script="Jpan" typeface="HG明朝E"/>
      <a:font script="Hang" typeface="돋움"/>
      <a:font script="Hans" typeface="宋体"/>
      <a:font script="Hant" typeface="標楷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Gill Sans MT"/>
      <a:ea typeface=""/>
      <a:cs typeface=""/>
      <a:font script="Grek" typeface="Calibri"/>
      <a:font script="Cyrl" typeface="Calibri"/>
      <a:font script="Jpan" typeface="ＭＳ Ｐゴシック"/>
      <a:font script="Hang" typeface="맑은 고딕"/>
      <a:font script="Hans" typeface="华文新魏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rigen">
    <a:fillStyleLst>
      <a:solidFill>
        <a:schemeClr val="phClr"/>
      </a:solidFill>
      <a:gradFill rotWithShape="1">
        <a:gsLst>
          <a:gs pos="0">
            <a:schemeClr val="phClr">
              <a:tint val="45000"/>
              <a:satMod val="200000"/>
            </a:schemeClr>
          </a:gs>
          <a:gs pos="30000">
            <a:schemeClr val="phClr">
              <a:tint val="61000"/>
              <a:satMod val="200000"/>
            </a:schemeClr>
          </a:gs>
          <a:gs pos="45000">
            <a:schemeClr val="phClr">
              <a:tint val="66000"/>
              <a:satMod val="200000"/>
            </a:schemeClr>
          </a:gs>
          <a:gs pos="55000">
            <a:schemeClr val="phClr">
              <a:tint val="66000"/>
              <a:satMod val="200000"/>
            </a:schemeClr>
          </a:gs>
          <a:gs pos="73000">
            <a:schemeClr val="phClr">
              <a:tint val="61000"/>
              <a:satMod val="200000"/>
            </a:schemeClr>
          </a:gs>
          <a:gs pos="100000">
            <a:schemeClr val="phClr">
              <a:tint val="45000"/>
              <a:satMod val="200000"/>
            </a:schemeClr>
          </a:gs>
        </a:gsLst>
        <a:lin ang="950000" scaled="1"/>
      </a:gradFill>
      <a:gradFill rotWithShape="1">
        <a:gsLst>
          <a:gs pos="0">
            <a:schemeClr val="phClr">
              <a:shade val="63000"/>
            </a:schemeClr>
          </a:gs>
          <a:gs pos="30000">
            <a:schemeClr val="phClr">
              <a:shade val="90000"/>
              <a:satMod val="110000"/>
            </a:schemeClr>
          </a:gs>
          <a:gs pos="45000">
            <a:schemeClr val="phClr">
              <a:shade val="100000"/>
              <a:satMod val="118000"/>
            </a:schemeClr>
          </a:gs>
          <a:gs pos="55000">
            <a:schemeClr val="phClr">
              <a:shade val="100000"/>
              <a:satMod val="118000"/>
            </a:schemeClr>
          </a:gs>
          <a:gs pos="73000">
            <a:schemeClr val="phClr">
              <a:shade val="90000"/>
              <a:satMod val="110000"/>
            </a:schemeClr>
          </a:gs>
          <a:gs pos="100000">
            <a:schemeClr val="phClr">
              <a:shade val="63000"/>
            </a:schemeClr>
          </a:gs>
        </a:gsLst>
        <a:lin ang="950000" scaled="1"/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phClr">
              <a:tint val="100000"/>
              <a:shade val="100000"/>
              <a:hueMod val="100000"/>
              <a:satMod val="100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60000"/>
              <a:satMod val="300000"/>
            </a:schemeClr>
          </a:gs>
          <a:gs pos="30000">
            <a:schemeClr val="phClr">
              <a:shade val="80000"/>
              <a:satMod val="230000"/>
            </a:schemeClr>
          </a:gs>
          <a:gs pos="100000">
            <a:schemeClr val="phClr">
              <a:tint val="97000"/>
              <a:satMod val="22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6000"/>
              <a:satMod val="120000"/>
            </a:schemeClr>
            <a:schemeClr val="phClr">
              <a:tint val="90000"/>
            </a:schemeClr>
          </a:duotone>
        </a:blip>
        <a:tile tx="0" ty="0" sx="35000" sy="40000" flip="x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330</Words>
  <Application>Microsoft Office PowerPoint</Application>
  <PresentationFormat>Presentación en pantalla (4:3)</PresentationFormat>
  <Paragraphs>52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PT Sans</vt:lpstr>
      <vt:lpstr>Calibri</vt:lpstr>
      <vt:lpstr>Wingdings</vt:lpstr>
      <vt:lpstr>Arial Black</vt:lpstr>
      <vt:lpstr>DejaVu Sans</vt:lpstr>
      <vt:lpstr>Tahoma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Teresa García Vilca</dc:creator>
  <cp:lastModifiedBy>CDC-SENAMHI</cp:lastModifiedBy>
  <cp:revision>35</cp:revision>
  <dcterms:modified xsi:type="dcterms:W3CDTF">2018-11-20T19:47:55Z</dcterms:modified>
</cp:coreProperties>
</file>