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2" d="100"/>
          <a:sy n="82" d="100"/>
        </p:scale>
        <p:origin x="55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46E95-6373-4366-AD70-AF23603803A6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8EE46-9288-4C13-B85E-9A4DC829B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909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46E95-6373-4366-AD70-AF23603803A6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8EE46-9288-4C13-B85E-9A4DC829B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300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46E95-6373-4366-AD70-AF23603803A6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8EE46-9288-4C13-B85E-9A4DC829B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828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46E95-6373-4366-AD70-AF23603803A6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8EE46-9288-4C13-B85E-9A4DC829B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54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46E95-6373-4366-AD70-AF23603803A6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8EE46-9288-4C13-B85E-9A4DC829B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288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46E95-6373-4366-AD70-AF23603803A6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8EE46-9288-4C13-B85E-9A4DC829B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75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46E95-6373-4366-AD70-AF23603803A6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8EE46-9288-4C13-B85E-9A4DC829B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929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46E95-6373-4366-AD70-AF23603803A6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8EE46-9288-4C13-B85E-9A4DC829B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412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46E95-6373-4366-AD70-AF23603803A6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8EE46-9288-4C13-B85E-9A4DC829B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409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46E95-6373-4366-AD70-AF23603803A6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8EE46-9288-4C13-B85E-9A4DC829B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196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46E95-6373-4366-AD70-AF23603803A6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8EE46-9288-4C13-B85E-9A4DC829B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913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346E95-6373-4366-AD70-AF23603803A6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E8EE46-9288-4C13-B85E-9A4DC829B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015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Iran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011613"/>
            <a:ext cx="9144000" cy="1655762"/>
          </a:xfrm>
        </p:spPr>
        <p:txBody>
          <a:bodyPr>
            <a:normAutofit/>
          </a:bodyPr>
          <a:lstStyle/>
          <a:p>
            <a:r>
              <a:rPr lang="en-US" dirty="0"/>
              <a:t>Ebrahim </a:t>
            </a:r>
            <a:r>
              <a:rPr lang="en-US" dirty="0" err="1"/>
              <a:t>Asadi</a:t>
            </a:r>
            <a:r>
              <a:rPr lang="en-US" dirty="0"/>
              <a:t> </a:t>
            </a:r>
            <a:r>
              <a:rPr lang="en-US" dirty="0" err="1"/>
              <a:t>Oskouei</a:t>
            </a:r>
            <a:r>
              <a:rPr lang="en-US" dirty="0"/>
              <a:t>, Farnaz </a:t>
            </a:r>
            <a:r>
              <a:rPr lang="en-US" dirty="0" err="1"/>
              <a:t>Pourasghar</a:t>
            </a:r>
            <a:r>
              <a:rPr lang="en-US" dirty="0"/>
              <a:t>, Yashar </a:t>
            </a:r>
            <a:r>
              <a:rPr lang="en-US" dirty="0" err="1"/>
              <a:t>Flamarzi</a:t>
            </a:r>
            <a:r>
              <a:rPr lang="en-US" dirty="0"/>
              <a:t>,</a:t>
            </a:r>
          </a:p>
          <a:p>
            <a:r>
              <a:rPr lang="en-US" dirty="0" err="1"/>
              <a:t>Morteza</a:t>
            </a:r>
            <a:r>
              <a:rPr lang="en-US" dirty="0"/>
              <a:t> </a:t>
            </a:r>
            <a:r>
              <a:rPr lang="en-US" dirty="0" err="1"/>
              <a:t>Pakdaman</a:t>
            </a:r>
            <a:r>
              <a:rPr lang="en-US" dirty="0"/>
              <a:t>, Zohreh Javanshiri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4490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How strong do you think your local capacities are for integrating climate information into adaptation planning?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Past climate information</a:t>
            </a:r>
            <a:r>
              <a:rPr lang="en-US" dirty="0"/>
              <a:t>:</a:t>
            </a:r>
            <a:r>
              <a:rPr lang="fa-IR" dirty="0"/>
              <a:t> </a:t>
            </a:r>
            <a:r>
              <a:rPr lang="en-US" dirty="0"/>
              <a:t>Weak, due to low number of weather stations with good quality data.</a:t>
            </a:r>
            <a:r>
              <a:rPr lang="fa-IR" dirty="0"/>
              <a:t> </a:t>
            </a:r>
          </a:p>
          <a:p>
            <a:pPr marL="0" indent="0">
              <a:buNone/>
            </a:pPr>
            <a:r>
              <a:rPr lang="en-US" b="1" dirty="0"/>
              <a:t>Current</a:t>
            </a:r>
            <a:r>
              <a:rPr lang="fa-IR" b="1" dirty="0"/>
              <a:t> </a:t>
            </a:r>
            <a:r>
              <a:rPr lang="en-US" b="1" dirty="0"/>
              <a:t>climate information (monitoring):</a:t>
            </a:r>
            <a:r>
              <a:rPr lang="fa-IR" b="1" dirty="0"/>
              <a:t> </a:t>
            </a:r>
            <a:r>
              <a:rPr lang="en-US" dirty="0"/>
              <a:t>Good, there are acceptable number of weather stations, a data bank based on WMO standards</a:t>
            </a:r>
            <a:r>
              <a:rPr lang="fa-IR" dirty="0"/>
              <a:t>.</a:t>
            </a:r>
            <a:r>
              <a:rPr lang="en-US" dirty="0"/>
              <a:t> </a:t>
            </a:r>
          </a:p>
          <a:p>
            <a:pPr marL="0" indent="0" algn="just">
              <a:buNone/>
            </a:pPr>
            <a:r>
              <a:rPr lang="en-US" dirty="0"/>
              <a:t> </a:t>
            </a:r>
            <a:r>
              <a:rPr lang="en-US" b="1" dirty="0"/>
              <a:t>Future climate information: </a:t>
            </a:r>
            <a:r>
              <a:rPr lang="en-US" dirty="0"/>
              <a:t>acceptable, almost all climate projection scenarios are studied in the country, however more effort on downscaling of the results are needed.</a:t>
            </a:r>
          </a:p>
          <a:p>
            <a:pPr marL="0" indent="0" algn="just">
              <a:buNone/>
            </a:pPr>
            <a:r>
              <a:rPr lang="en-US" b="1" dirty="0"/>
              <a:t>Lack of indices in different sectors</a:t>
            </a:r>
          </a:p>
        </p:txBody>
      </p:sp>
    </p:spTree>
    <p:extLst>
      <p:ext uri="{BB962C8B-B14F-4D97-AF65-F5344CB8AC3E}">
        <p14:creationId xmlns:p14="http://schemas.microsoft.com/office/powerpoint/2010/main" val="3060023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What capacities do you think you need to strengthen, who could be involved in this, and what external support do you think you need?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Financial and human resources;</a:t>
            </a:r>
            <a:endParaRPr lang="fa-IR" dirty="0"/>
          </a:p>
          <a:p>
            <a:r>
              <a:rPr lang="en-US" dirty="0"/>
              <a:t>Integration or coordination of governance;</a:t>
            </a:r>
            <a:endParaRPr lang="fa-IR" dirty="0"/>
          </a:p>
          <a:p>
            <a:r>
              <a:rPr lang="en-US" dirty="0"/>
              <a:t>Adaptation leaders and advocates;</a:t>
            </a:r>
          </a:p>
          <a:p>
            <a:r>
              <a:rPr lang="en-US" dirty="0"/>
              <a:t>Tools to monitor adaptation effectiveness; </a:t>
            </a:r>
          </a:p>
          <a:p>
            <a:r>
              <a:rPr lang="en-US" dirty="0"/>
              <a:t>Planning or Implementation,</a:t>
            </a:r>
            <a:endParaRPr lang="fa-IR" dirty="0"/>
          </a:p>
          <a:p>
            <a:r>
              <a:rPr lang="en-US" dirty="0"/>
              <a:t>And private sector support in developing the country's meteoroidal technical capacity</a:t>
            </a:r>
          </a:p>
          <a:p>
            <a:r>
              <a:rPr lang="en-US" dirty="0"/>
              <a:t>Tools for calculation of sector specific indices  </a:t>
            </a:r>
          </a:p>
        </p:txBody>
      </p:sp>
    </p:spTree>
    <p:extLst>
      <p:ext uri="{BB962C8B-B14F-4D97-AF65-F5344CB8AC3E}">
        <p14:creationId xmlns:p14="http://schemas.microsoft.com/office/powerpoint/2010/main" val="21877900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What other </a:t>
            </a:r>
            <a:r>
              <a:rPr lang="en-US" sz="3600" dirty="0" err="1"/>
              <a:t>organisations</a:t>
            </a:r>
            <a:r>
              <a:rPr lang="en-US" sz="3600" dirty="0"/>
              <a:t> or individuals in your country do you think you need to work with more closely?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/>
              <a:t>Lots of other </a:t>
            </a:r>
            <a:r>
              <a:rPr lang="en-US" dirty="0" err="1"/>
              <a:t>organisations</a:t>
            </a:r>
            <a:r>
              <a:rPr lang="en-US" dirty="0"/>
              <a:t> could be involved, but the most important ones are:</a:t>
            </a:r>
            <a:r>
              <a:rPr lang="fa-IR" dirty="0"/>
              <a:t> </a:t>
            </a:r>
            <a:r>
              <a:rPr lang="en-US" dirty="0"/>
              <a:t>Ministry of energy</a:t>
            </a:r>
            <a:r>
              <a:rPr lang="fa-IR" dirty="0"/>
              <a:t> </a:t>
            </a:r>
            <a:r>
              <a:rPr lang="en-US" dirty="0"/>
              <a:t>(responsible for monitoring and managing water resources)</a:t>
            </a:r>
            <a:endParaRPr lang="fa-IR" dirty="0"/>
          </a:p>
          <a:p>
            <a:pPr algn="just"/>
            <a:r>
              <a:rPr lang="en-US" dirty="0"/>
              <a:t>Ministry of agriculture</a:t>
            </a:r>
            <a:r>
              <a:rPr lang="fa-IR" dirty="0"/>
              <a:t> </a:t>
            </a:r>
          </a:p>
          <a:p>
            <a:pPr algn="just"/>
            <a:r>
              <a:rPr lang="en-US" dirty="0"/>
              <a:t>Department of Environment</a:t>
            </a:r>
            <a:endParaRPr lang="fa-IR" dirty="0"/>
          </a:p>
          <a:p>
            <a:pPr algn="just"/>
            <a:r>
              <a:rPr lang="en-US" dirty="0"/>
              <a:t>Hydrological services</a:t>
            </a:r>
          </a:p>
          <a:p>
            <a:pPr algn="just"/>
            <a:r>
              <a:rPr lang="en-US" dirty="0"/>
              <a:t>Ministry of Health</a:t>
            </a:r>
          </a:p>
        </p:txBody>
      </p:sp>
    </p:spTree>
    <p:extLst>
      <p:ext uri="{BB962C8B-B14F-4D97-AF65-F5344CB8AC3E}">
        <p14:creationId xmlns:p14="http://schemas.microsoft.com/office/powerpoint/2010/main" val="4270464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What difficulties do you think there may be in doing this</a:t>
            </a:r>
            <a:r>
              <a:rPr lang="en-US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57898"/>
            <a:ext cx="10515600" cy="4351338"/>
          </a:xfrm>
        </p:spPr>
        <p:txBody>
          <a:bodyPr/>
          <a:lstStyle/>
          <a:p>
            <a:pPr algn="just"/>
            <a:r>
              <a:rPr lang="en-US" dirty="0"/>
              <a:t> Poor planning or implementation,</a:t>
            </a:r>
            <a:r>
              <a:rPr lang="fa-IR" dirty="0"/>
              <a:t> </a:t>
            </a:r>
            <a:endParaRPr lang="en-US" dirty="0"/>
          </a:p>
          <a:p>
            <a:pPr algn="just"/>
            <a:endParaRPr lang="en-US" dirty="0"/>
          </a:p>
          <a:p>
            <a:pPr algn="just"/>
            <a:r>
              <a:rPr lang="en-US" dirty="0"/>
              <a:t>overemphasizing short-term outcomes or</a:t>
            </a:r>
            <a:r>
              <a:rPr lang="fa-IR" dirty="0"/>
              <a:t> </a:t>
            </a:r>
            <a:r>
              <a:rPr lang="en-US" dirty="0"/>
              <a:t>failing to sufficiently anticipate consequences</a:t>
            </a:r>
            <a:r>
              <a:rPr lang="fa-IR" dirty="0"/>
              <a:t> </a:t>
            </a:r>
            <a:r>
              <a:rPr lang="en-US" dirty="0"/>
              <a:t>can result in maladaptation,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Underestimating the complexity of adaptation as a social process can create unrealistic expectations about achieving intended adaptation outcomes</a:t>
            </a:r>
          </a:p>
        </p:txBody>
      </p:sp>
    </p:spTree>
    <p:extLst>
      <p:ext uri="{BB962C8B-B14F-4D97-AF65-F5344CB8AC3E}">
        <p14:creationId xmlns:p14="http://schemas.microsoft.com/office/powerpoint/2010/main" val="12565836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8885619ACC66E40924F80AD72C29800" ma:contentTypeVersion="13" ma:contentTypeDescription="Create a new document." ma:contentTypeScope="" ma:versionID="21dad5bac2533701c67ca2cf5acb481f">
  <xsd:schema xmlns:xsd="http://www.w3.org/2001/XMLSchema" xmlns:xs="http://www.w3.org/2001/XMLSchema" xmlns:p="http://schemas.microsoft.com/office/2006/metadata/properties" xmlns:ns3="2f54b51d-d71f-4c68-89d6-b982f02021d6" xmlns:ns4="cef1e425-e03e-475d-8454-a492170812a5" targetNamespace="http://schemas.microsoft.com/office/2006/metadata/properties" ma:root="true" ma:fieldsID="b9eff6fa9d13fd3d5b13d98290aef07d" ns3:_="" ns4:_="">
    <xsd:import namespace="2f54b51d-d71f-4c68-89d6-b982f02021d6"/>
    <xsd:import namespace="cef1e425-e03e-475d-8454-a492170812a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54b51d-d71f-4c68-89d6-b982f02021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f1e425-e03e-475d-8454-a492170812a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B262236-B9AE-4F5A-8B63-115D0301DBE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54b51d-d71f-4c68-89d6-b982f02021d6"/>
    <ds:schemaRef ds:uri="cef1e425-e03e-475d-8454-a492170812a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564ADBD-D58B-4C7B-B85F-A9803D3A126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618FC2E-57F3-48F2-8DCE-105E4BDF5702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www.w3.org/XML/1998/namespace"/>
    <ds:schemaRef ds:uri="http://purl.org/dc/dcmitype/"/>
    <ds:schemaRef ds:uri="2f54b51d-d71f-4c68-89d6-b982f02021d6"/>
    <ds:schemaRef ds:uri="http://schemas.microsoft.com/office/infopath/2007/PartnerControls"/>
    <ds:schemaRef ds:uri="cef1e425-e03e-475d-8454-a49217081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288</Words>
  <Application>Microsoft Office PowerPoint</Application>
  <PresentationFormat>Widescreen</PresentationFormat>
  <Paragraphs>30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Iran</vt:lpstr>
      <vt:lpstr>How strong do you think your local capacities are for integrating climate information into adaptation planning?</vt:lpstr>
      <vt:lpstr>What capacities do you think you need to strengthen, who could be involved in this, and what external support do you think you need?</vt:lpstr>
      <vt:lpstr>What other organisations or individuals in your country do you think you need to work with more closely?</vt:lpstr>
      <vt:lpstr>What difficulties do you think there may be in doing this?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DAYA</dc:creator>
  <cp:lastModifiedBy>Ilaria GALLO</cp:lastModifiedBy>
  <cp:revision>12</cp:revision>
  <dcterms:created xsi:type="dcterms:W3CDTF">2021-11-10T07:38:39Z</dcterms:created>
  <dcterms:modified xsi:type="dcterms:W3CDTF">2021-11-10T13:38:15Z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0x01010078885619ACC66E40924F80AD72C29800</vt:lpwstr>
  </property>
</Properties>
</file>