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57" r:id="rId3"/>
    <p:sldId id="258" r:id="rId4"/>
    <p:sldId id="27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6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ECFF"/>
    <a:srgbClr val="8FE2FF"/>
    <a:srgbClr val="FFB871"/>
    <a:srgbClr val="FF972F"/>
    <a:srgbClr val="CC6600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E4344-EFAA-442E-90BA-DA24A42E83A9}" type="datetimeFigureOut">
              <a:rPr lang="en-GB" smtClean="0"/>
              <a:t>02/09/2022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14232-B01C-4B11-A52B-1EB92BC6AA8F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523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4232-B01C-4B11-A52B-1EB92BC6AA8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0778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D6A24-049D-4E16-99E3-10ED5BA37BB0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675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2915E-6756-4178-82DB-6813A2EDC74E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198" y="5125"/>
            <a:ext cx="598180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95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3F414-236C-4097-9DC1-8CEB657926CB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488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B1E65-CC70-4211-BD0D-DA49EF770D0F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77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3FC2F-8ACB-4EDC-AE63-6A6035B8D999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13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E944D-0A4B-43B5-9157-2E7256066063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642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3F557-A6CB-4B29-A2C3-D9BAE316AFC0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67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52D6-9DAE-4E6A-8DBB-103E57750940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307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CFE99-2CBF-4D99-A937-3D47D9C97ED4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48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4CE775-0B6D-46A6-B175-678302244B33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82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68FFE-3F8D-49EE-B453-96140C22FA41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506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68725-9FFF-4812-8136-56C892AF3833}" type="datetime1">
              <a:rPr lang="es-ES" smtClean="0"/>
              <a:t>02/09/2022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293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ED17F-D900-40A6-98B3-7EB0E7777DB3}" type="datetime1">
              <a:rPr lang="es-ES" smtClean="0"/>
              <a:t>02/09/2022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56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82EFD-4D60-4446-9254-D292C94B1072}" type="datetime1">
              <a:rPr lang="es-ES" smtClean="0"/>
              <a:t>02/09/2022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342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DB1F0-0054-4EF2-9196-CD773546E34A}" type="datetime1">
              <a:rPr lang="es-ES" smtClean="0"/>
              <a:t>02/09/2022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0940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5E9B1-E446-4BE1-9FD8-224B88929296}" type="datetime1">
              <a:rPr lang="es-ES" smtClean="0"/>
              <a:t>02/09/2022</a:t>
            </a:fld>
            <a:endParaRPr lang="en-GB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205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EC581-15CC-47F7-BC30-74A6D40C78A4}" type="datetime1">
              <a:rPr lang="es-ES" smtClean="0"/>
              <a:t>02/09/2022</a:t>
            </a:fld>
            <a:endParaRPr lang="en-GB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955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547FA-AE99-44B1-8BA2-C2DE07E35510}" type="datetime1">
              <a:rPr lang="es-ES" smtClean="0"/>
              <a:t>02/09/2022</a:t>
            </a:fld>
            <a:endParaRPr lang="en-GB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276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A6872-0F7A-42A6-A2D7-0C349AD153EA}" type="datetime1">
              <a:rPr lang="es-ES" smtClean="0"/>
              <a:t>02/09/2022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301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49856-5FC9-43E6-9265-A008C19DA6E8}" type="datetime1">
              <a:rPr lang="es-ES" smtClean="0"/>
              <a:t>02/09/2022</a:t>
            </a:fld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611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DA9BD-6A30-4E08-B363-C68DBE8CD9E6}" type="datetime1">
              <a:rPr lang="es-ES" smtClean="0"/>
              <a:t>02/09/2022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991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9A382-138B-4963-8A92-D795915530DA}" type="datetime1">
              <a:rPr lang="es-ES" smtClean="0"/>
              <a:t>02/09/2022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11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5DC51-22BB-4FBC-B1A5-2177712605EA}" type="datetime1">
              <a:rPr lang="es-ES" smtClean="0">
                <a:solidFill>
                  <a:srgbClr val="00338D">
                    <a:tint val="75000"/>
                  </a:srgbClr>
                </a:solidFill>
              </a:rPr>
              <a:t>02/09/2022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‹Nº›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08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2E81A-A8C8-4AE8-AB32-17CE763D2BAC}" type="datetime1">
              <a:rPr lang="es-ES" smtClean="0"/>
              <a:t>02/09/2022</a:t>
            </a:fld>
            <a:endParaRPr lang="en-GB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8E20F-9441-4183-BC2B-2F850C25EC18}" type="slidenum">
              <a:rPr lang="en-GB" smtClean="0"/>
              <a:t>‹Nº›</a:t>
            </a:fld>
            <a:endParaRPr lang="en-GB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200" y="96087"/>
            <a:ext cx="4320000" cy="68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1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gif"/><Relationship Id="rId7" Type="http://schemas.openxmlformats.org/officeDocument/2006/relationships/image" Target="../media/image42.pn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gif"/><Relationship Id="rId4" Type="http://schemas.openxmlformats.org/officeDocument/2006/relationships/image" Target="../media/image39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gif"/><Relationship Id="rId3" Type="http://schemas.openxmlformats.org/officeDocument/2006/relationships/image" Target="../media/image45.gif"/><Relationship Id="rId7" Type="http://schemas.openxmlformats.org/officeDocument/2006/relationships/image" Target="../media/image49.gif"/><Relationship Id="rId12" Type="http://schemas.openxmlformats.org/officeDocument/2006/relationships/image" Target="../media/image54.png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gif"/><Relationship Id="rId11" Type="http://schemas.openxmlformats.org/officeDocument/2006/relationships/image" Target="../media/image53.png"/><Relationship Id="rId5" Type="http://schemas.openxmlformats.org/officeDocument/2006/relationships/image" Target="../media/image47.gif"/><Relationship Id="rId10" Type="http://schemas.openxmlformats.org/officeDocument/2006/relationships/image" Target="../media/image52.png"/><Relationship Id="rId4" Type="http://schemas.openxmlformats.org/officeDocument/2006/relationships/image" Target="../media/image46.gif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gif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0.aemet.es/wwh/normativa/SNP-ANX-NOR-1010a.pdf" TargetMode="External"/><Relationship Id="rId7" Type="http://schemas.openxmlformats.org/officeDocument/2006/relationships/hyperlink" Target="http://www0.aemet.es/ww19/SGC/SGC_Docs/Objetivos%20de%20calidad.pdf" TargetMode="External"/><Relationship Id="rId2" Type="http://schemas.openxmlformats.org/officeDocument/2006/relationships/hyperlink" Target="http://www0.aemet.es/wwh/normativa/SNP-NOR-101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0.aemet.es/wwh/normativa/SNP-ANX-NOR-1010e.pdf" TargetMode="External"/><Relationship Id="rId5" Type="http://schemas.openxmlformats.org/officeDocument/2006/relationships/hyperlink" Target="http://www0.aemet.es/wwh/normativa/SNP-ANX-NOR-1010c.pdf" TargetMode="External"/><Relationship Id="rId4" Type="http://schemas.openxmlformats.org/officeDocument/2006/relationships/hyperlink" Target="http://www0.aemet.es/wwh/normativa/SNP-ANX-NOR-1010b.pdf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649254"/>
            <a:ext cx="9144000" cy="2387600"/>
          </a:xfrm>
        </p:spPr>
        <p:txBody>
          <a:bodyPr>
            <a:normAutofit/>
          </a:bodyPr>
          <a:lstStyle/>
          <a:p>
            <a:r>
              <a:rPr lang="es-ES" dirty="0" smtClean="0"/>
              <a:t>El Sistema Nacional de Predicción de AEMET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51560" y="4150679"/>
            <a:ext cx="10088880" cy="1335722"/>
          </a:xfrm>
        </p:spPr>
        <p:txBody>
          <a:bodyPr anchor="ctr"/>
          <a:lstStyle/>
          <a:p>
            <a:r>
              <a:rPr lang="es-ES" dirty="0" smtClean="0">
                <a:solidFill>
                  <a:schemeClr val="tx2"/>
                </a:solidFill>
                <a:latin typeface="+mj-lt"/>
              </a:rPr>
              <a:t>Paquete de Instrucción Básica para Meteorólogos (PIB-M), 3ª ed. Fase presencial</a:t>
            </a:r>
          </a:p>
          <a:p>
            <a:r>
              <a:rPr lang="es-ES" dirty="0" smtClean="0">
                <a:solidFill>
                  <a:schemeClr val="tx2"/>
                </a:solidFill>
                <a:latin typeface="+mj-lt"/>
              </a:rPr>
              <a:t>Predicción operativa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7574280" y="5486401"/>
            <a:ext cx="3566160" cy="773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90000"/>
              </a:lnSpc>
            </a:pPr>
            <a:r>
              <a:rPr lang="es-ES" sz="1600">
                <a:solidFill>
                  <a:srgbClr val="4C74B5"/>
                </a:solidFill>
                <a:latin typeface="Calibri Light" panose="020F0302020204030204"/>
              </a:rPr>
              <a:t>Jesús Á. Barroso Pellico</a:t>
            </a:r>
            <a:endParaRPr lang="es-ES" sz="2000">
              <a:solidFill>
                <a:srgbClr val="4C74B5"/>
              </a:solidFill>
              <a:latin typeface="Calibri Light" panose="020F0302020204030204"/>
            </a:endParaRPr>
          </a:p>
          <a:p>
            <a:pPr lvl="0" algn="r">
              <a:lnSpc>
                <a:spcPct val="90000"/>
              </a:lnSpc>
            </a:pPr>
            <a:r>
              <a:rPr lang="es-ES" sz="1600">
                <a:solidFill>
                  <a:srgbClr val="4C74B5"/>
                </a:solidFill>
                <a:latin typeface="Calibri Light" panose="020F0302020204030204"/>
              </a:rPr>
              <a:t>Jefe de turno de predicción</a:t>
            </a:r>
          </a:p>
          <a:p>
            <a:pPr lvl="0" algn="r">
              <a:lnSpc>
                <a:spcPct val="90000"/>
              </a:lnSpc>
            </a:pPr>
            <a:r>
              <a:rPr lang="es-ES" sz="1600">
                <a:solidFill>
                  <a:srgbClr val="4C74B5"/>
                </a:solidFill>
                <a:latin typeface="Calibri Light" panose="020F0302020204030204"/>
              </a:rPr>
              <a:t>jbarrosop@aemet.es</a:t>
            </a:r>
            <a:endParaRPr lang="es-ES" sz="1600" dirty="0">
              <a:solidFill>
                <a:srgbClr val="4C74B5"/>
              </a:solidFill>
              <a:latin typeface="Calibri Light" panose="020F0302020204030204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70" y="222363"/>
            <a:ext cx="4517649" cy="7200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7288" y="222363"/>
            <a:ext cx="1575212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07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Índice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8351" y="1496291"/>
            <a:ext cx="10415299" cy="5243379"/>
          </a:xfrm>
        </p:spPr>
        <p:txBody>
          <a:bodyPr/>
          <a:lstStyle/>
          <a:p>
            <a:pPr algn="just"/>
            <a:r>
              <a:rPr lang="es-ES" dirty="0" smtClean="0">
                <a:solidFill>
                  <a:schemeClr val="tx2"/>
                </a:solidFill>
                <a:latin typeface="+mj-lt"/>
              </a:rPr>
              <a:t>Definición del SNP.</a:t>
            </a:r>
          </a:p>
          <a:p>
            <a:pPr marL="0" indent="0" algn="just">
              <a:buNone/>
            </a:pPr>
            <a:endParaRPr lang="es-ES" dirty="0" smtClean="0">
              <a:solidFill>
                <a:schemeClr val="tx2"/>
              </a:solidFill>
              <a:latin typeface="+mj-lt"/>
            </a:endParaRPr>
          </a:p>
          <a:p>
            <a:pPr algn="just"/>
            <a:r>
              <a:rPr lang="es-ES" dirty="0" smtClean="0">
                <a:solidFill>
                  <a:schemeClr val="tx2"/>
                </a:solidFill>
                <a:latin typeface="+mj-lt"/>
              </a:rPr>
              <a:t>Funciones del SNP.</a:t>
            </a:r>
          </a:p>
          <a:p>
            <a:pPr marL="0" indent="0" algn="just">
              <a:buNone/>
            </a:pPr>
            <a:endParaRPr lang="es-ES" dirty="0" smtClean="0">
              <a:solidFill>
                <a:schemeClr val="tx2"/>
              </a:solidFill>
              <a:latin typeface="+mj-lt"/>
            </a:endParaRPr>
          </a:p>
          <a:p>
            <a:pPr algn="just"/>
            <a:r>
              <a:rPr lang="es-ES" dirty="0" smtClean="0">
                <a:solidFill>
                  <a:schemeClr val="tx2"/>
                </a:solidFill>
                <a:latin typeface="+mj-lt"/>
              </a:rPr>
              <a:t>Principios rectores del SNP</a:t>
            </a:r>
            <a:endParaRPr lang="es-ES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3226F-4A3C-452B-B231-00FC51DA00AF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t>2</a:t>
            </a:fld>
            <a:endParaRPr lang="es-ES" dirty="0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9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Definición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88351" y="1496291"/>
            <a:ext cx="10415299" cy="5243379"/>
          </a:xfrm>
        </p:spPr>
        <p:txBody>
          <a:bodyPr/>
          <a:lstStyle/>
          <a:p>
            <a:pPr algn="just"/>
            <a:r>
              <a:rPr lang="es-ES" dirty="0" smtClean="0">
                <a:solidFill>
                  <a:schemeClr val="tx2"/>
                </a:solidFill>
                <a:latin typeface="+mj-lt"/>
              </a:rPr>
              <a:t>El SNP es el conjunto de todas las unidades de predicción operativas, sus interacciones y corpus normativo con el fin de garantizar una respuesta coordinada, óptima y eficiente en las funciones que tiene asignadas.</a:t>
            </a:r>
            <a:endParaRPr lang="es-ES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858" y="3067396"/>
            <a:ext cx="5484407" cy="36000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428211" y="6616559"/>
            <a:ext cx="3004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000" i="1" dirty="0" smtClean="0">
                <a:solidFill>
                  <a:schemeClr val="tx2"/>
                </a:solidFill>
              </a:rPr>
              <a:t>Sedes de las Delegaciones territoriales de AEMET</a:t>
            </a:r>
            <a:endParaRPr lang="en-GB" sz="1000" i="1" dirty="0">
              <a:solidFill>
                <a:schemeClr val="tx2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432265" y="4307512"/>
            <a:ext cx="24241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solidFill>
                  <a:srgbClr val="FF0000"/>
                </a:solidFill>
              </a:rPr>
              <a:t>Predicción general y de avisos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solidFill>
                  <a:schemeClr val="accent3"/>
                </a:solidFill>
              </a:rPr>
              <a:t>Predicción aeronáutica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/>
              <a:t>Predicción marítima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solidFill>
                  <a:srgbClr val="CC6600"/>
                </a:solidFill>
              </a:rPr>
              <a:t>Predicción de montaña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s-ES" sz="1200" dirty="0" smtClean="0">
                <a:solidFill>
                  <a:srgbClr val="000000"/>
                </a:solidFill>
              </a:rPr>
              <a:t>Sin unidades del SNP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3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66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4961" y="5225137"/>
            <a:ext cx="2278800" cy="8623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0960" y="888284"/>
            <a:ext cx="2278800" cy="256607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Funciones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8" y="1496291"/>
            <a:ext cx="4006734" cy="4828026"/>
          </a:xfrm>
        </p:spPr>
        <p:txBody>
          <a:bodyPr anchor="ctr">
            <a:normAutofit/>
          </a:bodyPr>
          <a:lstStyle/>
          <a:p>
            <a:r>
              <a:rPr lang="es-ES" sz="2400" dirty="0" smtClean="0">
                <a:solidFill>
                  <a:schemeClr val="tx2"/>
                </a:solidFill>
                <a:latin typeface="+mj-lt"/>
              </a:rPr>
              <a:t>Elaboración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suministro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y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difusión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de las informaciones meteorológicas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y predicciones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de interés general para los ciudadanos en todo el ámbito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nacional. Emisión de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avisos y predicciones de fenómenos meteorológicos que puedan afectar a la seguridad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de las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personas y a los bienes materiales.</a:t>
            </a:r>
          </a:p>
        </p:txBody>
      </p:sp>
      <p:pic>
        <p:nvPicPr>
          <p:cNvPr id="8" name="0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052" y="1496291"/>
            <a:ext cx="3285163" cy="216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2889" y="1338707"/>
            <a:ext cx="2278800" cy="18650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3618" y="1373105"/>
            <a:ext cx="2280000" cy="2520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5345" y="3790133"/>
            <a:ext cx="2278800" cy="9255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956" y="4039615"/>
            <a:ext cx="2278800" cy="10725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5118" y="4268295"/>
            <a:ext cx="2278800" cy="12971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961" y="3927503"/>
            <a:ext cx="2278800" cy="7960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92043" y="3927503"/>
            <a:ext cx="2278800" cy="7909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97998" y="4916852"/>
            <a:ext cx="2278800" cy="158455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65080" y="4228050"/>
            <a:ext cx="2278800" cy="8553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08461" y="4228050"/>
            <a:ext cx="2278800" cy="8596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92043" y="5225137"/>
            <a:ext cx="2278800" cy="8607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65080" y="5526202"/>
            <a:ext cx="2278800" cy="798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808461" y="5522317"/>
            <a:ext cx="2278800" cy="802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4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Funciones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8" y="1496291"/>
            <a:ext cx="4006734" cy="4828026"/>
          </a:xfrm>
        </p:spPr>
        <p:txBody>
          <a:bodyPr anchor="ctr">
            <a:normAutofit/>
          </a:bodyPr>
          <a:lstStyle/>
          <a:p>
            <a:r>
              <a:rPr lang="es-ES" sz="2400" dirty="0">
                <a:solidFill>
                  <a:schemeClr val="tx2"/>
                </a:solidFill>
                <a:latin typeface="+mj-lt"/>
              </a:rPr>
              <a:t>La provisión de servicios meteorológicos de apoyo a la navegación aérea y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marítima necesarios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para contribuir a la seguridad, regularidad y eficiencia del tránsito aéreo y a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la seguridad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del tráfico marítimo.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0989" y="1363812"/>
            <a:ext cx="2880000" cy="20371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4711" y="1362244"/>
            <a:ext cx="1392219" cy="203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8264" y="1362244"/>
            <a:ext cx="1189172" cy="203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76930" y="1362244"/>
            <a:ext cx="1143576" cy="203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049" y="1646445"/>
            <a:ext cx="2880000" cy="20360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4049" y="1646445"/>
            <a:ext cx="1148051" cy="203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049" y="4145262"/>
            <a:ext cx="2880000" cy="2471786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2000" y="3730300"/>
            <a:ext cx="2160000" cy="6489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2000" y="4380776"/>
            <a:ext cx="2160000" cy="4292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76930" y="5693694"/>
            <a:ext cx="2160000" cy="5297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12"/>
          <a:srcRect l="10612" r="13877"/>
          <a:stretch/>
        </p:blipFill>
        <p:spPr>
          <a:xfrm>
            <a:off x="5656278" y="3084479"/>
            <a:ext cx="2520000" cy="19405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14953" y="4811010"/>
            <a:ext cx="2520000" cy="1660680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65616" y="4937760"/>
            <a:ext cx="2520000" cy="181606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5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88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Funciones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8" y="1496291"/>
            <a:ext cx="4006734" cy="4828026"/>
          </a:xfrm>
        </p:spPr>
        <p:txBody>
          <a:bodyPr anchor="ctr">
            <a:normAutofit/>
          </a:bodyPr>
          <a:lstStyle/>
          <a:p>
            <a:r>
              <a:rPr lang="es-ES" sz="2400" dirty="0">
                <a:solidFill>
                  <a:schemeClr val="tx2"/>
                </a:solidFill>
                <a:latin typeface="+mj-lt"/>
              </a:rPr>
              <a:t>El suministro de la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información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meteorológica necesaria para las Fuerzas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Armadas, la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defensa nacional y para las Fuerzas y Cuerpos de Seguridad del Estado, así como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la prestación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del apoyo meteorológico adecuado para el cumplimiento de sus misiones.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607" y="1273428"/>
            <a:ext cx="6120000" cy="3449211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032" y="4621695"/>
            <a:ext cx="5400000" cy="1987994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6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48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Funciones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8" y="1496291"/>
            <a:ext cx="4006734" cy="4828026"/>
          </a:xfrm>
        </p:spPr>
        <p:txBody>
          <a:bodyPr anchor="t">
            <a:normAutofit/>
          </a:bodyPr>
          <a:lstStyle/>
          <a:p>
            <a:r>
              <a:rPr lang="es-ES" sz="2400" dirty="0">
                <a:solidFill>
                  <a:schemeClr val="tx2"/>
                </a:solidFill>
                <a:latin typeface="+mj-lt"/>
              </a:rPr>
              <a:t>La prestación a las Administraciones Públicas, instituciones, organismos y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sectores económicos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de información meteorológica adaptada a los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requerimientos específicos derivados 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de su sector de actividad.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141" y="4567852"/>
            <a:ext cx="2880000" cy="203760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062" y="4567852"/>
            <a:ext cx="2880000" cy="203760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983" y="4567852"/>
            <a:ext cx="2880000" cy="20376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637" y="4567852"/>
            <a:ext cx="2880000" cy="20376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09" y="1510850"/>
            <a:ext cx="2880000" cy="278068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637" y="1657467"/>
            <a:ext cx="2880000" cy="225283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3636" y="3910304"/>
            <a:ext cx="2880000" cy="385185"/>
          </a:xfrm>
          <a:prstGeom prst="rect">
            <a:avLst/>
          </a:prstGeom>
        </p:spPr>
      </p:pic>
      <p:sp>
        <p:nvSpPr>
          <p:cNvPr id="11" name="Marcador de número de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7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06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Funciones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8" y="1496291"/>
            <a:ext cx="4006734" cy="4828026"/>
          </a:xfrm>
        </p:spPr>
        <p:txBody>
          <a:bodyPr anchor="ctr">
            <a:normAutofit/>
          </a:bodyPr>
          <a:lstStyle/>
          <a:p>
            <a:r>
              <a:rPr lang="es-ES" sz="2400" dirty="0">
                <a:solidFill>
                  <a:schemeClr val="tx2"/>
                </a:solidFill>
                <a:latin typeface="+mj-lt"/>
              </a:rPr>
              <a:t>El mantenimiento de una vigilancia continua, eficaz y sostenible de las </a:t>
            </a:r>
            <a:r>
              <a:rPr lang="es-ES" sz="2400" dirty="0" smtClean="0">
                <a:solidFill>
                  <a:schemeClr val="tx2"/>
                </a:solidFill>
                <a:latin typeface="+mj-lt"/>
              </a:rPr>
              <a:t>condiciones meteorológicas</a:t>
            </a:r>
            <a:r>
              <a:rPr lang="es-ES" sz="2400" dirty="0">
                <a:solidFill>
                  <a:schemeClr val="tx2"/>
                </a:solidFill>
                <a:latin typeface="+mj-lt"/>
              </a:rPr>
              <a:t>.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45" y="4618956"/>
            <a:ext cx="2160000" cy="2160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45" y="1363116"/>
            <a:ext cx="2859259" cy="138960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960" y="1363116"/>
            <a:ext cx="2160000" cy="139104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985" y="4618956"/>
            <a:ext cx="2734177" cy="216000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60" y="1363116"/>
            <a:ext cx="2160000" cy="139104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545" y="4618956"/>
            <a:ext cx="2125440" cy="216000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545" y="2752716"/>
            <a:ext cx="2880000" cy="186624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328" y="3580268"/>
            <a:ext cx="2160000" cy="860625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328" y="2752716"/>
            <a:ext cx="2160000" cy="826875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177" y="3662534"/>
            <a:ext cx="2160000" cy="89011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60" y="2807128"/>
            <a:ext cx="2160000" cy="89011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8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4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320699"/>
              </p:ext>
            </p:extLst>
          </p:nvPr>
        </p:nvGraphicFramePr>
        <p:xfrm>
          <a:off x="4754356" y="1869579"/>
          <a:ext cx="7236824" cy="4078283"/>
        </p:xfrm>
        <a:graphic>
          <a:graphicData uri="http://schemas.openxmlformats.org/drawingml/2006/table">
            <a:tbl>
              <a:tblPr firstRow="1" firstCol="1" bandRow="1"/>
              <a:tblGrid>
                <a:gridCol w="2211980"/>
                <a:gridCol w="1227908"/>
                <a:gridCol w="2151017"/>
                <a:gridCol w="1645919"/>
              </a:tblGrid>
              <a:tr h="7232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7D11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SNP (SNP-NOR-1010)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325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Proceso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Tipo de GFP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Salidas (productos)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Usuarios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</a:tr>
              <a:tr h="60268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Predicciones de ámbito nacional, de FMA y avisos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JTUR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general nacional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AA.PP.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120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314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autonómica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provincial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AA.PP.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701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previstos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CENEM,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109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Boletín montaña y </a:t>
                      </a: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nivología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aludes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CENEM,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Civil, usuarios especializados, AA.PP.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133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Servicios MET apoyo navegación aérea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OMAe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TAF, TREND, avisos aeródromo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Gestores ATS,</a:t>
                      </a:r>
                      <a:r>
                        <a:rPr lang="es-ES" sz="1000" baseline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TWR, gestores aeroportuarios, compañías aéreas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9888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OVM</a:t>
                      </a:r>
                      <a:endParaRPr lang="en-GB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GAMET, SIGWX, SIGMET, AIRMET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29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Servicios MET apoyo navegación marítima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</a:t>
                      </a:r>
                      <a:endParaRPr lang="en-GB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alta mar y costera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SASEMAR, ciudadanos, CENEM,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509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alta mar y costeros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66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Suministro </a:t>
                      </a: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MET para las FF.AA.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CEMD</a:t>
                      </a:r>
                      <a:endParaRPr lang="en-GB" sz="100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FF.AA.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928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MET adaptada para las AA.PP., instituciones, organismos y sectores económicos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específicos y otros.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AA.PP., instituciones, organismos y sectores económicos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560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Vigilancia continua de </a:t>
                      </a: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cond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MET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observados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CENEM, </a:t>
                      </a:r>
                      <a:r>
                        <a:rPr kumimoji="0" lang="es-E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8D"/>
                        </a:solidFill>
                        <a:effectLst/>
                        <a:uLnTx/>
                        <a:uFillTx/>
                        <a:latin typeface="Calibri Light" panose="020F030202020403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Apoyo situaciones emergencia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RCOM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Difusión productos (incidencias)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AA.PP.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ángulo 5"/>
          <p:cNvSpPr/>
          <p:nvPr/>
        </p:nvSpPr>
        <p:spPr>
          <a:xfrm>
            <a:off x="432261" y="1602377"/>
            <a:ext cx="4131030" cy="111469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9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6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2734492"/>
            <a:ext cx="4131030" cy="66185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895038"/>
              </p:ext>
            </p:extLst>
          </p:nvPr>
        </p:nvGraphicFramePr>
        <p:xfrm>
          <a:off x="4685210" y="1331569"/>
          <a:ext cx="7241519" cy="5221224"/>
        </p:xfrm>
        <a:graphic>
          <a:graphicData uri="http://schemas.openxmlformats.org/drawingml/2006/table">
            <a:tbl>
              <a:tblPr firstRow="1" firstCol="1" bandRow="1"/>
              <a:tblGrid>
                <a:gridCol w="1689464"/>
                <a:gridCol w="1889760"/>
                <a:gridCol w="2017095"/>
                <a:gridCol w="1645200"/>
              </a:tblGrid>
              <a:tr h="7232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7D117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SNP (SNP-NOR-1010)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8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325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Proceso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GFP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Salidas (productos)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Usuarios</a:t>
                      </a:r>
                      <a:endParaRPr lang="en-GB" sz="12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C74B5"/>
                    </a:solidFill>
                  </a:tcPr>
                </a:tc>
              </a:tr>
              <a:tr h="78880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Predicciones de ámbito nacional, de FMA y avisos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JTUR_CNP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general nacional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AA.PP.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648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PREF_CNP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314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FMA_NORTE, FMA_INTERIOR-NORTE, FMA_INTERIOR-SUR, FMA_ESTE,</a:t>
                      </a:r>
                      <a:r>
                        <a:rPr lang="es-ES" sz="1000" baseline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FMA_SUR,</a:t>
                      </a:r>
                      <a:r>
                        <a:rPr lang="es-ES" sz="1000" baseline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FMA_BALEARES, FMA_CANARIAS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autonómica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provincial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AA.PP.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43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previstos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CENEM,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406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MON_ZARAGOZA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Boletín montaña y </a:t>
                      </a: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nivología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aludes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CENEM,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Civil, usuarios especializados, AA.PP.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141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Servicios MET apoyo navegación aérea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OMAe_NORTE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OMAe_INTERIOR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OMAe_ESTE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OMAe_SUR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OMAe_CANARIAS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TAF, TREND, avisos aeródromo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Gestores ATS,</a:t>
                      </a:r>
                      <a:r>
                        <a:rPr lang="es-ES" sz="1000" baseline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TWR, gestores aeroportuarios, compañías aéreas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OVM_MB,</a:t>
                      </a:r>
                      <a:r>
                        <a:rPr lang="es-ES" sz="1000" baseline="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OVM_C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GAMET, SIGWX, SIGMET, AIRMET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958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Servicios MET apoyo navegación marítima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MAR_ATLANTICO, MAR_MEDITERRANEO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Boletines predicción alta mar y costera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SASEMAR, ciudadanos, CENEM, </a:t>
                      </a:r>
                      <a:r>
                        <a:rPr lang="es-ES" sz="1000" dirty="0" err="1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438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alta mar y costeros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319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Suministro </a:t>
                      </a: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MET para las FF.AA.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CEMD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FF.AA.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13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MET adaptada para las AA.PP., instituciones, organismos y sectores económicos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FMA_NORTE, FMA_INTERIOR-NORTE, FMA_INTERIOR-SUR, FMA_ESTE, FMA_SUR, FMA_BALEARES, FMA_CANARIAS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8D"/>
                        </a:solidFill>
                        <a:effectLst/>
                        <a:uLnTx/>
                        <a:uFillTx/>
                        <a:latin typeface="Calibri Light" panose="020F030202020403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específicos y otros.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AA.PP., instituciones, organismos y sectores económicos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640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Vigilancia continua de </a:t>
                      </a:r>
                      <a:r>
                        <a:rPr lang="es-ES" sz="1000" dirty="0" err="1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cond</a:t>
                      </a: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MET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FMA_NORTE, FMA_INTERIOR-NORTE, FMA_INTERIOR-SUR, FMA_ESTE, FMA_SUR, FMA_BALEARES, FMA_CANARIAS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8D"/>
                        </a:solidFill>
                        <a:effectLst/>
                        <a:uLnTx/>
                        <a:uFillTx/>
                        <a:latin typeface="Calibri Light" panose="020F030202020403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Avisos observados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Ciudadanos, CENEM, </a:t>
                      </a:r>
                      <a:r>
                        <a:rPr kumimoji="0" lang="es-ES" sz="10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Prot</a:t>
                      </a:r>
                      <a:r>
                        <a:rPr kumimoji="0" lang="es-ES" sz="1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38D"/>
                          </a:solidFill>
                          <a:effectLst/>
                          <a:uLnTx/>
                          <a:uFillTx/>
                          <a:latin typeface="Calibri Light" panose="020F0302020204030204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Civil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338D"/>
                        </a:solidFill>
                        <a:effectLst/>
                        <a:uLnTx/>
                        <a:uFillTx/>
                        <a:latin typeface="Calibri Light" panose="020F03020202040302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Apoyo situaciones emergencia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RCOM_CNP (CNP)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Difusión productos (incidencias)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583" marR="23583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10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6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2734492"/>
            <a:ext cx="4131030" cy="66185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687" y="1496291"/>
            <a:ext cx="6120000" cy="44576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uadroTexto 6"/>
          <p:cNvSpPr txBox="1"/>
          <p:nvPr/>
        </p:nvSpPr>
        <p:spPr>
          <a:xfrm>
            <a:off x="5684548" y="1691256"/>
            <a:ext cx="1421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00"/>
                </a:solidFill>
              </a:rPr>
              <a:t>FMA_NORTE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17458" y="3417337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00"/>
                </a:solidFill>
              </a:rPr>
              <a:t>FMA_INTERIOR-SUR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256041" y="2441510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00"/>
                </a:solidFill>
              </a:rPr>
              <a:t>FMA_INTERIOR-NORTE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373718" y="2441509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00"/>
                </a:solidFill>
              </a:rPr>
              <a:t>FMA_ESTE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645067" y="4596881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00"/>
                </a:solidFill>
              </a:rPr>
              <a:t>FMA_SUR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9497125" y="3791339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00"/>
                </a:solidFill>
              </a:rPr>
              <a:t>FMA_BALEARES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316041" y="4987280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rgbClr val="000000"/>
                </a:solidFill>
              </a:rPr>
              <a:t>FMA_CANARIAS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871777" y="5963108"/>
            <a:ext cx="2537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+mj-lt"/>
              </a:rPr>
              <a:t>Ámbito geográfico de los grupos FMA</a:t>
            </a:r>
            <a:endParaRPr lang="en-GB" sz="1200" dirty="0"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11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276" y="1496291"/>
            <a:ext cx="5530377" cy="4456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2734492"/>
            <a:ext cx="4131030" cy="66185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uadroTexto 6"/>
          <p:cNvSpPr txBox="1"/>
          <p:nvPr/>
        </p:nvSpPr>
        <p:spPr>
          <a:xfrm>
            <a:off x="5777039" y="1734264"/>
            <a:ext cx="1421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srgbClr val="000000"/>
                </a:solidFill>
              </a:rPr>
              <a:t>OMAe_NORTE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71777" y="3492181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srgbClr val="000000"/>
                </a:solidFill>
              </a:rPr>
              <a:t>OMAe_INTERIOR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990611" y="3095116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srgbClr val="000000"/>
                </a:solidFill>
              </a:rPr>
              <a:t>OMAe_ESTE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065732" y="4213704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srgbClr val="000000"/>
                </a:solidFill>
              </a:rPr>
              <a:t>OMAe_SUR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9063215" y="5109200"/>
            <a:ext cx="1884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 smtClean="0">
                <a:solidFill>
                  <a:srgbClr val="000000"/>
                </a:solidFill>
              </a:rPr>
              <a:t>OMAe_CANARIAS</a:t>
            </a:r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731535" y="5971621"/>
            <a:ext cx="2611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+mj-lt"/>
              </a:rPr>
              <a:t>Ámbito geográfico de los grupos </a:t>
            </a:r>
            <a:r>
              <a:rPr lang="es-ES" sz="1200" dirty="0" err="1" smtClean="0">
                <a:latin typeface="+mj-lt"/>
              </a:rPr>
              <a:t>OMAe</a:t>
            </a:r>
            <a:endParaRPr lang="en-GB" sz="1200" dirty="0">
              <a:latin typeface="+mj-lt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12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198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2734492"/>
            <a:ext cx="4131030" cy="66185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uadroTexto 13"/>
          <p:cNvSpPr txBox="1"/>
          <p:nvPr/>
        </p:nvSpPr>
        <p:spPr>
          <a:xfrm>
            <a:off x="6731534" y="5884535"/>
            <a:ext cx="2611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+mj-lt"/>
              </a:rPr>
              <a:t>Ámbito geográfico de los grupos OVM</a:t>
            </a:r>
            <a:endParaRPr lang="en-GB" sz="1200" dirty="0">
              <a:latin typeface="+mj-lt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017" y="1496291"/>
            <a:ext cx="4256892" cy="43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13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10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2734492"/>
            <a:ext cx="4131030" cy="66185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CuadroTexto 13"/>
          <p:cNvSpPr txBox="1"/>
          <p:nvPr/>
        </p:nvSpPr>
        <p:spPr>
          <a:xfrm>
            <a:off x="4824907" y="5826874"/>
            <a:ext cx="3213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+mj-lt"/>
              </a:rPr>
              <a:t>Ámbito geográfico del grupo MAR_ATLANTICO (alta mar)</a:t>
            </a:r>
            <a:endParaRPr lang="en-GB" sz="1200" dirty="0">
              <a:latin typeface="+mj-lt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906" y="1494674"/>
            <a:ext cx="3212556" cy="43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816" y="1501304"/>
            <a:ext cx="3240000" cy="21319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09" b="18829"/>
          <a:stretch/>
        </p:blipFill>
        <p:spPr>
          <a:xfrm>
            <a:off x="8098422" y="3654674"/>
            <a:ext cx="3600000" cy="24135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uadroTexto 9"/>
          <p:cNvSpPr txBox="1"/>
          <p:nvPr/>
        </p:nvSpPr>
        <p:spPr>
          <a:xfrm>
            <a:off x="8113405" y="1039639"/>
            <a:ext cx="3213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+mj-lt"/>
              </a:rPr>
              <a:t>Ámbito geográfico del grupo MAR_MEDITERRANEO (alta mar)</a:t>
            </a:r>
            <a:endParaRPr lang="en-GB" sz="1200" dirty="0">
              <a:latin typeface="+mj-lt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291870" y="6068230"/>
            <a:ext cx="321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+mj-lt"/>
              </a:rPr>
              <a:t>Ámbito geográfico de los grupos MAR (costeras)</a:t>
            </a:r>
            <a:endParaRPr lang="en-GB" sz="1200" dirty="0">
              <a:latin typeface="+mj-lt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095816" y="4445954"/>
            <a:ext cx="18846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000000"/>
                </a:solidFill>
              </a:rPr>
              <a:t>MAR_ATLANTICO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0160142" y="5118592"/>
            <a:ext cx="15986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000000"/>
                </a:solidFill>
              </a:rPr>
              <a:t>MAR_MEDITERRANEO</a:t>
            </a:r>
            <a:endParaRPr lang="en-GB" sz="1200" dirty="0">
              <a:solidFill>
                <a:srgbClr val="000000"/>
              </a:solidFill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14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15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2734492"/>
            <a:ext cx="4131030" cy="66185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/>
          <p:cNvSpPr txBox="1"/>
          <p:nvPr/>
        </p:nvSpPr>
        <p:spPr>
          <a:xfrm>
            <a:off x="5156039" y="5879745"/>
            <a:ext cx="321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+mj-lt"/>
              </a:rPr>
              <a:t>Ámbito geográfico del grupos MON (montaña)</a:t>
            </a:r>
            <a:endParaRPr lang="en-GB" sz="1200" dirty="0">
              <a:latin typeface="+mj-lt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2" r="3652"/>
          <a:stretch/>
        </p:blipFill>
        <p:spPr>
          <a:xfrm>
            <a:off x="8562591" y="2454849"/>
            <a:ext cx="3240000" cy="246633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591" y="3688018"/>
            <a:ext cx="3600000" cy="219172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591" y="1496291"/>
            <a:ext cx="3600000" cy="2191727"/>
          </a:xfrm>
          <a:prstGeom prst="rect">
            <a:avLst/>
          </a:prstGeom>
        </p:spPr>
      </p:pic>
      <p:sp>
        <p:nvSpPr>
          <p:cNvPr id="16" name="CuadroTexto 15"/>
          <p:cNvSpPr txBox="1"/>
          <p:nvPr/>
        </p:nvSpPr>
        <p:spPr>
          <a:xfrm>
            <a:off x="8576039" y="4921187"/>
            <a:ext cx="321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+mj-lt"/>
              </a:rPr>
              <a:t>Ámbito geográfico del grupos MON (</a:t>
            </a:r>
            <a:r>
              <a:rPr lang="es-ES" sz="1200" dirty="0" err="1" smtClean="0">
                <a:latin typeface="+mj-lt"/>
              </a:rPr>
              <a:t>nivología</a:t>
            </a:r>
            <a:r>
              <a:rPr lang="es-ES" sz="1200" dirty="0" smtClean="0">
                <a:latin typeface="+mj-lt"/>
              </a:rPr>
              <a:t>)</a:t>
            </a:r>
            <a:endParaRPr lang="en-GB" sz="1200" dirty="0">
              <a:latin typeface="+mj-lt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15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78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3449387"/>
            <a:ext cx="4131030" cy="14718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CuadroTexto 10"/>
          <p:cNvSpPr txBox="1"/>
          <p:nvPr/>
        </p:nvSpPr>
        <p:spPr>
          <a:xfrm>
            <a:off x="5609542" y="5650931"/>
            <a:ext cx="3213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smtClean="0">
                <a:latin typeface="+mj-lt"/>
              </a:rPr>
              <a:t>Esquema operativo del SNP</a:t>
            </a:r>
            <a:endParaRPr lang="en-GB" sz="1200" dirty="0">
              <a:latin typeface="+mj-lt"/>
            </a:endParaRPr>
          </a:p>
        </p:txBody>
      </p:sp>
      <p:sp>
        <p:nvSpPr>
          <p:cNvPr id="4" name="Triángulo isósceles 3"/>
          <p:cNvSpPr/>
          <p:nvPr/>
        </p:nvSpPr>
        <p:spPr>
          <a:xfrm>
            <a:off x="6270785" y="2306699"/>
            <a:ext cx="1924830" cy="123338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uadroTexto 4"/>
          <p:cNvSpPr txBox="1"/>
          <p:nvPr/>
        </p:nvSpPr>
        <p:spPr>
          <a:xfrm>
            <a:off x="6906534" y="2900677"/>
            <a:ext cx="64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rgbClr val="FFFFFF"/>
                </a:solidFill>
              </a:rPr>
              <a:t>JTUR</a:t>
            </a:r>
            <a:endParaRPr lang="en-GB" sz="1600" dirty="0">
              <a:solidFill>
                <a:srgbClr val="FFFFFF"/>
              </a:solidFill>
            </a:endParaRPr>
          </a:p>
        </p:txBody>
      </p:sp>
      <p:sp>
        <p:nvSpPr>
          <p:cNvPr id="14" name="Trapecio 13"/>
          <p:cNvSpPr/>
          <p:nvPr/>
        </p:nvSpPr>
        <p:spPr>
          <a:xfrm>
            <a:off x="5029074" y="4116028"/>
            <a:ext cx="1929476" cy="1024466"/>
          </a:xfrm>
          <a:prstGeom prst="trapezoid">
            <a:avLst>
              <a:gd name="adj" fmla="val 77635"/>
            </a:avLst>
          </a:prstGeom>
          <a:solidFill>
            <a:schemeClr val="bg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CuadroTexto 16"/>
          <p:cNvSpPr txBox="1"/>
          <p:nvPr/>
        </p:nvSpPr>
        <p:spPr>
          <a:xfrm>
            <a:off x="5472827" y="4454049"/>
            <a:ext cx="64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FMA</a:t>
            </a:r>
            <a:endParaRPr lang="en-GB" sz="1600" dirty="0"/>
          </a:p>
        </p:txBody>
      </p:sp>
      <p:sp>
        <p:nvSpPr>
          <p:cNvPr id="18" name="Trapecio 17"/>
          <p:cNvSpPr/>
          <p:nvPr/>
        </p:nvSpPr>
        <p:spPr>
          <a:xfrm>
            <a:off x="7498886" y="4116028"/>
            <a:ext cx="1929476" cy="1024466"/>
          </a:xfrm>
          <a:prstGeom prst="trapezoid">
            <a:avLst>
              <a:gd name="adj" fmla="val 76764"/>
            </a:avLst>
          </a:prstGeom>
          <a:solidFill>
            <a:srgbClr val="FFB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CC6600"/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8368371" y="4454049"/>
            <a:ext cx="677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MON</a:t>
            </a:r>
            <a:endParaRPr lang="en-GB" sz="1600" dirty="0"/>
          </a:p>
        </p:txBody>
      </p:sp>
      <p:sp>
        <p:nvSpPr>
          <p:cNvPr id="20" name="Rectángulo 19"/>
          <p:cNvSpPr/>
          <p:nvPr/>
        </p:nvSpPr>
        <p:spPr>
          <a:xfrm>
            <a:off x="6165032" y="4116028"/>
            <a:ext cx="720000" cy="1024466"/>
          </a:xfrm>
          <a:prstGeom prst="rect">
            <a:avLst/>
          </a:prstGeom>
          <a:solidFill>
            <a:srgbClr val="8FE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ángulo 22"/>
          <p:cNvSpPr/>
          <p:nvPr/>
        </p:nvSpPr>
        <p:spPr>
          <a:xfrm>
            <a:off x="6166978" y="4613065"/>
            <a:ext cx="720000" cy="522363"/>
          </a:xfrm>
          <a:prstGeom prst="rect">
            <a:avLst/>
          </a:prstGeom>
          <a:solidFill>
            <a:srgbClr val="B7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ángulo 20"/>
          <p:cNvSpPr/>
          <p:nvPr/>
        </p:nvSpPr>
        <p:spPr>
          <a:xfrm>
            <a:off x="6885032" y="4116028"/>
            <a:ext cx="720000" cy="1024466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CuadroTexto 23"/>
          <p:cNvSpPr txBox="1"/>
          <p:nvPr/>
        </p:nvSpPr>
        <p:spPr>
          <a:xfrm>
            <a:off x="6194989" y="4225694"/>
            <a:ext cx="663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OVM</a:t>
            </a:r>
            <a:endParaRPr lang="en-GB" sz="16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6128593" y="4695502"/>
            <a:ext cx="79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err="1" smtClean="0"/>
              <a:t>OMAe</a:t>
            </a:r>
            <a:endParaRPr lang="en-GB" sz="1600" dirty="0"/>
          </a:p>
        </p:txBody>
      </p:sp>
      <p:sp>
        <p:nvSpPr>
          <p:cNvPr id="26" name="CuadroTexto 25"/>
          <p:cNvSpPr txBox="1"/>
          <p:nvPr/>
        </p:nvSpPr>
        <p:spPr>
          <a:xfrm>
            <a:off x="6893213" y="4454049"/>
            <a:ext cx="663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MAR</a:t>
            </a:r>
            <a:endParaRPr lang="en-GB" sz="1600" dirty="0"/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086" y="4116028"/>
            <a:ext cx="719390" cy="1024217"/>
          </a:xfrm>
          <a:prstGeom prst="rect">
            <a:avLst/>
          </a:prstGeom>
        </p:spPr>
      </p:pic>
      <p:sp>
        <p:nvSpPr>
          <p:cNvPr id="7" name="Trapecio 6"/>
          <p:cNvSpPr/>
          <p:nvPr/>
        </p:nvSpPr>
        <p:spPr>
          <a:xfrm>
            <a:off x="5818175" y="3540085"/>
            <a:ext cx="2827949" cy="580800"/>
          </a:xfrm>
          <a:prstGeom prst="trapezoid">
            <a:avLst>
              <a:gd name="adj" fmla="val 77419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CuadroTexto 27"/>
          <p:cNvSpPr txBox="1"/>
          <p:nvPr/>
        </p:nvSpPr>
        <p:spPr>
          <a:xfrm>
            <a:off x="7617912" y="4454049"/>
            <a:ext cx="691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CEMD</a:t>
            </a:r>
            <a:endParaRPr lang="en-GB" sz="16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899972" y="3684565"/>
            <a:ext cx="642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PREF</a:t>
            </a:r>
            <a:endParaRPr lang="en-GB" sz="1600" dirty="0"/>
          </a:p>
        </p:txBody>
      </p:sp>
      <p:sp>
        <p:nvSpPr>
          <p:cNvPr id="30" name="Trapecio 29"/>
          <p:cNvSpPr/>
          <p:nvPr/>
        </p:nvSpPr>
        <p:spPr>
          <a:xfrm>
            <a:off x="4685210" y="5135428"/>
            <a:ext cx="5093877" cy="437510"/>
          </a:xfrm>
          <a:prstGeom prst="trapezoid">
            <a:avLst>
              <a:gd name="adj" fmla="val 80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CuadroTexto 30"/>
          <p:cNvSpPr txBox="1"/>
          <p:nvPr/>
        </p:nvSpPr>
        <p:spPr>
          <a:xfrm>
            <a:off x="6844668" y="5184906"/>
            <a:ext cx="7428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RCOM</a:t>
            </a:r>
            <a:endParaRPr lang="en-GB" sz="1600" dirty="0"/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399" y="2462486"/>
            <a:ext cx="1080000" cy="75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630" y="2462486"/>
            <a:ext cx="1080000" cy="75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861" y="2462486"/>
            <a:ext cx="1080000" cy="756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951" y="3443421"/>
            <a:ext cx="1080000" cy="7642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837" y="3443421"/>
            <a:ext cx="1080000" cy="7642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723" y="3443421"/>
            <a:ext cx="1080000" cy="7642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8" name="CuadroTexto 37"/>
          <p:cNvSpPr txBox="1"/>
          <p:nvPr/>
        </p:nvSpPr>
        <p:spPr>
          <a:xfrm>
            <a:off x="9229399" y="4460571"/>
            <a:ext cx="2031961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tx2"/>
                </a:solidFill>
                <a:latin typeface="+mj-lt"/>
              </a:rPr>
              <a:t>Producción y vigilancia</a:t>
            </a:r>
            <a:endParaRPr lang="en-GB" sz="1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9883287" y="5066156"/>
            <a:ext cx="2031961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>
                <a:solidFill>
                  <a:schemeClr val="tx2"/>
                </a:solidFill>
                <a:latin typeface="+mj-lt"/>
              </a:rPr>
              <a:t>Respaldo para las comunicaciones</a:t>
            </a:r>
            <a:endParaRPr lang="en-GB" sz="16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16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56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4999513"/>
            <a:ext cx="4131030" cy="54784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53" y="3182619"/>
            <a:ext cx="3600000" cy="16460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32"/>
          <a:stretch/>
        </p:blipFill>
        <p:spPr>
          <a:xfrm>
            <a:off x="7767253" y="1791949"/>
            <a:ext cx="3600000" cy="1390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314" y="1791949"/>
            <a:ext cx="2782939" cy="432000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357" y="4896793"/>
            <a:ext cx="3600000" cy="1574074"/>
          </a:xfrm>
          <a:prstGeom prst="rect">
            <a:avLst/>
          </a:prstGeom>
        </p:spPr>
      </p:pic>
      <p:sp>
        <p:nvSpPr>
          <p:cNvPr id="40" name="Rectángulo 39"/>
          <p:cNvSpPr/>
          <p:nvPr/>
        </p:nvSpPr>
        <p:spPr>
          <a:xfrm>
            <a:off x="8066356" y="5547360"/>
            <a:ext cx="3600001" cy="16546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ángulo 40"/>
          <p:cNvSpPr/>
          <p:nvPr/>
        </p:nvSpPr>
        <p:spPr>
          <a:xfrm>
            <a:off x="8066356" y="5843650"/>
            <a:ext cx="3600001" cy="16546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17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28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Principios rectores del SNP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424476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Especialización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la producción meteorológica específica para sectores y/o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 meteorológicos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a través de Grupos Funcionales de Predicción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.</a:t>
            </a:r>
          </a:p>
          <a:p>
            <a:pPr lvl="0"/>
            <a:r>
              <a:rPr lang="es-ES" sz="1900" dirty="0">
                <a:solidFill>
                  <a:srgbClr val="4C74B5"/>
                </a:solidFill>
                <a:latin typeface="Calibri Light" panose="020F0302020204030204"/>
              </a:rPr>
              <a:t>Especialización en los efectos de los factores geográficos en la meteorología</a:t>
            </a: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Coherencia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Coordinación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Eficiencia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Participación</a:t>
            </a:r>
          </a:p>
          <a:p>
            <a:r>
              <a:rPr lang="es-ES" sz="1900" dirty="0">
                <a:solidFill>
                  <a:schemeClr val="tx2"/>
                </a:solidFill>
                <a:latin typeface="+mj-lt"/>
              </a:rPr>
              <a:t>Puntualidad adaptada a las necesidades de los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usuarios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latin typeface="+mj-lt"/>
              </a:rPr>
              <a:t>Escalabilidad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, flexibilidad, dinamismo funcional y tolerancia a fallos</a:t>
            </a:r>
          </a:p>
        </p:txBody>
      </p:sp>
      <p:sp>
        <p:nvSpPr>
          <p:cNvPr id="6" name="Rectángulo 5"/>
          <p:cNvSpPr/>
          <p:nvPr/>
        </p:nvSpPr>
        <p:spPr>
          <a:xfrm>
            <a:off x="440447" y="5622967"/>
            <a:ext cx="4131030" cy="54784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826" y="2315992"/>
            <a:ext cx="4320000" cy="2487273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18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81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261" y="697353"/>
            <a:ext cx="10515600" cy="798938"/>
          </a:xfrm>
        </p:spPr>
        <p:txBody>
          <a:bodyPr/>
          <a:lstStyle/>
          <a:p>
            <a:r>
              <a:rPr lang="es-ES" dirty="0" smtClean="0"/>
              <a:t>Bibliografía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0447" y="1496291"/>
            <a:ext cx="11172433" cy="4828026"/>
          </a:xfrm>
        </p:spPr>
        <p:txBody>
          <a:bodyPr anchor="ctr">
            <a:noAutofit/>
          </a:bodyPr>
          <a:lstStyle/>
          <a:p>
            <a:r>
              <a:rPr lang="es-ES" sz="1900" dirty="0" smtClean="0">
                <a:solidFill>
                  <a:schemeClr val="tx2"/>
                </a:solidFill>
                <a:hlinkClick r:id="rId2"/>
              </a:rPr>
              <a:t>SNP-NOR-1010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: Norma básica del Sistema Nacional de Predicción</a:t>
            </a:r>
          </a:p>
          <a:p>
            <a:r>
              <a:rPr lang="es-ES" sz="1900" dirty="0" smtClean="0">
                <a:solidFill>
                  <a:schemeClr val="tx2"/>
                </a:solidFill>
                <a:hlinkClick r:id="rId3"/>
              </a:rPr>
              <a:t>SNP-ANX-NOR-1010a</a:t>
            </a:r>
            <a:r>
              <a:rPr lang="es-ES" sz="1900" dirty="0" smtClean="0">
                <a:solidFill>
                  <a:schemeClr val="tx2"/>
                </a:solidFill>
              </a:rPr>
              <a:t>: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Relación de Unidades Orgánicas de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Predicción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hlinkClick r:id="rId4"/>
              </a:rPr>
              <a:t>SNP-ANX-NOR-1010b</a:t>
            </a:r>
            <a:r>
              <a:rPr lang="es-ES" sz="1900" dirty="0" smtClean="0">
                <a:solidFill>
                  <a:schemeClr val="tx2"/>
                </a:solidFill>
              </a:rPr>
              <a:t>: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Tipología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y Funciones de Grupos Funcionales de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Predicción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hlinkClick r:id="rId5"/>
              </a:rPr>
              <a:t>SNP-ANX-NOR-1010c</a:t>
            </a:r>
            <a:r>
              <a:rPr lang="es-ES" sz="1900" dirty="0" smtClean="0">
                <a:solidFill>
                  <a:schemeClr val="tx2"/>
                </a:solidFill>
              </a:rPr>
              <a:t>: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Relación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enumerada de Grupos Funcionales de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Predicción</a:t>
            </a:r>
            <a:endParaRPr lang="es-ES" sz="1900" dirty="0">
              <a:solidFill>
                <a:schemeClr val="tx2"/>
              </a:solidFill>
              <a:latin typeface="+mj-lt"/>
            </a:endParaRPr>
          </a:p>
          <a:p>
            <a:r>
              <a:rPr lang="es-ES" sz="1900" dirty="0" smtClean="0">
                <a:solidFill>
                  <a:schemeClr val="tx2"/>
                </a:solidFill>
                <a:hlinkClick r:id="rId6"/>
              </a:rPr>
              <a:t>SNP-ANX-NOR-1010e</a:t>
            </a:r>
            <a:r>
              <a:rPr lang="es-ES" sz="1900" dirty="0" smtClean="0">
                <a:solidFill>
                  <a:schemeClr val="tx2"/>
                </a:solidFill>
              </a:rPr>
              <a:t>: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Respaldo </a:t>
            </a:r>
            <a:r>
              <a:rPr lang="es-ES" sz="1900" dirty="0">
                <a:solidFill>
                  <a:schemeClr val="tx2"/>
                </a:solidFill>
                <a:latin typeface="+mj-lt"/>
              </a:rPr>
              <a:t>de Grupos Funcionales de </a:t>
            </a:r>
            <a:r>
              <a:rPr lang="es-ES" sz="1900" dirty="0" smtClean="0">
                <a:solidFill>
                  <a:schemeClr val="tx2"/>
                </a:solidFill>
                <a:latin typeface="+mj-lt"/>
              </a:rPr>
              <a:t>Predicción</a:t>
            </a:r>
          </a:p>
          <a:p>
            <a:r>
              <a:rPr lang="es-ES" sz="1900" dirty="0" smtClean="0">
                <a:solidFill>
                  <a:schemeClr val="tx2"/>
                </a:solidFill>
                <a:hlinkClick r:id="rId7"/>
              </a:rPr>
              <a:t>Objetivos de calidad 2022</a:t>
            </a:r>
            <a:endParaRPr lang="es-ES" sz="1900" dirty="0">
              <a:solidFill>
                <a:schemeClr val="tx2"/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19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04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3665" y="3029531"/>
            <a:ext cx="6184670" cy="798938"/>
          </a:xfrm>
        </p:spPr>
        <p:txBody>
          <a:bodyPr/>
          <a:lstStyle/>
          <a:p>
            <a:pPr algn="ctr"/>
            <a:r>
              <a:rPr lang="es-ES" dirty="0" smtClean="0"/>
              <a:t>¿Preguntas?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CD2E1-4E08-49D7-95B0-CC3980D685A6}" type="slidenum">
              <a:rPr lang="es-ES" smtClean="0">
                <a:solidFill>
                  <a:srgbClr val="00338D">
                    <a:tint val="75000"/>
                  </a:srgbClr>
                </a:solidFill>
              </a:rPr>
              <a:pPr/>
              <a:t>20</a:t>
            </a:fld>
            <a:endParaRPr lang="es-ES">
              <a:solidFill>
                <a:srgbClr val="00338D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80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AEMET">
      <a:dk1>
        <a:srgbClr val="00338D"/>
      </a:dk1>
      <a:lt1>
        <a:srgbClr val="BD3632"/>
      </a:lt1>
      <a:dk2>
        <a:srgbClr val="4C74B5"/>
      </a:dk2>
      <a:lt2>
        <a:srgbClr val="F7D117"/>
      </a:lt2>
      <a:accent1>
        <a:srgbClr val="B3C3E0"/>
      </a:accent1>
      <a:accent2>
        <a:srgbClr val="70AD47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ersonalizado">
  <a:themeElements>
    <a:clrScheme name="AEMET">
      <a:dk1>
        <a:srgbClr val="00338D"/>
      </a:dk1>
      <a:lt1>
        <a:srgbClr val="BD3632"/>
      </a:lt1>
      <a:dk2>
        <a:srgbClr val="4C74B5"/>
      </a:dk2>
      <a:lt2>
        <a:srgbClr val="F7D117"/>
      </a:lt2>
      <a:accent1>
        <a:srgbClr val="B3C3E0"/>
      </a:accent1>
      <a:accent2>
        <a:srgbClr val="70AD47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3680</TotalTime>
  <Words>1452</Words>
  <Application>Microsoft Office PowerPoint</Application>
  <PresentationFormat>Panorámica</PresentationFormat>
  <Paragraphs>276</Paragraphs>
  <Slides>20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Wingdings</vt:lpstr>
      <vt:lpstr>1_Tema de Office</vt:lpstr>
      <vt:lpstr>Diseño personalizado</vt:lpstr>
      <vt:lpstr>El Sistema Nacional de Predicción de AEMET</vt:lpstr>
      <vt:lpstr>Índice</vt:lpstr>
      <vt:lpstr>Definición del SNP</vt:lpstr>
      <vt:lpstr>Funciones del SNP</vt:lpstr>
      <vt:lpstr>Funciones del SNP</vt:lpstr>
      <vt:lpstr>Funciones del SNP</vt:lpstr>
      <vt:lpstr>Funciones del SNP</vt:lpstr>
      <vt:lpstr>Funciones del SNP</vt:lpstr>
      <vt:lpstr>Principios rectores del SNP</vt:lpstr>
      <vt:lpstr>Principios rectores del SNP</vt:lpstr>
      <vt:lpstr>Principios rectores del SNP</vt:lpstr>
      <vt:lpstr>Principios rectores del SNP</vt:lpstr>
      <vt:lpstr>Principios rectores del SNP</vt:lpstr>
      <vt:lpstr>Principios rectores del SNP</vt:lpstr>
      <vt:lpstr>Principios rectores del SNP</vt:lpstr>
      <vt:lpstr>Principios rectores del SNP</vt:lpstr>
      <vt:lpstr>Principios rectores del SNP</vt:lpstr>
      <vt:lpstr>Principios rectores del SNP</vt:lpstr>
      <vt:lpstr>Bibliografía</vt:lpstr>
      <vt:lpstr>¿Preguntas?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breve introducción a la observación y predicción operativas</dc:title>
  <dc:creator>Jesús Barroso</dc:creator>
  <cp:lastModifiedBy>Jesús Barroso</cp:lastModifiedBy>
  <cp:revision>49</cp:revision>
  <dcterms:created xsi:type="dcterms:W3CDTF">2022-08-22T11:21:36Z</dcterms:created>
  <dcterms:modified xsi:type="dcterms:W3CDTF">2022-09-02T05:18:54Z</dcterms:modified>
</cp:coreProperties>
</file>