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4" r:id="rId1"/>
  </p:sldMasterIdLst>
  <p:notesMasterIdLst>
    <p:notesMasterId r:id="rId29"/>
  </p:notesMasterIdLst>
  <p:handoutMasterIdLst>
    <p:handoutMasterId r:id="rId30"/>
  </p:handoutMasterIdLst>
  <p:sldIdLst>
    <p:sldId id="1182" r:id="rId2"/>
    <p:sldId id="1211" r:id="rId3"/>
    <p:sldId id="1213" r:id="rId4"/>
    <p:sldId id="1214" r:id="rId5"/>
    <p:sldId id="1227" r:id="rId6"/>
    <p:sldId id="1215" r:id="rId7"/>
    <p:sldId id="1228" r:id="rId8"/>
    <p:sldId id="1216" r:id="rId9"/>
    <p:sldId id="1217" r:id="rId10"/>
    <p:sldId id="1229" r:id="rId11"/>
    <p:sldId id="1218" r:id="rId12"/>
    <p:sldId id="1219" r:id="rId13"/>
    <p:sldId id="1212" r:id="rId14"/>
    <p:sldId id="1290" r:id="rId15"/>
    <p:sldId id="1288" r:id="rId16"/>
    <p:sldId id="1289" r:id="rId17"/>
    <p:sldId id="1291" r:id="rId18"/>
    <p:sldId id="1296" r:id="rId19"/>
    <p:sldId id="1243" r:id="rId20"/>
    <p:sldId id="1286" r:id="rId21"/>
    <p:sldId id="1245" r:id="rId22"/>
    <p:sldId id="1293" r:id="rId23"/>
    <p:sldId id="1287" r:id="rId24"/>
    <p:sldId id="1295" r:id="rId25"/>
    <p:sldId id="1222" r:id="rId26"/>
    <p:sldId id="1220" r:id="rId27"/>
    <p:sldId id="1272" r:id="rId28"/>
  </p:sldIdLst>
  <p:sldSz cx="9906000" cy="6858000" type="A4"/>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663">
          <p15:clr>
            <a:srgbClr val="A4A3A4"/>
          </p15:clr>
        </p15:guide>
        <p15:guide id="2" pos="3127">
          <p15:clr>
            <a:srgbClr val="A4A3A4"/>
          </p15:clr>
        </p15:guide>
      </p15:sldGuideLst>
    </p:ext>
    <p:ext uri="{2D200454-40CA-4A62-9FC3-DE9A4176ACB9}">
      <p15:notesGuideLst xmlns:p15="http://schemas.microsoft.com/office/powerpoint/2012/main">
        <p15:guide id="1" orient="horz" pos="2245">
          <p15:clr>
            <a:srgbClr val="A4A3A4"/>
          </p15:clr>
        </p15:guide>
        <p15:guide id="2" pos="305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CCFFCC"/>
    <a:srgbClr val="99FFCC"/>
    <a:srgbClr val="0742FF"/>
    <a:srgbClr val="FFCCCC"/>
    <a:srgbClr val="FF9999"/>
    <a:srgbClr val="CC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inimized">
    <p:restoredLeft sz="15662" autoAdjust="0"/>
    <p:restoredTop sz="84522" autoAdjust="0"/>
  </p:normalViewPr>
  <p:slideViewPr>
    <p:cSldViewPr snapToGrid="0">
      <p:cViewPr>
        <p:scale>
          <a:sx n="66" d="100"/>
          <a:sy n="66" d="100"/>
        </p:scale>
        <p:origin x="-1902" y="162"/>
      </p:cViewPr>
      <p:guideLst>
        <p:guide orient="horz" pos="663"/>
        <p:guide pos="3127"/>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2814"/>
    </p:cViewPr>
  </p:sorterViewPr>
  <p:notesViewPr>
    <p:cSldViewPr snapToGrid="0">
      <p:cViewPr varScale="1">
        <p:scale>
          <a:sx n="38" d="100"/>
          <a:sy n="38" d="100"/>
        </p:scale>
        <p:origin x="2376" y="58"/>
      </p:cViewPr>
      <p:guideLst>
        <p:guide orient="horz" pos="2245"/>
        <p:guide pos="3053"/>
      </p:guideLst>
    </p:cSldViewPr>
  </p:notes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588"/>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t" anchorCtr="0" compatLnSpc="1">
            <a:prstTxWarp prst="textNoShape">
              <a:avLst/>
            </a:prstTxWarp>
          </a:bodyPr>
          <a:lstStyle>
            <a:lvl1pPr defTabSz="925513">
              <a:defRPr sz="1000" i="1">
                <a:latin typeface="Times New Roman" pitchFamily="18" charset="0"/>
              </a:defRPr>
            </a:lvl1pPr>
          </a:lstStyle>
          <a:p>
            <a:pPr>
              <a:defRPr/>
            </a:pPr>
            <a:r>
              <a:rPr lang="en-US" altLang="en-US"/>
              <a:t>CAP-206 Cloud-based Tool for Creating and Publishing CAP Alerts</a:t>
            </a:r>
            <a:endParaRPr lang="en-US" altLang="en-US" dirty="0"/>
          </a:p>
        </p:txBody>
      </p:sp>
      <p:sp>
        <p:nvSpPr>
          <p:cNvPr id="3075" name="Rectangle 3"/>
          <p:cNvSpPr>
            <a:spLocks noGrp="1" noChangeArrowheads="1"/>
          </p:cNvSpPr>
          <p:nvPr>
            <p:ph type="dt" sz="quarter" idx="1"/>
          </p:nvPr>
        </p:nvSpPr>
        <p:spPr bwMode="auto">
          <a:xfrm>
            <a:off x="4144963" y="-1588"/>
            <a:ext cx="3170237"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t" anchorCtr="0" compatLnSpc="1">
            <a:prstTxWarp prst="textNoShape">
              <a:avLst/>
            </a:prstTxWarp>
          </a:bodyPr>
          <a:lstStyle>
            <a:lvl1pPr algn="r" defTabSz="925513">
              <a:defRPr sz="1000" i="1">
                <a:latin typeface="Times New Roman" pitchFamily="18" charset="0"/>
              </a:defRPr>
            </a:lvl1pPr>
          </a:lstStyle>
          <a:p>
            <a:pPr>
              <a:defRPr/>
            </a:pPr>
            <a:fld id="{5A1A7D39-ED40-4C18-B302-BD56600FEF8C}" type="datetime3">
              <a:rPr lang="en-US" altLang="en-US"/>
              <a:pPr>
                <a:defRPr/>
              </a:pPr>
              <a:t>28 February 2022</a:t>
            </a:fld>
            <a:endParaRPr lang="en-US" altLang="en-US"/>
          </a:p>
        </p:txBody>
      </p:sp>
      <p:sp>
        <p:nvSpPr>
          <p:cNvPr id="3076" name="Rectangle 4"/>
          <p:cNvSpPr>
            <a:spLocks noGrp="1" noChangeArrowheads="1"/>
          </p:cNvSpPr>
          <p:nvPr>
            <p:ph type="ftr" sz="quarter" idx="2"/>
          </p:nvPr>
        </p:nvSpPr>
        <p:spPr bwMode="auto">
          <a:xfrm>
            <a:off x="0" y="9121775"/>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b" anchorCtr="0" compatLnSpc="1">
            <a:prstTxWarp prst="textNoShape">
              <a:avLst/>
            </a:prstTxWarp>
          </a:bodyPr>
          <a:lstStyle>
            <a:lvl1pPr defTabSz="925513">
              <a:defRPr sz="1000" i="1">
                <a:latin typeface="Times New Roman" pitchFamily="18" charset="0"/>
              </a:defRPr>
            </a:lvl1pPr>
          </a:lstStyle>
          <a:p>
            <a:pPr>
              <a:defRPr/>
            </a:pPr>
            <a:endParaRPr lang="en-US" altLang="en-US"/>
          </a:p>
        </p:txBody>
      </p:sp>
      <p:sp>
        <p:nvSpPr>
          <p:cNvPr id="3077" name="Rectangle 5"/>
          <p:cNvSpPr>
            <a:spLocks noGrp="1" noChangeArrowheads="1"/>
          </p:cNvSpPr>
          <p:nvPr>
            <p:ph type="sldNum" sz="quarter" idx="3"/>
          </p:nvPr>
        </p:nvSpPr>
        <p:spPr bwMode="auto">
          <a:xfrm>
            <a:off x="4144963" y="9121775"/>
            <a:ext cx="3170237"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b" anchorCtr="0" compatLnSpc="1">
            <a:prstTxWarp prst="textNoShape">
              <a:avLst/>
            </a:prstTxWarp>
          </a:bodyPr>
          <a:lstStyle>
            <a:lvl1pPr algn="r" defTabSz="925513">
              <a:defRPr sz="1000" i="1">
                <a:latin typeface="Times New Roman" pitchFamily="18" charset="0"/>
              </a:defRPr>
            </a:lvl1pPr>
          </a:lstStyle>
          <a:p>
            <a:pPr>
              <a:defRPr/>
            </a:pPr>
            <a:fld id="{879DA1E7-C301-49D4-AB55-888B5C6C0548}" type="slidenum">
              <a:rPr lang="en-US" altLang="en-US"/>
              <a:pPr>
                <a:defRPr/>
              </a:pPr>
              <a:t>‹#›</a:t>
            </a:fld>
            <a:endParaRPr lang="en-US" altLang="en-US"/>
          </a:p>
        </p:txBody>
      </p:sp>
      <p:sp>
        <p:nvSpPr>
          <p:cNvPr id="3078" name="Rectangle 6"/>
          <p:cNvSpPr>
            <a:spLocks noChangeArrowheads="1"/>
          </p:cNvSpPr>
          <p:nvPr/>
        </p:nvSpPr>
        <p:spPr bwMode="auto">
          <a:xfrm>
            <a:off x="3305175" y="9147175"/>
            <a:ext cx="690563"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403" tIns="45006" rIns="88403" bIns="45006">
            <a:spAutoFit/>
          </a:bodyPr>
          <a:lstStyle>
            <a:lvl1pPr defTabSz="879475">
              <a:defRPr sz="2400">
                <a:solidFill>
                  <a:schemeClr val="tx1"/>
                </a:solidFill>
                <a:latin typeface="Times New Roman" pitchFamily="18" charset="0"/>
              </a:defRPr>
            </a:lvl1pPr>
            <a:lvl2pPr marL="439738" defTabSz="879475">
              <a:defRPr sz="2400">
                <a:solidFill>
                  <a:schemeClr val="tx1"/>
                </a:solidFill>
                <a:latin typeface="Times New Roman" pitchFamily="18" charset="0"/>
              </a:defRPr>
            </a:lvl2pPr>
            <a:lvl3pPr marL="879475" defTabSz="879475">
              <a:defRPr sz="2400">
                <a:solidFill>
                  <a:schemeClr val="tx1"/>
                </a:solidFill>
                <a:latin typeface="Times New Roman" pitchFamily="18" charset="0"/>
              </a:defRPr>
            </a:lvl3pPr>
            <a:lvl4pPr marL="1317625" defTabSz="879475">
              <a:defRPr sz="2400">
                <a:solidFill>
                  <a:schemeClr val="tx1"/>
                </a:solidFill>
                <a:latin typeface="Times New Roman" pitchFamily="18" charset="0"/>
              </a:defRPr>
            </a:lvl4pPr>
            <a:lvl5pPr marL="1757363" defTabSz="879475">
              <a:defRPr sz="2400">
                <a:solidFill>
                  <a:schemeClr val="tx1"/>
                </a:solidFill>
                <a:latin typeface="Times New Roman" pitchFamily="18" charset="0"/>
              </a:defRPr>
            </a:lvl5pPr>
            <a:lvl6pPr marL="2214563" defTabSz="879475" eaLnBrk="0" fontAlgn="base" hangingPunct="0">
              <a:spcBef>
                <a:spcPct val="0"/>
              </a:spcBef>
              <a:spcAft>
                <a:spcPct val="0"/>
              </a:spcAft>
              <a:defRPr sz="2400">
                <a:solidFill>
                  <a:schemeClr val="tx1"/>
                </a:solidFill>
                <a:latin typeface="Times New Roman" pitchFamily="18" charset="0"/>
              </a:defRPr>
            </a:lvl6pPr>
            <a:lvl7pPr marL="2671763" defTabSz="879475" eaLnBrk="0" fontAlgn="base" hangingPunct="0">
              <a:spcBef>
                <a:spcPct val="0"/>
              </a:spcBef>
              <a:spcAft>
                <a:spcPct val="0"/>
              </a:spcAft>
              <a:defRPr sz="2400">
                <a:solidFill>
                  <a:schemeClr val="tx1"/>
                </a:solidFill>
                <a:latin typeface="Times New Roman" pitchFamily="18" charset="0"/>
              </a:defRPr>
            </a:lvl7pPr>
            <a:lvl8pPr marL="3128963" defTabSz="879475" eaLnBrk="0" fontAlgn="base" hangingPunct="0">
              <a:spcBef>
                <a:spcPct val="0"/>
              </a:spcBef>
              <a:spcAft>
                <a:spcPct val="0"/>
              </a:spcAft>
              <a:defRPr sz="2400">
                <a:solidFill>
                  <a:schemeClr val="tx1"/>
                </a:solidFill>
                <a:latin typeface="Times New Roman" pitchFamily="18" charset="0"/>
              </a:defRPr>
            </a:lvl8pPr>
            <a:lvl9pPr marL="3586163" defTabSz="879475" eaLnBrk="0" fontAlgn="base" hangingPunct="0">
              <a:spcBef>
                <a:spcPct val="0"/>
              </a:spcBef>
              <a:spcAft>
                <a:spcPct val="0"/>
              </a:spcAft>
              <a:defRPr sz="2400">
                <a:solidFill>
                  <a:schemeClr val="tx1"/>
                </a:solidFill>
                <a:latin typeface="Times New Roman" pitchFamily="18" charset="0"/>
              </a:defRPr>
            </a:lvl9pPr>
          </a:lstStyle>
          <a:p>
            <a:pPr algn="ctr">
              <a:lnSpc>
                <a:spcPct val="90000"/>
              </a:lnSpc>
              <a:defRPr/>
            </a:pPr>
            <a:r>
              <a:rPr lang="en-US" altLang="en-US" sz="1200"/>
              <a:t>Page </a:t>
            </a:r>
            <a:fld id="{3E08CA07-28C9-4D7C-9B9A-BCCC2C5372AE}" type="slidenum">
              <a:rPr lang="en-US" altLang="en-US" sz="1200" smtClean="0"/>
              <a:pPr algn="ctr">
                <a:lnSpc>
                  <a:spcPct val="90000"/>
                </a:lnSpc>
                <a:defRPr/>
              </a:pPr>
              <a:t>‹#›</a:t>
            </a:fld>
            <a:endParaRPr lang="en-US" altLang="en-US" sz="1200"/>
          </a:p>
        </p:txBody>
      </p:sp>
    </p:spTree>
    <p:extLst>
      <p:ext uri="{BB962C8B-B14F-4D97-AF65-F5344CB8AC3E}">
        <p14:creationId xmlns:p14="http://schemas.microsoft.com/office/powerpoint/2010/main" val="3999306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ftr" sz="quarter" idx="4"/>
          </p:nvPr>
        </p:nvSpPr>
        <p:spPr bwMode="auto">
          <a:xfrm>
            <a:off x="317500" y="9121775"/>
            <a:ext cx="2852738"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b" anchorCtr="0" compatLnSpc="1">
            <a:prstTxWarp prst="textNoShape">
              <a:avLst/>
            </a:prstTxWarp>
          </a:bodyPr>
          <a:lstStyle>
            <a:lvl1pPr defTabSz="925513">
              <a:defRPr sz="1000" i="1">
                <a:latin typeface="Times New Roman" pitchFamily="18" charset="0"/>
              </a:defRPr>
            </a:lvl1pPr>
          </a:lstStyle>
          <a:p>
            <a:pPr>
              <a:defRPr/>
            </a:pPr>
            <a:endParaRPr lang="en-US" altLang="en-US"/>
          </a:p>
        </p:txBody>
      </p:sp>
      <p:sp>
        <p:nvSpPr>
          <p:cNvPr id="2053" name="Rectangle 5"/>
          <p:cNvSpPr>
            <a:spLocks noGrp="1" noChangeArrowheads="1"/>
          </p:cNvSpPr>
          <p:nvPr>
            <p:ph type="sldNum" sz="quarter" idx="5"/>
          </p:nvPr>
        </p:nvSpPr>
        <p:spPr bwMode="auto">
          <a:xfrm>
            <a:off x="4144963" y="9121775"/>
            <a:ext cx="27178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b" anchorCtr="0" compatLnSpc="1">
            <a:prstTxWarp prst="textNoShape">
              <a:avLst/>
            </a:prstTxWarp>
          </a:bodyPr>
          <a:lstStyle>
            <a:lvl1pPr algn="r" defTabSz="925513">
              <a:defRPr sz="1000" i="1">
                <a:latin typeface="Times New Roman" pitchFamily="18" charset="0"/>
              </a:defRPr>
            </a:lvl1pPr>
          </a:lstStyle>
          <a:p>
            <a:pPr>
              <a:defRPr/>
            </a:pPr>
            <a:fld id="{4BBC157C-C265-4298-8423-B7A0E7DB63B1}" type="slidenum">
              <a:rPr lang="en-US" altLang="en-US"/>
              <a:pPr>
                <a:defRPr/>
              </a:pPr>
              <a:t>‹#›</a:t>
            </a:fld>
            <a:endParaRPr lang="en-US" altLang="en-US"/>
          </a:p>
        </p:txBody>
      </p:sp>
      <p:sp>
        <p:nvSpPr>
          <p:cNvPr id="2054" name="Rectangle 6"/>
          <p:cNvSpPr>
            <a:spLocks noGrp="1" noChangeArrowheads="1"/>
          </p:cNvSpPr>
          <p:nvPr>
            <p:ph type="body" sz="quarter" idx="3"/>
          </p:nvPr>
        </p:nvSpPr>
        <p:spPr bwMode="auto">
          <a:xfrm>
            <a:off x="650875" y="3517900"/>
            <a:ext cx="6013450" cy="560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26" tIns="46613" rIns="93226" bIns="46613" numCol="1" anchor="t" anchorCtr="0" compatLnSpc="1">
            <a:prstTxWarp prst="textNoShape">
              <a:avLst/>
            </a:prstTxWarp>
          </a:bodyPr>
          <a:lstStyle/>
          <a:p>
            <a:pPr lvl="0"/>
            <a:endParaRPr lang="en-US" altLang="en-US" noProof="0" dirty="0"/>
          </a:p>
          <a:p>
            <a:pPr lvl="0"/>
            <a:endParaRPr lang="en-US" altLang="en-US" noProof="0" dirty="0"/>
          </a:p>
        </p:txBody>
      </p:sp>
      <p:sp>
        <p:nvSpPr>
          <p:cNvPr id="36869" name="Rectangle 7"/>
          <p:cNvSpPr>
            <a:spLocks noGrp="1" noRot="1" noChangeAspect="1" noChangeArrowheads="1" noTextEdit="1"/>
          </p:cNvSpPr>
          <p:nvPr>
            <p:ph type="sldImg" idx="2"/>
          </p:nvPr>
        </p:nvSpPr>
        <p:spPr bwMode="auto">
          <a:xfrm>
            <a:off x="1593850" y="533400"/>
            <a:ext cx="4127500" cy="28575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6" name="Rectangle 8"/>
          <p:cNvSpPr>
            <a:spLocks noGrp="1" noChangeArrowheads="1"/>
          </p:cNvSpPr>
          <p:nvPr>
            <p:ph type="hdr" sz="quarter"/>
          </p:nvPr>
        </p:nvSpPr>
        <p:spPr bwMode="auto">
          <a:xfrm>
            <a:off x="2633663" y="79375"/>
            <a:ext cx="45180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t" anchorCtr="0" compatLnSpc="1">
            <a:prstTxWarp prst="textNoShape">
              <a:avLst/>
            </a:prstTxWarp>
          </a:bodyPr>
          <a:lstStyle>
            <a:lvl1pPr algn="r" defTabSz="925513">
              <a:defRPr sz="1000" i="1">
                <a:latin typeface="Times New Roman" pitchFamily="18" charset="0"/>
              </a:defRPr>
            </a:lvl1pPr>
          </a:lstStyle>
          <a:p>
            <a:pPr>
              <a:defRPr/>
            </a:pPr>
            <a:r>
              <a:rPr lang="en-US" altLang="en-US"/>
              <a:t>CAP-206 Cloud-based Tool for Creating and Publishing CAP Alerts</a:t>
            </a:r>
            <a:endParaRPr lang="en-US" altLang="en-US" dirty="0"/>
          </a:p>
        </p:txBody>
      </p:sp>
      <p:sp>
        <p:nvSpPr>
          <p:cNvPr id="2057" name="Rectangle 9"/>
          <p:cNvSpPr>
            <a:spLocks noGrp="1" noChangeArrowheads="1"/>
          </p:cNvSpPr>
          <p:nvPr>
            <p:ph type="dt" idx="1"/>
          </p:nvPr>
        </p:nvSpPr>
        <p:spPr bwMode="auto">
          <a:xfrm>
            <a:off x="3979863" y="274638"/>
            <a:ext cx="3171825" cy="18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288" tIns="0" rIns="19288" bIns="0" numCol="1" anchor="t" anchorCtr="0" compatLnSpc="1">
            <a:prstTxWarp prst="textNoShape">
              <a:avLst/>
            </a:prstTxWarp>
          </a:bodyPr>
          <a:lstStyle>
            <a:lvl1pPr algn="r" defTabSz="925513">
              <a:defRPr sz="1000" i="1">
                <a:latin typeface="Times New Roman" pitchFamily="18" charset="0"/>
              </a:defRPr>
            </a:lvl1pPr>
          </a:lstStyle>
          <a:p>
            <a:pPr>
              <a:defRPr/>
            </a:pPr>
            <a:fld id="{2318C83C-1E0D-4558-92A9-6797A471328D}" type="datetime3">
              <a:rPr lang="en-US" altLang="en-US"/>
              <a:pPr>
                <a:defRPr/>
              </a:pPr>
              <a:t>28 February 2022</a:t>
            </a:fld>
            <a:endParaRPr lang="en-US" altLang="en-US"/>
          </a:p>
        </p:txBody>
      </p:sp>
    </p:spTree>
    <p:extLst>
      <p:ext uri="{BB962C8B-B14F-4D97-AF65-F5344CB8AC3E}">
        <p14:creationId xmlns:p14="http://schemas.microsoft.com/office/powerpoint/2010/main" val="3666947150"/>
      </p:ext>
    </p:extLst>
  </p:cSld>
  <p:clrMap bg1="lt1" tx1="dk1" bg2="lt2" tx2="dk2" accent1="accent1" accent2="accent2" accent3="accent3" accent4="accent4" accent5="accent5" accent6="accent6" hlink="hlink" folHlink="folHlink"/>
  <p:hf ftr="0" dt="0"/>
  <p:notesStyle>
    <a:lvl1pPr algn="l" rtl="0" eaLnBrk="0" fontAlgn="base" hangingPunct="0">
      <a:lnSpc>
        <a:spcPct val="90000"/>
      </a:lnSpc>
      <a:spcBef>
        <a:spcPct val="40000"/>
      </a:spcBef>
      <a:spcAft>
        <a:spcPct val="0"/>
      </a:spcAft>
      <a:defRPr sz="14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lnSpc>
        <a:spcPct val="90000"/>
      </a:lnSpc>
      <a:spcBef>
        <a:spcPct val="4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B837A361-5322-4D77-A6D5-9C96AAA22836}" type="slidenum">
              <a:rPr lang="en-US" altLang="en-US" sz="1000" smtClean="0"/>
              <a:pPr>
                <a:lnSpc>
                  <a:spcPct val="100000"/>
                </a:lnSpc>
                <a:spcBef>
                  <a:spcPct val="0"/>
                </a:spcBef>
              </a:pPr>
              <a:t>1</a:t>
            </a:fld>
            <a:endParaRPr lang="en-US" altLang="en-US" sz="1000"/>
          </a:p>
        </p:txBody>
      </p:sp>
      <p:sp>
        <p:nvSpPr>
          <p:cNvPr id="37891"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p:spPr>
        <p:txBody>
          <a:bodyPr/>
          <a:lstStyle/>
          <a:p>
            <a:r>
              <a:rPr lang="en-US" altLang="en-US" sz="1400" dirty="0">
                <a:latin typeface="Arial" charset="0"/>
              </a:rPr>
              <a:t>The title of this presentation is “</a:t>
            </a:r>
            <a:r>
              <a:rPr kumimoji="1" lang="en-US" altLang="en-US" sz="1400" dirty="0">
                <a:latin typeface="Arial" charset="0"/>
              </a:rPr>
              <a:t>A Free, Cloud-based Tool for Creating and Publishing CAP Alerts</a:t>
            </a:r>
            <a:r>
              <a:rPr lang="en-US" altLang="en-US" sz="1400" dirty="0">
                <a:latin typeface="Arial" charset="0"/>
              </a:rPr>
              <a:t>”. I will present a simple software tool that makes it very easy to start up a CAP-enabled alerting system. </a:t>
            </a:r>
          </a:p>
          <a:p>
            <a:r>
              <a:rPr lang="en-US" altLang="en-US" sz="1400" dirty="0">
                <a:latin typeface="Arial" charset="0"/>
              </a:rPr>
              <a:t>Please be aware that people responsible for issuing alerts already have various systems in place, and thes</a:t>
            </a:r>
            <a:r>
              <a:rPr lang="en-US" altLang="en-US" dirty="0">
                <a:latin typeface="Arial" charset="0"/>
              </a:rPr>
              <a:t>e may have </a:t>
            </a:r>
            <a:r>
              <a:rPr lang="en-US" altLang="en-US" sz="1400" dirty="0">
                <a:latin typeface="Arial" charset="0"/>
              </a:rPr>
              <a:t>been around for many years. Those alerting systems have their own work flows and business rules. </a:t>
            </a:r>
          </a:p>
          <a:p>
            <a:r>
              <a:rPr lang="en-US" altLang="en-US" sz="1400" dirty="0">
                <a:latin typeface="Arial" charset="0"/>
              </a:rPr>
              <a:t>It</a:t>
            </a:r>
            <a:r>
              <a:rPr lang="en-US" altLang="en-US" sz="1400" baseline="0" dirty="0">
                <a:latin typeface="Arial" charset="0"/>
              </a:rPr>
              <a:t> would be ideal</a:t>
            </a:r>
            <a:r>
              <a:rPr lang="en-US" altLang="en-US" sz="1400" dirty="0">
                <a:latin typeface="Arial" charset="0"/>
              </a:rPr>
              <a:t> to have CAP alerts generated and published through a process tacked onto existing procedures and alerting systems. But, a tool such as this may be th</a:t>
            </a:r>
            <a:r>
              <a:rPr lang="en-US" altLang="en-US" dirty="0">
                <a:latin typeface="Arial" charset="0"/>
              </a:rPr>
              <a:t>e next best thing.</a:t>
            </a:r>
            <a:r>
              <a:rPr lang="en-US" altLang="en-US" sz="1400" dirty="0">
                <a:latin typeface="Arial" charset="0"/>
              </a:rPr>
              <a:t> </a:t>
            </a:r>
          </a:p>
          <a:p>
            <a:r>
              <a:rPr lang="en-US" altLang="en-US" sz="1400" dirty="0">
                <a:latin typeface="Arial" charset="0"/>
              </a:rPr>
              <a:t>Today, </a:t>
            </a:r>
            <a:r>
              <a:rPr lang="en-US" altLang="en-US" dirty="0">
                <a:latin typeface="Arial" charset="0"/>
              </a:rPr>
              <a:t>the CAP  Editor tool is initialized for 360 alerting authorities across 200 countries or territories, and it currently supports 22 languages. T</a:t>
            </a:r>
            <a:r>
              <a:rPr lang="en-US" altLang="en-US" sz="1400" dirty="0">
                <a:latin typeface="Arial" charset="0"/>
              </a:rPr>
              <a:t>he CAP Editor tool</a:t>
            </a:r>
            <a:r>
              <a:rPr lang="en-US" altLang="en-US" dirty="0">
                <a:latin typeface="Arial" charset="0"/>
              </a:rPr>
              <a:t> is in </a:t>
            </a:r>
            <a:r>
              <a:rPr lang="en-US" altLang="en-US" sz="1400" dirty="0">
                <a:latin typeface="Arial" charset="0"/>
              </a:rPr>
              <a:t>operational use by twenty alerting authorities; 34 other alerting authorities have it in testing status.</a:t>
            </a:r>
          </a:p>
          <a:p>
            <a:endParaRPr lang="en-US" altLang="en-US" sz="1400"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1FD261B5-9A6A-46C5-BDDF-F82681D1B3CB}" type="slidenum">
              <a:rPr lang="en-US" altLang="en-US" sz="1000" smtClean="0"/>
              <a:pPr>
                <a:lnSpc>
                  <a:spcPct val="100000"/>
                </a:lnSpc>
                <a:spcBef>
                  <a:spcPct val="0"/>
                </a:spcBef>
              </a:pPr>
              <a:t>2</a:t>
            </a:fld>
            <a:endParaRPr lang="en-US" altLang="en-US" sz="1000"/>
          </a:p>
        </p:txBody>
      </p:sp>
      <p:sp>
        <p:nvSpPr>
          <p:cNvPr id="38915"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p:spPr>
        <p:txBody>
          <a:bodyPr/>
          <a:lstStyle/>
          <a:p>
            <a:pPr marL="228600" indent="-228600"/>
            <a:r>
              <a:rPr lang="en-US" altLang="en-US" sz="1400">
                <a:latin typeface="Arial" charset="0"/>
              </a:rPr>
              <a:t>Here are the Learning Objectives for this session.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1884AC04-E05F-4221-83A9-2C9A3DE35E19}" type="slidenum">
              <a:rPr lang="en-US" altLang="en-US" sz="1000" smtClean="0"/>
              <a:pPr>
                <a:lnSpc>
                  <a:spcPct val="100000"/>
                </a:lnSpc>
                <a:spcBef>
                  <a:spcPct val="0"/>
                </a:spcBef>
              </a:pPr>
              <a:t>3</a:t>
            </a:fld>
            <a:endParaRPr lang="en-US" altLang="en-US" sz="1000"/>
          </a:p>
        </p:txBody>
      </p:sp>
      <p:sp>
        <p:nvSpPr>
          <p:cNvPr id="3993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39940" name="Rectangle 2"/>
          <p:cNvSpPr>
            <a:spLocks noGrp="1" noRot="1" noChangeAspect="1" noChangeArrowheads="1" noTextEdit="1"/>
          </p:cNvSpPr>
          <p:nvPr>
            <p:ph type="sldImg"/>
          </p:nvPr>
        </p:nvSpPr>
        <p:spPr>
          <a:ln/>
        </p:spPr>
      </p:sp>
      <p:sp>
        <p:nvSpPr>
          <p:cNvPr id="39941" name="Rectangle 3"/>
          <p:cNvSpPr>
            <a:spLocks noGrp="1" noChangeArrowheads="1"/>
          </p:cNvSpPr>
          <p:nvPr>
            <p:ph type="body" idx="1"/>
          </p:nvPr>
        </p:nvSpPr>
        <p:spPr>
          <a:noFill/>
        </p:spPr>
        <p:txBody>
          <a:bodyPr/>
          <a:lstStyle/>
          <a:p>
            <a:pPr>
              <a:spcAft>
                <a:spcPct val="20000"/>
              </a:spcAft>
            </a:pPr>
            <a:r>
              <a:rPr lang="en-US" altLang="en-US" sz="1400">
                <a:latin typeface="Arial" charset="0"/>
              </a:rPr>
              <a:t>Here is an outline of the major topics in this presentation.</a:t>
            </a:r>
          </a:p>
          <a:p>
            <a:pPr>
              <a:spcAft>
                <a:spcPct val="20000"/>
              </a:spcAft>
            </a:pPr>
            <a:r>
              <a:rPr lang="en-US" altLang="en-US" sz="1400">
                <a:latin typeface="Arial" charset="0"/>
              </a:rPr>
              <a:t>The first topic is: </a:t>
            </a:r>
            <a:br>
              <a:rPr lang="en-US" altLang="en-US" sz="1400">
                <a:latin typeface="Arial" charset="0"/>
              </a:rPr>
            </a:br>
            <a:r>
              <a:rPr lang="en-US" altLang="en-US" sz="1400">
                <a:latin typeface="Arial" charset="0"/>
              </a:rPr>
              <a:t>	Overview of Tool for Creating CAP Alerts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40C9BCB3-E1E7-4608-AD65-3B40F5DEA9FC}" type="slidenum">
              <a:rPr lang="en-US" altLang="en-US" sz="1000" smtClean="0"/>
              <a:pPr>
                <a:lnSpc>
                  <a:spcPct val="100000"/>
                </a:lnSpc>
                <a:spcBef>
                  <a:spcPct val="0"/>
                </a:spcBef>
              </a:pPr>
              <a:t>4</a:t>
            </a:fld>
            <a:endParaRPr lang="en-US" altLang="en-US" sz="1000"/>
          </a:p>
        </p:txBody>
      </p:sp>
      <p:sp>
        <p:nvSpPr>
          <p:cNvPr id="40963"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0964" name="Rectangle 2"/>
          <p:cNvSpPr>
            <a:spLocks noGrp="1" noRot="1" noChangeAspect="1" noChangeArrowheads="1" noTextEdit="1"/>
          </p:cNvSpPr>
          <p:nvPr>
            <p:ph type="sldImg"/>
          </p:nvPr>
        </p:nvSpPr>
        <p:spPr>
          <a:ln/>
        </p:spPr>
      </p:sp>
      <p:sp>
        <p:nvSpPr>
          <p:cNvPr id="40965" name="Rectangle 3"/>
          <p:cNvSpPr>
            <a:spLocks noGrp="1" noChangeArrowheads="1"/>
          </p:cNvSpPr>
          <p:nvPr>
            <p:ph type="body" idx="1"/>
          </p:nvPr>
        </p:nvSpPr>
        <p:spPr>
          <a:noFill/>
        </p:spPr>
        <p:txBody>
          <a:bodyPr/>
          <a:lstStyle/>
          <a:p>
            <a:r>
              <a:rPr lang="en-US" altLang="es-BO" sz="1400" dirty="0">
                <a:latin typeface="Arial" charset="0"/>
              </a:rPr>
              <a:t>This is the entry point to the freewar</a:t>
            </a:r>
            <a:r>
              <a:rPr lang="es-BO" altLang="es-BO" sz="1400" dirty="0">
                <a:latin typeface="Arial" charset="0"/>
              </a:rPr>
              <a:t>e</a:t>
            </a:r>
            <a:r>
              <a:rPr lang="en-US" altLang="es-BO" sz="1400" dirty="0">
                <a:latin typeface="Arial" charset="0"/>
              </a:rPr>
              <a:t> known as "CAP Editor</a:t>
            </a:r>
            <a:r>
              <a:rPr lang="es-BO" altLang="es-BO" sz="1400" dirty="0">
                <a:latin typeface="Arial" charset="0"/>
              </a:rPr>
              <a:t>"</a:t>
            </a:r>
            <a:r>
              <a:rPr lang="en-US" altLang="es-BO" sz="1400" dirty="0">
                <a:latin typeface="Arial" charset="0"/>
              </a:rPr>
              <a:t>.</a:t>
            </a:r>
          </a:p>
          <a:p>
            <a:r>
              <a:rPr lang="en-US" altLang="es-BO" sz="1400" dirty="0">
                <a:latin typeface="Arial" charset="0"/>
              </a:rPr>
              <a:t>CAP Editor</a:t>
            </a:r>
            <a:r>
              <a:rPr lang="en-US" altLang="en-US" sz="1400" dirty="0">
                <a:latin typeface="Arial" charset="0"/>
              </a:rPr>
              <a:t> opens to an authorized person upon entry of his/her email address and associated password. </a:t>
            </a:r>
          </a:p>
          <a:p>
            <a:r>
              <a:rPr lang="en-US" altLang="en-US" sz="1400" dirty="0">
                <a:latin typeface="Arial" charset="0"/>
              </a:rPr>
              <a:t>Here is where the CAP alert </a:t>
            </a:r>
            <a:r>
              <a:rPr lang="en-US" altLang="en-US" sz="1400" u="sng" dirty="0">
                <a:latin typeface="Arial" charset="0"/>
              </a:rPr>
              <a:t>language</a:t>
            </a:r>
            <a:r>
              <a:rPr lang="en-US" altLang="en-US" sz="1400" dirty="0">
                <a:latin typeface="Arial" charset="0"/>
              </a:rPr>
              <a:t>, </a:t>
            </a:r>
            <a:r>
              <a:rPr lang="en-US" altLang="en-US" sz="1400" u="sng" dirty="0">
                <a:latin typeface="Arial" charset="0"/>
              </a:rPr>
              <a:t>status</a:t>
            </a:r>
            <a:r>
              <a:rPr lang="en-US" altLang="en-US" sz="1400" dirty="0">
                <a:latin typeface="Arial" charset="0"/>
              </a:rPr>
              <a:t>, </a:t>
            </a:r>
            <a:r>
              <a:rPr lang="en-US" altLang="en-US" sz="1400" u="sng" dirty="0">
                <a:latin typeface="Arial" charset="0"/>
              </a:rPr>
              <a:t>scope</a:t>
            </a:r>
            <a:r>
              <a:rPr lang="en-US" altLang="en-US" sz="1400" dirty="0">
                <a:latin typeface="Arial" charset="0"/>
              </a:rPr>
              <a:t> and </a:t>
            </a:r>
            <a:r>
              <a:rPr lang="en-US" altLang="en-US" sz="1400" u="sng" dirty="0" err="1">
                <a:latin typeface="Arial" charset="0"/>
              </a:rPr>
              <a:t>msgType</a:t>
            </a:r>
            <a:r>
              <a:rPr lang="en-US" altLang="en-US" sz="1400" dirty="0">
                <a:latin typeface="Arial" charset="0"/>
              </a:rPr>
              <a:t> are set.  </a:t>
            </a:r>
          </a:p>
          <a:p>
            <a:r>
              <a:rPr lang="en-US" altLang="es-BO" sz="1400" dirty="0">
                <a:latin typeface="Arial" charset="0"/>
              </a:rPr>
              <a:t>Then, hit the "Compose CAP Alert" button to continue.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30823E03-35E3-4CD7-AEE3-82DCCCC52847}" type="slidenum">
              <a:rPr lang="en-US" altLang="en-US" sz="1000" smtClean="0"/>
              <a:pPr>
                <a:lnSpc>
                  <a:spcPct val="100000"/>
                </a:lnSpc>
                <a:spcBef>
                  <a:spcPct val="0"/>
                </a:spcBef>
              </a:pPr>
              <a:t>5</a:t>
            </a:fld>
            <a:endParaRPr lang="en-US" altLang="en-US" sz="1000"/>
          </a:p>
        </p:txBody>
      </p:sp>
      <p:sp>
        <p:nvSpPr>
          <p:cNvPr id="41987"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noFill/>
        </p:spPr>
        <p:txBody>
          <a:bodyPr/>
          <a:lstStyle/>
          <a:p>
            <a:r>
              <a:rPr lang="en-US" altLang="en-US" sz="1400">
                <a:latin typeface="Arial" charset="0"/>
              </a:rPr>
              <a:t>In this application, the composer is able to start from any previously entered CAP message, whether that message was actually posted </a:t>
            </a:r>
            <a:br>
              <a:rPr lang="en-US" altLang="en-US" sz="1400">
                <a:latin typeface="Arial" charset="0"/>
              </a:rPr>
            </a:br>
            <a:r>
              <a:rPr lang="en-US" altLang="en-US" sz="1400">
                <a:latin typeface="Arial" charset="0"/>
              </a:rPr>
              <a:t>or only drafted. This is a useful because a new event is often similar </a:t>
            </a:r>
            <a:br>
              <a:rPr lang="en-US" altLang="en-US" sz="1400">
                <a:latin typeface="Arial" charset="0"/>
              </a:rPr>
            </a:br>
            <a:r>
              <a:rPr lang="en-US" altLang="en-US" sz="1400">
                <a:latin typeface="Arial" charset="0"/>
              </a:rPr>
              <a:t>to a prior event.</a:t>
            </a:r>
          </a:p>
          <a:p>
            <a:r>
              <a:rPr lang="en-US" altLang="en-US" sz="1400">
                <a:latin typeface="Arial" charset="0"/>
              </a:rPr>
              <a:t>It this is to be not a new alert but an update, cancel, or error of a previous alert, the composer would select the particular posted alert. This allows the software to generate the reference to that posted alert. </a:t>
            </a:r>
          </a:p>
          <a:p>
            <a:r>
              <a:rPr lang="en-US" altLang="en-US" sz="1400">
                <a:latin typeface="Arial" charset="0"/>
              </a:rPr>
              <a:t>Here, a composer can scan the dates and headlines of most recent </a:t>
            </a:r>
            <a:br>
              <a:rPr lang="en-US" altLang="en-US" sz="1400">
                <a:latin typeface="Arial" charset="0"/>
              </a:rPr>
            </a:br>
            <a:r>
              <a:rPr lang="en-US" altLang="en-US" sz="1400">
                <a:latin typeface="Arial" charset="0"/>
              </a:rPr>
              <a:t>CAP alerts. </a:t>
            </a:r>
          </a:p>
          <a:p>
            <a:r>
              <a:rPr lang="en-US" altLang="en-US" sz="1400">
                <a:latin typeface="Arial" charset="0"/>
              </a:rPr>
              <a:t>Putting the mouse over an entry shows text of the description and instruction elements for that alert. </a:t>
            </a:r>
          </a:p>
          <a:p>
            <a:r>
              <a:rPr lang="en-US" altLang="en-US" sz="1400">
                <a:latin typeface="Arial" charset="0"/>
              </a:rPr>
              <a:t>We’ll assume this is a new alert and the composer wants to start with a previously posted alert concerning an advisory for the Mount St Helens volcano.</a:t>
            </a:r>
          </a:p>
          <a:p>
            <a:r>
              <a:rPr lang="en-US" altLang="en-US" sz="1400">
                <a:latin typeface="Arial" charset="0"/>
              </a:rPr>
              <a:t>Next we will see the main editing screen for a CAP alert, initialized from this previous alert. </a:t>
            </a:r>
          </a:p>
          <a:p>
            <a:r>
              <a:rPr lang="en-US" altLang="en-US" sz="1400">
                <a:latin typeface="Arial"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E47AF9DC-727D-4CF4-8DCA-4CD01CFA46AE}" type="slidenum">
              <a:rPr lang="en-US" altLang="en-US" sz="1000" smtClean="0"/>
              <a:pPr>
                <a:lnSpc>
                  <a:spcPct val="100000"/>
                </a:lnSpc>
                <a:spcBef>
                  <a:spcPct val="0"/>
                </a:spcBef>
              </a:pPr>
              <a:t>6</a:t>
            </a:fld>
            <a:endParaRPr lang="en-US" altLang="en-US" sz="1000"/>
          </a:p>
        </p:txBody>
      </p:sp>
      <p:sp>
        <p:nvSpPr>
          <p:cNvPr id="43011"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p:spPr>
        <p:txBody>
          <a:bodyPr/>
          <a:lstStyle/>
          <a:p>
            <a:r>
              <a:rPr lang="en-US" altLang="en-US" sz="1400">
                <a:latin typeface="Arial" charset="0"/>
              </a:rPr>
              <a:t>The composing screen has Web form fields with pull-down selections </a:t>
            </a:r>
            <a:br>
              <a:rPr lang="en-US" altLang="en-US" sz="1400">
                <a:latin typeface="Arial" charset="0"/>
              </a:rPr>
            </a:br>
            <a:r>
              <a:rPr lang="en-US" altLang="en-US" sz="1400">
                <a:latin typeface="Arial" charset="0"/>
              </a:rPr>
              <a:t>and input areas for text. The composer can mouse over any field </a:t>
            </a:r>
            <a:br>
              <a:rPr lang="en-US" altLang="en-US" sz="1400">
                <a:latin typeface="Arial" charset="0"/>
              </a:rPr>
            </a:br>
            <a:r>
              <a:rPr lang="en-US" altLang="en-US" sz="1400">
                <a:latin typeface="Arial" charset="0"/>
              </a:rPr>
              <a:t>to see a tip about what values are expected.</a:t>
            </a:r>
          </a:p>
          <a:p>
            <a:r>
              <a:rPr lang="en-US" altLang="en-US" sz="1400">
                <a:latin typeface="Arial" charset="0"/>
              </a:rPr>
              <a:t>The composer can choose text from templates for the headline, description, and instruction. This choice opens a new window so </a:t>
            </a:r>
            <a:br>
              <a:rPr lang="en-US" altLang="en-US" sz="1400">
                <a:latin typeface="Arial" charset="0"/>
              </a:rPr>
            </a:br>
            <a:r>
              <a:rPr lang="en-US" altLang="en-US" sz="1400">
                <a:latin typeface="Arial" charset="0"/>
              </a:rPr>
              <a:t>text can be copied and pasted as needed.</a:t>
            </a:r>
          </a:p>
          <a:p>
            <a:r>
              <a:rPr lang="en-US" altLang="en-US" sz="1400">
                <a:latin typeface="Arial" charset="0"/>
              </a:rPr>
              <a:t>As the alert is being composed, the composer can choose at any </a:t>
            </a:r>
            <a:br>
              <a:rPr lang="en-US" altLang="en-US" sz="1400">
                <a:latin typeface="Arial" charset="0"/>
              </a:rPr>
            </a:br>
            <a:r>
              <a:rPr lang="en-US" altLang="en-US" sz="1400">
                <a:latin typeface="Arial" charset="0"/>
              </a:rPr>
              <a:t>time to validate the draft alert. </a:t>
            </a:r>
          </a:p>
          <a:p>
            <a:r>
              <a:rPr lang="en-US" altLang="en-US" sz="1400">
                <a:latin typeface="Arial" charset="0"/>
              </a:rPr>
              <a:t>The composer can also save a copy of the draft alert.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8F6E8B05-F336-4725-B9AA-B8F537B8AD78}" type="slidenum">
              <a:rPr lang="en-US" altLang="en-US" sz="1000" smtClean="0"/>
              <a:pPr>
                <a:lnSpc>
                  <a:spcPct val="100000"/>
                </a:lnSpc>
                <a:spcBef>
                  <a:spcPct val="0"/>
                </a:spcBef>
              </a:pPr>
              <a:t>7</a:t>
            </a:fld>
            <a:endParaRPr lang="en-US" altLang="en-US" sz="1000"/>
          </a:p>
        </p:txBody>
      </p:sp>
      <p:sp>
        <p:nvSpPr>
          <p:cNvPr id="44035"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p:spPr>
        <p:txBody>
          <a:bodyPr/>
          <a:lstStyle/>
          <a:p>
            <a:r>
              <a:rPr lang="en-US" altLang="en-US" sz="1400" dirty="0">
                <a:latin typeface="Arial" charset="0"/>
              </a:rPr>
              <a:t>The composer can choose to show the CAP alert in XML format. </a:t>
            </a:r>
            <a:br>
              <a:rPr lang="en-US" altLang="en-US" sz="1400" dirty="0">
                <a:latin typeface="Arial" charset="0"/>
              </a:rPr>
            </a:br>
            <a:r>
              <a:rPr lang="en-US" altLang="en-US" sz="1400" dirty="0">
                <a:latin typeface="Arial" charset="0"/>
              </a:rPr>
              <a:t>When the composer changes anything in the Web form and leaves that field, the CAP message XML changes as well. </a:t>
            </a:r>
          </a:p>
          <a:p>
            <a:r>
              <a:rPr lang="en-US" altLang="en-US" sz="1400" dirty="0">
                <a:latin typeface="Arial" charset="0"/>
              </a:rPr>
              <a:t>Here, we see XML on the right side of the screen. </a:t>
            </a:r>
          </a:p>
          <a:p>
            <a:r>
              <a:rPr lang="en-US" altLang="en-US" sz="1400" dirty="0">
                <a:latin typeface="Arial" charset="0"/>
              </a:rPr>
              <a:t>The composer can also use a map tool to specify a circle and/or </a:t>
            </a:r>
            <a:br>
              <a:rPr lang="en-US" altLang="en-US" sz="1400" dirty="0">
                <a:latin typeface="Arial" charset="0"/>
              </a:rPr>
            </a:br>
            <a:r>
              <a:rPr lang="en-US" altLang="en-US" sz="1400" dirty="0">
                <a:latin typeface="Arial" charset="0"/>
              </a:rPr>
              <a:t>a polygon for the alerting area.</a:t>
            </a:r>
          </a:p>
          <a:p>
            <a:r>
              <a:rPr lang="en-US" altLang="en-US" sz="1400" dirty="0">
                <a:latin typeface="Arial" charset="0"/>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1673AE0-D280-4F6E-893F-D2E80E9B6B9D}" type="slidenum">
              <a:rPr lang="en-US" altLang="en-US" sz="1000" smtClean="0"/>
              <a:pPr>
                <a:lnSpc>
                  <a:spcPct val="100000"/>
                </a:lnSpc>
                <a:spcBef>
                  <a:spcPct val="0"/>
                </a:spcBef>
              </a:pPr>
              <a:t>8</a:t>
            </a:fld>
            <a:endParaRPr lang="en-US" altLang="en-US" sz="1000"/>
          </a:p>
        </p:txBody>
      </p:sp>
      <p:sp>
        <p:nvSpPr>
          <p:cNvPr id="4505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p:spPr>
        <p:txBody>
          <a:bodyPr/>
          <a:lstStyle/>
          <a:p>
            <a:r>
              <a:rPr lang="en-US" altLang="en-US" sz="1400">
                <a:latin typeface="Arial" charset="0"/>
              </a:rPr>
              <a:t>Here, the composer has used the mapping tool to specify the center </a:t>
            </a:r>
            <a:br>
              <a:rPr lang="en-US" altLang="en-US" sz="1400">
                <a:latin typeface="Arial" charset="0"/>
              </a:rPr>
            </a:br>
            <a:r>
              <a:rPr lang="en-US" altLang="en-US" sz="1400">
                <a:latin typeface="Arial" charset="0"/>
              </a:rPr>
              <a:t>point and radius of a circle that defines the alerting area of this </a:t>
            </a:r>
            <a:br>
              <a:rPr lang="en-US" altLang="en-US" sz="1400">
                <a:latin typeface="Arial" charset="0"/>
              </a:rPr>
            </a:br>
            <a:r>
              <a:rPr lang="en-US" altLang="en-US" sz="1400">
                <a:latin typeface="Arial" charset="0"/>
              </a:rPr>
              <a:t>CAP alert message.</a:t>
            </a:r>
          </a:p>
          <a:p>
            <a:r>
              <a:rPr lang="en-US" altLang="en-US" sz="1400">
                <a:latin typeface="Arial" charset="0"/>
              </a:rPr>
              <a:t>This circle is an area extending about 200 km east of the Mount </a:t>
            </a:r>
            <a:br>
              <a:rPr lang="en-US" altLang="en-US" sz="1400">
                <a:latin typeface="Arial" charset="0"/>
              </a:rPr>
            </a:br>
            <a:r>
              <a:rPr lang="en-US" altLang="en-US" sz="1400">
                <a:latin typeface="Arial" charset="0"/>
              </a:rPr>
              <a:t>St Helens volcano.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32C86958-F800-4205-8576-5A5BBFEF0E3D}" type="slidenum">
              <a:rPr lang="en-US" altLang="en-US" sz="1000" smtClean="0"/>
              <a:pPr>
                <a:lnSpc>
                  <a:spcPct val="100000"/>
                </a:lnSpc>
                <a:spcBef>
                  <a:spcPct val="0"/>
                </a:spcBef>
              </a:pPr>
              <a:t>9</a:t>
            </a:fld>
            <a:endParaRPr lang="en-US" altLang="en-US" sz="1000"/>
          </a:p>
        </p:txBody>
      </p:sp>
      <p:sp>
        <p:nvSpPr>
          <p:cNvPr id="46083"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6084" name="Rectangle 2"/>
          <p:cNvSpPr>
            <a:spLocks noGrp="1" noRot="1" noChangeAspect="1" noChangeArrowheads="1" noTextEdit="1"/>
          </p:cNvSpPr>
          <p:nvPr>
            <p:ph type="sldImg"/>
          </p:nvPr>
        </p:nvSpPr>
        <p:spPr>
          <a:ln/>
        </p:spPr>
      </p:sp>
      <p:sp>
        <p:nvSpPr>
          <p:cNvPr id="46085" name="Rectangle 3"/>
          <p:cNvSpPr>
            <a:spLocks noGrp="1" noChangeArrowheads="1"/>
          </p:cNvSpPr>
          <p:nvPr>
            <p:ph type="body" idx="1"/>
          </p:nvPr>
        </p:nvSpPr>
        <p:spPr>
          <a:noFill/>
        </p:spPr>
        <p:txBody>
          <a:bodyPr/>
          <a:lstStyle/>
          <a:p>
            <a:r>
              <a:rPr lang="en-US" altLang="en-US" sz="1400">
                <a:latin typeface="Arial" charset="0"/>
              </a:rPr>
              <a:t>Here, we see what happens when the composer hits the "Validate" button. </a:t>
            </a:r>
          </a:p>
          <a:p>
            <a:r>
              <a:rPr lang="en-US" altLang="en-US" sz="1400">
                <a:latin typeface="Arial" charset="0"/>
              </a:rPr>
              <a:t>In this case, the Google CAP validator reports that this CAP alert is valid. If there had been any errors, those would have been listed.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2A32B76E-C02B-49B8-B27D-CABEC59A3119}" type="slidenum">
              <a:rPr lang="en-US" altLang="en-US" sz="1000" smtClean="0"/>
              <a:pPr>
                <a:lnSpc>
                  <a:spcPct val="100000"/>
                </a:lnSpc>
                <a:spcBef>
                  <a:spcPct val="0"/>
                </a:spcBef>
              </a:pPr>
              <a:t>10</a:t>
            </a:fld>
            <a:endParaRPr lang="en-US" altLang="en-US" sz="1000"/>
          </a:p>
        </p:txBody>
      </p:sp>
      <p:sp>
        <p:nvSpPr>
          <p:cNvPr id="47107"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p:spPr>
        <p:txBody>
          <a:bodyPr/>
          <a:lstStyle/>
          <a:p>
            <a:r>
              <a:rPr lang="en-US" altLang="en-US" sz="1400">
                <a:latin typeface="Arial" charset="0"/>
              </a:rPr>
              <a:t>Here, we see what happens when the composer hits the "Save" button. </a:t>
            </a:r>
          </a:p>
          <a:p>
            <a:r>
              <a:rPr lang="en-US" altLang="en-US" sz="1400">
                <a:latin typeface="Arial" charset="0"/>
              </a:rPr>
              <a:t>When the composer receives confirmation that the draft CAP alert message has been saved, he or she can send a link to the draft alert </a:t>
            </a:r>
            <a:br>
              <a:rPr lang="en-US" altLang="en-US" sz="1400">
                <a:latin typeface="Arial" charset="0"/>
              </a:rPr>
            </a:br>
            <a:r>
              <a:rPr lang="en-US" altLang="en-US" sz="1400">
                <a:latin typeface="Arial" charset="0"/>
              </a:rPr>
              <a:t>via e-mail to the composer's e-mail address. In this way, the composer </a:t>
            </a:r>
            <a:br>
              <a:rPr lang="en-US" altLang="en-US" sz="1400">
                <a:latin typeface="Arial" charset="0"/>
              </a:rPr>
            </a:br>
            <a:r>
              <a:rPr lang="en-US" altLang="en-US" sz="1400">
                <a:latin typeface="Arial" charset="0"/>
              </a:rPr>
              <a:t>can use his or her e‑mail system to get others to review the alert, or </a:t>
            </a:r>
            <a:br>
              <a:rPr lang="en-US" altLang="en-US" sz="1400">
                <a:latin typeface="Arial" charset="0"/>
              </a:rPr>
            </a:br>
            <a:r>
              <a:rPr lang="en-US" altLang="en-US" sz="1400">
                <a:latin typeface="Arial" charset="0"/>
              </a:rPr>
              <a:t>to send the CAP message to a notification mailing list.</a:t>
            </a:r>
          </a:p>
          <a:p>
            <a:r>
              <a:rPr lang="en-US" altLang="en-US" sz="1400">
                <a:latin typeface="Arial" charset="0"/>
              </a:rPr>
              <a:t>If the person composing the alert is authorized in the role of approver, </a:t>
            </a:r>
            <a:br>
              <a:rPr lang="en-US" altLang="en-US" sz="1400">
                <a:latin typeface="Arial" charset="0"/>
              </a:rPr>
            </a:br>
            <a:r>
              <a:rPr lang="en-US" altLang="en-US" sz="1400">
                <a:latin typeface="Arial" charset="0"/>
              </a:rPr>
              <a:t>he or she can actually publish the alert. The tool copies the alert into </a:t>
            </a:r>
            <a:br>
              <a:rPr lang="en-US" altLang="en-US" sz="1400">
                <a:latin typeface="Arial" charset="0"/>
              </a:rPr>
            </a:br>
            <a:r>
              <a:rPr lang="en-US" altLang="en-US" sz="1400">
                <a:latin typeface="Arial" charset="0"/>
              </a:rPr>
              <a:t>the publicly accessible directory of posted CAP alerts. </a:t>
            </a:r>
          </a:p>
          <a:p>
            <a:r>
              <a:rPr lang="en-US" altLang="en-US" sz="1400">
                <a:latin typeface="Arial" charset="0"/>
              </a:rPr>
              <a:t>The tool also updates the RSS news feed.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698D852E-87E1-4BD0-A3CE-A3821B86A573}" type="slidenum">
              <a:rPr lang="en-US" altLang="en-US" sz="1000" smtClean="0"/>
              <a:pPr>
                <a:lnSpc>
                  <a:spcPct val="100000"/>
                </a:lnSpc>
                <a:spcBef>
                  <a:spcPct val="0"/>
                </a:spcBef>
              </a:pPr>
              <a:t>11</a:t>
            </a:fld>
            <a:endParaRPr lang="en-US" altLang="en-US" sz="1000"/>
          </a:p>
        </p:txBody>
      </p:sp>
      <p:sp>
        <p:nvSpPr>
          <p:cNvPr id="48131"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8132" name="Rectangle 2"/>
          <p:cNvSpPr>
            <a:spLocks noGrp="1" noRot="1" noChangeAspect="1" noChangeArrowheads="1" noTextEdit="1"/>
          </p:cNvSpPr>
          <p:nvPr>
            <p:ph type="sldImg"/>
          </p:nvPr>
        </p:nvSpPr>
        <p:spPr>
          <a:ln/>
        </p:spPr>
      </p:sp>
      <p:sp>
        <p:nvSpPr>
          <p:cNvPr id="48133" name="Rectangle 3"/>
          <p:cNvSpPr>
            <a:spLocks noGrp="1" noChangeArrowheads="1"/>
          </p:cNvSpPr>
          <p:nvPr>
            <p:ph type="body" idx="1"/>
          </p:nvPr>
        </p:nvSpPr>
        <p:spPr>
          <a:noFill/>
        </p:spPr>
        <p:txBody>
          <a:bodyPr/>
          <a:lstStyle/>
          <a:p>
            <a:r>
              <a:rPr lang="en-US" altLang="en-US" sz="1400" dirty="0">
                <a:latin typeface="Arial" charset="0"/>
              </a:rPr>
              <a:t>The news feed points to the CAP alerts as a publicly accessible directory of posted alerts, with the most recent first. </a:t>
            </a:r>
          </a:p>
          <a:p>
            <a:r>
              <a:rPr lang="en-US" altLang="en-US" sz="1400" dirty="0">
                <a:latin typeface="Arial" charset="0"/>
              </a:rPr>
              <a:t>Subscribers to the RSS news feed can get the alert automatically delivered.</a:t>
            </a:r>
          </a:p>
          <a:p>
            <a:endParaRPr lang="en-US" altLang="en-US" sz="1400" dirty="0">
              <a:latin typeface="Arial" charset="0"/>
            </a:endParaRPr>
          </a:p>
          <a:p>
            <a:endParaRPr lang="en-US" altLang="en-US" sz="1400"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1DB661E-BBE6-4ACB-A14B-0E381EC9967E}" type="slidenum">
              <a:rPr lang="en-US" altLang="en-US" sz="1000" smtClean="0"/>
              <a:pPr>
                <a:lnSpc>
                  <a:spcPct val="100000"/>
                </a:lnSpc>
                <a:spcBef>
                  <a:spcPct val="0"/>
                </a:spcBef>
              </a:pPr>
              <a:t>12</a:t>
            </a:fld>
            <a:endParaRPr lang="en-US" altLang="en-US" sz="1000"/>
          </a:p>
        </p:txBody>
      </p:sp>
      <p:sp>
        <p:nvSpPr>
          <p:cNvPr id="49155"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49156" name="Rectangle 2"/>
          <p:cNvSpPr>
            <a:spLocks noGrp="1" noRot="1" noChangeAspect="1" noChangeArrowheads="1" noTextEdit="1"/>
          </p:cNvSpPr>
          <p:nvPr>
            <p:ph type="sldImg"/>
          </p:nvPr>
        </p:nvSpPr>
        <p:spPr>
          <a:ln/>
        </p:spPr>
      </p:sp>
      <p:sp>
        <p:nvSpPr>
          <p:cNvPr id="49157" name="Rectangle 3"/>
          <p:cNvSpPr>
            <a:spLocks noGrp="1" noChangeArrowheads="1"/>
          </p:cNvSpPr>
          <p:nvPr>
            <p:ph type="body" idx="1"/>
          </p:nvPr>
        </p:nvSpPr>
        <p:spPr>
          <a:noFill/>
        </p:spPr>
        <p:txBody>
          <a:bodyPr/>
          <a:lstStyle/>
          <a:p>
            <a:r>
              <a:rPr lang="en-US" altLang="en-US" sz="1400" dirty="0">
                <a:latin typeface="Arial" charset="0"/>
              </a:rPr>
              <a:t>Now let’s look at the</a:t>
            </a:r>
          </a:p>
          <a:p>
            <a:r>
              <a:rPr lang="en-US" altLang="en-US" sz="1400" kern="0" dirty="0"/>
              <a:t>The Role of Composer and the Role of Approver</a:t>
            </a:r>
            <a:endParaRPr lang="en-US" altLang="en-US" sz="1400" dirty="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13</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We are using Uganda as an example of the cloud-based CAP Editor </a:t>
            </a:r>
            <a:br>
              <a:rPr lang="en-US" altLang="en-US" dirty="0">
                <a:latin typeface="Arial" charset="0"/>
              </a:rPr>
            </a:br>
            <a:r>
              <a:rPr lang="en-US" altLang="en-US" dirty="0">
                <a:latin typeface="Arial" charset="0"/>
              </a:rPr>
              <a:t>in operational use. </a:t>
            </a:r>
          </a:p>
          <a:p>
            <a:r>
              <a:rPr lang="en-US" altLang="en-US" dirty="0">
                <a:latin typeface="Arial" charset="0"/>
              </a:rPr>
              <a:t>Uganda National Meteorological Authority (UNMA) is responsible for sending out emergency alerts for weather conditions in Uganda. Like </a:t>
            </a:r>
            <a:br>
              <a:rPr lang="en-US" altLang="en-US" dirty="0">
                <a:latin typeface="Arial" charset="0"/>
              </a:rPr>
            </a:br>
            <a:r>
              <a:rPr lang="en-US" altLang="en-US" dirty="0">
                <a:latin typeface="Arial" charset="0"/>
              </a:rPr>
              <a:t>most other alerting authorities have done for decades, UNMA would </a:t>
            </a:r>
            <a:br>
              <a:rPr lang="en-US" altLang="en-US" dirty="0">
                <a:latin typeface="Arial" charset="0"/>
              </a:rPr>
            </a:br>
            <a:r>
              <a:rPr lang="en-US" altLang="en-US" dirty="0">
                <a:latin typeface="Arial" charset="0"/>
              </a:rPr>
              <a:t>send an alert as a text bulletin, disseminating it via e-mail, fax, and </a:t>
            </a:r>
            <a:br>
              <a:rPr lang="en-US" altLang="en-US" dirty="0">
                <a:latin typeface="Arial" charset="0"/>
              </a:rPr>
            </a:br>
            <a:r>
              <a:rPr lang="en-US" altLang="en-US" dirty="0">
                <a:latin typeface="Arial" charset="0"/>
              </a:rPr>
              <a:t>phone calls to local radio and television broadcasters. </a:t>
            </a:r>
          </a:p>
          <a:p>
            <a:r>
              <a:rPr lang="en-US" altLang="en-US" dirty="0">
                <a:latin typeface="Arial" charset="0"/>
              </a:rPr>
              <a:t>Text-based dissemination has a range of shortcomings. Broadcast media reaches fewer people today as online media replaces mass media. This means that many people who should have been alerted are missed. Also, broadcast media are imprecise and this means that many people outside the alerting area are alerted unnecessarily. A further shortcoming is that the alerting process may be too slow for a sudden-onset emergency such as a flash flood.</a:t>
            </a:r>
          </a:p>
          <a:p>
            <a:r>
              <a:rPr lang="en-US" altLang="en-US" dirty="0">
                <a:latin typeface="Arial" charset="0"/>
              </a:rPr>
              <a:t>Let's consider how UNMA can use the free CAP Editor tool to create and publish CAP alerts. </a:t>
            </a:r>
          </a:p>
          <a:p>
            <a:r>
              <a:rPr lang="en-US" altLang="en-US" dirty="0">
                <a:latin typeface="Arial" charset="0"/>
              </a:rPr>
              <a:t>The web page at https://cap.alert-hub.org shows Uganda UNMA as one </a:t>
            </a:r>
            <a:br>
              <a:rPr lang="en-US" altLang="en-US" dirty="0">
                <a:latin typeface="Arial" charset="0"/>
              </a:rPr>
            </a:br>
            <a:r>
              <a:rPr lang="en-US" altLang="en-US" dirty="0">
                <a:latin typeface="Arial" charset="0"/>
              </a:rPr>
              <a:t>of hundreds of initialized alerting authorities. The page provides a link for creating UNMA alerts and a link for the news feed containing already published UNMA alerts. In this case, the CAP Editor interface is in English only, but it can support any language, as is apparent in the links for other alerting authorities.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14</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Anyone can preview the CAP Editor tool at any alerting authority by simply entering as "Guest".</a:t>
            </a:r>
            <a:endParaRPr lang="en-US" altLang="en-US" sz="1400" dirty="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15</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A Guest user cannot save a draft alert or publish an alert. Those actions require a password. That password is set only after the alerting authority head has designated a person who is allowed to perform those actions.</a:t>
            </a:r>
          </a:p>
          <a:p>
            <a:r>
              <a:rPr lang="en-US" altLang="ja-JP" sz="1400" dirty="0">
                <a:latin typeface="Arial" charset="0"/>
              </a:rPr>
              <a:t>In the CAP Editor tool, authorized users are people defined in either the "composer-cap" or the "approver-cap" role. An "approver-cap" user has </a:t>
            </a:r>
            <a:br>
              <a:rPr lang="en-US" altLang="ja-JP" sz="1400" dirty="0">
                <a:latin typeface="Arial" charset="0"/>
              </a:rPr>
            </a:br>
            <a:r>
              <a:rPr lang="en-US" altLang="ja-JP" sz="1400" dirty="0">
                <a:latin typeface="Arial" charset="0"/>
              </a:rPr>
              <a:t>all composer abilities plus the "publish alert" ability. </a:t>
            </a:r>
          </a:p>
          <a:p>
            <a:r>
              <a:rPr lang="en-US" altLang="ja-JP" sz="1400" dirty="0">
                <a:latin typeface="Arial" charset="0"/>
              </a:rPr>
              <a:t>Note that the username must be the user's e-mail address. </a:t>
            </a:r>
          </a:p>
          <a:p>
            <a:r>
              <a:rPr lang="en-US" altLang="ja-JP" sz="1400" dirty="0">
                <a:latin typeface="Arial" charset="0"/>
              </a:rPr>
              <a:t>The username and password for each composer and approver is registered to the user group defined for UNMA in Amazon Web Services. The group is not specific to a language. That means, a composer or approver can work with all languages for the particular alerting authority.</a:t>
            </a:r>
            <a:endParaRPr lang="en-US" altLang="en-US" dirty="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16</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The tool provides a Web form that prompts the composer to enter, for this specific emergency, the key facts (What? Where? How soon? How bad? How certain?), plus recommended actions. The Web form provides a mapping tool for delineating the alerting area, and it validates that all required data and information is in the CAP alert.</a:t>
            </a:r>
            <a:endParaRPr lang="en-US" altLang="en-US" sz="1400" dirty="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17</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As soon as a CAP alert is composed and approved by UNMA, the associated CAP alert news feed is updated.</a:t>
            </a:r>
          </a:p>
          <a:p>
            <a:r>
              <a:rPr lang="en-US" altLang="en-US" dirty="0">
                <a:latin typeface="Arial" charset="0"/>
              </a:rPr>
              <a:t>Now, I mentioned that the alerting authority head must designate specific persons who can act in the role of composer or approver. Let me explain briefly how that process works.</a:t>
            </a:r>
          </a:p>
          <a:p>
            <a:endParaRPr lang="en-US" altLang="en-US" dirty="0">
              <a:latin typeface="Arial" charset="0"/>
            </a:endParaRPr>
          </a:p>
          <a:p>
            <a:r>
              <a:rPr lang="en-US" altLang="en-US" dirty="0">
                <a:latin typeface="Arial" charset="0"/>
              </a:rPr>
              <a:t> </a:t>
            </a:r>
          </a:p>
          <a:p>
            <a:endParaRPr lang="en-US" altLang="en-US" sz="1400" dirty="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alerting authority head sends an e-mail to the system administrator to designate specific persons as composers or approvers. Then, each one gets an e-mail explaining how to set his/her password for using the tool.</a:t>
            </a:r>
          </a:p>
          <a:p>
            <a:r>
              <a:rPr lang="en-US" dirty="0"/>
              <a:t>The tool starts out with the feed in "testing" status, which means the composers and approvers are only allowed to publish "Test" or "Exercise" CAP alerts. Next, the alerting authority head will tell the system administrator to change the feed status to "operating".</a:t>
            </a:r>
          </a:p>
          <a:p>
            <a:r>
              <a:rPr lang="en-US" dirty="0"/>
              <a:t>At that point, all published Test and Exercise alerts are removed from the feed so that it is empty and ingest by alert hubs can begin. Composers and approvers can begin to publish "Actual", "Update", and "Cancel" CAP alerts as well as "Test" or "Exercise" CAP alerts.</a:t>
            </a:r>
          </a:p>
          <a:p>
            <a:r>
              <a:rPr lang="en-US" dirty="0"/>
              <a:t>This is also the  time for the alerting authority head to have the CAP feeds URL entered into the record in the WMO Register of Alerting Authorities. </a:t>
            </a:r>
          </a:p>
          <a:p>
            <a:r>
              <a:rPr lang="en-US" altLang="en-US" dirty="0">
                <a:latin typeface="Arial" charset="0"/>
              </a:rPr>
              <a:t>So, we have seen that publishing a CAP alert is as easy as using a Web browser to fill out a Web form. </a:t>
            </a:r>
          </a:p>
          <a:p>
            <a:r>
              <a:rPr lang="en-US" altLang="en-US" dirty="0">
                <a:latin typeface="Arial" charset="0"/>
              </a:rPr>
              <a:t>Doing so allows the alerting authority to have its emergency alerts become part of a vast network of dissemination capabilities. Yet, throughout this global network of alert dissemination, attribution of the originating authority can be preserved. </a:t>
            </a:r>
          </a:p>
          <a:p>
            <a:r>
              <a:rPr lang="en-US" altLang="en-US" dirty="0">
                <a:latin typeface="Arial" charset="0"/>
              </a:rPr>
              <a:t>Most importantly, this amazing boost to alert dissemination comes at no cost to the alerting authority</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4BBC157C-C265-4298-8423-B7A0E7DB63B1}" type="slidenum">
              <a:rPr lang="en-US" altLang="en-US" smtClean="0"/>
              <a:pPr>
                <a:defRPr/>
              </a:pPr>
              <a:t>18</a:t>
            </a:fld>
            <a:endParaRPr lang="en-US" altLang="en-US"/>
          </a:p>
        </p:txBody>
      </p:sp>
      <p:sp>
        <p:nvSpPr>
          <p:cNvPr id="5" name="Header Placeholder 4"/>
          <p:cNvSpPr>
            <a:spLocks noGrp="1"/>
          </p:cNvSpPr>
          <p:nvPr>
            <p:ph type="hdr" sz="quarter" idx="11"/>
          </p:nvPr>
        </p:nvSpPr>
        <p:spPr/>
        <p:txBody>
          <a:bodyPr/>
          <a:lstStyle/>
          <a:p>
            <a:pPr>
              <a:defRPr/>
            </a:pPr>
            <a:r>
              <a:rPr lang="en-US" altLang="en-US"/>
              <a:t>CAP-206 Cloud-based Tool for Creating and Publishing CAP Alerts</a:t>
            </a:r>
            <a:endParaRPr lang="en-US" altLang="en-US" dirty="0"/>
          </a:p>
        </p:txBody>
      </p:sp>
    </p:spTree>
    <p:extLst>
      <p:ext uri="{BB962C8B-B14F-4D97-AF65-F5344CB8AC3E}">
        <p14:creationId xmlns:p14="http://schemas.microsoft.com/office/powerpoint/2010/main" val="1657959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7CF4E956-56EA-42E6-82CA-BA0548471014}" type="slidenum">
              <a:rPr lang="en-US" altLang="en-US" sz="1000" smtClean="0"/>
              <a:pPr>
                <a:lnSpc>
                  <a:spcPct val="100000"/>
                </a:lnSpc>
                <a:spcBef>
                  <a:spcPct val="0"/>
                </a:spcBef>
              </a:pPr>
              <a:t>19</a:t>
            </a:fld>
            <a:endParaRPr lang="en-US" altLang="en-US" sz="1000"/>
          </a:p>
        </p:txBody>
      </p:sp>
      <p:sp>
        <p:nvSpPr>
          <p:cNvPr id="57347"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7348" name="Rectangle 2"/>
          <p:cNvSpPr>
            <a:spLocks noGrp="1" noRot="1" noChangeAspect="1" noChangeArrowheads="1" noTextEdit="1"/>
          </p:cNvSpPr>
          <p:nvPr>
            <p:ph type="sldImg"/>
          </p:nvPr>
        </p:nvSpPr>
        <p:spPr>
          <a:ln/>
        </p:spPr>
      </p:sp>
      <p:sp>
        <p:nvSpPr>
          <p:cNvPr id="57349" name="Rectangle 3"/>
          <p:cNvSpPr>
            <a:spLocks noGrp="1" noChangeArrowheads="1"/>
          </p:cNvSpPr>
          <p:nvPr>
            <p:ph type="body" idx="1"/>
          </p:nvPr>
        </p:nvSpPr>
        <p:spPr>
          <a:noFill/>
        </p:spPr>
        <p:txBody>
          <a:bodyPr/>
          <a:lstStyle/>
          <a:p>
            <a:r>
              <a:rPr lang="en-US" altLang="en-US" dirty="0">
                <a:latin typeface="Arial" charset="0"/>
              </a:rPr>
              <a:t>Now we are going to run an exercise, using the cloud-based CAP Editor.</a:t>
            </a:r>
          </a:p>
          <a:p>
            <a:r>
              <a:rPr lang="en-US" altLang="en-US" sz="1400" dirty="0">
                <a:latin typeface="Arial" charset="0"/>
              </a:rPr>
              <a:t>We will walk through what is entailed in saving a draft CAP alert and publishing a CAP alert.</a:t>
            </a:r>
          </a:p>
          <a:p>
            <a:pPr>
              <a:buFontTx/>
              <a:buChar char="•"/>
            </a:pPr>
            <a:endParaRPr lang="en-US" altLang="en-US" sz="1400" dirty="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20</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Together, we will come up with a scenario wherein an emergency </a:t>
            </a:r>
            <a:br>
              <a:rPr lang="en-US" altLang="en-US" dirty="0">
                <a:latin typeface="Arial" charset="0"/>
              </a:rPr>
            </a:br>
            <a:r>
              <a:rPr lang="en-US" altLang="en-US" dirty="0">
                <a:latin typeface="Arial" charset="0"/>
              </a:rPr>
              <a:t>is happening and UNMA needs to issue a CAP Alert.</a:t>
            </a:r>
          </a:p>
          <a:p>
            <a:r>
              <a:rPr lang="en-US" altLang="en-US" dirty="0">
                <a:latin typeface="Arial" charset="0"/>
              </a:rPr>
              <a:t>As we fill in the draft CAP alert, we need to focus on the Key facts </a:t>
            </a:r>
            <a:br>
              <a:rPr lang="en-US" altLang="en-US" dirty="0">
                <a:latin typeface="Arial" charset="0"/>
              </a:rPr>
            </a:br>
            <a:r>
              <a:rPr lang="en-US" altLang="en-US" dirty="0">
                <a:latin typeface="Arial" charset="0"/>
              </a:rPr>
              <a:t>for this specific emergency:</a:t>
            </a:r>
          </a:p>
          <a:p>
            <a:pPr marL="285750" indent="-285750">
              <a:buFont typeface="Arial" panose="020B0604020202020204" pitchFamily="34" charset="0"/>
              <a:buChar char="•"/>
            </a:pPr>
            <a:r>
              <a:rPr lang="en-US" altLang="en-US" dirty="0">
                <a:latin typeface="Arial" charset="0"/>
              </a:rPr>
              <a:t>What is it? As we write the description, think in terms of </a:t>
            </a:r>
            <a:br>
              <a:rPr lang="en-US" altLang="en-US" dirty="0">
                <a:latin typeface="Arial" charset="0"/>
              </a:rPr>
            </a:br>
            <a:r>
              <a:rPr lang="en-US" altLang="en-US" dirty="0">
                <a:latin typeface="Arial" charset="0"/>
              </a:rPr>
              <a:t>"impact" on people and property.</a:t>
            </a:r>
          </a:p>
          <a:p>
            <a:pPr marL="285750" indent="-285750">
              <a:buFont typeface="Arial" panose="020B0604020202020204" pitchFamily="34" charset="0"/>
              <a:buChar char="•"/>
            </a:pPr>
            <a:r>
              <a:rPr lang="en-US" altLang="en-US" dirty="0">
                <a:latin typeface="Arial" charset="0"/>
              </a:rPr>
              <a:t>Where is it (so we can draw the alerting area polygon)? </a:t>
            </a:r>
          </a:p>
          <a:p>
            <a:pPr marL="285750" indent="-285750">
              <a:buFont typeface="Arial" panose="020B0604020202020204" pitchFamily="34" charset="0"/>
              <a:buChar char="•"/>
            </a:pPr>
            <a:r>
              <a:rPr lang="en-US" altLang="en-US" dirty="0">
                <a:latin typeface="Arial" charset="0"/>
              </a:rPr>
              <a:t>How soon do people need to act (the "urgency" level)?</a:t>
            </a:r>
          </a:p>
          <a:p>
            <a:pPr marL="285750" indent="-285750">
              <a:buFont typeface="Arial" panose="020B0604020202020204" pitchFamily="34" charset="0"/>
              <a:buChar char="•"/>
            </a:pPr>
            <a:r>
              <a:rPr lang="en-US" altLang="en-US" dirty="0">
                <a:latin typeface="Arial" charset="0"/>
              </a:rPr>
              <a:t>How bad is it (the "severity" level)?</a:t>
            </a:r>
          </a:p>
          <a:p>
            <a:pPr marL="285750" indent="-285750">
              <a:buFont typeface="Arial" panose="020B0604020202020204" pitchFamily="34" charset="0"/>
              <a:buChar char="•"/>
            </a:pPr>
            <a:r>
              <a:rPr lang="en-US" altLang="en-US" dirty="0">
                <a:latin typeface="Arial" charset="0"/>
              </a:rPr>
              <a:t>How sure are the experts (the "certainty" level)?</a:t>
            </a:r>
          </a:p>
          <a:p>
            <a:pPr marL="285750" indent="-285750">
              <a:buFont typeface="Arial" panose="020B0604020202020204" pitchFamily="34" charset="0"/>
              <a:buChar char="•"/>
            </a:pPr>
            <a:r>
              <a:rPr lang="en-US" altLang="en-US" dirty="0">
                <a:latin typeface="Arial" charset="0"/>
              </a:rPr>
              <a:t>What actions should people take (the "instruction" element)?</a:t>
            </a:r>
          </a:p>
          <a:p>
            <a:endParaRPr lang="en-US" altLang="en-US" sz="1400" dirty="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3E96201C-5696-43E4-BB3E-BF019A5BC4ED}" type="slidenum">
              <a:rPr lang="en-US" altLang="en-US" sz="1000" smtClean="0"/>
              <a:pPr>
                <a:lnSpc>
                  <a:spcPct val="100000"/>
                </a:lnSpc>
                <a:spcBef>
                  <a:spcPct val="0"/>
                </a:spcBef>
              </a:pPr>
              <a:t>21</a:t>
            </a:fld>
            <a:endParaRPr lang="en-US" altLang="en-US" sz="1000"/>
          </a:p>
        </p:txBody>
      </p:sp>
      <p:sp>
        <p:nvSpPr>
          <p:cNvPr id="63491"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63492" name="Rectangle 2"/>
          <p:cNvSpPr>
            <a:spLocks noGrp="1" noRot="1" noChangeAspect="1" noChangeArrowheads="1" noTextEdit="1"/>
          </p:cNvSpPr>
          <p:nvPr>
            <p:ph type="sldImg"/>
          </p:nvPr>
        </p:nvSpPr>
        <p:spPr>
          <a:ln/>
        </p:spPr>
      </p:sp>
      <p:sp>
        <p:nvSpPr>
          <p:cNvPr id="63493" name="Rectangle 3"/>
          <p:cNvSpPr>
            <a:spLocks noGrp="1" noChangeArrowheads="1"/>
          </p:cNvSpPr>
          <p:nvPr>
            <p:ph type="body" idx="1"/>
          </p:nvPr>
        </p:nvSpPr>
        <p:spPr>
          <a:noFill/>
        </p:spPr>
        <p:txBody>
          <a:bodyPr/>
          <a:lstStyle/>
          <a:p>
            <a:r>
              <a:rPr lang="en-US" altLang="en-US" sz="1400" dirty="0">
                <a:latin typeface="Arial" charset="0"/>
              </a:rPr>
              <a:t>We turn now to the last topic in this presentation:</a:t>
            </a:r>
            <a:br>
              <a:rPr lang="en-US" altLang="en-US" sz="1400" dirty="0">
                <a:latin typeface="Arial" charset="0"/>
              </a:rPr>
            </a:br>
            <a:r>
              <a:rPr lang="en-US" altLang="en-US" sz="1400" dirty="0">
                <a:latin typeface="Arial" charset="0"/>
              </a:rPr>
              <a:t>	Using the CAP Feed to Reach More People.</a:t>
            </a:r>
          </a:p>
          <a:p>
            <a:endParaRPr lang="en-US" altLang="en-US" sz="1400" dirty="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22</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The alerting authority can put a link to its CAP news feed on its own </a:t>
            </a:r>
            <a:br>
              <a:rPr lang="en-US" altLang="en-US" dirty="0">
                <a:latin typeface="Arial" charset="0"/>
              </a:rPr>
            </a:br>
            <a:r>
              <a:rPr lang="en-US" altLang="en-US" dirty="0">
                <a:latin typeface="Arial" charset="0"/>
              </a:rPr>
              <a:t>Web site and invite customers to pick up its emergency alerts from there. This "look for my alerts here" approach works well for:</a:t>
            </a:r>
          </a:p>
          <a:p>
            <a:pPr marL="285750" indent="-285750">
              <a:buFont typeface="Arial" panose="020B0604020202020204" pitchFamily="34" charset="0"/>
              <a:buChar char="•"/>
            </a:pPr>
            <a:r>
              <a:rPr lang="en-US" altLang="en-US" dirty="0">
                <a:latin typeface="Arial" charset="0"/>
              </a:rPr>
              <a:t>sister agencies in the country (e.g., civil protection authorities </a:t>
            </a:r>
            <a:br>
              <a:rPr lang="en-US" altLang="en-US" dirty="0">
                <a:latin typeface="Arial" charset="0"/>
              </a:rPr>
            </a:br>
            <a:r>
              <a:rPr lang="en-US" altLang="en-US" dirty="0">
                <a:latin typeface="Arial" charset="0"/>
              </a:rPr>
              <a:t>at national and city levels)</a:t>
            </a:r>
          </a:p>
          <a:p>
            <a:pPr marL="285750" indent="-285750">
              <a:buFont typeface="Arial" panose="020B0604020202020204" pitchFamily="34" charset="0"/>
              <a:buChar char="•"/>
            </a:pPr>
            <a:r>
              <a:rPr lang="en-US" altLang="en-US" dirty="0">
                <a:latin typeface="Arial" charset="0"/>
              </a:rPr>
              <a:t>non-government organizations, </a:t>
            </a:r>
          </a:p>
          <a:p>
            <a:pPr marL="285750" indent="-285750">
              <a:buFont typeface="Arial" panose="020B0604020202020204" pitchFamily="34" charset="0"/>
              <a:buChar char="•"/>
            </a:pPr>
            <a:r>
              <a:rPr lang="en-US" altLang="en-US" dirty="0">
                <a:latin typeface="Arial" charset="0"/>
              </a:rPr>
              <a:t>in-country and international news media (print, radio, television, </a:t>
            </a:r>
            <a:r>
              <a:rPr lang="en-US" altLang="en-US" dirty="0" err="1">
                <a:latin typeface="Arial" charset="0"/>
              </a:rPr>
              <a:t>etc</a:t>
            </a:r>
            <a:r>
              <a:rPr lang="en-US" altLang="en-US" dirty="0">
                <a:latin typeface="Arial" charset="0"/>
              </a:rPr>
              <a:t>). </a:t>
            </a:r>
          </a:p>
          <a:p>
            <a:r>
              <a:rPr lang="en-US" altLang="en-US" dirty="0">
                <a:latin typeface="Arial" charset="0"/>
              </a:rPr>
              <a:t>The alerting authority can extend this same approach to have cell phone services show the alerts as SMS or cell broadcast messages. It might be feasible</a:t>
            </a:r>
            <a:r>
              <a:rPr lang="en-US" altLang="en-US" baseline="0" dirty="0">
                <a:latin typeface="Arial" charset="0"/>
              </a:rPr>
              <a:t> to have alerts displayed on digital signage throughout the area.</a:t>
            </a:r>
            <a:endParaRPr lang="en-US" altLang="en-US" dirty="0">
              <a:latin typeface="Arial" charset="0"/>
            </a:endParaRPr>
          </a:p>
          <a:p>
            <a:r>
              <a:rPr lang="en-US" altLang="en-US" dirty="0">
                <a:latin typeface="Arial" charset="0"/>
              </a:rPr>
              <a:t>The alerting authority might engage or amateur radio operators to help disseminate the alerts even when all other telecommunications are out of service.</a:t>
            </a:r>
            <a:br>
              <a:rPr lang="en-US" altLang="en-US" dirty="0">
                <a:latin typeface="Arial" charset="0"/>
              </a:rPr>
            </a:br>
            <a:endParaRPr lang="en-US" altLang="en-US" dirty="0">
              <a:latin typeface="Arial" charset="0"/>
            </a:endParaRPr>
          </a:p>
          <a:p>
            <a:endParaRPr lang="en-US" altLang="en-US" dirty="0">
              <a:latin typeface="Arial" charset="0"/>
            </a:endParaRPr>
          </a:p>
          <a:p>
            <a:endParaRPr lang="en-US" altLang="en-US" dirty="0">
              <a:latin typeface="Arial" charset="0"/>
            </a:endParaRPr>
          </a:p>
          <a:p>
            <a:endParaRPr lang="en-US" altLang="en-US" sz="1400" dirty="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23</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We noted that publishing a CAP alert to a news feed allows the alerting authority to have its emergency alerts become part of a vast network of dissemination capabilities. </a:t>
            </a:r>
          </a:p>
          <a:p>
            <a:r>
              <a:rPr lang="en-US" altLang="en-US" dirty="0">
                <a:latin typeface="Arial" charset="0"/>
              </a:rPr>
              <a:t>The CAP news feed is immediately useful because anyone can get these emergency alerts by just subscribing to the news feed. </a:t>
            </a:r>
          </a:p>
          <a:p>
            <a:r>
              <a:rPr lang="en-US" altLang="en-US" dirty="0">
                <a:latin typeface="Arial" charset="0"/>
              </a:rPr>
              <a:t>The news feed is automatically aggregated to the WMO Alert Hub. It is also aggregated by various other global-scale Alert Hubs. Examples include the</a:t>
            </a:r>
            <a:r>
              <a:rPr lang="en-US" altLang="en-US" baseline="0" dirty="0">
                <a:latin typeface="Arial" charset="0"/>
              </a:rPr>
              <a:t> </a:t>
            </a:r>
            <a:r>
              <a:rPr lang="en-US" altLang="en-US" dirty="0">
                <a:latin typeface="Arial" charset="0"/>
              </a:rPr>
              <a:t>"Windy" site (shown here), plus aggregators operated by </a:t>
            </a:r>
            <a:r>
              <a:rPr lang="en-US" altLang="en-US" dirty="0" err="1">
                <a:latin typeface="Arial" charset="0"/>
              </a:rPr>
              <a:t>Accuweather</a:t>
            </a:r>
            <a:r>
              <a:rPr lang="en-US" altLang="en-US" dirty="0">
                <a:latin typeface="Arial" charset="0"/>
              </a:rPr>
              <a:t>, the Weather Company, the IFRC Hazards App,  and Google Public Alerts.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0B878F0F-829D-45ED-9285-E65263FAB932}" type="slidenum">
              <a:rPr lang="en-US" altLang="en-US" sz="1000" smtClean="0"/>
              <a:pPr>
                <a:lnSpc>
                  <a:spcPct val="100000"/>
                </a:lnSpc>
                <a:spcBef>
                  <a:spcPct val="0"/>
                </a:spcBef>
              </a:pPr>
              <a:t>24</a:t>
            </a:fld>
            <a:endParaRPr lang="en-US" altLang="en-US" sz="1000"/>
          </a:p>
        </p:txBody>
      </p:sp>
      <p:sp>
        <p:nvSpPr>
          <p:cNvPr id="5017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p:spPr>
        <p:txBody>
          <a:bodyPr/>
          <a:lstStyle/>
          <a:p>
            <a:r>
              <a:rPr lang="en-US" altLang="en-US" dirty="0">
                <a:latin typeface="Arial" charset="0"/>
              </a:rPr>
              <a:t>Here we see another aggregator of CAP alerts: the Severe Weather Information Service operated by WMO's Hong Kong Observatory.</a:t>
            </a:r>
          </a:p>
          <a:p>
            <a:r>
              <a:rPr lang="en-US" altLang="en-US" dirty="0">
                <a:latin typeface="Arial" charset="0"/>
              </a:rPr>
              <a:t>All of the these CAP feed subscribers can immediately relay any </a:t>
            </a:r>
            <a:br>
              <a:rPr lang="en-US" altLang="en-US" dirty="0">
                <a:latin typeface="Arial" charset="0"/>
              </a:rPr>
            </a:br>
            <a:r>
              <a:rPr lang="en-US" altLang="en-US" dirty="0">
                <a:latin typeface="Arial" charset="0"/>
              </a:rPr>
              <a:t>high-priority emergency alert, and thereby help the alerting authority </a:t>
            </a:r>
            <a:br>
              <a:rPr lang="en-US" altLang="en-US" dirty="0">
                <a:latin typeface="Arial" charset="0"/>
              </a:rPr>
            </a:br>
            <a:r>
              <a:rPr lang="en-US" altLang="en-US" dirty="0">
                <a:latin typeface="Arial" charset="0"/>
              </a:rPr>
              <a:t>to quickly reach more of the people in the precisely delineated alerting area. </a:t>
            </a:r>
          </a:p>
          <a:p>
            <a:r>
              <a:rPr lang="en-US" altLang="en-US" dirty="0">
                <a:latin typeface="Arial" charset="0"/>
              </a:rPr>
              <a:t>If it is a high-priority alert, it is automatically sent by satellite as well.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3F909DF0-2531-47A2-9781-900C6E2A884A}" type="slidenum">
              <a:rPr lang="en-US" altLang="en-US" sz="1000" smtClean="0"/>
              <a:pPr>
                <a:lnSpc>
                  <a:spcPct val="100000"/>
                </a:lnSpc>
                <a:spcBef>
                  <a:spcPct val="0"/>
                </a:spcBef>
              </a:pPr>
              <a:t>25</a:t>
            </a:fld>
            <a:endParaRPr lang="en-US" altLang="en-US" sz="1000"/>
          </a:p>
        </p:txBody>
      </p:sp>
      <p:sp>
        <p:nvSpPr>
          <p:cNvPr id="69635"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69636" name="Rectangle 2"/>
          <p:cNvSpPr>
            <a:spLocks noGrp="1" noRot="1" noChangeAspect="1" noChangeArrowheads="1" noTextEdit="1"/>
          </p:cNvSpPr>
          <p:nvPr>
            <p:ph type="sldImg"/>
          </p:nvPr>
        </p:nvSpPr>
        <p:spPr>
          <a:ln/>
        </p:spPr>
      </p:sp>
      <p:sp>
        <p:nvSpPr>
          <p:cNvPr id="69637" name="Rectangle 3"/>
          <p:cNvSpPr>
            <a:spLocks noGrp="1" noChangeArrowheads="1"/>
          </p:cNvSpPr>
          <p:nvPr>
            <p:ph type="body" idx="1"/>
          </p:nvPr>
        </p:nvSpPr>
        <p:spPr>
          <a:noFill/>
        </p:spPr>
        <p:txBody>
          <a:bodyPr/>
          <a:lstStyle/>
          <a:p>
            <a:r>
              <a:rPr lang="en-US" altLang="en-US" sz="1400" dirty="0">
                <a:latin typeface="Arial" charset="0"/>
              </a:rPr>
              <a:t>Just to review, these are the Key Points covered in this presentation</a:t>
            </a:r>
          </a:p>
          <a:p>
            <a:pPr marL="285750" indent="-285750" eaLnBrk="1" hangingPunct="1">
              <a:lnSpc>
                <a:spcPct val="90000"/>
              </a:lnSpc>
              <a:spcBef>
                <a:spcPct val="30000"/>
              </a:spcBef>
              <a:spcAft>
                <a:spcPct val="30000"/>
              </a:spcAft>
              <a:buFont typeface="Arial" panose="020B0604020202020204" pitchFamily="34" charset="0"/>
              <a:buChar char="•"/>
            </a:pPr>
            <a:r>
              <a:rPr lang="en-US" altLang="en-US" dirty="0"/>
              <a:t>Overview of Tool for Creating CAP Alerts</a:t>
            </a:r>
          </a:p>
          <a:p>
            <a:pPr marL="285750" indent="-285750" eaLnBrk="1" hangingPunct="1">
              <a:lnSpc>
                <a:spcPct val="90000"/>
              </a:lnSpc>
              <a:spcBef>
                <a:spcPct val="30000"/>
              </a:spcBef>
              <a:spcAft>
                <a:spcPct val="30000"/>
              </a:spcAft>
              <a:buFont typeface="Arial" panose="020B0604020202020204" pitchFamily="34" charset="0"/>
              <a:buChar char="•"/>
            </a:pPr>
            <a:r>
              <a:rPr lang="en-US" altLang="en-US" dirty="0"/>
              <a:t>The Role of Composer and the Role of Approver</a:t>
            </a:r>
          </a:p>
          <a:p>
            <a:pPr marL="285750" indent="-285750" eaLnBrk="1" hangingPunct="1">
              <a:lnSpc>
                <a:spcPct val="90000"/>
              </a:lnSpc>
              <a:spcBef>
                <a:spcPct val="30000"/>
              </a:spcBef>
              <a:spcAft>
                <a:spcPct val="30000"/>
              </a:spcAft>
              <a:buFont typeface="Arial" panose="020B0604020202020204" pitchFamily="34" charset="0"/>
              <a:buChar char="•"/>
            </a:pPr>
            <a:r>
              <a:rPr lang="en-US" altLang="en-US" dirty="0"/>
              <a:t>Exercise: Saving a Draft and Publishing an Alert</a:t>
            </a:r>
          </a:p>
          <a:p>
            <a:pPr marL="285750" indent="-285750" eaLnBrk="1" hangingPunct="1">
              <a:lnSpc>
                <a:spcPct val="90000"/>
              </a:lnSpc>
              <a:spcBef>
                <a:spcPct val="30000"/>
              </a:spcBef>
              <a:spcAft>
                <a:spcPct val="30000"/>
              </a:spcAft>
              <a:buFont typeface="Arial" panose="020B0604020202020204" pitchFamily="34" charset="0"/>
              <a:buChar char="•"/>
            </a:pPr>
            <a:r>
              <a:rPr lang="en-US" altLang="en-US" dirty="0"/>
              <a:t>Using the CAP Feed to Reach More People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493B3A85-999E-44F7-88E5-B83A60D8630B}" type="slidenum">
              <a:rPr lang="en-US" altLang="en-US" sz="1000" smtClean="0"/>
              <a:pPr>
                <a:lnSpc>
                  <a:spcPct val="100000"/>
                </a:lnSpc>
                <a:spcBef>
                  <a:spcPct val="0"/>
                </a:spcBef>
              </a:pPr>
              <a:t>26</a:t>
            </a:fld>
            <a:endParaRPr lang="en-US" altLang="en-US" sz="1000"/>
          </a:p>
        </p:txBody>
      </p:sp>
      <p:sp>
        <p:nvSpPr>
          <p:cNvPr id="70659"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a:lstStyle/>
          <a:p>
            <a:pPr indent="3175"/>
            <a:r>
              <a:rPr lang="en-US" altLang="en-US" sz="1400">
                <a:latin typeface="Arial" charset="0"/>
              </a:rPr>
              <a:t>Now that you have completed this session, you should be able to perform the objective tasks.</a:t>
            </a:r>
          </a:p>
          <a:p>
            <a:pPr indent="3175"/>
            <a:endParaRPr lang="en-US" altLang="en-US" sz="140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fld id="{4FB59C0F-33F3-44A2-A309-39DC77A1D3A1}" type="slidenum">
              <a:rPr lang="en-US" altLang="en-US" sz="1000" smtClean="0"/>
              <a:pPr>
                <a:lnSpc>
                  <a:spcPct val="100000"/>
                </a:lnSpc>
                <a:spcBef>
                  <a:spcPct val="0"/>
                </a:spcBef>
              </a:pPr>
              <a:t>27</a:t>
            </a:fld>
            <a:endParaRPr lang="en-US" altLang="en-US" sz="1000"/>
          </a:p>
        </p:txBody>
      </p:sp>
      <p:sp>
        <p:nvSpPr>
          <p:cNvPr id="71683" name="Rectangle 8"/>
          <p:cNvSpPr>
            <a:spLocks noGrp="1" noChangeArrowheads="1"/>
          </p:cNvSpPr>
          <p:nvPr>
            <p:ph type="hdr" sz="quarter"/>
          </p:nvPr>
        </p:nvSpPr>
        <p:spPr>
          <a:noFill/>
        </p:spPr>
        <p:txBody>
          <a:bodyPr/>
          <a:lstStyle>
            <a:lvl1pPr defTabSz="925513">
              <a:lnSpc>
                <a:spcPct val="90000"/>
              </a:lnSpc>
              <a:spcBef>
                <a:spcPct val="40000"/>
              </a:spcBef>
              <a:defRPr sz="1200">
                <a:solidFill>
                  <a:schemeClr val="tx1"/>
                </a:solidFill>
                <a:latin typeface="Times New Roman" pitchFamily="18" charset="0"/>
              </a:defRPr>
            </a:lvl1pPr>
            <a:lvl2pPr marL="742950" indent="-285750" defTabSz="925513">
              <a:lnSpc>
                <a:spcPct val="90000"/>
              </a:lnSpc>
              <a:spcBef>
                <a:spcPct val="40000"/>
              </a:spcBef>
              <a:defRPr sz="1200">
                <a:solidFill>
                  <a:schemeClr val="tx1"/>
                </a:solidFill>
                <a:latin typeface="Times New Roman" pitchFamily="18" charset="0"/>
              </a:defRPr>
            </a:lvl2pPr>
            <a:lvl3pPr marL="1143000" indent="-228600" defTabSz="925513">
              <a:lnSpc>
                <a:spcPct val="90000"/>
              </a:lnSpc>
              <a:spcBef>
                <a:spcPct val="40000"/>
              </a:spcBef>
              <a:defRPr sz="1200">
                <a:solidFill>
                  <a:schemeClr val="tx1"/>
                </a:solidFill>
                <a:latin typeface="Times New Roman" pitchFamily="18" charset="0"/>
              </a:defRPr>
            </a:lvl3pPr>
            <a:lvl4pPr marL="1600200" indent="-228600" defTabSz="925513">
              <a:lnSpc>
                <a:spcPct val="90000"/>
              </a:lnSpc>
              <a:spcBef>
                <a:spcPct val="40000"/>
              </a:spcBef>
              <a:defRPr sz="1200">
                <a:solidFill>
                  <a:schemeClr val="tx1"/>
                </a:solidFill>
                <a:latin typeface="Times New Roman" pitchFamily="18" charset="0"/>
              </a:defRPr>
            </a:lvl4pPr>
            <a:lvl5pPr marL="2057400" indent="-228600" defTabSz="925513">
              <a:lnSpc>
                <a:spcPct val="90000"/>
              </a:lnSpc>
              <a:spcBef>
                <a:spcPct val="40000"/>
              </a:spcBef>
              <a:defRPr sz="1200">
                <a:solidFill>
                  <a:schemeClr val="tx1"/>
                </a:solidFill>
                <a:latin typeface="Times New Roman" pitchFamily="18" charset="0"/>
              </a:defRPr>
            </a:lvl5pPr>
            <a:lvl6pPr marL="25146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6pPr>
            <a:lvl7pPr marL="29718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7pPr>
            <a:lvl8pPr marL="34290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8pPr>
            <a:lvl9pPr marL="3886200" indent="-228600" defTabSz="925513" eaLnBrk="0" fontAlgn="base" hangingPunct="0">
              <a:lnSpc>
                <a:spcPct val="90000"/>
              </a:lnSpc>
              <a:spcBef>
                <a:spcPct val="40000"/>
              </a:spcBef>
              <a:spcAft>
                <a:spcPct val="0"/>
              </a:spcAft>
              <a:defRPr sz="1200">
                <a:solidFill>
                  <a:schemeClr val="tx1"/>
                </a:solidFill>
                <a:latin typeface="Times New Roman" pitchFamily="18" charset="0"/>
              </a:defRPr>
            </a:lvl9pPr>
          </a:lstStyle>
          <a:p>
            <a:pPr>
              <a:lnSpc>
                <a:spcPct val="100000"/>
              </a:lnSpc>
              <a:spcBef>
                <a:spcPct val="0"/>
              </a:spcBef>
            </a:pPr>
            <a:r>
              <a:rPr lang="en-US" altLang="en-US" sz="1000"/>
              <a:t>CAP-206 Cloud-based Tool for Creating and Publishing CAP Alerts</a:t>
            </a:r>
          </a:p>
        </p:txBody>
      </p:sp>
      <p:sp>
        <p:nvSpPr>
          <p:cNvPr id="71684" name="Rectangle 2"/>
          <p:cNvSpPr>
            <a:spLocks noGrp="1" noRot="1" noChangeAspect="1" noChangeArrowheads="1" noTextEdit="1"/>
          </p:cNvSpPr>
          <p:nvPr>
            <p:ph type="sldImg"/>
          </p:nvPr>
        </p:nvSpPr>
        <p:spPr>
          <a:ln/>
        </p:spPr>
      </p:sp>
      <p:sp>
        <p:nvSpPr>
          <p:cNvPr id="71685" name="Rectangle 3"/>
          <p:cNvSpPr>
            <a:spLocks noGrp="1" noChangeArrowheads="1"/>
          </p:cNvSpPr>
          <p:nvPr>
            <p:ph type="body" idx="1"/>
          </p:nvPr>
        </p:nvSpPr>
        <p:spPr>
          <a:xfrm>
            <a:off x="650875" y="3535363"/>
            <a:ext cx="6013450" cy="5605462"/>
          </a:xfrm>
          <a:noFill/>
        </p:spPr>
        <p:txBody>
          <a:bodyPr/>
          <a:lstStyle/>
          <a:p>
            <a:r>
              <a:rPr lang="en-US" altLang="en-US" sz="1400">
                <a:latin typeface="Arial" charset="0"/>
              </a:rPr>
              <a:t>Here are some key reference links concerning CAP</a:t>
            </a:r>
            <a:r>
              <a:rPr lang="en-NZ" altLang="en-US" sz="1400">
                <a:latin typeface="Arial" charset="0"/>
              </a:rPr>
              <a:t>.</a:t>
            </a:r>
          </a:p>
          <a:p>
            <a:endParaRPr lang="en-NZ" altLang="en-US" sz="1400">
              <a:latin typeface="Arial" charset="0"/>
            </a:endParaRPr>
          </a:p>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133350" y="6323012"/>
            <a:ext cx="1695450" cy="534987"/>
          </a:xfrm>
          <a:ln/>
        </p:spPr>
        <p:txBody>
          <a:bodyPr/>
          <a:lstStyle>
            <a:lvl1pPr>
              <a:defRPr/>
            </a:lvl1pPr>
          </a:lstStyle>
          <a:p>
            <a:pPr>
              <a:defRPr/>
            </a:pPr>
            <a:fld id="{764C3915-E237-47F6-AE5C-91E4EAAC8A8B}" type="datetime3">
              <a:rPr lang="en-US" altLang="en-US" smtClean="0"/>
              <a:t>28 February 2022</a:t>
            </a:fld>
            <a:endParaRPr lang="en-US" altLang="en-US" dirty="0"/>
          </a:p>
        </p:txBody>
      </p:sp>
      <p:sp>
        <p:nvSpPr>
          <p:cNvPr id="5" name="Rectangle 5"/>
          <p:cNvSpPr>
            <a:spLocks noGrp="1" noChangeArrowheads="1"/>
          </p:cNvSpPr>
          <p:nvPr>
            <p:ph type="ftr" sz="quarter" idx="11"/>
          </p:nvPr>
        </p:nvSpPr>
        <p:spPr>
          <a:xfrm>
            <a:off x="1828800" y="6308724"/>
            <a:ext cx="7296150" cy="549276"/>
          </a:xfrm>
          <a:ln/>
        </p:spPr>
        <p:txBody>
          <a:bodyPr/>
          <a:lstStyle>
            <a:lvl1pPr>
              <a:defRPr/>
            </a:lvl1pPr>
          </a:lstStyle>
          <a:p>
            <a:pPr>
              <a:defRPr/>
            </a:pPr>
            <a:r>
              <a:rPr lang="en-US" altLang="en-US"/>
              <a:t>CAP 206 - Cloud-based Tool for Creating and Publishing CAP</a:t>
            </a:r>
            <a:endParaRPr lang="en-US" altLang="en-US" dirty="0"/>
          </a:p>
        </p:txBody>
      </p:sp>
      <p:sp>
        <p:nvSpPr>
          <p:cNvPr id="6" name="Rectangle 6"/>
          <p:cNvSpPr>
            <a:spLocks noGrp="1" noChangeArrowheads="1"/>
          </p:cNvSpPr>
          <p:nvPr>
            <p:ph type="sldNum" sz="quarter" idx="12"/>
          </p:nvPr>
        </p:nvSpPr>
        <p:spPr>
          <a:xfrm>
            <a:off x="9207500" y="6308725"/>
            <a:ext cx="555625" cy="457200"/>
          </a:xfrm>
          <a:ln/>
        </p:spPr>
        <p:txBody>
          <a:bodyPr/>
          <a:lstStyle>
            <a:lvl1pPr>
              <a:defRPr/>
            </a:lvl1pPr>
          </a:lstStyle>
          <a:p>
            <a:pPr>
              <a:defRPr/>
            </a:pPr>
            <a:fld id="{A4D86E29-38D1-4C3B-B084-465FA2737E37}" type="slidenum">
              <a:rPr lang="en-US" altLang="en-US"/>
              <a:pPr>
                <a:defRPr/>
              </a:pPr>
              <a:t>‹#›</a:t>
            </a:fld>
            <a:endParaRPr lang="en-US" altLang="en-US" dirty="0"/>
          </a:p>
        </p:txBody>
      </p:sp>
    </p:spTree>
    <p:extLst>
      <p:ext uri="{BB962C8B-B14F-4D97-AF65-F5344CB8AC3E}">
        <p14:creationId xmlns:p14="http://schemas.microsoft.com/office/powerpoint/2010/main" val="580750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0" y="6323012"/>
            <a:ext cx="1541463" cy="534987"/>
          </a:xfrm>
          <a:ln/>
        </p:spPr>
        <p:txBody>
          <a:bodyPr/>
          <a:lstStyle>
            <a:lvl1pPr>
              <a:defRPr/>
            </a:lvl1pPr>
          </a:lstStyle>
          <a:p>
            <a:pPr>
              <a:defRPr/>
            </a:pPr>
            <a:fld id="{F8B03DD5-B93D-4EDA-87B8-C38DDF77B009}" type="datetime3">
              <a:rPr lang="en-US" altLang="en-US" smtClean="0"/>
              <a:t>28 February 2022</a:t>
            </a:fld>
            <a:endParaRPr lang="en-US" altLang="en-US"/>
          </a:p>
        </p:txBody>
      </p:sp>
      <p:sp>
        <p:nvSpPr>
          <p:cNvPr id="5" name="Rectangle 5"/>
          <p:cNvSpPr>
            <a:spLocks noGrp="1" noChangeArrowheads="1"/>
          </p:cNvSpPr>
          <p:nvPr>
            <p:ph type="ftr" sz="quarter" idx="11"/>
          </p:nvPr>
        </p:nvSpPr>
        <p:spPr>
          <a:ln/>
        </p:spPr>
        <p:txBody>
          <a:bodyPr/>
          <a:lstStyle>
            <a:lvl1pPr algn="ctr">
              <a:defRPr/>
            </a:lvl1pPr>
          </a:lstStyle>
          <a:p>
            <a:pPr>
              <a:defRPr/>
            </a:pPr>
            <a:r>
              <a:rPr lang="en-US" altLang="en-US"/>
              <a:t>CAP 206 - Cloud-based Tool for Creating and Publishing CAP</a:t>
            </a:r>
          </a:p>
        </p:txBody>
      </p:sp>
      <p:sp>
        <p:nvSpPr>
          <p:cNvPr id="6" name="Rectangle 6"/>
          <p:cNvSpPr>
            <a:spLocks noGrp="1" noChangeArrowheads="1"/>
          </p:cNvSpPr>
          <p:nvPr>
            <p:ph type="sldNum" sz="quarter" idx="12"/>
          </p:nvPr>
        </p:nvSpPr>
        <p:spPr>
          <a:xfrm>
            <a:off x="9226550" y="6308725"/>
            <a:ext cx="555625" cy="457200"/>
          </a:xfrm>
          <a:ln/>
        </p:spPr>
        <p:txBody>
          <a:bodyPr/>
          <a:lstStyle>
            <a:lvl1pPr>
              <a:defRPr/>
            </a:lvl1pPr>
          </a:lstStyle>
          <a:p>
            <a:pPr>
              <a:defRPr/>
            </a:pPr>
            <a:fld id="{46366553-B4F6-4BDE-BC57-A9B1347165B8}" type="slidenum">
              <a:rPr lang="en-US" altLang="en-US"/>
              <a:pPr>
                <a:defRPr/>
              </a:pPr>
              <a:t>‹#›</a:t>
            </a:fld>
            <a:endParaRPr lang="en-US" altLang="en-US" dirty="0"/>
          </a:p>
        </p:txBody>
      </p:sp>
    </p:spTree>
    <p:extLst>
      <p:ext uri="{BB962C8B-B14F-4D97-AF65-F5344CB8AC3E}">
        <p14:creationId xmlns:p14="http://schemas.microsoft.com/office/powerpoint/2010/main" val="3725197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7A96073-B67E-4645-A3AB-827494C14022}" type="datetime3">
              <a:rPr lang="en-US" altLang="en-US" smtClean="0"/>
              <a:t>28 February 2022</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6" name="Rectangle 6"/>
          <p:cNvSpPr>
            <a:spLocks noGrp="1" noChangeArrowheads="1"/>
          </p:cNvSpPr>
          <p:nvPr>
            <p:ph type="sldNum" sz="quarter" idx="12"/>
          </p:nvPr>
        </p:nvSpPr>
        <p:spPr>
          <a:ln/>
        </p:spPr>
        <p:txBody>
          <a:bodyPr/>
          <a:lstStyle>
            <a:lvl1pPr>
              <a:defRPr/>
            </a:lvl1pPr>
          </a:lstStyle>
          <a:p>
            <a:pPr>
              <a:defRPr/>
            </a:pPr>
            <a:fld id="{5BE94A92-1D8C-4969-8307-940415D59862}" type="slidenum">
              <a:rPr lang="en-US" altLang="en-US"/>
              <a:pPr>
                <a:defRPr/>
              </a:pPr>
              <a:t>‹#›</a:t>
            </a:fld>
            <a:endParaRPr lang="en-US" altLang="en-US"/>
          </a:p>
        </p:txBody>
      </p:sp>
    </p:spTree>
    <p:extLst>
      <p:ext uri="{BB962C8B-B14F-4D97-AF65-F5344CB8AC3E}">
        <p14:creationId xmlns:p14="http://schemas.microsoft.com/office/powerpoint/2010/main" val="1804136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49300" y="1323975"/>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323975"/>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B5FF2D54-DBC8-4D13-9659-E86FE383C140}" type="datetime3">
              <a:rPr lang="en-US" altLang="en-US" smtClean="0"/>
              <a:t>28 February 2022</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7" name="Rectangle 6"/>
          <p:cNvSpPr>
            <a:spLocks noGrp="1" noChangeArrowheads="1"/>
          </p:cNvSpPr>
          <p:nvPr>
            <p:ph type="sldNum" sz="quarter" idx="12"/>
          </p:nvPr>
        </p:nvSpPr>
        <p:spPr>
          <a:ln/>
        </p:spPr>
        <p:txBody>
          <a:bodyPr/>
          <a:lstStyle>
            <a:lvl1pPr>
              <a:defRPr/>
            </a:lvl1pPr>
          </a:lstStyle>
          <a:p>
            <a:pPr>
              <a:defRPr/>
            </a:pPr>
            <a:fld id="{D90F064F-CCEE-4123-9232-297A4967B20A}" type="slidenum">
              <a:rPr lang="en-US" altLang="en-US"/>
              <a:pPr>
                <a:defRPr/>
              </a:pPr>
              <a:t>‹#›</a:t>
            </a:fld>
            <a:endParaRPr lang="en-US" altLang="en-US"/>
          </a:p>
        </p:txBody>
      </p:sp>
    </p:spTree>
    <p:extLst>
      <p:ext uri="{BB962C8B-B14F-4D97-AF65-F5344CB8AC3E}">
        <p14:creationId xmlns:p14="http://schemas.microsoft.com/office/powerpoint/2010/main" val="2784078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2DEEF8E8-2654-414F-A438-84E526859CE8}" type="datetime3">
              <a:rPr lang="en-US" altLang="en-US" smtClean="0"/>
              <a:t>28 February 2022</a:t>
            </a:fld>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9" name="Rectangle 6"/>
          <p:cNvSpPr>
            <a:spLocks noGrp="1" noChangeArrowheads="1"/>
          </p:cNvSpPr>
          <p:nvPr>
            <p:ph type="sldNum" sz="quarter" idx="12"/>
          </p:nvPr>
        </p:nvSpPr>
        <p:spPr>
          <a:ln/>
        </p:spPr>
        <p:txBody>
          <a:bodyPr/>
          <a:lstStyle>
            <a:lvl1pPr>
              <a:defRPr/>
            </a:lvl1pPr>
          </a:lstStyle>
          <a:p>
            <a:pPr>
              <a:defRPr/>
            </a:pPr>
            <a:fld id="{00B588D8-C435-4E7A-A1AE-AF866CC2392B}" type="slidenum">
              <a:rPr lang="en-US" altLang="en-US"/>
              <a:pPr>
                <a:defRPr/>
              </a:pPr>
              <a:t>‹#›</a:t>
            </a:fld>
            <a:endParaRPr lang="en-US" altLang="en-US"/>
          </a:p>
        </p:txBody>
      </p:sp>
    </p:spTree>
    <p:extLst>
      <p:ext uri="{BB962C8B-B14F-4D97-AF65-F5344CB8AC3E}">
        <p14:creationId xmlns:p14="http://schemas.microsoft.com/office/powerpoint/2010/main" val="1715363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F8974B26-C308-4FA0-9A35-B6487CC12C71}" type="datetime3">
              <a:rPr lang="en-US" altLang="en-US" smtClean="0"/>
              <a:t>28 February 2022</a:t>
            </a:fld>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5" name="Rectangle 6"/>
          <p:cNvSpPr>
            <a:spLocks noGrp="1" noChangeArrowheads="1"/>
          </p:cNvSpPr>
          <p:nvPr>
            <p:ph type="sldNum" sz="quarter" idx="12"/>
          </p:nvPr>
        </p:nvSpPr>
        <p:spPr>
          <a:ln/>
        </p:spPr>
        <p:txBody>
          <a:bodyPr/>
          <a:lstStyle>
            <a:lvl1pPr>
              <a:defRPr/>
            </a:lvl1pPr>
          </a:lstStyle>
          <a:p>
            <a:pPr>
              <a:defRPr/>
            </a:pPr>
            <a:fld id="{5915600A-6153-4ABB-943A-7D555ABBFBC3}" type="slidenum">
              <a:rPr lang="en-US" altLang="en-US"/>
              <a:pPr>
                <a:defRPr/>
              </a:pPr>
              <a:t>‹#›</a:t>
            </a:fld>
            <a:endParaRPr lang="en-US" altLang="en-US"/>
          </a:p>
        </p:txBody>
      </p:sp>
    </p:spTree>
    <p:extLst>
      <p:ext uri="{BB962C8B-B14F-4D97-AF65-F5344CB8AC3E}">
        <p14:creationId xmlns:p14="http://schemas.microsoft.com/office/powerpoint/2010/main" val="1821508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286E1E5-ABFD-48F8-892F-EC36BFB14C29}" type="datetime3">
              <a:rPr lang="en-US" altLang="en-US" smtClean="0"/>
              <a:t>28 February 2022</a:t>
            </a:fld>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4" name="Rectangle 6"/>
          <p:cNvSpPr>
            <a:spLocks noGrp="1" noChangeArrowheads="1"/>
          </p:cNvSpPr>
          <p:nvPr>
            <p:ph type="sldNum" sz="quarter" idx="12"/>
          </p:nvPr>
        </p:nvSpPr>
        <p:spPr>
          <a:ln/>
        </p:spPr>
        <p:txBody>
          <a:bodyPr/>
          <a:lstStyle>
            <a:lvl1pPr>
              <a:defRPr/>
            </a:lvl1pPr>
          </a:lstStyle>
          <a:p>
            <a:pPr>
              <a:defRPr/>
            </a:pPr>
            <a:fld id="{04386C92-D415-4CF9-A785-60B216DC4F5B}" type="slidenum">
              <a:rPr lang="en-US" altLang="en-US"/>
              <a:pPr>
                <a:defRPr/>
              </a:pPr>
              <a:t>‹#›</a:t>
            </a:fld>
            <a:endParaRPr lang="en-US" altLang="en-US"/>
          </a:p>
        </p:txBody>
      </p:sp>
    </p:spTree>
    <p:extLst>
      <p:ext uri="{BB962C8B-B14F-4D97-AF65-F5344CB8AC3E}">
        <p14:creationId xmlns:p14="http://schemas.microsoft.com/office/powerpoint/2010/main" val="436491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46C9013-10D1-4436-ACE5-6CD9056E17E9}" type="datetime3">
              <a:rPr lang="en-US" altLang="en-US" smtClean="0"/>
              <a:t>28 February 2022</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7" name="Rectangle 6"/>
          <p:cNvSpPr>
            <a:spLocks noGrp="1" noChangeArrowheads="1"/>
          </p:cNvSpPr>
          <p:nvPr>
            <p:ph type="sldNum" sz="quarter" idx="12"/>
          </p:nvPr>
        </p:nvSpPr>
        <p:spPr>
          <a:ln/>
        </p:spPr>
        <p:txBody>
          <a:bodyPr/>
          <a:lstStyle>
            <a:lvl1pPr>
              <a:defRPr/>
            </a:lvl1pPr>
          </a:lstStyle>
          <a:p>
            <a:pPr>
              <a:defRPr/>
            </a:pPr>
            <a:fld id="{1B98ACB5-44E4-4014-8253-4B14E7C688EB}" type="slidenum">
              <a:rPr lang="en-US" altLang="en-US"/>
              <a:pPr>
                <a:defRPr/>
              </a:pPr>
              <a:t>‹#›</a:t>
            </a:fld>
            <a:endParaRPr lang="en-US" altLang="en-US"/>
          </a:p>
        </p:txBody>
      </p:sp>
    </p:spTree>
    <p:extLst>
      <p:ext uri="{BB962C8B-B14F-4D97-AF65-F5344CB8AC3E}">
        <p14:creationId xmlns:p14="http://schemas.microsoft.com/office/powerpoint/2010/main" val="348013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025143F-0D84-4F82-A502-52C0A87A91DC}" type="datetime3">
              <a:rPr lang="en-US" altLang="en-US" smtClean="0"/>
              <a:t>28 February 2022</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7" name="Rectangle 6"/>
          <p:cNvSpPr>
            <a:spLocks noGrp="1" noChangeArrowheads="1"/>
          </p:cNvSpPr>
          <p:nvPr>
            <p:ph type="sldNum" sz="quarter" idx="12"/>
          </p:nvPr>
        </p:nvSpPr>
        <p:spPr>
          <a:ln/>
        </p:spPr>
        <p:txBody>
          <a:bodyPr/>
          <a:lstStyle>
            <a:lvl1pPr>
              <a:defRPr/>
            </a:lvl1pPr>
          </a:lstStyle>
          <a:p>
            <a:pPr>
              <a:defRPr/>
            </a:pPr>
            <a:fld id="{F5A2AC2C-DDE3-484A-87D3-77C02C200145}" type="slidenum">
              <a:rPr lang="en-US" altLang="en-US"/>
              <a:pPr>
                <a:defRPr/>
              </a:pPr>
              <a:t>‹#›</a:t>
            </a:fld>
            <a:endParaRPr lang="en-US" altLang="en-US"/>
          </a:p>
        </p:txBody>
      </p:sp>
    </p:spTree>
    <p:extLst>
      <p:ext uri="{BB962C8B-B14F-4D97-AF65-F5344CB8AC3E}">
        <p14:creationId xmlns:p14="http://schemas.microsoft.com/office/powerpoint/2010/main" val="366958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EE71FEF9-326D-423D-9530-9389E8B4C691}" type="datetime3">
              <a:rPr lang="en-US" altLang="en-US" smtClean="0"/>
              <a:t>28 February 2022</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6" name="Rectangle 6"/>
          <p:cNvSpPr>
            <a:spLocks noGrp="1" noChangeArrowheads="1"/>
          </p:cNvSpPr>
          <p:nvPr>
            <p:ph type="sldNum" sz="quarter" idx="12"/>
          </p:nvPr>
        </p:nvSpPr>
        <p:spPr>
          <a:ln/>
        </p:spPr>
        <p:txBody>
          <a:bodyPr/>
          <a:lstStyle>
            <a:lvl1pPr>
              <a:defRPr/>
            </a:lvl1pPr>
          </a:lstStyle>
          <a:p>
            <a:pPr>
              <a:defRPr/>
            </a:pPr>
            <a:fld id="{56EFBD5E-FEF1-41CD-8F8C-D3AC02E30BB1}" type="slidenum">
              <a:rPr lang="en-US" altLang="en-US"/>
              <a:pPr>
                <a:defRPr/>
              </a:pPr>
              <a:t>‹#›</a:t>
            </a:fld>
            <a:endParaRPr lang="en-US" altLang="en-US"/>
          </a:p>
        </p:txBody>
      </p:sp>
    </p:spTree>
    <p:extLst>
      <p:ext uri="{BB962C8B-B14F-4D97-AF65-F5344CB8AC3E}">
        <p14:creationId xmlns:p14="http://schemas.microsoft.com/office/powerpoint/2010/main" val="395530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4375" y="241300"/>
            <a:ext cx="2105025" cy="5197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49300" y="241300"/>
            <a:ext cx="6162675" cy="5197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EEEEF433-F5B9-4848-B8BF-F74CC63F6526}" type="datetime3">
              <a:rPr lang="en-US" altLang="en-US" smtClean="0"/>
              <a:t>28 February 2022</a:t>
            </a:fld>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6" name="Rectangle 6"/>
          <p:cNvSpPr>
            <a:spLocks noGrp="1" noChangeArrowheads="1"/>
          </p:cNvSpPr>
          <p:nvPr>
            <p:ph type="sldNum" sz="quarter" idx="12"/>
          </p:nvPr>
        </p:nvSpPr>
        <p:spPr>
          <a:ln/>
        </p:spPr>
        <p:txBody>
          <a:bodyPr/>
          <a:lstStyle>
            <a:lvl1pPr>
              <a:defRPr/>
            </a:lvl1pPr>
          </a:lstStyle>
          <a:p>
            <a:pPr>
              <a:defRPr/>
            </a:pPr>
            <a:fld id="{125DBED9-0D09-4024-AE75-131D851FF9AE}" type="slidenum">
              <a:rPr lang="en-US" altLang="en-US"/>
              <a:pPr>
                <a:defRPr/>
              </a:pPr>
              <a:t>‹#›</a:t>
            </a:fld>
            <a:endParaRPr lang="en-US" altLang="en-US"/>
          </a:p>
        </p:txBody>
      </p:sp>
    </p:spTree>
    <p:extLst>
      <p:ext uri="{BB962C8B-B14F-4D97-AF65-F5344CB8AC3E}">
        <p14:creationId xmlns:p14="http://schemas.microsoft.com/office/powerpoint/2010/main" val="3602660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49300" y="241300"/>
            <a:ext cx="8420100" cy="5197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fld id="{2FD78004-1AA2-470D-BD34-5400C97BE2C7}" type="datetime3">
              <a:rPr lang="en-US" altLang="en-US" smtClean="0"/>
              <a:t>28 February 2022</a:t>
            </a:fld>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5" name="Rectangle 6"/>
          <p:cNvSpPr>
            <a:spLocks noGrp="1" noChangeArrowheads="1"/>
          </p:cNvSpPr>
          <p:nvPr>
            <p:ph type="sldNum" sz="quarter" idx="12"/>
          </p:nvPr>
        </p:nvSpPr>
        <p:spPr>
          <a:ln/>
        </p:spPr>
        <p:txBody>
          <a:bodyPr/>
          <a:lstStyle>
            <a:lvl1pPr>
              <a:defRPr/>
            </a:lvl1pPr>
          </a:lstStyle>
          <a:p>
            <a:pPr>
              <a:defRPr/>
            </a:pPr>
            <a:fld id="{11B89F80-E41C-4A22-B499-A02900DA8C31}" type="slidenum">
              <a:rPr lang="en-US" altLang="en-US"/>
              <a:pPr>
                <a:defRPr/>
              </a:pPr>
              <a:t>‹#›</a:t>
            </a:fld>
            <a:endParaRPr lang="en-US" altLang="en-US"/>
          </a:p>
        </p:txBody>
      </p:sp>
    </p:spTree>
    <p:extLst>
      <p:ext uri="{BB962C8B-B14F-4D97-AF65-F5344CB8AC3E}">
        <p14:creationId xmlns:p14="http://schemas.microsoft.com/office/powerpoint/2010/main" val="3267483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975" y="241300"/>
            <a:ext cx="7192963" cy="876300"/>
          </a:xfrm>
        </p:spPr>
        <p:txBody>
          <a:bodyPr/>
          <a:lstStyle/>
          <a:p>
            <a:r>
              <a:rPr lang="en-US"/>
              <a:t>Click to edit Master title style</a:t>
            </a:r>
          </a:p>
        </p:txBody>
      </p:sp>
      <p:sp>
        <p:nvSpPr>
          <p:cNvPr id="3" name="Text Placeholder 2"/>
          <p:cNvSpPr>
            <a:spLocks noGrp="1"/>
          </p:cNvSpPr>
          <p:nvPr>
            <p:ph type="body" sz="half" idx="1"/>
          </p:nvPr>
        </p:nvSpPr>
        <p:spPr>
          <a:xfrm>
            <a:off x="749300" y="1323975"/>
            <a:ext cx="41338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323975"/>
            <a:ext cx="41338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7DA5E015-ED65-4ABF-9146-5C3DD5EAB62B}" type="datetime3">
              <a:rPr lang="en-US" altLang="en-US" smtClean="0"/>
              <a:t>28 February 2022</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CAP 206 - Cloud-based Tool for Creating and Publishing CAP</a:t>
            </a:r>
          </a:p>
        </p:txBody>
      </p:sp>
      <p:sp>
        <p:nvSpPr>
          <p:cNvPr id="7" name="Rectangle 6"/>
          <p:cNvSpPr>
            <a:spLocks noGrp="1" noChangeArrowheads="1"/>
          </p:cNvSpPr>
          <p:nvPr>
            <p:ph type="sldNum" sz="quarter" idx="12"/>
          </p:nvPr>
        </p:nvSpPr>
        <p:spPr>
          <a:ln/>
        </p:spPr>
        <p:txBody>
          <a:bodyPr/>
          <a:lstStyle>
            <a:lvl1pPr>
              <a:defRPr/>
            </a:lvl1pPr>
          </a:lstStyle>
          <a:p>
            <a:pPr>
              <a:defRPr/>
            </a:pPr>
            <a:fld id="{18B6CD5E-0879-46AC-A753-AD754F5EF118}" type="slidenum">
              <a:rPr lang="en-US" altLang="en-US"/>
              <a:pPr>
                <a:defRPr/>
              </a:pPr>
              <a:t>‹#›</a:t>
            </a:fld>
            <a:endParaRPr lang="en-US" altLang="en-US"/>
          </a:p>
        </p:txBody>
      </p:sp>
    </p:spTree>
    <p:extLst>
      <p:ext uri="{BB962C8B-B14F-4D97-AF65-F5344CB8AC3E}">
        <p14:creationId xmlns:p14="http://schemas.microsoft.com/office/powerpoint/2010/main" val="306213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9"/>
          <p:cNvGraphicFramePr>
            <a:graphicFrameLocks noChangeAspect="1"/>
          </p:cNvGraphicFramePr>
          <p:nvPr userDrawn="1"/>
        </p:nvGraphicFramePr>
        <p:xfrm>
          <a:off x="0" y="0"/>
          <a:ext cx="9906000" cy="6246813"/>
        </p:xfrm>
        <a:graphic>
          <a:graphicData uri="http://schemas.openxmlformats.org/presentationml/2006/ole">
            <mc:AlternateContent xmlns:mc="http://schemas.openxmlformats.org/markup-compatibility/2006">
              <mc:Choice xmlns:v="urn:schemas-microsoft-com:vml" Requires="v">
                <p:oleObj spid="_x0000_s1026" name="Bitmap Image" r:id="rId16" imgW="7430537" imgH="4686954" progId="Paint.Picture">
                  <p:embed/>
                </p:oleObj>
              </mc:Choice>
              <mc:Fallback>
                <p:oleObj name="Bitmap Image" r:id="rId16" imgW="7430537" imgH="4686954" progId="Paint.Picture">
                  <p:embed/>
                  <p:pic>
                    <p:nvPicPr>
                      <p:cNvPr id="0"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906000" cy="624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7" name="Rectangle 2"/>
          <p:cNvSpPr>
            <a:spLocks noGrp="1" noChangeArrowheads="1"/>
          </p:cNvSpPr>
          <p:nvPr>
            <p:ph type="title"/>
          </p:nvPr>
        </p:nvSpPr>
        <p:spPr bwMode="auto">
          <a:xfrm>
            <a:off x="1450975" y="241300"/>
            <a:ext cx="7192963"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749300" y="1323975"/>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45252" name="Rectangle 4"/>
          <p:cNvSpPr>
            <a:spLocks noGrp="1" noChangeArrowheads="1"/>
          </p:cNvSpPr>
          <p:nvPr>
            <p:ph type="dt" sz="half" idx="2"/>
          </p:nvPr>
        </p:nvSpPr>
        <p:spPr bwMode="auto">
          <a:xfrm>
            <a:off x="206375" y="6323013"/>
            <a:ext cx="1335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800">
                <a:latin typeface="+mn-lt"/>
              </a:defRPr>
            </a:lvl1pPr>
          </a:lstStyle>
          <a:p>
            <a:pPr>
              <a:defRPr/>
            </a:pPr>
            <a:fld id="{883E1019-C5BA-43EB-AEB8-5BFE1747D493}" type="datetime3">
              <a:rPr lang="en-US" altLang="en-US" smtClean="0"/>
              <a:t>28 February 2022</a:t>
            </a:fld>
            <a:endParaRPr lang="en-US" altLang="en-US"/>
          </a:p>
        </p:txBody>
      </p:sp>
      <p:sp>
        <p:nvSpPr>
          <p:cNvPr id="1845253" name="Rectangle 5"/>
          <p:cNvSpPr>
            <a:spLocks noGrp="1" noChangeArrowheads="1"/>
          </p:cNvSpPr>
          <p:nvPr>
            <p:ph type="ftr" sz="quarter" idx="3"/>
          </p:nvPr>
        </p:nvSpPr>
        <p:spPr bwMode="auto">
          <a:xfrm>
            <a:off x="1600200" y="6308725"/>
            <a:ext cx="7335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2000">
                <a:latin typeface="+mn-lt"/>
              </a:defRPr>
            </a:lvl1pPr>
          </a:lstStyle>
          <a:p>
            <a:pPr>
              <a:defRPr/>
            </a:pPr>
            <a:r>
              <a:rPr lang="en-US" altLang="en-US"/>
              <a:t>CAP 206 - Cloud-based Tool for Creating and Publishing CAP</a:t>
            </a:r>
          </a:p>
        </p:txBody>
      </p:sp>
      <p:sp>
        <p:nvSpPr>
          <p:cNvPr id="1845254" name="Rectangle 6"/>
          <p:cNvSpPr>
            <a:spLocks noGrp="1" noChangeArrowheads="1"/>
          </p:cNvSpPr>
          <p:nvPr>
            <p:ph type="sldNum" sz="quarter" idx="4"/>
          </p:nvPr>
        </p:nvSpPr>
        <p:spPr bwMode="auto">
          <a:xfrm>
            <a:off x="9055100" y="6308725"/>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2000">
                <a:latin typeface="+mn-lt"/>
              </a:defRPr>
            </a:lvl1pPr>
          </a:lstStyle>
          <a:p>
            <a:pPr>
              <a:defRPr/>
            </a:pPr>
            <a:fld id="{727FB0EE-FBEE-4080-AAEE-32201FCF6EC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hf hdr="0" dt="0"/>
  <p:txStyles>
    <p:titleStyle>
      <a:lvl1pPr algn="ctr" rtl="0" eaLnBrk="0" fontAlgn="base" hangingPunct="0">
        <a:spcBef>
          <a:spcPct val="0"/>
        </a:spcBef>
        <a:spcAft>
          <a:spcPct val="0"/>
        </a:spcAft>
        <a:defRPr sz="4000">
          <a:solidFill>
            <a:srgbClr val="000066"/>
          </a:solidFill>
          <a:latin typeface="+mj-lt"/>
          <a:ea typeface="+mj-ea"/>
          <a:cs typeface="+mj-cs"/>
        </a:defRPr>
      </a:lvl1pPr>
      <a:lvl2pPr algn="ctr" rtl="0" eaLnBrk="0" fontAlgn="base" hangingPunct="0">
        <a:spcBef>
          <a:spcPct val="0"/>
        </a:spcBef>
        <a:spcAft>
          <a:spcPct val="0"/>
        </a:spcAft>
        <a:defRPr sz="4000">
          <a:solidFill>
            <a:srgbClr val="000066"/>
          </a:solidFill>
          <a:latin typeface="Arial" charset="0"/>
        </a:defRPr>
      </a:lvl2pPr>
      <a:lvl3pPr algn="ctr" rtl="0" eaLnBrk="0" fontAlgn="base" hangingPunct="0">
        <a:spcBef>
          <a:spcPct val="0"/>
        </a:spcBef>
        <a:spcAft>
          <a:spcPct val="0"/>
        </a:spcAft>
        <a:defRPr sz="4000">
          <a:solidFill>
            <a:srgbClr val="000066"/>
          </a:solidFill>
          <a:latin typeface="Arial" charset="0"/>
        </a:defRPr>
      </a:lvl3pPr>
      <a:lvl4pPr algn="ctr" rtl="0" eaLnBrk="0" fontAlgn="base" hangingPunct="0">
        <a:spcBef>
          <a:spcPct val="0"/>
        </a:spcBef>
        <a:spcAft>
          <a:spcPct val="0"/>
        </a:spcAft>
        <a:defRPr sz="4000">
          <a:solidFill>
            <a:srgbClr val="000066"/>
          </a:solidFill>
          <a:latin typeface="Arial" charset="0"/>
        </a:defRPr>
      </a:lvl4pPr>
      <a:lvl5pPr algn="ctr" rtl="0" eaLnBrk="0" fontAlgn="base" hangingPunct="0">
        <a:spcBef>
          <a:spcPct val="0"/>
        </a:spcBef>
        <a:spcAft>
          <a:spcPct val="0"/>
        </a:spcAft>
        <a:defRPr sz="4000">
          <a:solidFill>
            <a:srgbClr val="000066"/>
          </a:solidFill>
          <a:latin typeface="Arial" charset="0"/>
        </a:defRPr>
      </a:lvl5pPr>
      <a:lvl6pPr marL="457200" algn="ctr" rtl="0" fontAlgn="base">
        <a:spcBef>
          <a:spcPct val="0"/>
        </a:spcBef>
        <a:spcAft>
          <a:spcPct val="0"/>
        </a:spcAft>
        <a:defRPr sz="4000">
          <a:solidFill>
            <a:srgbClr val="000066"/>
          </a:solidFill>
          <a:latin typeface="Arial" charset="0"/>
        </a:defRPr>
      </a:lvl6pPr>
      <a:lvl7pPr marL="914400" algn="ctr" rtl="0" fontAlgn="base">
        <a:spcBef>
          <a:spcPct val="0"/>
        </a:spcBef>
        <a:spcAft>
          <a:spcPct val="0"/>
        </a:spcAft>
        <a:defRPr sz="4000">
          <a:solidFill>
            <a:srgbClr val="000066"/>
          </a:solidFill>
          <a:latin typeface="Arial" charset="0"/>
        </a:defRPr>
      </a:lvl7pPr>
      <a:lvl8pPr marL="1371600" algn="ctr" rtl="0" fontAlgn="base">
        <a:spcBef>
          <a:spcPct val="0"/>
        </a:spcBef>
        <a:spcAft>
          <a:spcPct val="0"/>
        </a:spcAft>
        <a:defRPr sz="4000">
          <a:solidFill>
            <a:srgbClr val="000066"/>
          </a:solidFill>
          <a:latin typeface="Arial" charset="0"/>
        </a:defRPr>
      </a:lvl8pPr>
      <a:lvl9pPr marL="1828800" algn="ctr" rtl="0" fontAlgn="base">
        <a:spcBef>
          <a:spcPct val="0"/>
        </a:spcBef>
        <a:spcAft>
          <a:spcPct val="0"/>
        </a:spcAft>
        <a:defRPr sz="4000">
          <a:solidFill>
            <a:srgbClr val="000066"/>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rive.google.com/open?id=12EY8PxUezUgDQ3QmkLKyfI0fmnUQrBz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png"/><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6.png"/><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7.png"/><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8.png"/><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9.png"/><Relationship Id="rId5" Type="http://schemas.openxmlformats.org/officeDocument/2006/relationships/oleObject" Target="../embeddings/oleObject6.bin"/><Relationship Id="rId4" Type="http://schemas.openxmlformats.org/officeDocument/2006/relationships/hyperlink" Target="http://localhost/acmad/edit.php"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cap.alert-hub.or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ap.alert-hub.org/login.php?sourceId=tz-tma-e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ap-sources.s3.amazonaws.com/tz-tma-en/rss.x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rive.google.com/file/d/1J2_sC_k0RHLmy6lZ_IgdyClSK9dmZkc4/view"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mailto:eliot.j.christian@gmail.com?subject=CAP" TargetMode="External"/><Relationship Id="rId5" Type="http://schemas.openxmlformats.org/officeDocument/2006/relationships/hyperlink" Target="http://preparecenter.org/resources/common-alerting-protocol-references" TargetMode="External"/><Relationship Id="rId4" Type="http://schemas.openxmlformats.org/officeDocument/2006/relationships/hyperlink" Target="http://preparecenter.org/resources/cap-implementations-status-report"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ext Box 10"/>
          <p:cNvSpPr txBox="1">
            <a:spLocks noChangeArrowheads="1"/>
          </p:cNvSpPr>
          <p:nvPr/>
        </p:nvSpPr>
        <p:spPr bwMode="auto">
          <a:xfrm>
            <a:off x="1136650" y="2151063"/>
            <a:ext cx="7588250" cy="2492990"/>
          </a:xfrm>
          <a:prstGeom prst="rect">
            <a:avLst/>
          </a:prstGeom>
          <a:solidFill>
            <a:srgbClr val="E1FFFF"/>
          </a:solidFill>
          <a:ln w="317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137160" rIns="137160" bIns="137160">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kumimoji="1" lang="en-US" altLang="en-US" sz="4800" dirty="0"/>
              <a:t>A Free, Cloud-based </a:t>
            </a:r>
            <a:br>
              <a:rPr kumimoji="1" lang="en-US" altLang="en-US" sz="4800" dirty="0"/>
            </a:br>
            <a:r>
              <a:rPr kumimoji="1" lang="en-US" altLang="en-US" sz="4800" dirty="0"/>
              <a:t>Tool for Creating and Publishing CAP Alerts</a:t>
            </a:r>
          </a:p>
        </p:txBody>
      </p:sp>
      <p:pic>
        <p:nvPicPr>
          <p:cNvPr id="2051" name="Picture 14" descr="CAP-Logo-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575" y="460375"/>
            <a:ext cx="38068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3076" name="Rectangle 2"/>
          <p:cNvSpPr>
            <a:spLocks noGrp="1" noChangeArrowheads="1"/>
          </p:cNvSpPr>
          <p:nvPr>
            <p:ph type="title"/>
          </p:nvPr>
        </p:nvSpPr>
        <p:spPr/>
        <p:txBody>
          <a:bodyPr/>
          <a:lstStyle/>
          <a:p>
            <a:pPr eaLnBrk="1" hangingPunct="1"/>
            <a:r>
              <a:rPr lang="en-US" altLang="en-US"/>
              <a:t>Learning Objectives</a:t>
            </a:r>
          </a:p>
        </p:txBody>
      </p:sp>
      <p:sp>
        <p:nvSpPr>
          <p:cNvPr id="3077" name="Rectangle 3"/>
          <p:cNvSpPr>
            <a:spLocks noGrp="1" noChangeArrowheads="1"/>
          </p:cNvSpPr>
          <p:nvPr>
            <p:ph type="body" idx="1"/>
          </p:nvPr>
        </p:nvSpPr>
        <p:spPr>
          <a:xfrm>
            <a:off x="493713" y="1541463"/>
            <a:ext cx="8764587" cy="3430587"/>
          </a:xfrm>
        </p:spPr>
        <p:txBody>
          <a:bodyPr/>
          <a:lstStyle/>
          <a:p>
            <a:pPr marL="609600" indent="-609600" eaLnBrk="1" hangingPunct="1">
              <a:lnSpc>
                <a:spcPct val="80000"/>
              </a:lnSpc>
              <a:buFontTx/>
              <a:buNone/>
            </a:pPr>
            <a:r>
              <a:rPr lang="en-US" altLang="en-US" sz="2400" i="1" dirty="0"/>
              <a:t>On completion of this session, you should be able to:</a:t>
            </a:r>
          </a:p>
          <a:p>
            <a:pPr marL="609600" indent="-609600" eaLnBrk="1" hangingPunct="1">
              <a:lnSpc>
                <a:spcPct val="80000"/>
              </a:lnSpc>
              <a:buFontTx/>
              <a:buNone/>
            </a:pPr>
            <a:endParaRPr lang="en-US" altLang="en-US" sz="2400" dirty="0"/>
          </a:p>
          <a:p>
            <a:pPr marL="609600" indent="-609600" eaLnBrk="1" hangingPunct="1">
              <a:lnSpc>
                <a:spcPct val="80000"/>
              </a:lnSpc>
              <a:buFontTx/>
              <a:buAutoNum type="arabicPeriod"/>
            </a:pPr>
            <a:r>
              <a:rPr lang="en-US" altLang="en-US" sz="2400" dirty="0"/>
              <a:t>Describe how an alerting authority gets access to the cloud-based CAP Editor in a particular language. </a:t>
            </a:r>
          </a:p>
          <a:p>
            <a:pPr marL="609600" indent="-609600" eaLnBrk="1" hangingPunct="1">
              <a:lnSpc>
                <a:spcPct val="80000"/>
              </a:lnSpc>
              <a:buFontTx/>
              <a:buAutoNum type="arabicPeriod"/>
            </a:pPr>
            <a:r>
              <a:rPr lang="en-US" altLang="en-US" sz="2400" dirty="0"/>
              <a:t>Describe how composers and approvers use  the cloud-based CAP Editor to maintain a CAP news feed. </a:t>
            </a:r>
          </a:p>
          <a:p>
            <a:pPr marL="609600" indent="-609600" eaLnBrk="1" hangingPunct="1">
              <a:lnSpc>
                <a:spcPct val="80000"/>
              </a:lnSpc>
              <a:buFontTx/>
              <a:buAutoNum type="arabicPeriod"/>
            </a:pPr>
            <a:r>
              <a:rPr lang="en-US" altLang="en-US" sz="2400" dirty="0"/>
              <a:t>Discuss ways in which an alerting authority can leverage its CAP news feed to enhance alert dissemination.</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a:t>
            </a:fld>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4100" name="Rectangle 2"/>
          <p:cNvSpPr>
            <a:spLocks noGrp="1" noChangeArrowheads="1"/>
          </p:cNvSpPr>
          <p:nvPr>
            <p:ph type="title"/>
          </p:nvPr>
        </p:nvSpPr>
        <p:spPr>
          <a:xfrm>
            <a:off x="2522538" y="204788"/>
            <a:ext cx="4851400" cy="996950"/>
          </a:xfrm>
        </p:spPr>
        <p:txBody>
          <a:bodyPr/>
          <a:lstStyle/>
          <a:p>
            <a:pPr eaLnBrk="1" hangingPunct="1"/>
            <a:r>
              <a:rPr lang="en-US" altLang="en-US"/>
              <a:t>Presentation Outline</a:t>
            </a:r>
          </a:p>
        </p:txBody>
      </p:sp>
      <p:sp>
        <p:nvSpPr>
          <p:cNvPr id="4101" name="Rectangle 3"/>
          <p:cNvSpPr>
            <a:spLocks noGrp="1" noChangeArrowheads="1"/>
          </p:cNvSpPr>
          <p:nvPr>
            <p:ph type="body" idx="1"/>
          </p:nvPr>
        </p:nvSpPr>
        <p:spPr>
          <a:xfrm>
            <a:off x="552450" y="1733550"/>
            <a:ext cx="8972550" cy="3829050"/>
          </a:xfrm>
        </p:spPr>
        <p:txBody>
          <a:bodyPr/>
          <a:lstStyle/>
          <a:p>
            <a:pPr marL="1143000" indent="-1143000" eaLnBrk="1" hangingPunct="1">
              <a:lnSpc>
                <a:spcPct val="90000"/>
              </a:lnSpc>
              <a:spcBef>
                <a:spcPct val="30000"/>
              </a:spcBef>
              <a:spcAft>
                <a:spcPct val="30000"/>
              </a:spcAft>
              <a:buFontTx/>
              <a:buNone/>
            </a:pPr>
            <a:r>
              <a:rPr lang="en-US" altLang="en-US" sz="2800" dirty="0"/>
              <a:t>206.1	Overview of Tool for Creating CAP Alerts</a:t>
            </a:r>
          </a:p>
          <a:p>
            <a:pPr marL="1143000" indent="-1143000" eaLnBrk="1" hangingPunct="1">
              <a:lnSpc>
                <a:spcPct val="90000"/>
              </a:lnSpc>
              <a:spcBef>
                <a:spcPct val="30000"/>
              </a:spcBef>
              <a:spcAft>
                <a:spcPct val="30000"/>
              </a:spcAft>
              <a:buFontTx/>
              <a:buNone/>
            </a:pPr>
            <a:r>
              <a:rPr lang="en-US" altLang="en-US" sz="2800" dirty="0"/>
              <a:t>206.2	The Role of Composer and the Role of Approver</a:t>
            </a:r>
          </a:p>
          <a:p>
            <a:pPr marL="1143000" indent="-1143000" eaLnBrk="1" hangingPunct="1">
              <a:lnSpc>
                <a:spcPct val="90000"/>
              </a:lnSpc>
              <a:spcBef>
                <a:spcPct val="30000"/>
              </a:spcBef>
              <a:spcAft>
                <a:spcPct val="30000"/>
              </a:spcAft>
              <a:buFontTx/>
              <a:buNone/>
            </a:pPr>
            <a:r>
              <a:rPr lang="en-US" altLang="en-US" sz="2800" dirty="0"/>
              <a:t>206.3	Exercise: Saving a Draft and Publishing an Alert</a:t>
            </a:r>
          </a:p>
          <a:p>
            <a:pPr marL="1143000" indent="-1143000" eaLnBrk="1" hangingPunct="1">
              <a:lnSpc>
                <a:spcPct val="90000"/>
              </a:lnSpc>
              <a:spcBef>
                <a:spcPct val="30000"/>
              </a:spcBef>
              <a:spcAft>
                <a:spcPct val="30000"/>
              </a:spcAft>
              <a:buFontTx/>
              <a:buNone/>
            </a:pPr>
            <a:r>
              <a:rPr lang="en-US" altLang="en-US" sz="2800" dirty="0"/>
              <a:t>206.4	Using the CAP Feed to Reach More People</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3</a:t>
            </a:fld>
            <a:endParaRPr lang="en-US" alt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5124" name="Rectangle 2"/>
          <p:cNvSpPr>
            <a:spLocks noGrp="1" noChangeArrowheads="1"/>
          </p:cNvSpPr>
          <p:nvPr>
            <p:ph type="title"/>
          </p:nvPr>
        </p:nvSpPr>
        <p:spPr>
          <a:xfrm>
            <a:off x="1509714" y="361950"/>
            <a:ext cx="6894058" cy="441325"/>
          </a:xfrm>
          <a:noFill/>
        </p:spPr>
        <p:txBody>
          <a:bodyPr anchor="t" anchorCtr="1"/>
          <a:lstStyle/>
          <a:p>
            <a:pPr algn="l" eaLnBrk="1" hangingPunct="1"/>
            <a:r>
              <a:rPr lang="en-US" altLang="en-US" sz="3600" dirty="0">
                <a:hlinkClick r:id="rId3"/>
              </a:rPr>
              <a:t>Tool for Creating CAP Alerts</a:t>
            </a:r>
            <a:endParaRPr lang="en-US" altLang="en-US" sz="3600" b="1" dirty="0"/>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4</a:t>
            </a:fld>
            <a:endParaRPr lang="en-US" altLang="en-US" dirty="0"/>
          </a:p>
        </p:txBody>
      </p:sp>
      <p:pic>
        <p:nvPicPr>
          <p:cNvPr id="5153"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43" y="1235029"/>
            <a:ext cx="9006116" cy="4387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6148" name="Rectangle 2"/>
          <p:cNvSpPr>
            <a:spLocks noGrp="1" noChangeArrowheads="1"/>
          </p:cNvSpPr>
          <p:nvPr>
            <p:ph type="title"/>
          </p:nvPr>
        </p:nvSpPr>
        <p:spPr>
          <a:xfrm>
            <a:off x="1420811" y="133350"/>
            <a:ext cx="8077200" cy="441325"/>
          </a:xfrm>
          <a:noFill/>
        </p:spPr>
        <p:txBody>
          <a:bodyPr anchor="t" anchorCtr="1"/>
          <a:lstStyle/>
          <a:p>
            <a:pPr eaLnBrk="1" hangingPunct="1"/>
            <a:r>
              <a:rPr lang="en-US" altLang="en-US" sz="3600" dirty="0"/>
              <a:t>Tool for Creating CAP Alerts (selector) </a:t>
            </a:r>
            <a:endParaRPr lang="en-US" altLang="en-US" sz="3600" b="1" dirty="0"/>
          </a:p>
        </p:txBody>
      </p:sp>
      <p:graphicFrame>
        <p:nvGraphicFramePr>
          <p:cNvPr id="6149" name="Object 7"/>
          <p:cNvGraphicFramePr>
            <a:graphicFrameLocks noGrp="1" noChangeAspect="1"/>
          </p:cNvGraphicFramePr>
          <p:nvPr>
            <p:ph idx="1"/>
          </p:nvPr>
        </p:nvGraphicFramePr>
        <p:xfrm>
          <a:off x="1504950" y="885825"/>
          <a:ext cx="8162925" cy="5189538"/>
        </p:xfrm>
        <a:graphic>
          <a:graphicData uri="http://schemas.openxmlformats.org/presentationml/2006/ole">
            <mc:AlternateContent xmlns:mc="http://schemas.openxmlformats.org/markup-compatibility/2006">
              <mc:Choice xmlns:v="urn:schemas-microsoft-com:vml" Requires="v">
                <p:oleObj spid="_x0000_s2050" name="Bitmap Image" r:id="rId4" imgW="6447619" imgH="4571429" progId="Paint.Picture">
                  <p:embed/>
                </p:oleObj>
              </mc:Choice>
              <mc:Fallback>
                <p:oleObj name="Bitmap Image" r:id="rId4" imgW="6447619" imgH="4571429" progId="Paint.Picture">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r="-18791"/>
                      <a:stretch>
                        <a:fillRect/>
                      </a:stretch>
                    </p:blipFill>
                    <p:spPr bwMode="auto">
                      <a:xfrm>
                        <a:off x="1504950" y="885825"/>
                        <a:ext cx="8162925" cy="5189538"/>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5</a:t>
            </a:fld>
            <a:endParaRPr lang="en-US" alt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7172" name="Rectangle 2"/>
          <p:cNvSpPr>
            <a:spLocks noGrp="1" noChangeArrowheads="1"/>
          </p:cNvSpPr>
          <p:nvPr>
            <p:ph type="title"/>
          </p:nvPr>
        </p:nvSpPr>
        <p:spPr>
          <a:xfrm>
            <a:off x="1470025" y="146050"/>
            <a:ext cx="7862661" cy="681264"/>
          </a:xfrm>
          <a:noFill/>
        </p:spPr>
        <p:txBody>
          <a:bodyPr anchor="t" anchorCtr="1"/>
          <a:lstStyle/>
          <a:p>
            <a:pPr eaLnBrk="1" hangingPunct="1"/>
            <a:r>
              <a:rPr lang="en-US" altLang="en-US" sz="3600" dirty="0"/>
              <a:t>Tool for Creating CAP Alerts (draft) (draft)  </a:t>
            </a:r>
          </a:p>
        </p:txBody>
      </p:sp>
      <p:pic>
        <p:nvPicPr>
          <p:cNvPr id="7173" name="Picture 15"/>
          <p:cNvPicPr>
            <a:picLocks noChangeAspect="1" noChangeArrowheads="1"/>
          </p:cNvPicPr>
          <p:nvPr/>
        </p:nvPicPr>
        <p:blipFill>
          <a:blip r:embed="rId3">
            <a:extLst>
              <a:ext uri="{28A0092B-C50C-407E-A947-70E740481C1C}">
                <a14:useLocalDpi xmlns:a14="http://schemas.microsoft.com/office/drawing/2010/main" val="0"/>
              </a:ext>
            </a:extLst>
          </a:blip>
          <a:srcRect r="-16908" b="47752"/>
          <a:stretch>
            <a:fillRect/>
          </a:stretch>
        </p:blipFill>
        <p:spPr bwMode="auto">
          <a:xfrm>
            <a:off x="1390650" y="850900"/>
            <a:ext cx="8297863" cy="513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6</a:t>
            </a:fld>
            <a:endParaRPr lang="en-US" alt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ltLang="en-US"/>
              <a:t>CAP 206 - Cloud-based Tool for Creating and Publishing CAP</a:t>
            </a:r>
          </a:p>
        </p:txBody>
      </p:sp>
      <p:graphicFrame>
        <p:nvGraphicFramePr>
          <p:cNvPr id="8196" name="Object 9"/>
          <p:cNvGraphicFramePr>
            <a:graphicFrameLocks noChangeAspect="1"/>
          </p:cNvGraphicFramePr>
          <p:nvPr/>
        </p:nvGraphicFramePr>
        <p:xfrm>
          <a:off x="0" y="0"/>
          <a:ext cx="9906000" cy="6175375"/>
        </p:xfrm>
        <a:graphic>
          <a:graphicData uri="http://schemas.openxmlformats.org/presentationml/2006/ole">
            <mc:AlternateContent xmlns:mc="http://schemas.openxmlformats.org/markup-compatibility/2006">
              <mc:Choice xmlns:v="urn:schemas-microsoft-com:vml" Requires="v">
                <p:oleObj spid="_x0000_s3074" name="Bitmap Image" r:id="rId4" imgW="9783541" imgH="6866667" progId="Paint.Picture">
                  <p:embed/>
                </p:oleObj>
              </mc:Choice>
              <mc:Fallback>
                <p:oleObj name="Bitmap Image" r:id="rId4" imgW="9783541" imgH="6866667" progId="Paint.Picture">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l="-6447" t="-1250" r="-7526"/>
                      <a:stretch>
                        <a:fillRect/>
                      </a:stretch>
                    </p:blipFill>
                    <p:spPr bwMode="auto">
                      <a:xfrm>
                        <a:off x="0" y="0"/>
                        <a:ext cx="9906000" cy="61753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7" name="AutoShape 6"/>
          <p:cNvSpPr>
            <a:spLocks noChangeArrowheads="1"/>
          </p:cNvSpPr>
          <p:nvPr/>
        </p:nvSpPr>
        <p:spPr bwMode="auto">
          <a:xfrm>
            <a:off x="2605088" y="5311775"/>
            <a:ext cx="2881312" cy="384175"/>
          </a:xfrm>
          <a:prstGeom prst="wedgeRectCallout">
            <a:avLst>
              <a:gd name="adj1" fmla="val -76722"/>
              <a:gd name="adj2" fmla="val 145042"/>
            </a:avLst>
          </a:prstGeom>
          <a:solidFill>
            <a:srgbClr val="FFFF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endParaRPr lang="en-US" altLang="en-US" sz="1800"/>
          </a:p>
        </p:txBody>
      </p:sp>
      <p:sp>
        <p:nvSpPr>
          <p:cNvPr id="8198" name="Text Box 7"/>
          <p:cNvSpPr txBox="1">
            <a:spLocks noChangeArrowheads="1"/>
          </p:cNvSpPr>
          <p:nvPr/>
        </p:nvSpPr>
        <p:spPr bwMode="auto">
          <a:xfrm>
            <a:off x="2470150" y="5287963"/>
            <a:ext cx="3089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000"/>
              <a:t>Make circle using map</a:t>
            </a:r>
          </a:p>
        </p:txBody>
      </p:sp>
      <p:sp>
        <p:nvSpPr>
          <p:cNvPr id="8199" name="Rectangle 2"/>
          <p:cNvSpPr>
            <a:spLocks noGrp="1" noChangeArrowheads="1"/>
          </p:cNvSpPr>
          <p:nvPr>
            <p:ph type="title"/>
          </p:nvPr>
        </p:nvSpPr>
        <p:spPr>
          <a:xfrm rot="16200000">
            <a:off x="-2257197" y="3200627"/>
            <a:ext cx="5133521" cy="619125"/>
          </a:xfrm>
          <a:noFill/>
        </p:spPr>
        <p:txBody>
          <a:bodyPr anchor="t" anchorCtr="1"/>
          <a:lstStyle/>
          <a:p>
            <a:pPr eaLnBrk="1" hangingPunct="1"/>
            <a:r>
              <a:rPr lang="en-US" altLang="en-US" sz="2800" dirty="0"/>
              <a:t>Tool for Creating CAP Alerts</a:t>
            </a:r>
          </a:p>
        </p:txBody>
      </p:sp>
      <p:sp>
        <p:nvSpPr>
          <p:cNvPr id="2" name="Slide Number Placeholder 1"/>
          <p:cNvSpPr>
            <a:spLocks noGrp="1"/>
          </p:cNvSpPr>
          <p:nvPr>
            <p:ph type="sldNum" sz="quarter" idx="12"/>
          </p:nvPr>
        </p:nvSpPr>
        <p:spPr/>
        <p:txBody>
          <a:bodyPr/>
          <a:lstStyle/>
          <a:p>
            <a:pPr>
              <a:defRPr/>
            </a:pPr>
            <a:fld id="{D90F064F-CCEE-4123-9232-297A4967B20A}" type="slidenum">
              <a:rPr lang="en-US" altLang="en-US" smtClean="0"/>
              <a:pPr>
                <a:defRPr/>
              </a:pPr>
              <a:t>7</a:t>
            </a:fld>
            <a:endParaRPr lang="en-US"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1"/>
          </p:nvPr>
        </p:nvSpPr>
        <p:spPr/>
        <p:txBody>
          <a:bodyPr/>
          <a:lstStyle/>
          <a:p>
            <a:pPr>
              <a:defRPr/>
            </a:pPr>
            <a:r>
              <a:rPr lang="en-US" altLang="en-US"/>
              <a:t>CAP 206 - Cloud-based Tool for Creating and Publishing CAP</a:t>
            </a:r>
          </a:p>
        </p:txBody>
      </p:sp>
      <p:grpSp>
        <p:nvGrpSpPr>
          <p:cNvPr id="9220" name="Group 9"/>
          <p:cNvGrpSpPr>
            <a:grpSpLocks/>
          </p:cNvGrpSpPr>
          <p:nvPr/>
        </p:nvGrpSpPr>
        <p:grpSpPr bwMode="auto">
          <a:xfrm>
            <a:off x="1622425" y="244475"/>
            <a:ext cx="8302625" cy="5821363"/>
            <a:chOff x="872" y="166"/>
            <a:chExt cx="5230" cy="3667"/>
          </a:xfrm>
        </p:grpSpPr>
        <p:graphicFrame>
          <p:nvGraphicFramePr>
            <p:cNvPr id="9222" name="Object 5"/>
            <p:cNvGraphicFramePr>
              <a:graphicFrameLocks noChangeAspect="1"/>
            </p:cNvGraphicFramePr>
            <p:nvPr/>
          </p:nvGraphicFramePr>
          <p:xfrm>
            <a:off x="872" y="166"/>
            <a:ext cx="5230" cy="3667"/>
          </p:xfrm>
          <a:graphic>
            <a:graphicData uri="http://schemas.openxmlformats.org/presentationml/2006/ole">
              <mc:AlternateContent xmlns:mc="http://schemas.openxmlformats.org/markup-compatibility/2006">
                <mc:Choice xmlns:v="urn:schemas-microsoft-com:vml" Requires="v">
                  <p:oleObj spid="_x0000_s4098" name="Bitmap Image" r:id="rId4" imgW="5714286" imgH="5714286" progId="Paint.Picture">
                    <p:embed/>
                  </p:oleObj>
                </mc:Choice>
                <mc:Fallback>
                  <p:oleObj name="Bitmap Image" r:id="rId4" imgW="5714286" imgH="5714286"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l="-10472" r="-32152"/>
                        <a:stretch>
                          <a:fillRect/>
                        </a:stretch>
                      </p:blipFill>
                      <p:spPr bwMode="auto">
                        <a:xfrm>
                          <a:off x="872" y="166"/>
                          <a:ext cx="5230" cy="366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3" name="AutoShape 2"/>
            <p:cNvSpPr>
              <a:spLocks noChangeArrowheads="1"/>
            </p:cNvSpPr>
            <p:nvPr/>
          </p:nvSpPr>
          <p:spPr bwMode="auto">
            <a:xfrm>
              <a:off x="1577" y="1983"/>
              <a:ext cx="953" cy="575"/>
            </a:xfrm>
            <a:prstGeom prst="wedgeRoundRectCallout">
              <a:avLst>
                <a:gd name="adj1" fmla="val 74449"/>
                <a:gd name="adj2" fmla="val 45477"/>
                <a:gd name="adj3" fmla="val 16667"/>
              </a:avLst>
            </a:prstGeom>
            <a:solidFill>
              <a:srgbClr val="FFFF99"/>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1800"/>
                <a:t>Mount </a:t>
              </a:r>
              <a:br>
                <a:rPr lang="en-US" altLang="en-US" sz="1800"/>
              </a:br>
              <a:r>
                <a:rPr lang="en-US" altLang="en-US" sz="1800"/>
                <a:t>St. Helens volcano</a:t>
              </a:r>
            </a:p>
          </p:txBody>
        </p:sp>
      </p:grpSp>
      <p:sp>
        <p:nvSpPr>
          <p:cNvPr id="9221" name="Rectangle 8"/>
          <p:cNvSpPr>
            <a:spLocks noGrp="1" noChangeArrowheads="1"/>
          </p:cNvSpPr>
          <p:nvPr>
            <p:ph type="title" idx="4294967295"/>
          </p:nvPr>
        </p:nvSpPr>
        <p:spPr>
          <a:xfrm rot="16200000">
            <a:off x="-739775" y="2635251"/>
            <a:ext cx="3159125" cy="876300"/>
          </a:xfrm>
        </p:spPr>
        <p:txBody>
          <a:bodyPr/>
          <a:lstStyle/>
          <a:p>
            <a:pPr eaLnBrk="1" hangingPunct="1"/>
            <a:r>
              <a:rPr lang="en-US" altLang="en-US" sz="3600"/>
              <a:t>Mapping Tool</a:t>
            </a:r>
          </a:p>
        </p:txBody>
      </p:sp>
      <p:sp>
        <p:nvSpPr>
          <p:cNvPr id="2" name="Slide Number Placeholder 1"/>
          <p:cNvSpPr>
            <a:spLocks noGrp="1"/>
          </p:cNvSpPr>
          <p:nvPr>
            <p:ph type="sldNum" sz="quarter" idx="12"/>
          </p:nvPr>
        </p:nvSpPr>
        <p:spPr/>
        <p:txBody>
          <a:bodyPr/>
          <a:lstStyle/>
          <a:p>
            <a:pPr>
              <a:defRPr/>
            </a:pPr>
            <a:fld id="{11B89F80-E41C-4A22-B499-A02900DA8C31}" type="slidenum">
              <a:rPr lang="en-US" altLang="en-US" smtClean="0"/>
              <a:pPr>
                <a:defRPr/>
              </a:pPr>
              <a:t>8</a:t>
            </a:fld>
            <a:endParaRPr lang="en-US"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0244" name="Rectangle 3"/>
          <p:cNvSpPr>
            <a:spLocks noGrp="1" noChangeArrowheads="1"/>
          </p:cNvSpPr>
          <p:nvPr>
            <p:ph type="title"/>
          </p:nvPr>
        </p:nvSpPr>
        <p:spPr>
          <a:xfrm rot="16200000">
            <a:off x="-1862023" y="2790940"/>
            <a:ext cx="5146450" cy="1422398"/>
          </a:xfrm>
          <a:solidFill>
            <a:schemeClr val="bg1"/>
          </a:solidFill>
        </p:spPr>
        <p:txBody>
          <a:bodyPr anchor="t" anchorCtr="1"/>
          <a:lstStyle/>
          <a:p>
            <a:pPr eaLnBrk="1" hangingPunct="1"/>
            <a:br>
              <a:rPr lang="en-US" altLang="en-US" sz="2800" dirty="0"/>
            </a:br>
            <a:r>
              <a:rPr lang="en-US" altLang="en-US" sz="2800" dirty="0"/>
              <a:t>Tool for Creating CAP Alerts (validate) </a:t>
            </a:r>
          </a:p>
        </p:txBody>
      </p:sp>
      <p:sp>
        <p:nvSpPr>
          <p:cNvPr id="10246" name="Rectangle 6"/>
          <p:cNvSpPr>
            <a:spLocks noChangeArrowheads="1"/>
          </p:cNvSpPr>
          <p:nvPr/>
        </p:nvSpPr>
        <p:spPr bwMode="auto">
          <a:xfrm>
            <a:off x="5856288" y="1681163"/>
            <a:ext cx="1671637" cy="3778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2400">
              <a:latin typeface="Times" pitchFamily="18" charset="0"/>
            </a:endParaRPr>
          </a:p>
        </p:txBody>
      </p:sp>
      <p:graphicFrame>
        <p:nvGraphicFramePr>
          <p:cNvPr id="10247" name="Object 16"/>
          <p:cNvGraphicFramePr>
            <a:graphicFrameLocks noChangeAspect="1"/>
          </p:cNvGraphicFramePr>
          <p:nvPr>
            <p:extLst>
              <p:ext uri="{D42A27DB-BD31-4B8C-83A1-F6EECF244321}">
                <p14:modId xmlns:p14="http://schemas.microsoft.com/office/powerpoint/2010/main" val="2854060234"/>
              </p:ext>
            </p:extLst>
          </p:nvPr>
        </p:nvGraphicFramePr>
        <p:xfrm>
          <a:off x="1465942" y="201613"/>
          <a:ext cx="8440057" cy="5911850"/>
        </p:xfrm>
        <a:graphic>
          <a:graphicData uri="http://schemas.openxmlformats.org/presentationml/2006/ole">
            <mc:AlternateContent xmlns:mc="http://schemas.openxmlformats.org/markup-compatibility/2006">
              <mc:Choice xmlns:v="urn:schemas-microsoft-com:vml" Requires="v">
                <p:oleObj spid="_x0000_s5122" name="Bitmap Image" r:id="rId4" imgW="7849696" imgH="6695238" progId="Paint.Picture">
                  <p:embed/>
                </p:oleObj>
              </mc:Choice>
              <mc:Fallback>
                <p:oleObj name="Bitmap Image" r:id="rId4" imgW="7849696" imgH="6695238" progId="Paint.Picture">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l="-7903" r="-10834"/>
                      <a:stretch>
                        <a:fillRect/>
                      </a:stretch>
                    </p:blipFill>
                    <p:spPr bwMode="auto">
                      <a:xfrm>
                        <a:off x="1465942" y="201613"/>
                        <a:ext cx="8440057" cy="5911850"/>
                      </a:xfrm>
                      <a:prstGeom prst="rect">
                        <a:avLst/>
                      </a:prstGeom>
                      <a:solidFill>
                        <a:schemeClr val="bg1"/>
                      </a:solidFill>
                      <a:ln>
                        <a:noFill/>
                      </a:ln>
                      <a:effectLst/>
                    </p:spPr>
                  </p:pic>
                </p:oleObj>
              </mc:Fallback>
            </mc:AlternateContent>
          </a:graphicData>
        </a:graphic>
      </p:graphicFrame>
      <p:sp>
        <p:nvSpPr>
          <p:cNvPr id="10248" name="AutoShape 17"/>
          <p:cNvSpPr>
            <a:spLocks noChangeArrowheads="1"/>
          </p:cNvSpPr>
          <p:nvPr/>
        </p:nvSpPr>
        <p:spPr bwMode="auto">
          <a:xfrm>
            <a:off x="7215188" y="4730750"/>
            <a:ext cx="2016125" cy="927100"/>
          </a:xfrm>
          <a:prstGeom prst="wedgeRoundRectCallout">
            <a:avLst>
              <a:gd name="adj1" fmla="val -124407"/>
              <a:gd name="adj2" fmla="val 67296"/>
              <a:gd name="adj3" fmla="val 16667"/>
            </a:avLst>
          </a:prstGeom>
          <a:solidFill>
            <a:srgbClr val="FFFF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endParaRPr lang="en-US" altLang="en-US" sz="2400">
              <a:latin typeface="Times" pitchFamily="18" charset="0"/>
            </a:endParaRPr>
          </a:p>
        </p:txBody>
      </p:sp>
      <p:sp>
        <p:nvSpPr>
          <p:cNvPr id="10249" name="Text Box 18"/>
          <p:cNvSpPr txBox="1">
            <a:spLocks noChangeArrowheads="1"/>
          </p:cNvSpPr>
          <p:nvPr/>
        </p:nvSpPr>
        <p:spPr bwMode="auto">
          <a:xfrm>
            <a:off x="6726238" y="4752975"/>
            <a:ext cx="30892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400"/>
              <a:t>CAP alert </a:t>
            </a:r>
            <a:br>
              <a:rPr lang="en-US" altLang="en-US" sz="2400"/>
            </a:br>
            <a:r>
              <a:rPr lang="en-US" altLang="en-US" sz="2400"/>
              <a:t>is valid</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9</a:t>
            </a:fld>
            <a:endParaRPr lang="en-US" alt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5"/>
          <p:cNvSpPr>
            <a:spLocks noGrp="1"/>
          </p:cNvSpPr>
          <p:nvPr>
            <p:ph type="ftr" sz="quarter" idx="11"/>
          </p:nvPr>
        </p:nvSpPr>
        <p:spPr/>
        <p:txBody>
          <a:bodyPr/>
          <a:lstStyle/>
          <a:p>
            <a:pPr>
              <a:defRPr/>
            </a:pPr>
            <a:r>
              <a:rPr lang="en-US" altLang="en-US"/>
              <a:t>CAP 206 - Cloud-based Tool for Creating and Publishing CAP</a:t>
            </a:r>
          </a:p>
        </p:txBody>
      </p:sp>
      <p:sp>
        <p:nvSpPr>
          <p:cNvPr id="11268" name="Rectangle 3"/>
          <p:cNvSpPr>
            <a:spLocks noGrp="1" noChangeArrowheads="1"/>
          </p:cNvSpPr>
          <p:nvPr>
            <p:ph type="title"/>
          </p:nvPr>
        </p:nvSpPr>
        <p:spPr>
          <a:xfrm>
            <a:off x="1381125" y="228600"/>
            <a:ext cx="8239125" cy="619125"/>
          </a:xfrm>
          <a:noFill/>
        </p:spPr>
        <p:txBody>
          <a:bodyPr anchor="t" anchorCtr="1"/>
          <a:lstStyle/>
          <a:p>
            <a:pPr eaLnBrk="1" hangingPunct="1"/>
            <a:r>
              <a:rPr lang="en-US" altLang="en-US" sz="3600">
                <a:hlinkClick r:id="rId4"/>
              </a:rPr>
              <a:t>Editing Tool for CAP Alerts (published)</a:t>
            </a:r>
            <a:endParaRPr lang="en-US" altLang="en-US" sz="3600"/>
          </a:p>
        </p:txBody>
      </p:sp>
      <p:sp>
        <p:nvSpPr>
          <p:cNvPr id="11269" name="Rectangle 5"/>
          <p:cNvSpPr>
            <a:spLocks noChangeArrowheads="1"/>
          </p:cNvSpPr>
          <p:nvPr/>
        </p:nvSpPr>
        <p:spPr bwMode="auto">
          <a:xfrm>
            <a:off x="939800" y="3705225"/>
            <a:ext cx="6427788" cy="7524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2400">
              <a:latin typeface="Times" pitchFamily="18" charset="0"/>
            </a:endParaRPr>
          </a:p>
        </p:txBody>
      </p:sp>
      <p:sp>
        <p:nvSpPr>
          <p:cNvPr id="11270" name="Rectangle 6"/>
          <p:cNvSpPr>
            <a:spLocks noChangeArrowheads="1"/>
          </p:cNvSpPr>
          <p:nvPr/>
        </p:nvSpPr>
        <p:spPr bwMode="auto">
          <a:xfrm>
            <a:off x="5856288" y="1681163"/>
            <a:ext cx="1671637" cy="3778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2400">
              <a:latin typeface="Times" pitchFamily="18" charset="0"/>
            </a:endParaRPr>
          </a:p>
        </p:txBody>
      </p:sp>
      <p:sp>
        <p:nvSpPr>
          <p:cNvPr id="11271" name="Rectangle 13"/>
          <p:cNvSpPr>
            <a:spLocks noChangeArrowheads="1"/>
          </p:cNvSpPr>
          <p:nvPr/>
        </p:nvSpPr>
        <p:spPr bwMode="auto">
          <a:xfrm rot="16200000">
            <a:off x="-1743531" y="2778803"/>
            <a:ext cx="5022851" cy="1570270"/>
          </a:xfrm>
          <a:prstGeom prst="rect">
            <a:avLst/>
          </a:prstGeom>
          <a:solidFill>
            <a:schemeClr val="bg1"/>
          </a:solidFill>
          <a:ln>
            <a:noFill/>
          </a:ln>
          <a:effectLst/>
        </p:spPr>
        <p:txBody>
          <a:bodyPr anchorCtr="1"/>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br>
              <a:rPr lang="en-US" altLang="en-US" sz="2800" dirty="0">
                <a:solidFill>
                  <a:srgbClr val="000066"/>
                </a:solidFill>
              </a:rPr>
            </a:br>
            <a:r>
              <a:rPr lang="en-US" altLang="en-US" sz="2800" dirty="0">
                <a:solidFill>
                  <a:srgbClr val="000066"/>
                </a:solidFill>
              </a:rPr>
              <a:t>Tool for Creating CAP Alerts (published) </a:t>
            </a:r>
          </a:p>
        </p:txBody>
      </p:sp>
      <p:graphicFrame>
        <p:nvGraphicFramePr>
          <p:cNvPr id="11272" name="Object 14"/>
          <p:cNvGraphicFramePr>
            <a:graphicFrameLocks noChangeAspect="1"/>
          </p:cNvGraphicFramePr>
          <p:nvPr/>
        </p:nvGraphicFramePr>
        <p:xfrm>
          <a:off x="1519238" y="163513"/>
          <a:ext cx="8386762" cy="5983287"/>
        </p:xfrm>
        <a:graphic>
          <a:graphicData uri="http://schemas.openxmlformats.org/presentationml/2006/ole">
            <mc:AlternateContent xmlns:mc="http://schemas.openxmlformats.org/markup-compatibility/2006">
              <mc:Choice xmlns:v="urn:schemas-microsoft-com:vml" Requires="v">
                <p:oleObj spid="_x0000_s6146" name="Bitmap Image" r:id="rId5" imgW="6211167" imgH="5811061" progId="Paint.Picture">
                  <p:embed/>
                </p:oleObj>
              </mc:Choice>
              <mc:Fallback>
                <p:oleObj name="Bitmap Image" r:id="rId5" imgW="6211167" imgH="5811061" progId="Paint.Picture">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t="1874" r="-8160"/>
                      <a:stretch>
                        <a:fillRect/>
                      </a:stretch>
                    </p:blipFill>
                    <p:spPr bwMode="auto">
                      <a:xfrm>
                        <a:off x="1519238" y="163513"/>
                        <a:ext cx="8386762" cy="598328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3" name="AutoShape 15"/>
          <p:cNvSpPr>
            <a:spLocks noChangeArrowheads="1"/>
          </p:cNvSpPr>
          <p:nvPr/>
        </p:nvSpPr>
        <p:spPr bwMode="auto">
          <a:xfrm>
            <a:off x="5900738" y="4768850"/>
            <a:ext cx="2016125" cy="927100"/>
          </a:xfrm>
          <a:prstGeom prst="wedgeRoundRectCallout">
            <a:avLst>
              <a:gd name="adj1" fmla="val -124407"/>
              <a:gd name="adj2" fmla="val 67296"/>
              <a:gd name="adj3" fmla="val 16667"/>
            </a:avLst>
          </a:prstGeom>
          <a:solidFill>
            <a:srgbClr val="FFFF99"/>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endParaRPr lang="en-US" altLang="en-US" sz="2400">
              <a:latin typeface="Times" pitchFamily="18" charset="0"/>
            </a:endParaRPr>
          </a:p>
        </p:txBody>
      </p:sp>
      <p:sp>
        <p:nvSpPr>
          <p:cNvPr id="11274" name="Text Box 16"/>
          <p:cNvSpPr txBox="1">
            <a:spLocks noChangeArrowheads="1"/>
          </p:cNvSpPr>
          <p:nvPr/>
        </p:nvSpPr>
        <p:spPr bwMode="auto">
          <a:xfrm>
            <a:off x="5411788" y="4791075"/>
            <a:ext cx="30892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pPr>
            <a:r>
              <a:rPr lang="en-US" altLang="en-US" sz="2400"/>
              <a:t>Publish</a:t>
            </a:r>
            <a:br>
              <a:rPr lang="en-US" altLang="en-US" sz="2400"/>
            </a:br>
            <a:r>
              <a:rPr lang="en-US" altLang="en-US" sz="2400"/>
              <a:t>CAP alert</a:t>
            </a:r>
          </a:p>
        </p:txBody>
      </p:sp>
      <p:sp>
        <p:nvSpPr>
          <p:cNvPr id="2" name="Slide Number Placeholder 1"/>
          <p:cNvSpPr>
            <a:spLocks noGrp="1"/>
          </p:cNvSpPr>
          <p:nvPr>
            <p:ph type="sldNum" sz="quarter" idx="12"/>
          </p:nvPr>
        </p:nvSpPr>
        <p:spPr/>
        <p:txBody>
          <a:bodyPr/>
          <a:lstStyle/>
          <a:p>
            <a:pPr>
              <a:defRPr/>
            </a:pPr>
            <a:fld id="{D90F064F-CCEE-4123-9232-297A4967B20A}" type="slidenum">
              <a:rPr lang="en-US" altLang="en-US" smtClean="0"/>
              <a:pPr>
                <a:defRPr/>
              </a:pPr>
              <a:t>10</a:t>
            </a:fld>
            <a:endParaRPr lang="en-US"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2292" name="Rectangle 2"/>
          <p:cNvSpPr>
            <a:spLocks noGrp="1" noChangeArrowheads="1"/>
          </p:cNvSpPr>
          <p:nvPr>
            <p:ph type="title"/>
          </p:nvPr>
        </p:nvSpPr>
        <p:spPr>
          <a:xfrm flipH="1">
            <a:off x="-2" y="879894"/>
            <a:ext cx="1604514" cy="5538159"/>
          </a:xfrm>
          <a:solidFill>
            <a:schemeClr val="bg1"/>
          </a:solidFill>
        </p:spPr>
        <p:txBody>
          <a:bodyPr vert="vert270" anchor="t" anchorCtr="1"/>
          <a:lstStyle/>
          <a:p>
            <a:pPr eaLnBrk="1" hangingPunct="1"/>
            <a:br>
              <a:rPr lang="en-US" altLang="en-US" sz="3200" dirty="0"/>
            </a:br>
            <a:r>
              <a:rPr lang="en-US" altLang="en-US" sz="3200" dirty="0"/>
              <a:t>RSS Feed for CAP Alerts </a:t>
            </a:r>
            <a:r>
              <a:rPr lang="en-US" altLang="en-US" dirty="0"/>
              <a:t>  </a:t>
            </a:r>
            <a:endParaRPr lang="en-US" altLang="en-US" b="1" dirty="0"/>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11</a:t>
            </a:fld>
            <a:endParaRPr lang="en-US" altLang="en-US" dirty="0"/>
          </a:p>
        </p:txBody>
      </p:sp>
      <p:sp>
        <p:nvSpPr>
          <p:cNvPr id="3" name="Content Placeholder 2"/>
          <p:cNvSpPr>
            <a:spLocks noGrp="1"/>
          </p:cNvSpPr>
          <p:nvPr>
            <p:ph idx="1"/>
          </p:nvPr>
        </p:nvSpPr>
        <p:spPr>
          <a:xfrm>
            <a:off x="1567543" y="111735"/>
            <a:ext cx="8338457" cy="6124755"/>
          </a:xfrm>
          <a:solidFill>
            <a:schemeClr val="bg1"/>
          </a:solidFill>
        </p:spPr>
        <p:txBody>
          <a:bodyPr/>
          <a:lstStyle/>
          <a:p>
            <a:pPr marL="0" indent="0">
              <a:buNone/>
            </a:pPr>
            <a:r>
              <a:rPr lang="en-US" sz="1600" dirty="0"/>
              <a:t>&lt;?xml version="1.0" encoding="UTF-8"?&gt;</a:t>
            </a:r>
          </a:p>
          <a:p>
            <a:pPr marL="0" indent="0">
              <a:buNone/>
            </a:pPr>
            <a:r>
              <a:rPr lang="en-US" sz="1600" dirty="0"/>
              <a:t>&lt;</a:t>
            </a:r>
            <a:r>
              <a:rPr lang="en-US" sz="1600" dirty="0" err="1"/>
              <a:t>rss</a:t>
            </a:r>
            <a:r>
              <a:rPr lang="en-US" sz="1600" dirty="0"/>
              <a:t> version="2.0" </a:t>
            </a:r>
            <a:r>
              <a:rPr lang="en-US" sz="1600" dirty="0" err="1"/>
              <a:t>xmlns:atom</a:t>
            </a:r>
            <a:r>
              <a:rPr lang="en-US" sz="1600" dirty="0"/>
              <a:t>="http://www.w3.org/2005/Atom"&gt;</a:t>
            </a:r>
          </a:p>
          <a:p>
            <a:pPr marL="0" indent="0">
              <a:buNone/>
            </a:pPr>
            <a:r>
              <a:rPr lang="en-US" sz="1600" dirty="0"/>
              <a:t>  &lt;channel&gt;</a:t>
            </a:r>
          </a:p>
          <a:p>
            <a:pPr marL="0" indent="0">
              <a:buNone/>
            </a:pPr>
            <a:r>
              <a:rPr lang="en-US" sz="1600" dirty="0"/>
              <a:t>    &lt;title&gt;Latest alerts from Uganda National Meteorological Authority&lt;/title&gt;</a:t>
            </a:r>
          </a:p>
          <a:p>
            <a:pPr marL="0" indent="0">
              <a:buNone/>
            </a:pPr>
            <a:r>
              <a:rPr lang="en-US" sz="1600" dirty="0"/>
              <a:t>    &lt;link&gt;https://cap-sources.s3.amazonaws.com/ug-unma-en/rss.xml&lt;/link&gt;</a:t>
            </a:r>
          </a:p>
          <a:p>
            <a:pPr marL="0" indent="0">
              <a:buNone/>
            </a:pPr>
            <a:r>
              <a:rPr lang="en-US" sz="1600" dirty="0"/>
              <a:t>    &lt;description&gt;Latest alerts from Uganda National Meteorological Authority&lt;/description&gt;</a:t>
            </a:r>
          </a:p>
          <a:p>
            <a:pPr marL="0" indent="0">
              <a:buNone/>
            </a:pPr>
            <a:r>
              <a:rPr lang="en-US" sz="1600" dirty="0"/>
              <a:t>    &lt;language&gt;</a:t>
            </a:r>
            <a:r>
              <a:rPr lang="en-US" sz="1600" dirty="0" err="1"/>
              <a:t>en</a:t>
            </a:r>
            <a:r>
              <a:rPr lang="en-US" sz="1600" dirty="0"/>
              <a:t>&lt;/language&gt;</a:t>
            </a:r>
          </a:p>
          <a:p>
            <a:pPr marL="0" indent="0">
              <a:buNone/>
            </a:pPr>
            <a:r>
              <a:rPr lang="en-US" sz="1600" dirty="0"/>
              <a:t>    &lt;copyright&gt;public domain&lt;/copyright&gt;</a:t>
            </a:r>
          </a:p>
          <a:p>
            <a:pPr marL="0" indent="0">
              <a:buNone/>
            </a:pPr>
            <a:r>
              <a:rPr lang="en-US" sz="1600" dirty="0"/>
              <a:t>    &lt;</a:t>
            </a:r>
            <a:r>
              <a:rPr lang="en-US" sz="1600" dirty="0" err="1"/>
              <a:t>pubDate</a:t>
            </a:r>
            <a:r>
              <a:rPr lang="en-US" sz="1600" dirty="0"/>
              <a:t>&gt;Thu, 06 Dec 2018 12:48:39 +0000&lt;/</a:t>
            </a:r>
            <a:r>
              <a:rPr lang="en-US" sz="1600" dirty="0" err="1"/>
              <a:t>pubDate</a:t>
            </a:r>
            <a:r>
              <a:rPr lang="en-US" sz="1600" dirty="0"/>
              <a:t>&gt;</a:t>
            </a:r>
          </a:p>
          <a:p>
            <a:pPr marL="0" indent="0">
              <a:buNone/>
            </a:pPr>
            <a:r>
              <a:rPr lang="en-US" sz="1600" dirty="0"/>
              <a:t>    &lt;</a:t>
            </a:r>
            <a:r>
              <a:rPr lang="en-US" sz="1600" dirty="0" err="1"/>
              <a:t>lastBuildDate</a:t>
            </a:r>
            <a:r>
              <a:rPr lang="en-US" sz="1600" dirty="0"/>
              <a:t>&gt;Thu, 06 Dec 2018 12:48:39 +0000&lt;/</a:t>
            </a:r>
            <a:r>
              <a:rPr lang="en-US" sz="1600" dirty="0" err="1"/>
              <a:t>lastBuildDate</a:t>
            </a:r>
            <a:r>
              <a:rPr lang="en-US" sz="1600" dirty="0"/>
              <a:t>&gt;</a:t>
            </a:r>
          </a:p>
          <a:p>
            <a:pPr marL="0" indent="0">
              <a:buNone/>
            </a:pPr>
            <a:r>
              <a:rPr lang="en-US" sz="1600" dirty="0"/>
              <a:t>    &lt;docs&gt;http://blogs.law.harvard.edu/tech/rss&lt;/docs&gt;</a:t>
            </a:r>
          </a:p>
          <a:p>
            <a:pPr marL="0" indent="0">
              <a:buNone/>
            </a:pPr>
            <a:r>
              <a:rPr lang="en-US" sz="1600" dirty="0"/>
              <a:t>    &lt;image&gt;</a:t>
            </a:r>
          </a:p>
          <a:p>
            <a:pPr marL="0" indent="0">
              <a:buNone/>
            </a:pPr>
            <a:r>
              <a:rPr lang="en-US" sz="1600" dirty="0"/>
              <a:t>      &lt;title&gt;Latest alerts from Uganda National Meteorological Authority&lt;/title&gt;</a:t>
            </a:r>
          </a:p>
          <a:p>
            <a:pPr marL="0" indent="0">
              <a:buNone/>
            </a:pPr>
            <a:r>
              <a:rPr lang="en-US" sz="1600" dirty="0"/>
              <a:t>      &lt;url&gt;https://alert-hub.s3.amazonaws.com/images/ug-unma-en.png&lt;/url&gt;</a:t>
            </a:r>
          </a:p>
          <a:p>
            <a:pPr marL="0" indent="0">
              <a:buNone/>
            </a:pPr>
            <a:r>
              <a:rPr lang="en-US" sz="1600" dirty="0"/>
              <a:t>      &lt;link&gt;https://cap-sources.s3.amazonaws.com/ug-unma-en/rss.xml&lt;/link&gt;</a:t>
            </a:r>
          </a:p>
          <a:p>
            <a:pPr marL="0" indent="0">
              <a:buNone/>
            </a:pPr>
            <a:r>
              <a:rPr lang="en-US" sz="1600" dirty="0"/>
              <a:t>    &lt;/image&gt;</a:t>
            </a:r>
          </a:p>
          <a:p>
            <a:pPr marL="0" indent="0">
              <a:buNone/>
            </a:pPr>
            <a:r>
              <a:rPr lang="en-US" sz="1600" dirty="0"/>
              <a:t>    &lt;item&gt;</a:t>
            </a:r>
          </a:p>
          <a:p>
            <a:pPr marL="0" indent="0">
              <a:buNone/>
            </a:pPr>
            <a:r>
              <a:rPr lang="en-US" sz="1600" dirty="0"/>
              <a:t>    </a:t>
            </a:r>
            <a:r>
              <a:rPr lang="en-US" sz="1600" b="1" dirty="0"/>
              <a:t>[...]</a:t>
            </a:r>
          </a:p>
          <a:p>
            <a:pPr marL="0" indent="0">
              <a:buNone/>
            </a:pPr>
            <a:r>
              <a:rPr lang="en-US" sz="1600" dirty="0"/>
              <a:t>    &lt;/item&gt;</a:t>
            </a:r>
          </a:p>
          <a:p>
            <a:pPr marL="0" indent="0">
              <a:buNone/>
            </a:pPr>
            <a:r>
              <a:rPr lang="en-US" sz="1600" dirty="0"/>
              <a:t>  &lt;/channel&gt;</a:t>
            </a:r>
          </a:p>
          <a:p>
            <a:pPr marL="0" indent="0">
              <a:buNone/>
            </a:pPr>
            <a:r>
              <a:rPr lang="en-US" sz="1600" dirty="0"/>
              <a:t>&lt;/</a:t>
            </a:r>
            <a:r>
              <a:rPr lang="en-US" sz="1600" dirty="0" err="1"/>
              <a:t>rss</a:t>
            </a:r>
            <a:r>
              <a:rPr lang="en-US" sz="1600" dirty="0"/>
              <a:t>&gt;</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3316" name="Rectangle 2"/>
          <p:cNvSpPr>
            <a:spLocks noGrp="1" noChangeArrowheads="1"/>
          </p:cNvSpPr>
          <p:nvPr>
            <p:ph type="title"/>
          </p:nvPr>
        </p:nvSpPr>
        <p:spPr>
          <a:xfrm>
            <a:off x="2522538" y="204788"/>
            <a:ext cx="4851400" cy="996950"/>
          </a:xfrm>
        </p:spPr>
        <p:txBody>
          <a:bodyPr/>
          <a:lstStyle/>
          <a:p>
            <a:pPr eaLnBrk="1" hangingPunct="1"/>
            <a:r>
              <a:rPr lang="en-US" altLang="en-US"/>
              <a:t>Presentation Outline</a:t>
            </a:r>
          </a:p>
        </p:txBody>
      </p:sp>
      <p:sp>
        <p:nvSpPr>
          <p:cNvPr id="13318" name="AutoShape 4"/>
          <p:cNvSpPr>
            <a:spLocks noChangeArrowheads="1"/>
          </p:cNvSpPr>
          <p:nvPr/>
        </p:nvSpPr>
        <p:spPr bwMode="auto">
          <a:xfrm>
            <a:off x="38100" y="2263775"/>
            <a:ext cx="533401" cy="650875"/>
          </a:xfrm>
          <a:prstGeom prst="rightArrow">
            <a:avLst>
              <a:gd name="adj1" fmla="val 49750"/>
              <a:gd name="adj2" fmla="val 50279"/>
            </a:avLst>
          </a:prstGeom>
          <a:solidFill>
            <a:srgbClr val="0742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2400">
              <a:latin typeface="Times" pitchFamily="18" charset="0"/>
            </a:endParaRP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12</a:t>
            </a:fld>
            <a:endParaRPr lang="en-US" altLang="en-US" dirty="0"/>
          </a:p>
        </p:txBody>
      </p:sp>
      <p:sp>
        <p:nvSpPr>
          <p:cNvPr id="9" name="Rectangle 3"/>
          <p:cNvSpPr txBox="1">
            <a:spLocks noChangeArrowheads="1"/>
          </p:cNvSpPr>
          <p:nvPr/>
        </p:nvSpPr>
        <p:spPr bwMode="auto">
          <a:xfrm>
            <a:off x="533400" y="1733550"/>
            <a:ext cx="8972550"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1143000" indent="-1143000" eaLnBrk="1" hangingPunct="1">
              <a:lnSpc>
                <a:spcPct val="90000"/>
              </a:lnSpc>
              <a:spcBef>
                <a:spcPct val="30000"/>
              </a:spcBef>
              <a:spcAft>
                <a:spcPct val="30000"/>
              </a:spcAft>
              <a:buFontTx/>
              <a:buNone/>
            </a:pPr>
            <a:r>
              <a:rPr lang="en-US" altLang="en-US" sz="2800" kern="0" dirty="0"/>
              <a:t>206.1	Overview of Tool for Creating CAP Alerts</a:t>
            </a:r>
          </a:p>
          <a:p>
            <a:pPr marL="1143000" indent="-1143000" eaLnBrk="1" hangingPunct="1">
              <a:lnSpc>
                <a:spcPct val="90000"/>
              </a:lnSpc>
              <a:spcBef>
                <a:spcPct val="30000"/>
              </a:spcBef>
              <a:spcAft>
                <a:spcPct val="30000"/>
              </a:spcAft>
              <a:buFontTx/>
              <a:buNone/>
            </a:pPr>
            <a:r>
              <a:rPr lang="en-US" altLang="en-US" sz="2800" kern="0" dirty="0"/>
              <a:t>206.2	The Role of Composer and the Role of Approver</a:t>
            </a:r>
          </a:p>
          <a:p>
            <a:pPr marL="1143000" indent="-1143000" eaLnBrk="1" hangingPunct="1">
              <a:lnSpc>
                <a:spcPct val="90000"/>
              </a:lnSpc>
              <a:spcBef>
                <a:spcPct val="30000"/>
              </a:spcBef>
              <a:spcAft>
                <a:spcPct val="30000"/>
              </a:spcAft>
              <a:buFontTx/>
              <a:buNone/>
            </a:pPr>
            <a:r>
              <a:rPr lang="en-US" altLang="en-US" sz="2800" kern="0" dirty="0"/>
              <a:t>206.3	Exercise: Saving a Draft and Publishing an Alert</a:t>
            </a:r>
          </a:p>
          <a:p>
            <a:pPr marL="1143000" indent="-1143000" eaLnBrk="1" hangingPunct="1">
              <a:lnSpc>
                <a:spcPct val="90000"/>
              </a:lnSpc>
              <a:spcBef>
                <a:spcPct val="30000"/>
              </a:spcBef>
              <a:spcAft>
                <a:spcPct val="30000"/>
              </a:spcAft>
              <a:buFontTx/>
              <a:buNone/>
            </a:pPr>
            <a:r>
              <a:rPr lang="en-US" altLang="en-US" sz="2800" kern="0" dirty="0"/>
              <a:t>206.4	Using the CAP Feed to Reach More People</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23" y="1357088"/>
            <a:ext cx="9500556" cy="4143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31925" y="86023"/>
            <a:ext cx="7878763" cy="876300"/>
          </a:xfrm>
        </p:spPr>
        <p:txBody>
          <a:bodyPr/>
          <a:lstStyle/>
          <a:p>
            <a:pPr eaLnBrk="1" hangingPunct="1"/>
            <a:r>
              <a:rPr lang="en-US" altLang="en-US" sz="3600" dirty="0"/>
              <a:t>Uganda at </a:t>
            </a:r>
            <a:r>
              <a:rPr lang="en-US" altLang="en-US" sz="3600" dirty="0">
                <a:hlinkClick r:id="rId4"/>
              </a:rPr>
              <a:t>https://cap.alert-hub.org</a:t>
            </a:r>
            <a:r>
              <a:rPr lang="en-US" altLang="en-US" sz="3600" dirty="0"/>
              <a:t> </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13</a:t>
            </a:fld>
            <a:endParaRPr lang="en-US" altLang="en-US" dirty="0"/>
          </a:p>
        </p:txBody>
      </p:sp>
      <p:sp>
        <p:nvSpPr>
          <p:cNvPr id="6" name="Rectangular Callout 5"/>
          <p:cNvSpPr/>
          <p:nvPr/>
        </p:nvSpPr>
        <p:spPr bwMode="auto">
          <a:xfrm>
            <a:off x="223157" y="4445003"/>
            <a:ext cx="1952625" cy="603123"/>
          </a:xfrm>
          <a:prstGeom prst="wedgeRectCallout">
            <a:avLst>
              <a:gd name="adj1" fmla="val 57716"/>
              <a:gd name="adj2" fmla="val -134827"/>
            </a:avLst>
          </a:prstGeom>
          <a:solidFill>
            <a:schemeClr val="bg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mn-lt"/>
              </a:rPr>
              <a:t>Editor Tool for UNMA in English</a:t>
            </a:r>
          </a:p>
        </p:txBody>
      </p:sp>
      <p:sp>
        <p:nvSpPr>
          <p:cNvPr id="11" name="Rectangular Callout 10"/>
          <p:cNvSpPr/>
          <p:nvPr/>
        </p:nvSpPr>
        <p:spPr bwMode="auto">
          <a:xfrm>
            <a:off x="7337879" y="4367443"/>
            <a:ext cx="2371725" cy="603123"/>
          </a:xfrm>
          <a:prstGeom prst="wedgeRectCallout">
            <a:avLst>
              <a:gd name="adj1" fmla="val -39358"/>
              <a:gd name="adj2" fmla="val -134902"/>
            </a:avLst>
          </a:prstGeom>
          <a:solidFill>
            <a:schemeClr val="bg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mn-lt"/>
              </a:rPr>
              <a:t>CAP news feed for UNMA in English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31925" y="34264"/>
            <a:ext cx="8089446" cy="876300"/>
          </a:xfrm>
        </p:spPr>
        <p:txBody>
          <a:bodyPr/>
          <a:lstStyle/>
          <a:p>
            <a:pPr eaLnBrk="1" hangingPunct="1"/>
            <a:r>
              <a:rPr lang="en-US" altLang="en-US" sz="2400" dirty="0">
                <a:hlinkClick r:id="rId3"/>
              </a:rPr>
              <a:t>https://cap.alert-hub.org/login.php?sourceId=ug-unma-en</a:t>
            </a:r>
            <a:r>
              <a:rPr lang="en-US" altLang="en-US" sz="3600" dirty="0"/>
              <a:t> </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14</a:t>
            </a:fld>
            <a:endParaRPr lang="en-US" altLang="en-US" dirty="0"/>
          </a:p>
        </p:txBody>
      </p:sp>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031" y="1630389"/>
            <a:ext cx="9335938" cy="2872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ular Callout 8"/>
          <p:cNvSpPr/>
          <p:nvPr/>
        </p:nvSpPr>
        <p:spPr bwMode="auto">
          <a:xfrm>
            <a:off x="4446528" y="3797060"/>
            <a:ext cx="3753209" cy="740434"/>
          </a:xfrm>
          <a:prstGeom prst="wedgeRectCallout">
            <a:avLst>
              <a:gd name="adj1" fmla="val -87683"/>
              <a:gd name="adj2" fmla="val -24590"/>
            </a:avLst>
          </a:prstGeom>
          <a:solidFill>
            <a:schemeClr val="bg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mn-lt"/>
              </a:rPr>
              <a:t>Click here to preview the CAP Editor Tool in</a:t>
            </a:r>
            <a:r>
              <a:rPr kumimoji="0" lang="en-US" sz="1800" b="0" i="0" u="none" strike="noStrike" cap="none" normalizeH="0" dirty="0">
                <a:ln>
                  <a:noFill/>
                </a:ln>
                <a:solidFill>
                  <a:schemeClr val="tx1"/>
                </a:solidFill>
                <a:effectLst/>
                <a:latin typeface="+mn-lt"/>
              </a:rPr>
              <a:t> the role of "Guest"</a:t>
            </a:r>
            <a:endParaRPr kumimoji="0" lang="en-US"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689889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31925" y="241300"/>
            <a:ext cx="7878763" cy="876300"/>
          </a:xfrm>
        </p:spPr>
        <p:txBody>
          <a:bodyPr/>
          <a:lstStyle/>
          <a:p>
            <a:pPr eaLnBrk="1" hangingPunct="1"/>
            <a:r>
              <a:rPr lang="en-US" altLang="en-US" sz="3600" dirty="0"/>
              <a:t>Composers and Approvers</a:t>
            </a:r>
          </a:p>
        </p:txBody>
      </p:sp>
      <p:sp>
        <p:nvSpPr>
          <p:cNvPr id="14341" name="Rectangle 3"/>
          <p:cNvSpPr>
            <a:spLocks noGrp="1" noChangeArrowheads="1"/>
          </p:cNvSpPr>
          <p:nvPr>
            <p:ph type="body" idx="1"/>
          </p:nvPr>
        </p:nvSpPr>
        <p:spPr>
          <a:xfrm>
            <a:off x="1144393" y="1422627"/>
            <a:ext cx="7639439" cy="4318000"/>
          </a:xfrm>
        </p:spPr>
        <p:txBody>
          <a:bodyPr/>
          <a:lstStyle/>
          <a:p>
            <a:pPr marL="465138" indent="-465138">
              <a:buClr>
                <a:srgbClr val="0070C0"/>
              </a:buClr>
              <a:buFont typeface="Wingdings" panose="05000000000000000000" pitchFamily="2" charset="2"/>
              <a:buChar char="Ø"/>
            </a:pPr>
            <a:r>
              <a:rPr lang="en-US" altLang="en-US" sz="2800" dirty="0"/>
              <a:t>The head of the alerting authority head must designate "composers" and "approvers"</a:t>
            </a:r>
          </a:p>
          <a:p>
            <a:pPr marL="465138" indent="-465138">
              <a:buClr>
                <a:srgbClr val="0070C0"/>
              </a:buClr>
              <a:buFont typeface="Wingdings" panose="05000000000000000000" pitchFamily="2" charset="2"/>
              <a:buChar char="Ø"/>
            </a:pPr>
            <a:r>
              <a:rPr lang="en-US" altLang="en-US" sz="2800" dirty="0"/>
              <a:t>Composers can save a draft alert</a:t>
            </a:r>
          </a:p>
          <a:p>
            <a:pPr marL="465138" indent="-465138">
              <a:buClr>
                <a:srgbClr val="0070C0"/>
              </a:buClr>
              <a:buFont typeface="Wingdings" panose="05000000000000000000" pitchFamily="2" charset="2"/>
              <a:buChar char="Ø"/>
            </a:pPr>
            <a:r>
              <a:rPr lang="en-US" altLang="en-US" sz="2800" dirty="0"/>
              <a:t>Approvers can also publish an alert</a:t>
            </a:r>
          </a:p>
          <a:p>
            <a:pPr marL="465138" indent="-465138">
              <a:buClr>
                <a:srgbClr val="0070C0"/>
              </a:buClr>
              <a:buFont typeface="Wingdings" panose="05000000000000000000" pitchFamily="2" charset="2"/>
              <a:buChar char="Ø"/>
            </a:pPr>
            <a:r>
              <a:rPr lang="en-US" altLang="ja-JP" sz="2800" dirty="0"/>
              <a:t>The username must be an e-mail address </a:t>
            </a:r>
          </a:p>
          <a:p>
            <a:pPr marL="465138" indent="-465138">
              <a:buClr>
                <a:srgbClr val="0070C0"/>
              </a:buClr>
              <a:buFont typeface="Wingdings" panose="05000000000000000000" pitchFamily="2" charset="2"/>
              <a:buChar char="Ø"/>
            </a:pPr>
            <a:r>
              <a:rPr lang="en-US" altLang="ja-JP" sz="2800" dirty="0"/>
              <a:t>Each composer and approver is registered </a:t>
            </a:r>
            <a:br>
              <a:rPr lang="en-US" altLang="ja-JP" sz="2800" dirty="0"/>
            </a:br>
            <a:r>
              <a:rPr lang="en-US" altLang="ja-JP" sz="2800" dirty="0"/>
              <a:t>to the user group, not specific to a language</a:t>
            </a:r>
            <a:endParaRPr lang="en-US" altLang="en-US" sz="2800" dirty="0"/>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15</a:t>
            </a:fld>
            <a:endParaRPr lang="en-US" altLang="en-US" dirty="0"/>
          </a:p>
        </p:txBody>
      </p:sp>
    </p:spTree>
    <p:extLst>
      <p:ext uri="{BB962C8B-B14F-4D97-AF65-F5344CB8AC3E}">
        <p14:creationId xmlns:p14="http://schemas.microsoft.com/office/powerpoint/2010/main" val="3188156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224227" y="1397240"/>
            <a:ext cx="2898535" cy="1777281"/>
          </a:xfrm>
        </p:spPr>
        <p:txBody>
          <a:bodyPr/>
          <a:lstStyle/>
          <a:p>
            <a:pPr eaLnBrk="1" hangingPunct="1"/>
            <a:r>
              <a:rPr lang="en-US" altLang="en-US" sz="3600" dirty="0"/>
              <a:t>Composing </a:t>
            </a:r>
            <a:br>
              <a:rPr lang="en-US" altLang="en-US" sz="3600" dirty="0"/>
            </a:br>
            <a:r>
              <a:rPr lang="en-US" altLang="en-US" sz="3600" dirty="0"/>
              <a:t>a UNMA alert </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16</a:t>
            </a:fld>
            <a:endParaRPr lang="en-US" alt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0010" y="0"/>
            <a:ext cx="4886325" cy="606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1640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31925" y="241300"/>
            <a:ext cx="7878763" cy="876300"/>
          </a:xfrm>
        </p:spPr>
        <p:txBody>
          <a:bodyPr/>
          <a:lstStyle/>
          <a:p>
            <a:pPr eaLnBrk="1" hangingPunct="1"/>
            <a:r>
              <a:rPr lang="en-US" altLang="en-US" sz="3600" dirty="0"/>
              <a:t>Publishing an Alert Updates the Feed</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17</a:t>
            </a:fld>
            <a:endParaRPr lang="en-US" altLang="en-US" dirty="0"/>
          </a:p>
        </p:txBody>
      </p:sp>
      <p:sp>
        <p:nvSpPr>
          <p:cNvPr id="5" name="TextBox 4"/>
          <p:cNvSpPr txBox="1"/>
          <p:nvPr/>
        </p:nvSpPr>
        <p:spPr>
          <a:xfrm>
            <a:off x="38850" y="4985522"/>
            <a:ext cx="9780241" cy="523220"/>
          </a:xfrm>
          <a:prstGeom prst="rect">
            <a:avLst/>
          </a:prstGeom>
          <a:noFill/>
        </p:spPr>
        <p:txBody>
          <a:bodyPr wrap="none" rtlCol="0">
            <a:spAutoFit/>
          </a:bodyPr>
          <a:lstStyle/>
          <a:p>
            <a:r>
              <a:rPr lang="en-US" sz="2800" dirty="0">
                <a:latin typeface="+mn-lt"/>
                <a:hlinkClick r:id="rId3"/>
              </a:rPr>
              <a:t>https://cap-sources.s3.amazonaws.com/ug-unma-en/rss.xml</a:t>
            </a:r>
            <a:endParaRPr lang="en-US" sz="2800" dirty="0">
              <a:latin typeface="+mn-lt"/>
            </a:endParaRPr>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886" y="1347096"/>
            <a:ext cx="9122230" cy="3351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5298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'testing' to 'operating'</a:t>
            </a:r>
          </a:p>
        </p:txBody>
      </p:sp>
      <p:sp>
        <p:nvSpPr>
          <p:cNvPr id="3" name="Content Placeholder 2"/>
          <p:cNvSpPr>
            <a:spLocks noGrp="1"/>
          </p:cNvSpPr>
          <p:nvPr>
            <p:ph idx="1"/>
          </p:nvPr>
        </p:nvSpPr>
        <p:spPr>
          <a:xfrm>
            <a:off x="1028019" y="1396546"/>
            <a:ext cx="8420781" cy="4423682"/>
          </a:xfrm>
        </p:spPr>
        <p:txBody>
          <a:bodyPr/>
          <a:lstStyle/>
          <a:p>
            <a:pPr marL="465138" indent="-465138">
              <a:buClr>
                <a:srgbClr val="0070C0"/>
              </a:buClr>
              <a:buFont typeface="Wingdings" panose="05000000000000000000" pitchFamily="2" charset="2"/>
              <a:buChar char="Ø"/>
            </a:pPr>
            <a:r>
              <a:rPr lang="en-US" sz="2800" dirty="0"/>
              <a:t>Once the alerting authority head designates  composers and approvers, each one gets </a:t>
            </a:r>
            <a:br>
              <a:rPr lang="en-US" sz="2800" dirty="0"/>
            </a:br>
            <a:r>
              <a:rPr lang="en-US" sz="2800" dirty="0"/>
              <a:t>an e-mail about setting his/her password</a:t>
            </a:r>
          </a:p>
          <a:p>
            <a:pPr marL="465138" indent="-465138">
              <a:buClr>
                <a:srgbClr val="0070C0"/>
              </a:buClr>
              <a:buFont typeface="Wingdings" panose="05000000000000000000" pitchFamily="2" charset="2"/>
              <a:buChar char="Ø"/>
            </a:pPr>
            <a:r>
              <a:rPr lang="en-US" sz="2800" dirty="0"/>
              <a:t>Feed is in "testing" (allows only "Test" or "Exercise" CAP alerts) until alerting authority head says to change status to "operating"</a:t>
            </a:r>
          </a:p>
          <a:p>
            <a:pPr marL="465138" indent="-465138">
              <a:buClr>
                <a:srgbClr val="0070C0"/>
              </a:buClr>
              <a:buFont typeface="Wingdings" panose="05000000000000000000" pitchFamily="2" charset="2"/>
              <a:buChar char="Ø"/>
            </a:pPr>
            <a:r>
              <a:rPr lang="en-US" sz="2800" dirty="0"/>
              <a:t>Then, feed set to empty, ingest by alert hubs, "Actual", "Update", and "Cancel" CAP alerts </a:t>
            </a:r>
          </a:p>
          <a:p>
            <a:pPr marL="465138" indent="-465138">
              <a:buClr>
                <a:srgbClr val="0070C0"/>
              </a:buClr>
              <a:buFont typeface="Wingdings" panose="05000000000000000000" pitchFamily="2" charset="2"/>
              <a:buChar char="Ø"/>
            </a:pPr>
            <a:r>
              <a:rPr lang="en-US" sz="2800" dirty="0"/>
              <a:t>Add feed to WMO Register of Alerting Authorities</a:t>
            </a:r>
            <a:r>
              <a:rPr lang="en-US" dirty="0"/>
              <a:t> </a:t>
            </a:r>
          </a:p>
        </p:txBody>
      </p:sp>
      <p:sp>
        <p:nvSpPr>
          <p:cNvPr id="4" name="Footer Placeholder 3"/>
          <p:cNvSpPr>
            <a:spLocks noGrp="1"/>
          </p:cNvSpPr>
          <p:nvPr>
            <p:ph type="ftr" sz="quarter" idx="11"/>
          </p:nvPr>
        </p:nvSpPr>
        <p:spPr/>
        <p:txBody>
          <a:bodyPr/>
          <a:lstStyle/>
          <a:p>
            <a:pPr>
              <a:defRPr/>
            </a:pPr>
            <a:r>
              <a:rPr lang="en-US" altLang="en-US"/>
              <a:t>CAP 206 - Cloud-based Tool for Creating and Publishing CAP</a:t>
            </a:r>
          </a:p>
        </p:txBody>
      </p:sp>
      <p:sp>
        <p:nvSpPr>
          <p:cNvPr id="5" name="Slide Number Placeholder 4"/>
          <p:cNvSpPr>
            <a:spLocks noGrp="1"/>
          </p:cNvSpPr>
          <p:nvPr>
            <p:ph type="sldNum" sz="quarter" idx="12"/>
          </p:nvPr>
        </p:nvSpPr>
        <p:spPr/>
        <p:txBody>
          <a:bodyPr/>
          <a:lstStyle/>
          <a:p>
            <a:pPr>
              <a:defRPr/>
            </a:pPr>
            <a:fld id="{46366553-B4F6-4BDE-BC57-A9B1347165B8}" type="slidenum">
              <a:rPr lang="en-US" altLang="en-US" smtClean="0"/>
              <a:pPr>
                <a:defRPr/>
              </a:pPr>
              <a:t>18</a:t>
            </a:fld>
            <a:endParaRPr lang="en-US" altLang="en-US" dirty="0"/>
          </a:p>
        </p:txBody>
      </p:sp>
    </p:spTree>
    <p:extLst>
      <p:ext uri="{BB962C8B-B14F-4D97-AF65-F5344CB8AC3E}">
        <p14:creationId xmlns:p14="http://schemas.microsoft.com/office/powerpoint/2010/main" val="384838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21508" name="Rectangle 2"/>
          <p:cNvSpPr>
            <a:spLocks noGrp="1" noChangeArrowheads="1"/>
          </p:cNvSpPr>
          <p:nvPr>
            <p:ph type="title"/>
          </p:nvPr>
        </p:nvSpPr>
        <p:spPr>
          <a:xfrm>
            <a:off x="2522538" y="204788"/>
            <a:ext cx="4851400" cy="996950"/>
          </a:xfrm>
        </p:spPr>
        <p:txBody>
          <a:bodyPr/>
          <a:lstStyle/>
          <a:p>
            <a:pPr eaLnBrk="1" hangingPunct="1"/>
            <a:r>
              <a:rPr lang="en-US" altLang="en-US"/>
              <a:t>Presentation Outline</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19</a:t>
            </a:fld>
            <a:endParaRPr lang="en-US" altLang="en-US" dirty="0"/>
          </a:p>
        </p:txBody>
      </p:sp>
      <p:sp>
        <p:nvSpPr>
          <p:cNvPr id="9" name="AutoShape 4"/>
          <p:cNvSpPr>
            <a:spLocks noChangeArrowheads="1"/>
          </p:cNvSpPr>
          <p:nvPr/>
        </p:nvSpPr>
        <p:spPr bwMode="auto">
          <a:xfrm>
            <a:off x="38100" y="2854325"/>
            <a:ext cx="533401" cy="650875"/>
          </a:xfrm>
          <a:prstGeom prst="rightArrow">
            <a:avLst>
              <a:gd name="adj1" fmla="val 49750"/>
              <a:gd name="adj2" fmla="val 50279"/>
            </a:avLst>
          </a:prstGeom>
          <a:solidFill>
            <a:srgbClr val="0742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2400">
              <a:latin typeface="Times" pitchFamily="18" charset="0"/>
            </a:endParaRPr>
          </a:p>
        </p:txBody>
      </p:sp>
      <p:sp>
        <p:nvSpPr>
          <p:cNvPr id="10" name="Rectangle 3"/>
          <p:cNvSpPr txBox="1">
            <a:spLocks noChangeArrowheads="1"/>
          </p:cNvSpPr>
          <p:nvPr/>
        </p:nvSpPr>
        <p:spPr bwMode="auto">
          <a:xfrm>
            <a:off x="533400" y="1733550"/>
            <a:ext cx="8972550"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1143000" indent="-1143000" eaLnBrk="1" hangingPunct="1">
              <a:lnSpc>
                <a:spcPct val="90000"/>
              </a:lnSpc>
              <a:spcBef>
                <a:spcPct val="30000"/>
              </a:spcBef>
              <a:spcAft>
                <a:spcPct val="30000"/>
              </a:spcAft>
              <a:buFontTx/>
              <a:buNone/>
            </a:pPr>
            <a:r>
              <a:rPr lang="en-US" altLang="en-US" sz="2800" kern="0" dirty="0"/>
              <a:t>206.1	Overview of Tool for Creating CAP Alerts</a:t>
            </a:r>
          </a:p>
          <a:p>
            <a:pPr marL="1143000" indent="-1143000" eaLnBrk="1" hangingPunct="1">
              <a:lnSpc>
                <a:spcPct val="90000"/>
              </a:lnSpc>
              <a:spcBef>
                <a:spcPct val="30000"/>
              </a:spcBef>
              <a:spcAft>
                <a:spcPct val="30000"/>
              </a:spcAft>
              <a:buFontTx/>
              <a:buNone/>
            </a:pPr>
            <a:r>
              <a:rPr lang="en-US" altLang="en-US" sz="2800" kern="0" dirty="0"/>
              <a:t>206.2	The Role of Composer and the Role of Approver</a:t>
            </a:r>
          </a:p>
          <a:p>
            <a:pPr marL="1143000" indent="-1143000" eaLnBrk="1" hangingPunct="1">
              <a:lnSpc>
                <a:spcPct val="90000"/>
              </a:lnSpc>
              <a:spcBef>
                <a:spcPct val="30000"/>
              </a:spcBef>
              <a:spcAft>
                <a:spcPct val="30000"/>
              </a:spcAft>
              <a:buFontTx/>
              <a:buNone/>
            </a:pPr>
            <a:r>
              <a:rPr lang="en-US" altLang="en-US" sz="2800" kern="0" dirty="0"/>
              <a:t>206.3	Exercise: Saving a Draft and Publishing an Alert</a:t>
            </a:r>
          </a:p>
          <a:p>
            <a:pPr marL="1143000" indent="-1143000" eaLnBrk="1" hangingPunct="1">
              <a:lnSpc>
                <a:spcPct val="90000"/>
              </a:lnSpc>
              <a:spcBef>
                <a:spcPct val="30000"/>
              </a:spcBef>
              <a:spcAft>
                <a:spcPct val="30000"/>
              </a:spcAft>
              <a:buFontTx/>
              <a:buNone/>
            </a:pPr>
            <a:r>
              <a:rPr lang="en-US" altLang="en-US" sz="2800" kern="0" dirty="0"/>
              <a:t>206.4	Using the CAP Feed to Reach More People</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31925" y="241300"/>
            <a:ext cx="7878763" cy="876300"/>
          </a:xfrm>
        </p:spPr>
        <p:txBody>
          <a:bodyPr/>
          <a:lstStyle/>
          <a:p>
            <a:pPr eaLnBrk="1" hangingPunct="1"/>
            <a:r>
              <a:rPr lang="en-US" altLang="en-US" sz="3600" dirty="0"/>
              <a:t>Imagine a Scenario and Draft an Alert</a:t>
            </a:r>
          </a:p>
        </p:txBody>
      </p:sp>
      <p:sp>
        <p:nvSpPr>
          <p:cNvPr id="14341" name="Rectangle 3"/>
          <p:cNvSpPr>
            <a:spLocks noGrp="1" noChangeArrowheads="1"/>
          </p:cNvSpPr>
          <p:nvPr>
            <p:ph type="body" idx="1"/>
          </p:nvPr>
        </p:nvSpPr>
        <p:spPr>
          <a:xfrm>
            <a:off x="857251" y="1408113"/>
            <a:ext cx="8185150" cy="4318000"/>
          </a:xfrm>
        </p:spPr>
        <p:txBody>
          <a:bodyPr/>
          <a:lstStyle/>
          <a:p>
            <a:pPr marL="0" indent="0" eaLnBrk="1" hangingPunct="1">
              <a:lnSpc>
                <a:spcPct val="90000"/>
              </a:lnSpc>
              <a:buNone/>
            </a:pPr>
            <a:r>
              <a:rPr lang="en-US" altLang="en-US" sz="2800" dirty="0"/>
              <a:t>Imagine an emergency is happening now and UNMA needs to issue a CAP Alert</a:t>
            </a:r>
          </a:p>
          <a:p>
            <a:pPr marL="0" indent="0" eaLnBrk="1" hangingPunct="1">
              <a:lnSpc>
                <a:spcPct val="90000"/>
              </a:lnSpc>
              <a:buNone/>
            </a:pPr>
            <a:r>
              <a:rPr lang="en-US" altLang="en-US" sz="2800" dirty="0"/>
              <a:t>Key facts </a:t>
            </a:r>
            <a:r>
              <a:rPr lang="en-US" altLang="en-US" sz="2800" dirty="0">
                <a:latin typeface="Arial" charset="0"/>
              </a:rPr>
              <a:t>for this specific emergency</a:t>
            </a:r>
            <a:r>
              <a:rPr lang="en-US" altLang="en-US" sz="2800" dirty="0"/>
              <a:t>:</a:t>
            </a:r>
          </a:p>
          <a:p>
            <a:pPr marL="609600" indent="-609600" eaLnBrk="1" hangingPunct="1">
              <a:lnSpc>
                <a:spcPct val="90000"/>
              </a:lnSpc>
            </a:pPr>
            <a:r>
              <a:rPr lang="en-US" altLang="en-US" sz="2800" dirty="0">
                <a:latin typeface="Arial" charset="0"/>
              </a:rPr>
              <a:t>What is it (think in terms of "impact")? </a:t>
            </a:r>
          </a:p>
          <a:p>
            <a:pPr marL="609600" indent="-609600" eaLnBrk="1" hangingPunct="1">
              <a:lnSpc>
                <a:spcPct val="90000"/>
              </a:lnSpc>
            </a:pPr>
            <a:r>
              <a:rPr lang="en-US" altLang="en-US" sz="2800" dirty="0">
                <a:latin typeface="Arial" charset="0"/>
              </a:rPr>
              <a:t>Where is it? </a:t>
            </a:r>
          </a:p>
          <a:p>
            <a:pPr marL="609600" indent="-609600" eaLnBrk="1" hangingPunct="1">
              <a:lnSpc>
                <a:spcPct val="90000"/>
              </a:lnSpc>
            </a:pPr>
            <a:r>
              <a:rPr lang="en-US" altLang="en-US" sz="2800" dirty="0">
                <a:latin typeface="Arial" charset="0"/>
              </a:rPr>
              <a:t>How soon do people need to act ("urgency"?</a:t>
            </a:r>
          </a:p>
          <a:p>
            <a:pPr marL="609600" indent="-609600" eaLnBrk="1" hangingPunct="1">
              <a:lnSpc>
                <a:spcPct val="90000"/>
              </a:lnSpc>
            </a:pPr>
            <a:r>
              <a:rPr lang="en-US" altLang="en-US" sz="2800" dirty="0">
                <a:latin typeface="Arial" charset="0"/>
              </a:rPr>
              <a:t>How bad is it ("severity")?</a:t>
            </a:r>
          </a:p>
          <a:p>
            <a:pPr marL="609600" indent="-609600" eaLnBrk="1" hangingPunct="1">
              <a:lnSpc>
                <a:spcPct val="90000"/>
              </a:lnSpc>
            </a:pPr>
            <a:r>
              <a:rPr lang="en-US" altLang="en-US" sz="2800" dirty="0">
                <a:latin typeface="Arial" charset="0"/>
              </a:rPr>
              <a:t>How sure are the experts ("certainty")?</a:t>
            </a:r>
          </a:p>
          <a:p>
            <a:pPr marL="609600" indent="-609600" eaLnBrk="1" hangingPunct="1">
              <a:lnSpc>
                <a:spcPct val="90000"/>
              </a:lnSpc>
            </a:pPr>
            <a:r>
              <a:rPr lang="en-US" altLang="en-US" sz="2800" dirty="0">
                <a:latin typeface="Arial" charset="0"/>
              </a:rPr>
              <a:t>What actions should people take?</a:t>
            </a:r>
            <a:endParaRPr lang="en-US" altLang="en-US" sz="2800" dirty="0"/>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20</a:t>
            </a:fld>
            <a:endParaRPr lang="en-US" altLang="en-US" dirty="0"/>
          </a:p>
        </p:txBody>
      </p:sp>
    </p:spTree>
    <p:extLst>
      <p:ext uri="{BB962C8B-B14F-4D97-AF65-F5344CB8AC3E}">
        <p14:creationId xmlns:p14="http://schemas.microsoft.com/office/powerpoint/2010/main" val="3036147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27652" name="Rectangle 2"/>
          <p:cNvSpPr>
            <a:spLocks noGrp="1" noChangeArrowheads="1"/>
          </p:cNvSpPr>
          <p:nvPr>
            <p:ph type="title"/>
          </p:nvPr>
        </p:nvSpPr>
        <p:spPr>
          <a:xfrm>
            <a:off x="2522538" y="204788"/>
            <a:ext cx="4851400" cy="996950"/>
          </a:xfrm>
        </p:spPr>
        <p:txBody>
          <a:bodyPr/>
          <a:lstStyle/>
          <a:p>
            <a:pPr eaLnBrk="1" hangingPunct="1"/>
            <a:r>
              <a:rPr lang="en-US" altLang="en-US"/>
              <a:t>Presentation Outline</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21</a:t>
            </a:fld>
            <a:endParaRPr lang="en-US" altLang="en-US" dirty="0"/>
          </a:p>
        </p:txBody>
      </p:sp>
      <p:sp>
        <p:nvSpPr>
          <p:cNvPr id="9" name="AutoShape 4"/>
          <p:cNvSpPr>
            <a:spLocks noChangeArrowheads="1"/>
          </p:cNvSpPr>
          <p:nvPr/>
        </p:nvSpPr>
        <p:spPr bwMode="auto">
          <a:xfrm>
            <a:off x="38100" y="3540125"/>
            <a:ext cx="533401" cy="650875"/>
          </a:xfrm>
          <a:prstGeom prst="rightArrow">
            <a:avLst>
              <a:gd name="adj1" fmla="val 49750"/>
              <a:gd name="adj2" fmla="val 50279"/>
            </a:avLst>
          </a:prstGeom>
          <a:solidFill>
            <a:srgbClr val="0742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2400">
              <a:latin typeface="Times" pitchFamily="18" charset="0"/>
            </a:endParaRPr>
          </a:p>
        </p:txBody>
      </p:sp>
      <p:sp>
        <p:nvSpPr>
          <p:cNvPr id="10" name="Rectangle 3"/>
          <p:cNvSpPr txBox="1">
            <a:spLocks noChangeArrowheads="1"/>
          </p:cNvSpPr>
          <p:nvPr/>
        </p:nvSpPr>
        <p:spPr bwMode="auto">
          <a:xfrm>
            <a:off x="533400" y="1733550"/>
            <a:ext cx="8972550"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1143000" indent="-1143000" eaLnBrk="1" hangingPunct="1">
              <a:lnSpc>
                <a:spcPct val="90000"/>
              </a:lnSpc>
              <a:spcBef>
                <a:spcPct val="30000"/>
              </a:spcBef>
              <a:spcAft>
                <a:spcPct val="30000"/>
              </a:spcAft>
              <a:buFontTx/>
              <a:buNone/>
            </a:pPr>
            <a:r>
              <a:rPr lang="en-US" altLang="en-US" sz="2800" kern="0" dirty="0"/>
              <a:t>206.1	Overview of Tool for Creating CAP Alerts</a:t>
            </a:r>
          </a:p>
          <a:p>
            <a:pPr marL="1143000" indent="-1143000" eaLnBrk="1" hangingPunct="1">
              <a:lnSpc>
                <a:spcPct val="90000"/>
              </a:lnSpc>
              <a:spcBef>
                <a:spcPct val="30000"/>
              </a:spcBef>
              <a:spcAft>
                <a:spcPct val="30000"/>
              </a:spcAft>
              <a:buFontTx/>
              <a:buNone/>
            </a:pPr>
            <a:r>
              <a:rPr lang="en-US" altLang="en-US" sz="2800" kern="0" dirty="0"/>
              <a:t>206.2	The Role of Composer and the Role of Approver</a:t>
            </a:r>
          </a:p>
          <a:p>
            <a:pPr marL="1143000" indent="-1143000" eaLnBrk="1" hangingPunct="1">
              <a:lnSpc>
                <a:spcPct val="90000"/>
              </a:lnSpc>
              <a:spcBef>
                <a:spcPct val="30000"/>
              </a:spcBef>
              <a:spcAft>
                <a:spcPct val="30000"/>
              </a:spcAft>
              <a:buFontTx/>
              <a:buNone/>
            </a:pPr>
            <a:r>
              <a:rPr lang="en-US" altLang="en-US" sz="2800" kern="0" dirty="0"/>
              <a:t>206.3	Exercise: Saving a Draft and Publishing an Alert</a:t>
            </a:r>
          </a:p>
          <a:p>
            <a:pPr marL="1143000" indent="-1143000" eaLnBrk="1" hangingPunct="1">
              <a:lnSpc>
                <a:spcPct val="90000"/>
              </a:lnSpc>
              <a:spcBef>
                <a:spcPct val="30000"/>
              </a:spcBef>
              <a:spcAft>
                <a:spcPct val="30000"/>
              </a:spcAft>
              <a:buFontTx/>
              <a:buNone/>
            </a:pPr>
            <a:r>
              <a:rPr lang="en-US" altLang="en-US" sz="2800" kern="0" dirty="0"/>
              <a:t>206.4	Using the CAP Feed to Reach More People</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31925" y="86023"/>
            <a:ext cx="7878763" cy="876300"/>
          </a:xfrm>
        </p:spPr>
        <p:txBody>
          <a:bodyPr/>
          <a:lstStyle/>
          <a:p>
            <a:pPr eaLnBrk="1" hangingPunct="1"/>
            <a:r>
              <a:rPr lang="en-US" altLang="en-US" sz="3600" dirty="0"/>
              <a:t>Reaching People via the News Feed </a:t>
            </a:r>
          </a:p>
        </p:txBody>
      </p:sp>
      <p:sp>
        <p:nvSpPr>
          <p:cNvPr id="14341" name="Rectangle 3"/>
          <p:cNvSpPr>
            <a:spLocks noGrp="1" noChangeArrowheads="1"/>
          </p:cNvSpPr>
          <p:nvPr>
            <p:ph type="body" idx="1"/>
          </p:nvPr>
        </p:nvSpPr>
        <p:spPr>
          <a:xfrm>
            <a:off x="531365" y="1408113"/>
            <a:ext cx="8836922" cy="4509608"/>
          </a:xfrm>
        </p:spPr>
        <p:txBody>
          <a:bodyPr/>
          <a:lstStyle/>
          <a:p>
            <a:pPr marL="465138" indent="-465138">
              <a:lnSpc>
                <a:spcPct val="90000"/>
              </a:lnSpc>
              <a:buClr>
                <a:srgbClr val="0070C0"/>
              </a:buClr>
              <a:buFont typeface="Wingdings" panose="05000000000000000000" pitchFamily="2" charset="2"/>
              <a:buChar char="Ø"/>
            </a:pPr>
            <a:r>
              <a:rPr lang="en-US" altLang="en-US" sz="2800" dirty="0"/>
              <a:t>"Look for alerts here": link to the CAP news feed from agency Web site in order to leverage</a:t>
            </a:r>
          </a:p>
          <a:p>
            <a:pPr marL="1009650" lvl="1" indent="-609600" eaLnBrk="1" hangingPunct="1">
              <a:lnSpc>
                <a:spcPct val="90000"/>
              </a:lnSpc>
            </a:pPr>
            <a:r>
              <a:rPr lang="en-US" altLang="en-US" dirty="0"/>
              <a:t>sister agencies (e.g., civil protection authorities at national and city levels)</a:t>
            </a:r>
          </a:p>
          <a:p>
            <a:pPr marL="1009650" lvl="1" indent="-609600" eaLnBrk="1" hangingPunct="1">
              <a:lnSpc>
                <a:spcPct val="90000"/>
              </a:lnSpc>
            </a:pPr>
            <a:r>
              <a:rPr lang="en-US" altLang="en-US" dirty="0"/>
              <a:t>non-government organizations, </a:t>
            </a:r>
          </a:p>
          <a:p>
            <a:pPr marL="1009650" lvl="1" indent="-609600" eaLnBrk="1" hangingPunct="1">
              <a:lnSpc>
                <a:spcPct val="90000"/>
              </a:lnSpc>
            </a:pPr>
            <a:r>
              <a:rPr lang="en-US" altLang="en-US" dirty="0"/>
              <a:t>in-country and international news media </a:t>
            </a:r>
            <a:br>
              <a:rPr lang="en-US" altLang="en-US" dirty="0"/>
            </a:br>
            <a:r>
              <a:rPr lang="en-US" altLang="en-US" dirty="0"/>
              <a:t>(print, radio, television, etc.) </a:t>
            </a:r>
          </a:p>
          <a:p>
            <a:pPr marL="465138" indent="-465138">
              <a:lnSpc>
                <a:spcPct val="90000"/>
              </a:lnSpc>
              <a:buClr>
                <a:srgbClr val="0070C0"/>
              </a:buClr>
              <a:buFont typeface="Wingdings" panose="05000000000000000000" pitchFamily="2" charset="2"/>
              <a:buChar char="Ø"/>
            </a:pPr>
            <a:r>
              <a:rPr lang="en-US" altLang="en-US" sz="2800" dirty="0"/>
              <a:t>Cell phone services send SMS or cell broadcast</a:t>
            </a:r>
          </a:p>
          <a:p>
            <a:pPr marL="465138" indent="-465138">
              <a:lnSpc>
                <a:spcPct val="90000"/>
              </a:lnSpc>
              <a:buClr>
                <a:srgbClr val="0070C0"/>
              </a:buClr>
              <a:buFont typeface="Wingdings" panose="05000000000000000000" pitchFamily="2" charset="2"/>
              <a:buChar char="Ø"/>
            </a:pPr>
            <a:r>
              <a:rPr lang="en-US" altLang="en-US" sz="2800" dirty="0"/>
              <a:t>Amateur radio operators help disseminate alerts</a:t>
            </a:r>
          </a:p>
          <a:p>
            <a:pPr marL="465138" indent="-465138">
              <a:lnSpc>
                <a:spcPct val="90000"/>
              </a:lnSpc>
              <a:buClr>
                <a:srgbClr val="0070C0"/>
              </a:buClr>
              <a:buFont typeface="Wingdings" panose="05000000000000000000" pitchFamily="2" charset="2"/>
              <a:buChar char="Ø"/>
            </a:pPr>
            <a:r>
              <a:rPr lang="en-US" altLang="en-US" sz="2800" dirty="0"/>
              <a:t>High-priority alerts automatically sent by satellite</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22</a:t>
            </a:fld>
            <a:endParaRPr lang="en-US" altLang="en-US" dirty="0"/>
          </a:p>
        </p:txBody>
      </p:sp>
    </p:spTree>
    <p:extLst>
      <p:ext uri="{BB962C8B-B14F-4D97-AF65-F5344CB8AC3E}">
        <p14:creationId xmlns:p14="http://schemas.microsoft.com/office/powerpoint/2010/main" val="703849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66491" y="-242"/>
            <a:ext cx="8126084" cy="876300"/>
          </a:xfrm>
        </p:spPr>
        <p:txBody>
          <a:bodyPr/>
          <a:lstStyle/>
          <a:p>
            <a:pPr eaLnBrk="1" hangingPunct="1"/>
            <a:r>
              <a:rPr lang="en-US" altLang="en-US" sz="3600" dirty="0"/>
              <a:t>Aggregators of CAP Alert News Feeds</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23</a:t>
            </a:fld>
            <a:endParaRPr lang="en-US" alt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3" y="891738"/>
            <a:ext cx="9928226" cy="5419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673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14340" name="Rectangle 2"/>
          <p:cNvSpPr>
            <a:spLocks noGrp="1" noChangeArrowheads="1"/>
          </p:cNvSpPr>
          <p:nvPr>
            <p:ph type="title"/>
          </p:nvPr>
        </p:nvSpPr>
        <p:spPr>
          <a:xfrm>
            <a:off x="1466491" y="-242"/>
            <a:ext cx="8126084" cy="876300"/>
          </a:xfrm>
        </p:spPr>
        <p:txBody>
          <a:bodyPr/>
          <a:lstStyle/>
          <a:p>
            <a:pPr eaLnBrk="1" hangingPunct="1"/>
            <a:r>
              <a:rPr lang="en-US" altLang="en-US" sz="2400" dirty="0"/>
              <a:t>Aggregators of CAP Alert News Feeds</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24</a:t>
            </a:fld>
            <a:endParaRPr lang="en-US" altLang="en-US" dirty="0"/>
          </a:p>
        </p:txBody>
      </p:sp>
      <p:grpSp>
        <p:nvGrpSpPr>
          <p:cNvPr id="3" name="Group 2"/>
          <p:cNvGrpSpPr/>
          <p:nvPr/>
        </p:nvGrpSpPr>
        <p:grpSpPr>
          <a:xfrm>
            <a:off x="1633984" y="17253"/>
            <a:ext cx="7975841" cy="897147"/>
            <a:chOff x="1495964" y="0"/>
            <a:chExt cx="5703049" cy="695325"/>
          </a:xfrm>
          <a:solidFill>
            <a:schemeClr val="bg1"/>
          </a:solidFill>
        </p:grpSpPr>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964" y="0"/>
              <a:ext cx="1600200" cy="695325"/>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538" y="0"/>
              <a:ext cx="4181475" cy="695325"/>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grpSp>
      <p:pic>
        <p:nvPicPr>
          <p:cNvPr id="133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96017"/>
            <a:ext cx="9906000" cy="5474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449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33796" name="Rectangle 2"/>
          <p:cNvSpPr>
            <a:spLocks noGrp="1" noChangeArrowheads="1"/>
          </p:cNvSpPr>
          <p:nvPr>
            <p:ph type="title"/>
          </p:nvPr>
        </p:nvSpPr>
        <p:spPr/>
        <p:txBody>
          <a:bodyPr/>
          <a:lstStyle/>
          <a:p>
            <a:pPr eaLnBrk="1" hangingPunct="1"/>
            <a:r>
              <a:rPr lang="en-US" altLang="en-US"/>
              <a:t>Review of Key Points</a:t>
            </a:r>
          </a:p>
        </p:txBody>
      </p:sp>
      <p:sp>
        <p:nvSpPr>
          <p:cNvPr id="33797" name="Rectangle 3"/>
          <p:cNvSpPr>
            <a:spLocks noGrp="1" noChangeArrowheads="1"/>
          </p:cNvSpPr>
          <p:nvPr>
            <p:ph type="body" idx="1"/>
          </p:nvPr>
        </p:nvSpPr>
        <p:spPr>
          <a:xfrm>
            <a:off x="1930400" y="1323975"/>
            <a:ext cx="6051550" cy="4432300"/>
          </a:xfrm>
        </p:spPr>
        <p:txBody>
          <a:bodyPr/>
          <a:lstStyle/>
          <a:p>
            <a:pPr marL="465138" indent="-465138" eaLnBrk="1" hangingPunct="1">
              <a:lnSpc>
                <a:spcPct val="90000"/>
              </a:lnSpc>
              <a:spcBef>
                <a:spcPct val="30000"/>
              </a:spcBef>
              <a:spcAft>
                <a:spcPct val="30000"/>
              </a:spcAft>
              <a:buClr>
                <a:srgbClr val="0070C0"/>
              </a:buClr>
              <a:buFont typeface="Wingdings" panose="05000000000000000000" pitchFamily="2" charset="2"/>
              <a:buChar char="Ø"/>
            </a:pPr>
            <a:r>
              <a:rPr lang="en-US" altLang="en-US" dirty="0"/>
              <a:t>Overview of Tool for Creating CAP Alerts</a:t>
            </a:r>
          </a:p>
          <a:p>
            <a:pPr marL="465138" indent="-465138" eaLnBrk="1" hangingPunct="1">
              <a:lnSpc>
                <a:spcPct val="90000"/>
              </a:lnSpc>
              <a:spcBef>
                <a:spcPct val="30000"/>
              </a:spcBef>
              <a:spcAft>
                <a:spcPct val="30000"/>
              </a:spcAft>
              <a:buClr>
                <a:srgbClr val="0070C0"/>
              </a:buClr>
              <a:buFont typeface="Wingdings" panose="05000000000000000000" pitchFamily="2" charset="2"/>
              <a:buChar char="Ø"/>
            </a:pPr>
            <a:r>
              <a:rPr lang="en-US" altLang="en-US" dirty="0"/>
              <a:t>The Role of Composer and the Role of Approver</a:t>
            </a:r>
          </a:p>
          <a:p>
            <a:pPr marL="465138" indent="-465138" eaLnBrk="1" hangingPunct="1">
              <a:lnSpc>
                <a:spcPct val="90000"/>
              </a:lnSpc>
              <a:spcBef>
                <a:spcPct val="30000"/>
              </a:spcBef>
              <a:spcAft>
                <a:spcPct val="30000"/>
              </a:spcAft>
              <a:buClr>
                <a:srgbClr val="0070C0"/>
              </a:buClr>
              <a:buFont typeface="Wingdings" panose="05000000000000000000" pitchFamily="2" charset="2"/>
              <a:buChar char="Ø"/>
            </a:pPr>
            <a:r>
              <a:rPr lang="en-US" altLang="en-US" dirty="0"/>
              <a:t>Exercise: Saving a Draft and Publishing an Alert</a:t>
            </a:r>
          </a:p>
          <a:p>
            <a:pPr marL="465138" indent="-465138" eaLnBrk="1" hangingPunct="1">
              <a:lnSpc>
                <a:spcPct val="90000"/>
              </a:lnSpc>
              <a:spcBef>
                <a:spcPct val="30000"/>
              </a:spcBef>
              <a:spcAft>
                <a:spcPct val="30000"/>
              </a:spcAft>
              <a:buClr>
                <a:srgbClr val="0070C0"/>
              </a:buClr>
              <a:buFont typeface="Wingdings" panose="05000000000000000000" pitchFamily="2" charset="2"/>
              <a:buChar char="Ø"/>
            </a:pPr>
            <a:r>
              <a:rPr lang="en-US" altLang="en-US" dirty="0"/>
              <a:t>Using the CAP Feed to Reach More People</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25</a:t>
            </a:fld>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34820" name="Rectangle 2"/>
          <p:cNvSpPr>
            <a:spLocks noGrp="1" noChangeArrowheads="1"/>
          </p:cNvSpPr>
          <p:nvPr>
            <p:ph type="title"/>
          </p:nvPr>
        </p:nvSpPr>
        <p:spPr/>
        <p:txBody>
          <a:bodyPr/>
          <a:lstStyle/>
          <a:p>
            <a:pPr eaLnBrk="1" hangingPunct="1"/>
            <a:r>
              <a:rPr lang="en-US" altLang="en-US"/>
              <a:t>What have you learned?</a:t>
            </a:r>
          </a:p>
        </p:txBody>
      </p:sp>
      <p:sp>
        <p:nvSpPr>
          <p:cNvPr id="34821" name="Rectangle 3"/>
          <p:cNvSpPr>
            <a:spLocks noGrp="1" noChangeArrowheads="1"/>
          </p:cNvSpPr>
          <p:nvPr>
            <p:ph type="body" idx="1"/>
          </p:nvPr>
        </p:nvSpPr>
        <p:spPr>
          <a:xfrm>
            <a:off x="514351" y="1765300"/>
            <a:ext cx="8801099" cy="3765550"/>
          </a:xfrm>
        </p:spPr>
        <p:txBody>
          <a:bodyPr/>
          <a:lstStyle/>
          <a:p>
            <a:pPr marL="609600" indent="-609600" eaLnBrk="1" hangingPunct="1">
              <a:lnSpc>
                <a:spcPct val="80000"/>
              </a:lnSpc>
              <a:buFontTx/>
              <a:buAutoNum type="arabicPeriod"/>
            </a:pPr>
            <a:r>
              <a:rPr lang="en-US" altLang="en-US" sz="2400" dirty="0"/>
              <a:t>Describe how an alerting authority gets access to the cloud-based CAP Editor in a particular language. </a:t>
            </a:r>
          </a:p>
          <a:p>
            <a:pPr marL="609600" indent="-609600" eaLnBrk="1" hangingPunct="1">
              <a:lnSpc>
                <a:spcPct val="80000"/>
              </a:lnSpc>
              <a:buFontTx/>
              <a:buAutoNum type="arabicPeriod"/>
            </a:pPr>
            <a:r>
              <a:rPr lang="en-US" altLang="en-US" sz="2400" dirty="0"/>
              <a:t>Describe how composers and approvers use  the cloud-based CAP Editor to maintain a CAP news feed. </a:t>
            </a:r>
          </a:p>
          <a:p>
            <a:pPr marL="609600" indent="-609600" eaLnBrk="1" hangingPunct="1">
              <a:lnSpc>
                <a:spcPct val="80000"/>
              </a:lnSpc>
              <a:buFontTx/>
              <a:buAutoNum type="arabicPeriod"/>
            </a:pPr>
            <a:r>
              <a:rPr lang="en-US" altLang="en-US" sz="2400" dirty="0"/>
              <a:t>Discuss ways in which an alerting authority can leverage its CAP news feed to enhance alert dissemination</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26</a:t>
            </a:fld>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ltLang="en-US"/>
              <a:t>CAP 206 - Cloud-based Tool for Creating and Publishing CAP</a:t>
            </a:r>
          </a:p>
        </p:txBody>
      </p:sp>
      <p:sp>
        <p:nvSpPr>
          <p:cNvPr id="35844" name="Rectangle 2"/>
          <p:cNvSpPr>
            <a:spLocks noGrp="1" noChangeArrowheads="1"/>
          </p:cNvSpPr>
          <p:nvPr>
            <p:ph type="title"/>
          </p:nvPr>
        </p:nvSpPr>
        <p:spPr/>
        <p:txBody>
          <a:bodyPr/>
          <a:lstStyle/>
          <a:p>
            <a:pPr eaLnBrk="1" hangingPunct="1"/>
            <a:r>
              <a:rPr lang="en-US" altLang="en-US"/>
              <a:t>Reference Links</a:t>
            </a:r>
          </a:p>
        </p:txBody>
      </p:sp>
      <p:sp>
        <p:nvSpPr>
          <p:cNvPr id="35845" name="Rectangle 3"/>
          <p:cNvSpPr>
            <a:spLocks noGrp="1" noChangeArrowheads="1"/>
          </p:cNvSpPr>
          <p:nvPr>
            <p:ph type="body" idx="1"/>
          </p:nvPr>
        </p:nvSpPr>
        <p:spPr>
          <a:xfrm>
            <a:off x="915988" y="1531938"/>
            <a:ext cx="8296275" cy="3178175"/>
          </a:xfrm>
          <a:noFill/>
        </p:spPr>
        <p:txBody>
          <a:bodyPr/>
          <a:lstStyle/>
          <a:p>
            <a:pPr marL="609600" indent="-609600" eaLnBrk="1" hangingPunct="1"/>
            <a:r>
              <a:rPr lang="en-US" altLang="en-US" dirty="0">
                <a:hlinkClick r:id="rId3"/>
              </a:rPr>
              <a:t>CAP Introduction (15 minute video) </a:t>
            </a:r>
            <a:endParaRPr lang="en-US" altLang="en-US" dirty="0"/>
          </a:p>
          <a:p>
            <a:pPr marL="609600" indent="-609600" eaLnBrk="1" hangingPunct="1"/>
            <a:r>
              <a:rPr lang="en-US" altLang="en-US" dirty="0">
                <a:hlinkClick r:id="rId4"/>
              </a:rPr>
              <a:t>CAP Implementations by Country</a:t>
            </a:r>
            <a:endParaRPr lang="en-US" altLang="en-US" dirty="0"/>
          </a:p>
          <a:p>
            <a:pPr marL="609600" indent="-609600" eaLnBrk="1" hangingPunct="1"/>
            <a:r>
              <a:rPr lang="en-US" altLang="en-US" dirty="0">
                <a:hlinkClick r:id="rId5"/>
              </a:rPr>
              <a:t>CAP References (</a:t>
            </a:r>
            <a:r>
              <a:rPr lang="en-US" altLang="en-US" dirty="0" err="1">
                <a:hlinkClick r:id="rId5"/>
              </a:rPr>
              <a:t>PrepareCenter.Org</a:t>
            </a:r>
            <a:r>
              <a:rPr lang="en-US" altLang="en-US" dirty="0">
                <a:hlinkClick r:id="rId5"/>
              </a:rPr>
              <a:t>)</a:t>
            </a:r>
            <a:endParaRPr lang="en-US" altLang="en-US" dirty="0"/>
          </a:p>
          <a:p>
            <a:pPr marL="609600" indent="-609600" eaLnBrk="1" hangingPunct="1"/>
            <a:r>
              <a:rPr lang="en-US" altLang="en-US" dirty="0"/>
              <a:t>CAP Training Courses - contact me</a:t>
            </a:r>
            <a:br>
              <a:rPr lang="en-US" altLang="en-US" dirty="0"/>
            </a:br>
            <a:r>
              <a:rPr lang="en-US" altLang="en-US" dirty="0"/>
              <a:t>Eliot Christian </a:t>
            </a:r>
            <a:r>
              <a:rPr lang="en-US" altLang="en-US" dirty="0">
                <a:hlinkClick r:id="rId6"/>
              </a:rPr>
              <a:t>eliot.j.christian@gmail.com</a:t>
            </a:r>
            <a:endParaRPr lang="en-US" altLang="en-US" dirty="0"/>
          </a:p>
          <a:p>
            <a:pPr marL="609600" indent="-609600" eaLnBrk="1" hangingPunct="1">
              <a:lnSpc>
                <a:spcPct val="120000"/>
              </a:lnSpc>
              <a:spcAft>
                <a:spcPct val="20000"/>
              </a:spcAft>
              <a:buClr>
                <a:schemeClr val="tx1"/>
              </a:buClr>
              <a:buFontTx/>
              <a:buNone/>
            </a:pPr>
            <a:r>
              <a:rPr lang="en-US" altLang="en-US" dirty="0"/>
              <a:t> </a:t>
            </a:r>
          </a:p>
        </p:txBody>
      </p:sp>
      <p:sp>
        <p:nvSpPr>
          <p:cNvPr id="2" name="Slide Number Placeholder 1"/>
          <p:cNvSpPr>
            <a:spLocks noGrp="1"/>
          </p:cNvSpPr>
          <p:nvPr>
            <p:ph type="sldNum" sz="quarter" idx="12"/>
          </p:nvPr>
        </p:nvSpPr>
        <p:spPr/>
        <p:txBody>
          <a:bodyPr/>
          <a:lstStyle/>
          <a:p>
            <a:pPr>
              <a:defRPr/>
            </a:pPr>
            <a:fld id="{46366553-B4F6-4BDE-BC57-A9B1347165B8}" type="slidenum">
              <a:rPr lang="en-US" altLang="en-US" smtClean="0"/>
              <a:pPr>
                <a:defRPr/>
              </a:pPr>
              <a:t>27</a:t>
            </a:fld>
            <a:endParaRPr lang="en-US" altLang="en-US" dirty="0"/>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13242</TotalTime>
  <Pages>16</Pages>
  <Words>2488</Words>
  <Application>Microsoft Office PowerPoint</Application>
  <PresentationFormat>A4 Paper (210x297 mm)</PresentationFormat>
  <Paragraphs>311</Paragraphs>
  <Slides>27</Slides>
  <Notes>27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3" baseType="lpstr">
      <vt:lpstr>Arial</vt:lpstr>
      <vt:lpstr>Times</vt:lpstr>
      <vt:lpstr>Times New Roman</vt:lpstr>
      <vt:lpstr>Wingdings</vt:lpstr>
      <vt:lpstr>Blank Presentation</vt:lpstr>
      <vt:lpstr>Bitmap Image</vt:lpstr>
      <vt:lpstr>PowerPoint Presentation</vt:lpstr>
      <vt:lpstr>Learning Objectives</vt:lpstr>
      <vt:lpstr>Presentation Outline</vt:lpstr>
      <vt:lpstr>Tool for Creating CAP Alerts</vt:lpstr>
      <vt:lpstr>Tool for Creating CAP Alerts (selector) </vt:lpstr>
      <vt:lpstr>Tool for Creating CAP Alerts (draft) (draft)  </vt:lpstr>
      <vt:lpstr>Tool for Creating CAP Alerts</vt:lpstr>
      <vt:lpstr>Mapping Tool</vt:lpstr>
      <vt:lpstr> Tool for Creating CAP Alerts (validate) </vt:lpstr>
      <vt:lpstr>Editing Tool for CAP Alerts (published)</vt:lpstr>
      <vt:lpstr> RSS Feed for CAP Alerts   </vt:lpstr>
      <vt:lpstr>Presentation Outline</vt:lpstr>
      <vt:lpstr>Uganda at https://cap.alert-hub.org </vt:lpstr>
      <vt:lpstr>https://cap.alert-hub.org/login.php?sourceId=ug-unma-en </vt:lpstr>
      <vt:lpstr>Composers and Approvers</vt:lpstr>
      <vt:lpstr>Composing  a UNMA alert </vt:lpstr>
      <vt:lpstr>Publishing an Alert Updates the Feed</vt:lpstr>
      <vt:lpstr>From 'testing' to 'operating'</vt:lpstr>
      <vt:lpstr>Presentation Outline</vt:lpstr>
      <vt:lpstr>Imagine a Scenario and Draft an Alert</vt:lpstr>
      <vt:lpstr>Presentation Outline</vt:lpstr>
      <vt:lpstr>Reaching People via the News Feed </vt:lpstr>
      <vt:lpstr>Aggregators of CAP Alert News Feeds</vt:lpstr>
      <vt:lpstr>Aggregators of CAP Alert News Feeds</vt:lpstr>
      <vt:lpstr>Review of Key Points</vt:lpstr>
      <vt:lpstr>What have you learned?</vt:lpstr>
      <vt:lpstr>Reference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Freeware for Creating and Publishing CAP Alerts</dc:title>
  <dc:subject>Common Alerting Protocol</dc:subject>
  <dc:creator>Eliot Christian</dc:creator>
  <cp:keywords>standard, alert, hazard, public warning, Common Alerting Protocol (CAP)</cp:keywords>
  <cp:lastModifiedBy>Samuel Muchemi</cp:lastModifiedBy>
  <cp:revision>464</cp:revision>
  <cp:lastPrinted>2020-05-03T18:34:53Z</cp:lastPrinted>
  <dcterms:created xsi:type="dcterms:W3CDTF">1999-02-20T14:48:27Z</dcterms:created>
  <dcterms:modified xsi:type="dcterms:W3CDTF">2022-02-28T12:17:48Z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2</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true</vt:bool>
  </property>
  <property fmtid="{D5CDD505-2E9C-101B-9397-08002B2CF9AE}" pid="20" name="NavBtnPos">
    <vt:i4>1</vt:i4>
  </property>
  <property fmtid="{D5CDD505-2E9C-101B-9397-08002B2CF9AE}" pid="21" name="OutputDir">
    <vt:lpwstr>C:\docs\powerpnt</vt:lpwstr>
  </property>
</Properties>
</file>