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2"/>
  </p:notesMasterIdLst>
  <p:sldIdLst>
    <p:sldId id="348" r:id="rId6"/>
    <p:sldId id="357" r:id="rId7"/>
    <p:sldId id="364" r:id="rId8"/>
    <p:sldId id="360" r:id="rId9"/>
    <p:sldId id="358" r:id="rId10"/>
    <p:sldId id="359" r:id="rId11"/>
    <p:sldId id="361" r:id="rId12"/>
    <p:sldId id="351" r:id="rId13"/>
    <p:sldId id="352" r:id="rId14"/>
    <p:sldId id="353" r:id="rId15"/>
    <p:sldId id="354" r:id="rId16"/>
    <p:sldId id="355" r:id="rId17"/>
    <p:sldId id="356" r:id="rId18"/>
    <p:sldId id="362" r:id="rId19"/>
    <p:sldId id="363" r:id="rId20"/>
    <p:sldId id="349" r:id="rId21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FF08-1D2F-4963-8C4E-95DA32C49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88F6A-B572-4840-9E3E-9EB9AF765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3D8F-177C-4107-9BF2-776456E1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D6807-1DF1-4A93-996A-EE5907F7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2C57-FD32-4347-9BA1-0E475B06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971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3619-F514-4189-8212-0E022C25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CAAC8-E2DA-4AC5-B77C-2BB777C8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7D9E-21B6-4685-A3CF-8F45336B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BB567-F667-4BB1-A562-5805E4C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D0E13-5219-44D7-9B0B-7001A69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725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123C-4BE3-4544-81C7-67A2BE20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29E43-8204-4B62-8F1D-3C43F29E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C910-08C9-4BA4-85DE-966255A5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DBA28-2FFD-4C08-AEC8-0DA5420B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0DE5F-1D9A-4AF8-BB71-5C9AACE3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484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037C-87D8-45A4-B1F6-F0989EAC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448D-AD4E-4E9B-AF64-D4CCCDFE3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1180C-0D78-4642-B595-72EA9B31C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838A7-B16C-4379-B528-E71751E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70C65-0947-4F58-90AD-3F98E250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AD3E8-C61B-434A-B78E-F4CFF26C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377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8CAB-D3CD-4890-8757-D92EB245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1331-7594-40D4-BBE6-CAF89CF79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A7CFE-FBE3-444B-B680-84AD214C3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5DCB8-5D13-44F1-98CB-35387F8BA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8E066-FAFB-47D4-8F60-A6651A394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04AE8-37B5-452C-A85F-584908A7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53F8B9-9A97-4424-84F1-176B11AC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BE9556-D058-435B-84A8-DEB08D40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53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5310-DB40-46C2-89EC-85A4B0C9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452E0-AE91-4C7D-AB44-35544B9E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1D4F1-CB56-47B7-89E6-B61F0E8C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02229-A679-4DA7-BD07-D6AC50A3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25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5A129-6230-4F2B-838A-FFF0819D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979A0-069A-4F4F-91FE-F8707AF5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AFE67-A41A-4098-9775-31E81EB4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5707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3F9C-11FD-4E22-AA38-3896D959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B1518-D9C1-4B78-9ED5-8C282F7F7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07623-2D4C-4696-8C7D-53F99ED7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CD74C-ADE4-41FE-80F6-C394EA05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8BE0C-9E7C-4C2C-982A-E564203B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C6246-EF90-4941-B623-AC186391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902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0532-3590-448F-A08E-C2E62CF5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39C45-FC77-4FAF-ACCB-C2D03371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908F2-6479-4588-99AA-5D39998EE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5B143-9E51-4C6F-8044-F8AE1DCEC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351FF-4E63-43A7-A78B-6CD50E4A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8B5DE-F6A3-4116-A268-A1280542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02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6FC7-078C-4B27-9A99-962EF9F8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9BBCD-DAF7-4AD2-82DA-C0BD5DB30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86473-7773-41B8-AAD1-285A8A2B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4804-EA5A-4296-9553-A687D34E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0EF6-384F-4199-80B2-8148366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58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B0DB9-233B-47DE-95DD-5C30A7B24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85F9F-48F3-42C0-89F9-3F57BEAB6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271A4-CCB7-488B-BF44-2E4FED84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2A55-4255-4B84-9D9B-32A1EE55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7E84-094A-4C09-B291-F63F4B35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337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59728C-DF21-40D6-A129-E304D062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5EBA-E8D0-4C00-A90D-D46F19215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50F88-3F59-4FB7-80AC-DDBDBC5E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62A7-8E42-4B86-A0D2-2C05E44E8BA5}" type="datetimeFigureOut">
              <a:rPr lang="en-CH" smtClean="0"/>
              <a:t>07/22/2022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2B61-F15B-4B52-BDD6-AF554751D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5433E-B0D2-4868-9601-588F28420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714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TRAINING OBJECTIVES </a:t>
            </a:r>
            <a:endParaRPr lang="ro-RO" sz="4400" b="1" dirty="0" smtClean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/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OF THE OJT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32914" y="5946375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81" y="718940"/>
            <a:ext cx="9407765" cy="550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6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1" y="2098959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Training objectives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(be) SMART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Connecting…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02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1" y="2098959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Training objectives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(be) SMART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Connecting…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Objectives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0" y="1799700"/>
            <a:ext cx="101401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FontTx/>
              <a:buNone/>
            </a:pPr>
            <a:r>
              <a:rPr lang="en-US" dirty="0"/>
              <a:t>	</a:t>
            </a:r>
            <a:r>
              <a:rPr lang="en-GB" sz="2800" dirty="0" smtClean="0"/>
              <a:t>Training </a:t>
            </a:r>
            <a:r>
              <a:rPr lang="en-GB" sz="2800" dirty="0"/>
              <a:t>objectives are similar to</a:t>
            </a:r>
            <a:r>
              <a:rPr lang="en-GB" sz="2800" b="1" dirty="0"/>
              <a:t> goals </a:t>
            </a:r>
            <a:r>
              <a:rPr lang="en-GB" sz="2800" dirty="0"/>
              <a:t>or desired </a:t>
            </a:r>
            <a:r>
              <a:rPr lang="en-GB" sz="2800" b="1" dirty="0"/>
              <a:t>outcomes</a:t>
            </a:r>
            <a:r>
              <a:rPr lang="en-GB" sz="2800" dirty="0"/>
              <a:t> </a:t>
            </a:r>
            <a:r>
              <a:rPr lang="en-GB" sz="2800" dirty="0" err="1" smtClean="0"/>
              <a:t>provid</a:t>
            </a:r>
            <a:r>
              <a:rPr lang="ro-RO" sz="2800" dirty="0" err="1" smtClean="0"/>
              <a:t>ing</a:t>
            </a:r>
            <a:r>
              <a:rPr lang="en-GB" sz="2800" dirty="0" smtClean="0"/>
              <a:t> </a:t>
            </a:r>
            <a:r>
              <a:rPr lang="en-GB" sz="2800" dirty="0"/>
              <a:t>value to the </a:t>
            </a:r>
            <a:r>
              <a:rPr lang="ro-RO" sz="2800" dirty="0" err="1" smtClean="0"/>
              <a:t>people</a:t>
            </a:r>
            <a:r>
              <a:rPr lang="ro-RO" sz="2800" dirty="0" smtClean="0"/>
              <a:t> </a:t>
            </a:r>
            <a:r>
              <a:rPr lang="en-GB" sz="2800" dirty="0" smtClean="0"/>
              <a:t>participating </a:t>
            </a:r>
            <a:r>
              <a:rPr lang="en-GB" sz="2800" dirty="0"/>
              <a:t>in the </a:t>
            </a:r>
            <a:r>
              <a:rPr lang="en-GB" sz="2800" dirty="0" smtClean="0"/>
              <a:t>training event.</a:t>
            </a:r>
            <a:r>
              <a:rPr lang="en-US" altLang="en-US" sz="2800" dirty="0" smtClean="0"/>
              <a:t> </a:t>
            </a:r>
            <a:endParaRPr lang="ro-RO" altLang="en-US" sz="28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60371" y="3456708"/>
            <a:ext cx="1020386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dirty="0"/>
              <a:t>	</a:t>
            </a:r>
            <a:r>
              <a:rPr lang="en-GB" sz="2800" dirty="0" smtClean="0"/>
              <a:t>Creating </a:t>
            </a:r>
            <a:r>
              <a:rPr lang="en-GB" sz="2800" b="1" dirty="0"/>
              <a:t>meaningful</a:t>
            </a:r>
            <a:r>
              <a:rPr lang="en-GB" sz="2800" dirty="0"/>
              <a:t>, </a:t>
            </a:r>
            <a:r>
              <a:rPr lang="en-GB" sz="2800" b="1" dirty="0"/>
              <a:t>relatable</a:t>
            </a:r>
            <a:r>
              <a:rPr lang="en-GB" sz="2800" dirty="0"/>
              <a:t> and </a:t>
            </a:r>
            <a:r>
              <a:rPr lang="en-GB" sz="2800" b="1" dirty="0"/>
              <a:t>effective</a:t>
            </a:r>
            <a:r>
              <a:rPr lang="en-GB" sz="2800" dirty="0"/>
              <a:t> training objectives is important for the overall success of the </a:t>
            </a:r>
            <a:r>
              <a:rPr lang="en-GB" sz="2800" dirty="0" smtClean="0"/>
              <a:t>trainees.</a:t>
            </a:r>
            <a:endParaRPr lang="ro-RO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0267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Objectives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0" y="1616821"/>
            <a:ext cx="101401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en-GB" sz="2400" dirty="0" smtClean="0"/>
              <a:t>Reasons for added </a:t>
            </a:r>
            <a:r>
              <a:rPr lang="en-GB" sz="2400" dirty="0"/>
              <a:t>attention to </a:t>
            </a:r>
            <a:r>
              <a:rPr lang="en-GB" sz="2400" dirty="0" smtClean="0"/>
              <a:t>the </a:t>
            </a:r>
            <a:r>
              <a:rPr lang="en-GB" sz="2400" dirty="0"/>
              <a:t>training objectives </a:t>
            </a:r>
            <a:r>
              <a:rPr lang="en-GB" sz="2400" dirty="0" smtClean="0"/>
              <a:t>include: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err="1" smtClean="0"/>
              <a:t>Giv</a:t>
            </a:r>
            <a:r>
              <a:rPr lang="ro-RO" sz="2400" dirty="0" err="1" smtClean="0"/>
              <a:t>ing</a:t>
            </a:r>
            <a:r>
              <a:rPr lang="en-GB" sz="2400" dirty="0" smtClean="0"/>
              <a:t> </a:t>
            </a:r>
            <a:r>
              <a:rPr lang="en-GB" sz="2400" dirty="0"/>
              <a:t>purpose to the course </a:t>
            </a:r>
            <a:r>
              <a:rPr lang="en-GB" sz="2400" dirty="0" smtClean="0"/>
              <a:t>lead</a:t>
            </a:r>
            <a:r>
              <a:rPr lang="ro-RO" sz="2400" dirty="0" smtClean="0"/>
              <a:t>s</a:t>
            </a:r>
            <a:r>
              <a:rPr lang="en-GB" sz="2400" dirty="0" smtClean="0"/>
              <a:t> </a:t>
            </a:r>
            <a:r>
              <a:rPr lang="en-GB" sz="2400" dirty="0"/>
              <a:t>the training design </a:t>
            </a:r>
            <a:r>
              <a:rPr lang="en-GB" sz="2400" dirty="0" smtClean="0"/>
              <a:t>process,</a:t>
            </a:r>
            <a:endParaRPr lang="en-GB" sz="2400" dirty="0"/>
          </a:p>
          <a:p>
            <a:endParaRPr lang="en-GB" sz="1200" dirty="0" smtClean="0"/>
          </a:p>
          <a:p>
            <a:r>
              <a:rPr lang="en-GB" sz="2400" dirty="0" smtClean="0"/>
              <a:t>Allow trainees </a:t>
            </a:r>
            <a:r>
              <a:rPr lang="en-GB" sz="2400" dirty="0"/>
              <a:t>to understand what they need to do to </a:t>
            </a:r>
            <a:r>
              <a:rPr lang="en-GB" sz="2400" dirty="0" smtClean="0"/>
              <a:t>succeed,</a:t>
            </a:r>
            <a:endParaRPr lang="en-GB" sz="2400" dirty="0"/>
          </a:p>
          <a:p>
            <a:endParaRPr lang="en-GB" sz="1200" dirty="0" smtClean="0"/>
          </a:p>
          <a:p>
            <a:r>
              <a:rPr lang="en-GB" sz="2400" dirty="0" smtClean="0"/>
              <a:t>Set </a:t>
            </a:r>
            <a:r>
              <a:rPr lang="en-GB" sz="2400" dirty="0"/>
              <a:t>goals for trainees to achieve in steps toward a larger outcome, </a:t>
            </a:r>
            <a:endParaRPr lang="en-GB" sz="2400" dirty="0" smtClean="0"/>
          </a:p>
          <a:p>
            <a:endParaRPr lang="en-GB" sz="1200" dirty="0" smtClean="0"/>
          </a:p>
          <a:p>
            <a:r>
              <a:rPr lang="en-GB" sz="2400" dirty="0" smtClean="0"/>
              <a:t>Provide </a:t>
            </a:r>
            <a:r>
              <a:rPr lang="en-GB" sz="2400" dirty="0"/>
              <a:t>trainers with a clear method of measuring trainees' </a:t>
            </a:r>
            <a:r>
              <a:rPr lang="en-GB" sz="2400" dirty="0" smtClean="0"/>
              <a:t>progress through </a:t>
            </a:r>
            <a:r>
              <a:rPr lang="en-GB" sz="2400" dirty="0"/>
              <a:t>the program</a:t>
            </a:r>
          </a:p>
          <a:p>
            <a:endParaRPr lang="en-GB" sz="1200" dirty="0" smtClean="0"/>
          </a:p>
          <a:p>
            <a:r>
              <a:rPr lang="en-GB" sz="2400" dirty="0" smtClean="0"/>
              <a:t>Support </a:t>
            </a:r>
            <a:r>
              <a:rPr lang="en-GB" sz="2400" dirty="0"/>
              <a:t>business goals through the completion of training </a:t>
            </a:r>
            <a:r>
              <a:rPr lang="en-GB" sz="2400" dirty="0" smtClean="0"/>
              <a:t>objectives</a:t>
            </a:r>
            <a:endParaRPr lang="en-GB" sz="24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57601" y="4938757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ro-RO" altLang="en-US" dirty="0"/>
          </a:p>
        </p:txBody>
      </p:sp>
    </p:spTree>
    <p:extLst>
      <p:ext uri="{BB962C8B-B14F-4D97-AF65-F5344CB8AC3E}">
        <p14:creationId xmlns:p14="http://schemas.microsoft.com/office/powerpoint/2010/main" val="51954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1" y="2098959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Training objectives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(be) SMART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Connecting…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58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2438400" y="701675"/>
            <a:ext cx="46586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>
                <a:solidFill>
                  <a:schemeClr val="accent1"/>
                </a:solidFill>
              </a:rPr>
              <a:t>SMART objectives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478088" y="1531939"/>
            <a:ext cx="52610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b="1">
                <a:solidFill>
                  <a:srgbClr val="FF0000"/>
                </a:solidFill>
              </a:rPr>
              <a:t>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ro-RO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b="1">
                <a:solidFill>
                  <a:srgbClr val="0000FF"/>
                </a:solidFill>
              </a:rPr>
              <a:t>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ro-RO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b="1">
                <a:solidFill>
                  <a:schemeClr val="hlink"/>
                </a:solidFill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ro-RO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b="1">
                <a:solidFill>
                  <a:srgbClr val="FF9900"/>
                </a:solidFill>
              </a:rPr>
              <a:t>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ro-RO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b="1">
                <a:solidFill>
                  <a:srgbClr val="CC00CC"/>
                </a:solidFill>
              </a:rPr>
              <a:t>T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765425" y="1538288"/>
            <a:ext cx="3511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/>
              <a:t>pecific / significant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825750" y="2513013"/>
            <a:ext cx="1982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dirty="0" err="1"/>
              <a:t>easurable</a:t>
            </a:r>
            <a:endParaRPr lang="en-US" altLang="ro-RO" dirty="0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760664" y="3482975"/>
            <a:ext cx="4238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dirty="0" err="1"/>
              <a:t>cceptable</a:t>
            </a:r>
            <a:r>
              <a:rPr lang="en-US" altLang="ro-RO" dirty="0"/>
              <a:t> / achievable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795588" y="4473575"/>
            <a:ext cx="3236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/>
              <a:t>elevant / realistic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743200" y="5440363"/>
            <a:ext cx="2940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/>
              <a:t>ime acceptable</a:t>
            </a:r>
          </a:p>
        </p:txBody>
      </p:sp>
    </p:spTree>
    <p:extLst>
      <p:ext uri="{BB962C8B-B14F-4D97-AF65-F5344CB8AC3E}">
        <p14:creationId xmlns:p14="http://schemas.microsoft.com/office/powerpoint/2010/main" val="301372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4" grpId="0"/>
      <p:bldP spid="2055" grpId="0"/>
      <p:bldP spid="2056" grpId="0"/>
      <p:bldP spid="2057" grpId="0"/>
      <p:bldP spid="20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25474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smtClean="0">
                <a:solidFill>
                  <a:schemeClr val="accent1"/>
                </a:solidFill>
              </a:rPr>
              <a:t>SPECIFIC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895600" y="4343401"/>
            <a:ext cx="1989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996633"/>
                </a:solidFill>
              </a:rPr>
              <a:t>Well defined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248400" y="2590801"/>
            <a:ext cx="2889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008000"/>
                </a:solidFill>
              </a:rPr>
              <a:t>Clear for everyone</a:t>
            </a:r>
          </a:p>
        </p:txBody>
      </p:sp>
    </p:spTree>
    <p:extLst>
      <p:ext uri="{BB962C8B-B14F-4D97-AF65-F5344CB8AC3E}">
        <p14:creationId xmlns:p14="http://schemas.microsoft.com/office/powerpoint/2010/main" val="325037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514600" y="685800"/>
            <a:ext cx="38010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smtClean="0">
                <a:solidFill>
                  <a:schemeClr val="accent1"/>
                </a:solidFill>
              </a:rPr>
              <a:t>MEASURABLE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105400" y="1981201"/>
            <a:ext cx="3962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0033CC"/>
                </a:solidFill>
              </a:rPr>
              <a:t>Has to be identified the way they can be achieved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581400" y="3962401"/>
            <a:ext cx="3524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FF0000"/>
                </a:solidFill>
              </a:rPr>
              <a:t>Measures / refferences</a:t>
            </a: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6172201" y="5105401"/>
            <a:ext cx="3565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008000"/>
                </a:solidFill>
              </a:rPr>
              <a:t>Following the progress</a:t>
            </a:r>
          </a:p>
        </p:txBody>
      </p:sp>
    </p:spTree>
    <p:extLst>
      <p:ext uri="{BB962C8B-B14F-4D97-AF65-F5344CB8AC3E}">
        <p14:creationId xmlns:p14="http://schemas.microsoft.com/office/powerpoint/2010/main" val="269123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36475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smtClean="0">
                <a:solidFill>
                  <a:schemeClr val="accent1"/>
                </a:solidFill>
              </a:rPr>
              <a:t>ACCEPTABLE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971801" y="3810001"/>
            <a:ext cx="6416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008000"/>
                </a:solidFill>
              </a:rPr>
              <a:t>Can be achieved by the participants based on previous knowledge and abilities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486400" y="2438401"/>
            <a:ext cx="335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CC00CC"/>
                </a:solidFill>
              </a:rPr>
              <a:t>Not very ambitious as time and content</a:t>
            </a:r>
          </a:p>
        </p:txBody>
      </p:sp>
    </p:spTree>
    <p:extLst>
      <p:ext uri="{BB962C8B-B14F-4D97-AF65-F5344CB8AC3E}">
        <p14:creationId xmlns:p14="http://schemas.microsoft.com/office/powerpoint/2010/main" val="74028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28889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smtClean="0">
                <a:solidFill>
                  <a:schemeClr val="accent1"/>
                </a:solidFill>
              </a:rPr>
              <a:t>REALISTIC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336925" y="2401888"/>
            <a:ext cx="584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FF0000"/>
                </a:solidFill>
              </a:rPr>
              <a:t>Connected to the operational activities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937125" y="4002088"/>
            <a:ext cx="4660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0000FF"/>
                </a:solidFill>
              </a:rPr>
              <a:t>Connected with training needs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743200" y="5181601"/>
            <a:ext cx="609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FF9900"/>
                </a:solidFill>
              </a:rPr>
              <a:t>Can be achieved by the instructor in the real environment</a:t>
            </a:r>
          </a:p>
        </p:txBody>
      </p:sp>
    </p:spTree>
    <p:extLst>
      <p:ext uri="{BB962C8B-B14F-4D97-AF65-F5344CB8AC3E}">
        <p14:creationId xmlns:p14="http://schemas.microsoft.com/office/powerpoint/2010/main" val="422985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  <p:bldP spid="71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19800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smtClean="0">
                <a:solidFill>
                  <a:schemeClr val="accent1"/>
                </a:solidFill>
              </a:rPr>
              <a:t>TIMING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962400" y="2438401"/>
            <a:ext cx="5619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996633"/>
                </a:solidFill>
              </a:rPr>
              <a:t>Can be achieved in the available time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343401" y="5334001"/>
            <a:ext cx="4079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008000"/>
                </a:solidFill>
              </a:rPr>
              <a:t>Can be splitted in sections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124200" y="3581401"/>
            <a:ext cx="6421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2400" b="1">
                <a:solidFill>
                  <a:srgbClr val="FF0066"/>
                </a:solidFill>
              </a:rPr>
              <a:t>Dead-line for achieving has to be specified</a:t>
            </a:r>
          </a:p>
        </p:txBody>
      </p:sp>
    </p:spTree>
    <p:extLst>
      <p:ext uri="{BB962C8B-B14F-4D97-AF65-F5344CB8AC3E}">
        <p14:creationId xmlns:p14="http://schemas.microsoft.com/office/powerpoint/2010/main" val="201797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8" grpId="0"/>
      <p:bldP spid="819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1" y="2098959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Training objectives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(be) SMART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Connecting…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5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Connecting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200924" y="2352971"/>
            <a:ext cx="97968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Effective job descriptions outline the roles and responsibilities for a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position, one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the starting points in training is to communicate duties to the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employee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endParaRPr lang="en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0" y="1616821"/>
            <a:ext cx="101401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buFontTx/>
              <a:buNone/>
            </a:pPr>
            <a:r>
              <a:rPr lang="en-US" dirty="0"/>
              <a:t>	</a:t>
            </a:r>
            <a:r>
              <a:rPr lang="en-GB" sz="2400" dirty="0" smtClean="0"/>
              <a:t>Training </a:t>
            </a:r>
            <a:r>
              <a:rPr lang="en-GB" sz="2400" dirty="0"/>
              <a:t>objectives </a:t>
            </a:r>
            <a:r>
              <a:rPr lang="en-US" sz="2400" b="1" dirty="0" smtClean="0"/>
              <a:t>must</a:t>
            </a:r>
            <a:r>
              <a:rPr lang="en-US" sz="2400" dirty="0" smtClean="0"/>
              <a:t> be connected with the job description</a:t>
            </a:r>
            <a:endParaRPr lang="ro-RO" altLang="en-US" sz="24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60371" y="3415143"/>
            <a:ext cx="1013736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dirty="0"/>
              <a:t>	</a:t>
            </a:r>
            <a:endParaRPr lang="ro-RO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220321" y="3719031"/>
            <a:ext cx="97968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Job descriptions must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direction for effective formal training programs that emphasize teaching new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skills/competencies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or improving on existing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ones.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5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c63548e-e22e-43cb-a415-9193d4d80a38"/>
    <ds:schemaRef ds:uri="http://schemas.microsoft.com/office/2006/metadata/properties"/>
    <ds:schemaRef ds:uri="http://www.w3.org/XML/1998/namespace"/>
    <ds:schemaRef ds:uri="9d2c9005-3129-4719-81ca-2fc8d806cf37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421</Words>
  <Application>Microsoft Office PowerPoint</Application>
  <PresentationFormat>Widescreen</PresentationFormat>
  <Paragraphs>85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SimSun</vt:lpstr>
      <vt:lpstr>Arial</vt:lpstr>
      <vt:lpstr>Calibri</vt:lpstr>
      <vt:lpstr>Calibri Light</vt:lpstr>
      <vt:lpstr>Office Theme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50</cp:revision>
  <dcterms:created xsi:type="dcterms:W3CDTF">2022-02-28T12:42:32Z</dcterms:created>
  <dcterms:modified xsi:type="dcterms:W3CDTF">2022-07-22T08:22:30Z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