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5"/>
  </p:notesMasterIdLst>
  <p:sldIdLst>
    <p:sldId id="348" r:id="rId6"/>
    <p:sldId id="365" r:id="rId7"/>
    <p:sldId id="364" r:id="rId8"/>
    <p:sldId id="360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49" r:id="rId24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Building an OJT training plan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5946375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AutoShape 4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AutoShape 5" descr="Z"/>
          <p:cNvSpPr>
            <a:spLocks noChangeAspect="1" noChangeArrowheads="1"/>
          </p:cNvSpPr>
          <p:nvPr/>
        </p:nvSpPr>
        <p:spPr bwMode="auto">
          <a:xfrm>
            <a:off x="1679575" y="46038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7" name="Rectangle 19"/>
          <p:cNvSpPr>
            <a:spLocks noChangeArrowheads="1"/>
          </p:cNvSpPr>
          <p:nvPr/>
        </p:nvSpPr>
        <p:spPr bwMode="auto">
          <a:xfrm>
            <a:off x="4876800" y="5181600"/>
            <a:ext cx="5638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Fara un plan unde mergi,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vei ajunge in alta parte.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000" i="1">
                <a:solidFill>
                  <a:schemeClr val="bg1"/>
                </a:solidFill>
                <a:latin typeface="Tahoma" panose="020B0604030504040204" pitchFamily="34" charset="0"/>
              </a:rPr>
              <a:t>(Yogi Bear</a:t>
            </a:r>
            <a:r>
              <a:rPr lang="ro-RO" altLang="en-US" sz="2000" i="1">
                <a:solidFill>
                  <a:schemeClr val="bg1"/>
                </a:solidFill>
              </a:rPr>
              <a:t>)</a:t>
            </a:r>
            <a:r>
              <a:rPr lang="ro-RO" altLang="en-US"/>
              <a:t> </a:t>
            </a:r>
          </a:p>
        </p:txBody>
      </p:sp>
      <p:pic>
        <p:nvPicPr>
          <p:cNvPr id="68629" name="Picture 21" descr="Imagini pentru yogi be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256381"/>
            <a:ext cx="7638378" cy="57287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7348451" y="4304010"/>
            <a:ext cx="4057996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Without a plan, you might end up in a different place!</a:t>
            </a:r>
            <a:r>
              <a:rPr lang="ro-RO" alt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o-RO" alt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o-RO" altLang="en-US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ro-RO" altLang="en-US" sz="20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Yogi</a:t>
            </a:r>
            <a:r>
              <a:rPr lang="ro-RO" altLang="en-US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o-RO" altLang="en-US" sz="2000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Bear</a:t>
            </a:r>
            <a:r>
              <a:rPr lang="ro-RO" altLang="en-US" sz="20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r>
              <a:rPr lang="ro-RO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93958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7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6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Generalităţi</a:t>
            </a:r>
            <a:endParaRPr lang="ro-RO" altLang="en-US" sz="26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Participanţi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nevoile de pregătire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Performanţe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rezultatele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Conţinut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Limitări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riscuri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Soluţii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de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învăţare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Evaluarea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19138" y="19050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600" dirty="0" smtClean="0">
                <a:latin typeface="Tahoma" panose="020B0604030504040204" pitchFamily="34" charset="0"/>
              </a:rPr>
              <a:t>Overview</a:t>
            </a:r>
            <a:endParaRPr lang="ro-RO" altLang="en-US" sz="26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Participants and training needs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Performances and learning outcomes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Content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Limitations @ risks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solutions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Evaluation of learning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6366856" y="19050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ro-RO" altLang="en-US" sz="25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500" dirty="0" err="1" smtClean="0">
                <a:latin typeface="Tahoma" panose="020B0604030504040204" pitchFamily="34" charset="0"/>
              </a:rPr>
              <a:t>ation</a:t>
            </a:r>
            <a:r>
              <a:rPr lang="ro-RO" altLang="en-US" sz="2500" dirty="0" smtClean="0">
                <a:latin typeface="Tahoma" panose="020B0604030504040204" pitchFamily="34" charset="0"/>
              </a:rPr>
              <a:t> </a:t>
            </a:r>
            <a:r>
              <a:rPr lang="en-US" altLang="en-US" sz="2500" dirty="0" smtClean="0">
                <a:latin typeface="Tahoma" panose="020B0604030504040204" pitchFamily="34" charset="0"/>
              </a:rPr>
              <a:t>of the training </a:t>
            </a:r>
            <a:r>
              <a:rPr lang="ro-RO" altLang="en-US" sz="2500" dirty="0" err="1" smtClean="0">
                <a:latin typeface="Tahoma" panose="020B0604030504040204" pitchFamily="34" charset="0"/>
              </a:rPr>
              <a:t>proce</a:t>
            </a:r>
            <a:r>
              <a:rPr lang="en-US" altLang="en-US" sz="2500" dirty="0" smtClean="0">
                <a:latin typeface="Tahoma" panose="020B0604030504040204" pitchFamily="34" charset="0"/>
              </a:rPr>
              <a:t>s</a:t>
            </a:r>
            <a:r>
              <a:rPr lang="ro-RO" altLang="en-US" sz="2500" dirty="0" smtClean="0">
                <a:latin typeface="Tahoma" panose="020B0604030504040204" pitchFamily="34" charset="0"/>
              </a:rPr>
              <a:t>s</a:t>
            </a: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activities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Resources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tools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Scheduling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ro-RO" altLang="en-US" sz="2500" dirty="0" smtClean="0">
                <a:latin typeface="Tahoma" panose="020B0604030504040204" pitchFamily="34" charset="0"/>
              </a:rPr>
              <a:t>Responsabili</a:t>
            </a:r>
            <a:r>
              <a:rPr lang="en-US" altLang="en-US" sz="2500" dirty="0" smtClean="0">
                <a:latin typeface="Tahoma" panose="020B0604030504040204" pitchFamily="34" charset="0"/>
              </a:rPr>
              <a:t>ties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QMS records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/>
            <a:endParaRPr lang="ro-RO" alt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US" altLang="en-US" sz="3600" dirty="0" smtClean="0"/>
              <a:t>A </a:t>
            </a:r>
            <a:r>
              <a:rPr lang="en-GB" altLang="en-US" sz="3600" dirty="0"/>
              <a:t>g</a:t>
            </a:r>
            <a:r>
              <a:rPr lang="en-GB" altLang="en-US" sz="3600" dirty="0" smtClean="0"/>
              <a:t>eneral </a:t>
            </a:r>
            <a:r>
              <a:rPr lang="en-GB" altLang="en-US" sz="3600" dirty="0"/>
              <a:t>description of the </a:t>
            </a:r>
            <a:r>
              <a:rPr lang="en-US" altLang="en-US" sz="3600" dirty="0" smtClean="0"/>
              <a:t>training event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3181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Overview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Participants and training needs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9940636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err="1" smtClean="0">
                <a:latin typeface="Tahoma" panose="020B0604030504040204" pitchFamily="34" charset="0"/>
              </a:rPr>
              <a:t>Numbe</a:t>
            </a:r>
            <a:r>
              <a:rPr lang="ro-RO" altLang="en-US" sz="2800" dirty="0" smtClean="0">
                <a:latin typeface="Tahoma" panose="020B0604030504040204" pitchFamily="34" charset="0"/>
              </a:rPr>
              <a:t>r </a:t>
            </a:r>
            <a:r>
              <a:rPr lang="en-US" altLang="en-US" sz="2800" dirty="0" smtClean="0">
                <a:latin typeface="Tahoma" panose="020B0604030504040204" pitchFamily="34" charset="0"/>
              </a:rPr>
              <a:t>of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participan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ts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Knowledge and skills </a:t>
            </a:r>
            <a:r>
              <a:rPr lang="en-US" altLang="en-US" sz="2800" dirty="0">
                <a:latin typeface="Tahoma" panose="020B0604030504040204" pitchFamily="34" charset="0"/>
              </a:rPr>
              <a:t>b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ackground</a:t>
            </a:r>
            <a:r>
              <a:rPr lang="ro-RO" altLang="en-US" sz="2800" dirty="0" smtClean="0">
                <a:latin typeface="Tahoma" panose="020B0604030504040204" pitchFamily="34" charset="0"/>
              </a:rPr>
              <a:t>,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experi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ence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Training needs directly connected to the training objectives </a:t>
            </a: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07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Performance and learning outcomes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10688782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2800" dirty="0">
                <a:latin typeface="Tahoma" panose="020B0604030504040204" pitchFamily="34" charset="0"/>
              </a:rPr>
              <a:t>Identifying gaps in existing knowledge/skills </a:t>
            </a:r>
          </a:p>
          <a:p>
            <a:pPr>
              <a:lnSpc>
                <a:spcPct val="80000"/>
              </a:lnSpc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ahoma" panose="020B0604030504040204" pitchFamily="34" charset="0"/>
              </a:rPr>
              <a:t>New knowledge</a:t>
            </a:r>
            <a:r>
              <a:rPr lang="ro-RO" altLang="en-US" sz="2800" dirty="0" smtClean="0">
                <a:latin typeface="Tahoma" panose="020B0604030504040204" pitchFamily="34" charset="0"/>
              </a:rPr>
              <a:t>/</a:t>
            </a:r>
            <a:r>
              <a:rPr lang="en-US" altLang="en-US" sz="2800" dirty="0" smtClean="0">
                <a:latin typeface="Tahoma" panose="020B0604030504040204" pitchFamily="34" charset="0"/>
              </a:rPr>
              <a:t>skills to be attained after the training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GB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2800" dirty="0">
                <a:latin typeface="Tahoma" panose="020B0604030504040204" pitchFamily="34" charset="0"/>
              </a:rPr>
              <a:t>Identification of measurable objectives associated with the </a:t>
            </a:r>
            <a:r>
              <a:rPr lang="en-GB" altLang="en-US" sz="2800" dirty="0" smtClean="0">
                <a:latin typeface="Tahoma" panose="020B0604030504040204" pitchFamily="34" charset="0"/>
              </a:rPr>
              <a:t>knowledge/skills </a:t>
            </a:r>
            <a:r>
              <a:rPr lang="en-GB" altLang="en-US" sz="2800" dirty="0">
                <a:latin typeface="Tahoma" panose="020B0604030504040204" pitchFamily="34" charset="0"/>
              </a:rPr>
              <a:t>to be acquired </a:t>
            </a:r>
          </a:p>
          <a:p>
            <a:pPr>
              <a:lnSpc>
                <a:spcPct val="80000"/>
              </a:lnSpc>
            </a:pPr>
            <a:endParaRPr lang="en-GB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14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57601" y="2098959"/>
            <a:ext cx="941693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GB" altLang="en-US" sz="3600" dirty="0"/>
              <a:t>Detailed description of the content of the training, in accordance with the objectives of the training </a:t>
            </a:r>
          </a:p>
          <a:p>
            <a:pPr marL="0" indent="0">
              <a:buNone/>
            </a:pPr>
            <a:r>
              <a:rPr lang="en-GB" altLang="en-US" sz="3600" dirty="0"/>
              <a:t> </a:t>
            </a: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57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5800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Limitations @ risks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399" y="1752600"/>
            <a:ext cx="10821786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latin typeface="Tahoma" panose="020B0604030504040204" pitchFamily="34" charset="0"/>
              </a:rPr>
              <a:t>Identify a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ny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ro-RO" altLang="en-US" sz="2800" dirty="0" err="1">
                <a:latin typeface="Tahoma" panose="020B0604030504040204" pitchFamily="34" charset="0"/>
              </a:rPr>
              <a:t>limitations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r>
              <a:rPr lang="ro-RO" altLang="en-US" sz="2800" dirty="0" err="1">
                <a:latin typeface="Tahoma" panose="020B0604030504040204" pitchFamily="34" charset="0"/>
              </a:rPr>
              <a:t>related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r>
              <a:rPr lang="ro-RO" altLang="en-US" sz="2800" dirty="0" err="1">
                <a:latin typeface="Tahoma" panose="020B0604030504040204" pitchFamily="34" charset="0"/>
              </a:rPr>
              <a:t>to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</a:p>
          <a:p>
            <a:pPr lvl="1"/>
            <a:r>
              <a:rPr lang="en-US" altLang="en-US" sz="2400" dirty="0" smtClean="0">
                <a:latin typeface="Tahoma" panose="020B0604030504040204" pitchFamily="34" charset="0"/>
              </a:rPr>
              <a:t>time,</a:t>
            </a:r>
          </a:p>
          <a:p>
            <a:pPr lvl="1"/>
            <a:r>
              <a:rPr lang="en-US" altLang="en-US" sz="2400" dirty="0" smtClean="0">
                <a:latin typeface="Tahoma" panose="020B0604030504040204" pitchFamily="34" charset="0"/>
              </a:rPr>
              <a:t>resources,</a:t>
            </a:r>
          </a:p>
          <a:p>
            <a:pPr lvl="1"/>
            <a:r>
              <a:rPr lang="en-US" altLang="en-US" sz="2400" dirty="0" err="1">
                <a:latin typeface="Tahoma" panose="020B0604030504040204" pitchFamily="34" charset="0"/>
              </a:rPr>
              <a:t>e</a:t>
            </a:r>
            <a:r>
              <a:rPr lang="en-US" altLang="en-US" sz="2400" dirty="0" err="1" smtClean="0">
                <a:latin typeface="Tahoma" panose="020B0604030504040204" pitchFamily="34" charset="0"/>
              </a:rPr>
              <a:t>quipments</a:t>
            </a:r>
            <a:r>
              <a:rPr lang="en-US" altLang="en-US" sz="2400" dirty="0" smtClean="0">
                <a:latin typeface="Tahoma" panose="020B0604030504040204" pitchFamily="34" charset="0"/>
              </a:rPr>
              <a:t>.</a:t>
            </a: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en-GB" altLang="en-US" sz="2800" dirty="0">
                <a:latin typeface="Tahoma" panose="020B0604030504040204" pitchFamily="34" charset="0"/>
              </a:rPr>
              <a:t>R</a:t>
            </a:r>
            <a:r>
              <a:rPr lang="en-GB" altLang="en-US" sz="2800" dirty="0" smtClean="0">
                <a:latin typeface="Tahoma" panose="020B0604030504040204" pitchFamily="34" charset="0"/>
              </a:rPr>
              <a:t>isks </a:t>
            </a:r>
            <a:r>
              <a:rPr lang="en-GB" altLang="en-US" sz="2800" dirty="0">
                <a:latin typeface="Tahoma" panose="020B0604030504040204" pitchFamily="34" charset="0"/>
              </a:rPr>
              <a:t>associated with the identified limitations </a:t>
            </a:r>
            <a:r>
              <a:rPr lang="en-GB" altLang="en-US" sz="2800" dirty="0" smtClean="0">
                <a:latin typeface="Tahoma" panose="020B0604030504040204" pitchFamily="34" charset="0"/>
              </a:rPr>
              <a:t>shall </a:t>
            </a:r>
            <a:r>
              <a:rPr lang="en-GB" altLang="en-US" sz="2800" dirty="0">
                <a:latin typeface="Tahoma" panose="020B0604030504040204" pitchFamily="34" charset="0"/>
              </a:rPr>
              <a:t>be specified</a:t>
            </a:r>
          </a:p>
          <a:p>
            <a:endParaRPr lang="en-GB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974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Learning solutions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382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o-RO" altLang="en-US" sz="2800" dirty="0" err="1" smtClean="0">
                <a:latin typeface="Tahoma" panose="020B0604030504040204" pitchFamily="34" charset="0"/>
              </a:rPr>
              <a:t>Identif</a:t>
            </a:r>
            <a:r>
              <a:rPr lang="en-US" altLang="en-US" sz="2800" dirty="0" smtClean="0">
                <a:latin typeface="Tahoma" panose="020B0604030504040204" pitchFamily="34" charset="0"/>
              </a:rPr>
              <a:t>y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en-US" altLang="en-US" sz="2800" dirty="0" smtClean="0">
                <a:latin typeface="Tahoma" panose="020B0604030504040204" pitchFamily="34" charset="0"/>
              </a:rPr>
              <a:t>learning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solu</a:t>
            </a:r>
            <a:r>
              <a:rPr lang="en-US" altLang="en-US" sz="2800" dirty="0" smtClean="0">
                <a:latin typeface="Tahoma" panose="020B0604030504040204" pitchFamily="34" charset="0"/>
              </a:rPr>
              <a:t>t</a:t>
            </a:r>
            <a:r>
              <a:rPr lang="ro-RO" altLang="en-US" sz="2800" dirty="0" smtClean="0">
                <a:latin typeface="Tahoma" panose="020B0604030504040204" pitchFamily="34" charset="0"/>
              </a:rPr>
              <a:t>i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ons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</a:p>
          <a:p>
            <a:pPr lvl="1"/>
            <a:r>
              <a:rPr lang="en-US" altLang="en-US" dirty="0" smtClean="0">
                <a:latin typeface="Tahoma" panose="020B0604030504040204" pitchFamily="34" charset="0"/>
              </a:rPr>
              <a:t>Presentations (F2F/online), </a:t>
            </a:r>
          </a:p>
          <a:p>
            <a:pPr lvl="1"/>
            <a:r>
              <a:rPr lang="en-US" altLang="en-US" dirty="0" smtClean="0">
                <a:latin typeface="Tahoma" panose="020B0604030504040204" pitchFamily="34" charset="0"/>
              </a:rPr>
              <a:t>Case studies, </a:t>
            </a:r>
          </a:p>
          <a:p>
            <a:pPr lvl="1"/>
            <a:r>
              <a:rPr lang="en-US" altLang="en-US" dirty="0" smtClean="0">
                <a:latin typeface="Tahoma" panose="020B0604030504040204" pitchFamily="34" charset="0"/>
              </a:rPr>
              <a:t>Simulations, </a:t>
            </a:r>
          </a:p>
          <a:p>
            <a:pPr lvl="1"/>
            <a:r>
              <a:rPr lang="en-US" altLang="en-US" dirty="0" smtClean="0">
                <a:latin typeface="Tahoma" panose="020B0604030504040204" pitchFamily="34" charset="0"/>
              </a:rPr>
              <a:t>Self study, </a:t>
            </a:r>
          </a:p>
          <a:p>
            <a:pPr lvl="1"/>
            <a:r>
              <a:rPr lang="en-US" altLang="en-US" dirty="0">
                <a:latin typeface="Tahoma" panose="020B0604030504040204" pitchFamily="34" charset="0"/>
              </a:rPr>
              <a:t>M</a:t>
            </a:r>
            <a:r>
              <a:rPr lang="en-US" altLang="en-US" dirty="0" smtClean="0">
                <a:latin typeface="Tahoma" panose="020B0604030504040204" pitchFamily="34" charset="0"/>
              </a:rPr>
              <a:t>entoring</a:t>
            </a:r>
            <a:r>
              <a:rPr lang="ro-RO" altLang="en-US" dirty="0" smtClean="0">
                <a:latin typeface="Tahoma" panose="020B0604030504040204" pitchFamily="34" charset="0"/>
              </a:rPr>
              <a:t>,</a:t>
            </a:r>
          </a:p>
          <a:p>
            <a:pPr lvl="1"/>
            <a:r>
              <a:rPr lang="en-US" altLang="en-US" dirty="0" err="1">
                <a:latin typeface="Tahoma" panose="020B0604030504040204" pitchFamily="34" charset="0"/>
              </a:rPr>
              <a:t>C</a:t>
            </a:r>
            <a:r>
              <a:rPr lang="ro-RO" altLang="en-US" dirty="0" err="1" smtClean="0">
                <a:latin typeface="Tahoma" panose="020B0604030504040204" pitchFamily="34" charset="0"/>
              </a:rPr>
              <a:t>oaching</a:t>
            </a:r>
            <a:r>
              <a:rPr lang="ro-RO" altLang="en-US" dirty="0" smtClean="0">
                <a:latin typeface="Tahoma" panose="020B0604030504040204" pitchFamily="34" charset="0"/>
              </a:rPr>
              <a:t>.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490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Evaluation of learning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399" y="1752600"/>
            <a:ext cx="11287299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2800" dirty="0">
                <a:latin typeface="Tahoma" panose="020B0604030504040204" pitchFamily="34" charset="0"/>
              </a:rPr>
              <a:t>The evaluation plan </a:t>
            </a:r>
            <a:r>
              <a:rPr lang="en-GB" altLang="en-US" sz="2800" dirty="0" smtClean="0">
                <a:latin typeface="Tahoma" panose="020B0604030504040204" pitchFamily="34" charset="0"/>
              </a:rPr>
              <a:t>shall </a:t>
            </a:r>
            <a:r>
              <a:rPr lang="en-GB" altLang="en-US" sz="2800" dirty="0">
                <a:latin typeface="Tahoma" panose="020B0604030504040204" pitchFamily="34" charset="0"/>
              </a:rPr>
              <a:t>be described, including </a:t>
            </a:r>
          </a:p>
          <a:p>
            <a:pPr lvl="1"/>
            <a:r>
              <a:rPr lang="it-IT" altLang="en-US" dirty="0" smtClean="0">
                <a:latin typeface="Tahoma" panose="020B0604030504040204" pitchFamily="34" charset="0"/>
              </a:rPr>
              <a:t>tests, </a:t>
            </a:r>
            <a:endParaRPr lang="ro-RO" altLang="en-US" dirty="0" smtClean="0">
              <a:latin typeface="Tahoma" panose="020B0604030504040204" pitchFamily="34" charset="0"/>
            </a:endParaRPr>
          </a:p>
          <a:p>
            <a:pPr lvl="1"/>
            <a:r>
              <a:rPr lang="it-IT" altLang="en-US" dirty="0">
                <a:latin typeface="Tahoma" panose="020B0604030504040204" pitchFamily="34" charset="0"/>
              </a:rPr>
              <a:t>a</a:t>
            </a:r>
            <a:r>
              <a:rPr lang="it-IT" altLang="en-US" dirty="0" smtClean="0">
                <a:latin typeface="Tahoma" panose="020B0604030504040204" pitchFamily="34" charset="0"/>
              </a:rPr>
              <a:t>ny evaluated activities, </a:t>
            </a:r>
            <a:endParaRPr lang="ro-RO" altLang="en-US" dirty="0" smtClean="0">
              <a:latin typeface="Tahoma" panose="020B0604030504040204" pitchFamily="34" charset="0"/>
            </a:endParaRPr>
          </a:p>
          <a:p>
            <a:pPr lvl="1"/>
            <a:r>
              <a:rPr lang="en-GB" altLang="en-US" dirty="0">
                <a:latin typeface="Tahoma" panose="020B0604030504040204" pitchFamily="34" charset="0"/>
              </a:rPr>
              <a:t>projects or products </a:t>
            </a:r>
            <a:r>
              <a:rPr lang="en-GB" altLang="en-US" dirty="0" smtClean="0">
                <a:latin typeface="Tahoma" panose="020B0604030504040204" pitchFamily="34" charset="0"/>
              </a:rPr>
              <a:t>presented </a:t>
            </a:r>
            <a:r>
              <a:rPr lang="en-GB" altLang="en-US" dirty="0">
                <a:latin typeface="Tahoma" panose="020B0604030504040204" pitchFamily="34" charset="0"/>
              </a:rPr>
              <a:t>by learners </a:t>
            </a:r>
            <a:r>
              <a:rPr lang="en-GB" altLang="en-US" dirty="0" smtClean="0">
                <a:latin typeface="Tahoma" panose="020B0604030504040204" pitchFamily="34" charset="0"/>
              </a:rPr>
              <a:t>that shall </a:t>
            </a:r>
            <a:r>
              <a:rPr lang="en-GB" altLang="en-US" dirty="0">
                <a:latin typeface="Tahoma" panose="020B0604030504040204" pitchFamily="34" charset="0"/>
              </a:rPr>
              <a:t>be </a:t>
            </a:r>
            <a:r>
              <a:rPr lang="en-GB" altLang="en-US" dirty="0" smtClean="0">
                <a:latin typeface="Tahoma" panose="020B0604030504040204" pitchFamily="34" charset="0"/>
              </a:rPr>
              <a:t>assessed</a:t>
            </a:r>
            <a:r>
              <a:rPr lang="it-IT" altLang="en-US" dirty="0" smtClean="0">
                <a:latin typeface="Tahoma" panose="020B0604030504040204" pitchFamily="34" charset="0"/>
              </a:rPr>
              <a:t>.</a:t>
            </a:r>
            <a:r>
              <a:rPr lang="it-IT" altLang="en-US" i="1" dirty="0" smtClean="0"/>
              <a:t> </a:t>
            </a:r>
            <a:endParaRPr lang="ro-RO" altLang="en-US" i="1" dirty="0" smtClean="0"/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altLang="en-US" sz="2800" dirty="0">
                <a:latin typeface="Tahoma" panose="020B0604030504040204" pitchFamily="34" charset="0"/>
              </a:rPr>
              <a:t>Correlated with desired learning outcomes </a:t>
            </a:r>
          </a:p>
          <a:p>
            <a:endParaRPr lang="en-GB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9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9100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Evaluation of the training process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399" y="1752600"/>
            <a:ext cx="10805161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2800" dirty="0" smtClean="0">
                <a:latin typeface="Tahoma" panose="020B0604030504040204" pitchFamily="34" charset="0"/>
              </a:rPr>
              <a:t>An </a:t>
            </a:r>
            <a:r>
              <a:rPr lang="en-GB" altLang="en-US" sz="2800" dirty="0">
                <a:latin typeface="Tahoma" panose="020B0604030504040204" pitchFamily="34" charset="0"/>
              </a:rPr>
              <a:t>analysis of the training process within the training unit </a:t>
            </a:r>
            <a:r>
              <a:rPr lang="en-GB" altLang="en-US" sz="2800" dirty="0" smtClean="0">
                <a:latin typeface="Tahoma" panose="020B0604030504040204" pitchFamily="34" charset="0"/>
              </a:rPr>
              <a:t>should be </a:t>
            </a:r>
            <a:r>
              <a:rPr lang="en-GB" altLang="en-US" sz="2800" dirty="0">
                <a:latin typeface="Tahoma" panose="020B0604030504040204" pitchFamily="34" charset="0"/>
              </a:rPr>
              <a:t>made, taking into account the records of the </a:t>
            </a:r>
            <a:r>
              <a:rPr lang="en-GB" altLang="en-US" sz="2800" dirty="0" smtClean="0">
                <a:latin typeface="Tahoma" panose="020B0604030504040204" pitchFamily="34" charset="0"/>
              </a:rPr>
              <a:t>process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 lvl="1"/>
            <a:r>
              <a:rPr lang="en-GB" altLang="en-US" dirty="0">
                <a:latin typeface="Tahoma" panose="020B0604030504040204" pitchFamily="34" charset="0"/>
              </a:rPr>
              <a:t>results obtained at the license examination</a:t>
            </a:r>
          </a:p>
          <a:p>
            <a:pPr lvl="1"/>
            <a:endParaRPr lang="en-GB" altLang="en-US" dirty="0">
              <a:latin typeface="Tahoma" panose="020B0604030504040204" pitchFamily="34" charset="0"/>
            </a:endParaRPr>
          </a:p>
          <a:p>
            <a:pPr lvl="1"/>
            <a:r>
              <a:rPr lang="ro-RO" altLang="en-US" dirty="0">
                <a:latin typeface="Tahoma" panose="020B0604030504040204" pitchFamily="34" charset="0"/>
              </a:rPr>
              <a:t>local </a:t>
            </a:r>
            <a:r>
              <a:rPr lang="ro-RO" altLang="en-US" dirty="0" err="1">
                <a:latin typeface="Tahoma" panose="020B0604030504040204" pitchFamily="34" charset="0"/>
              </a:rPr>
              <a:t>competency</a:t>
            </a:r>
            <a:r>
              <a:rPr lang="ro-RO" altLang="en-US" dirty="0">
                <a:latin typeface="Tahoma" panose="020B0604030504040204" pitchFamily="34" charset="0"/>
              </a:rPr>
              <a:t> </a:t>
            </a:r>
            <a:r>
              <a:rPr lang="ro-RO" altLang="en-US" dirty="0" err="1">
                <a:latin typeface="Tahoma" panose="020B0604030504040204" pitchFamily="34" charset="0"/>
              </a:rPr>
              <a:t>assessments</a:t>
            </a:r>
            <a:endParaRPr lang="ro-RO" altLang="en-US" dirty="0">
              <a:latin typeface="Tahoma" panose="020B0604030504040204" pitchFamily="34" charset="0"/>
            </a:endParaRPr>
          </a:p>
          <a:p>
            <a:pPr lvl="1"/>
            <a:endParaRPr lang="ro-RO" altLang="en-US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r>
              <a:rPr lang="en-GB" altLang="en-US" sz="2800" dirty="0">
                <a:latin typeface="Tahoma" panose="020B0604030504040204" pitchFamily="34" charset="0"/>
              </a:rPr>
              <a:t> and the possibility of its </a:t>
            </a:r>
            <a:r>
              <a:rPr lang="en-GB" altLang="en-US" sz="2800" dirty="0" smtClean="0">
                <a:latin typeface="Tahoma" panose="020B0604030504040204" pitchFamily="34" charset="0"/>
              </a:rPr>
              <a:t>supervision.</a:t>
            </a:r>
            <a:endParaRPr lang="en-GB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dirty="0" smtClean="0"/>
              <a:t> 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5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384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Learning activities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10555778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latin typeface="Tahoma" panose="020B0604030504040204" pitchFamily="34" charset="0"/>
              </a:rPr>
              <a:t>individual study of documentation,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en-GB" altLang="en-US" sz="2800" dirty="0">
                <a:latin typeface="Tahoma" panose="020B0604030504040204" pitchFamily="34" charset="0"/>
              </a:rPr>
              <a:t>observation of the operational activity</a:t>
            </a:r>
            <a:r>
              <a:rPr lang="en-US" altLang="en-US" sz="2800" dirty="0" smtClean="0">
                <a:latin typeface="Tahoma" panose="020B0604030504040204" pitchFamily="34" charset="0"/>
              </a:rPr>
              <a:t>,</a:t>
            </a: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exercises</a:t>
            </a:r>
            <a:r>
              <a:rPr lang="ro-RO" altLang="en-US" sz="2800" dirty="0" smtClean="0">
                <a:latin typeface="Tahoma" panose="020B0604030504040204" pitchFamily="34" charset="0"/>
              </a:rPr>
              <a:t>,</a:t>
            </a: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en-GB" altLang="en-US" sz="2800" dirty="0">
                <a:latin typeface="Tahoma" panose="020B0604030504040204" pitchFamily="34" charset="0"/>
              </a:rPr>
              <a:t>participation in simulations of special cases</a:t>
            </a:r>
            <a:r>
              <a:rPr lang="ro-RO" altLang="en-US" sz="2800" dirty="0" smtClean="0">
                <a:latin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1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3688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Resources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0772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Tahoma" panose="020B0604030504040204" pitchFamily="34" charset="0"/>
              </a:rPr>
              <a:t>Training r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es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ou</a:t>
            </a:r>
            <a:r>
              <a:rPr lang="ro-RO" altLang="en-US" sz="2800" dirty="0" smtClean="0">
                <a:latin typeface="Tahoma" panose="020B0604030504040204" pitchFamily="34" charset="0"/>
              </a:rPr>
              <a:t>r</a:t>
            </a:r>
            <a:r>
              <a:rPr lang="en-US" altLang="en-US" sz="2800" dirty="0" smtClean="0">
                <a:latin typeface="Tahoma" panose="020B0604030504040204" pitchFamily="34" charset="0"/>
              </a:rPr>
              <a:t>c</a:t>
            </a:r>
            <a:r>
              <a:rPr lang="ro-RO" altLang="en-US" sz="2800" dirty="0" smtClean="0">
                <a:latin typeface="Tahoma" panose="020B0604030504040204" pitchFamily="34" charset="0"/>
              </a:rPr>
              <a:t>e</a:t>
            </a:r>
            <a:r>
              <a:rPr lang="en-US" altLang="en-US" sz="2800" dirty="0" smtClean="0">
                <a:latin typeface="Tahoma" panose="020B0604030504040204" pitchFamily="34" charset="0"/>
              </a:rPr>
              <a:t>s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t</a:t>
            </a:r>
            <a:r>
              <a:rPr lang="en-US" altLang="en-US" sz="2400" dirty="0" smtClean="0">
                <a:latin typeface="Tahoma" panose="020B0604030504040204" pitchFamily="34" charset="0"/>
              </a:rPr>
              <a:t>raining 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su</a:t>
            </a:r>
            <a:r>
              <a:rPr lang="en-US" altLang="en-US" sz="2400" dirty="0" smtClean="0">
                <a:latin typeface="Tahoma" panose="020B0604030504040204" pitchFamily="34" charset="0"/>
              </a:rPr>
              <a:t>p</a:t>
            </a:r>
            <a:r>
              <a:rPr lang="ro-RO" altLang="en-US" sz="2400" dirty="0" smtClean="0">
                <a:latin typeface="Tahoma" panose="020B0604030504040204" pitchFamily="34" charset="0"/>
              </a:rPr>
              <a:t>port</a:t>
            </a:r>
            <a:r>
              <a:rPr lang="en-US" altLang="en-US" sz="2400" dirty="0" smtClean="0">
                <a:latin typeface="Tahoma" panose="020B0604030504040204" pitchFamily="34" charset="0"/>
              </a:rPr>
              <a:t>,</a:t>
            </a:r>
          </a:p>
          <a:p>
            <a:pPr lvl="1">
              <a:lnSpc>
                <a:spcPct val="90000"/>
              </a:lnSpc>
            </a:pPr>
            <a:r>
              <a:rPr lang="ro-RO" altLang="en-US" sz="2400" dirty="0" smtClean="0">
                <a:latin typeface="Tahoma" panose="020B0604030504040204" pitchFamily="34" charset="0"/>
              </a:rPr>
              <a:t>Manual</a:t>
            </a:r>
            <a:r>
              <a:rPr lang="en-US" altLang="en-US" sz="2400" dirty="0" smtClean="0">
                <a:latin typeface="Tahoma" panose="020B0604030504040204" pitchFamily="34" charset="0"/>
              </a:rPr>
              <a:t>s,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ro-RO" altLang="en-US" sz="2400" dirty="0" smtClean="0">
                <a:latin typeface="Tahoma" panose="020B0604030504040204" pitchFamily="34" charset="0"/>
              </a:rPr>
              <a:t>audio-video</a:t>
            </a:r>
            <a:r>
              <a:rPr lang="en-US" altLang="en-US" sz="2400" dirty="0" smtClean="0">
                <a:latin typeface="Tahoma" panose="020B0604030504040204" pitchFamily="34" charset="0"/>
              </a:rPr>
              <a:t> </a:t>
            </a:r>
            <a:r>
              <a:rPr lang="ro-RO" altLang="en-US" sz="2400" dirty="0" smtClean="0">
                <a:latin typeface="Tahoma" panose="020B0604030504040204" pitchFamily="34" charset="0"/>
              </a:rPr>
              <a:t>pre</a:t>
            </a:r>
            <a:r>
              <a:rPr lang="en-US" altLang="en-US" sz="2400" dirty="0" smtClean="0">
                <a:latin typeface="Tahoma" panose="020B0604030504040204" pitchFamily="34" charset="0"/>
              </a:rPr>
              <a:t>s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ent</a:t>
            </a:r>
            <a:r>
              <a:rPr lang="en-US" altLang="en-US" sz="2400" dirty="0" smtClean="0">
                <a:latin typeface="Tahoma" panose="020B0604030504040204" pitchFamily="34" charset="0"/>
              </a:rPr>
              <a:t>at</a:t>
            </a:r>
            <a:r>
              <a:rPr lang="ro-RO" altLang="en-US" sz="2400" dirty="0" smtClean="0">
                <a:latin typeface="Tahoma" panose="020B0604030504040204" pitchFamily="34" charset="0"/>
              </a:rPr>
              <a:t>i</a:t>
            </a:r>
            <a:r>
              <a:rPr lang="en-US" altLang="en-US" sz="2400" dirty="0" err="1" smtClean="0">
                <a:latin typeface="Tahoma" panose="020B0604030504040204" pitchFamily="34" charset="0"/>
              </a:rPr>
              <a:t>ons</a:t>
            </a:r>
            <a:r>
              <a:rPr lang="en-US" altLang="en-US" sz="2400" dirty="0" smtClean="0">
                <a:latin typeface="Tahoma" panose="020B0604030504040204" pitchFamily="34" charset="0"/>
              </a:rPr>
              <a:t>,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endParaRPr lang="en-US" altLang="en-US" sz="2400" dirty="0" smtClean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w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eb</a:t>
            </a:r>
            <a:r>
              <a:rPr lang="en-US" altLang="en-US" sz="2400" dirty="0" smtClean="0">
                <a:latin typeface="Tahoma" panose="020B0604030504040204" pitchFamily="34" charset="0"/>
              </a:rPr>
              <a:t> </a:t>
            </a:r>
            <a:r>
              <a:rPr lang="ro-RO" altLang="en-US" sz="2400" dirty="0" smtClean="0">
                <a:latin typeface="Tahoma" panose="020B0604030504040204" pitchFamily="34" charset="0"/>
              </a:rPr>
              <a:t>pag</a:t>
            </a:r>
            <a:r>
              <a:rPr lang="en-US" altLang="en-US" sz="2400" dirty="0" err="1" smtClean="0">
                <a:latin typeface="Tahoma" panose="020B0604030504040204" pitchFamily="34" charset="0"/>
              </a:rPr>
              <a:t>es</a:t>
            </a:r>
            <a:r>
              <a:rPr lang="en-US" altLang="en-US" sz="2400" dirty="0" smtClean="0">
                <a:latin typeface="Tahoma" panose="020B0604030504040204" pitchFamily="34" charset="0"/>
              </a:rPr>
              <a:t>,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endParaRPr lang="en-US" altLang="en-US" sz="2400" dirty="0" smtClean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f</a:t>
            </a:r>
            <a:r>
              <a:rPr lang="en-US" altLang="en-US" sz="2400" dirty="0" smtClean="0">
                <a:latin typeface="Tahoma" panose="020B0604030504040204" pitchFamily="34" charset="0"/>
              </a:rPr>
              <a:t>ree r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es</a:t>
            </a:r>
            <a:r>
              <a:rPr lang="en-US" altLang="en-US" sz="2400" dirty="0" err="1" smtClean="0">
                <a:latin typeface="Tahoma" panose="020B0604030504040204" pitchFamily="34" charset="0"/>
              </a:rPr>
              <a:t>ou</a:t>
            </a:r>
            <a:r>
              <a:rPr lang="ro-RO" altLang="en-US" sz="2400" dirty="0" smtClean="0">
                <a:latin typeface="Tahoma" panose="020B0604030504040204" pitchFamily="34" charset="0"/>
              </a:rPr>
              <a:t>r</a:t>
            </a:r>
            <a:r>
              <a:rPr lang="en-US" altLang="en-US" sz="2400" dirty="0" smtClean="0">
                <a:latin typeface="Tahoma" panose="020B0604030504040204" pitchFamily="34" charset="0"/>
              </a:rPr>
              <a:t>c</a:t>
            </a:r>
            <a:r>
              <a:rPr lang="ro-RO" altLang="en-US" sz="2400" dirty="0" smtClean="0">
                <a:latin typeface="Tahoma" panose="020B0604030504040204" pitchFamily="34" charset="0"/>
              </a:rPr>
              <a:t>e</a:t>
            </a:r>
            <a:r>
              <a:rPr lang="en-US" altLang="en-US" sz="2400" dirty="0" smtClean="0">
                <a:latin typeface="Tahoma" panose="020B0604030504040204" pitchFamily="34" charset="0"/>
              </a:rPr>
              <a:t>s, wikis.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 marL="342900" lvl="1" indent="-342900">
              <a:lnSpc>
                <a:spcPct val="90000"/>
              </a:lnSpc>
              <a:buFont typeface="Arial"/>
              <a:buChar char="•"/>
            </a:pPr>
            <a:endParaRPr lang="en-US" altLang="en-US" dirty="0" smtClean="0">
              <a:latin typeface="Tahoma" panose="020B0604030504040204" pitchFamily="34" charset="0"/>
            </a:endParaRPr>
          </a:p>
          <a:p>
            <a:pPr marL="342900" lvl="1" indent="-342900">
              <a:lnSpc>
                <a:spcPct val="90000"/>
              </a:lnSpc>
              <a:buFont typeface="Arial"/>
              <a:buChar char="•"/>
            </a:pPr>
            <a:r>
              <a:rPr lang="en-US" altLang="en-US" dirty="0" smtClean="0">
                <a:latin typeface="Tahoma" panose="020B0604030504040204" pitchFamily="34" charset="0"/>
              </a:rPr>
              <a:t>H</a:t>
            </a:r>
            <a:r>
              <a:rPr lang="ro-RO" altLang="en-US" dirty="0" smtClean="0">
                <a:latin typeface="Tahoma" panose="020B0604030504040204" pitchFamily="34" charset="0"/>
              </a:rPr>
              <a:t>uman</a:t>
            </a:r>
            <a:r>
              <a:rPr lang="en-US" altLang="en-US" dirty="0" smtClean="0">
                <a:latin typeface="Tahoma" panose="020B0604030504040204" pitchFamily="34" charset="0"/>
              </a:rPr>
              <a:t> r</a:t>
            </a:r>
            <a:r>
              <a:rPr lang="ro-RO" altLang="en-US" dirty="0" smtClean="0">
                <a:latin typeface="Tahoma" panose="020B0604030504040204" pitchFamily="34" charset="0"/>
              </a:rPr>
              <a:t>e</a:t>
            </a:r>
            <a:r>
              <a:rPr lang="en-US" altLang="en-US" dirty="0" err="1" smtClean="0">
                <a:latin typeface="Tahoma" panose="020B0604030504040204" pitchFamily="34" charset="0"/>
              </a:rPr>
              <a:t>sou</a:t>
            </a:r>
            <a:r>
              <a:rPr lang="ro-RO" altLang="en-US" dirty="0" smtClean="0">
                <a:latin typeface="Tahoma" panose="020B0604030504040204" pitchFamily="34" charset="0"/>
              </a:rPr>
              <a:t>r</a:t>
            </a:r>
            <a:r>
              <a:rPr lang="en-US" altLang="en-US" dirty="0" err="1" smtClean="0">
                <a:latin typeface="Tahoma" panose="020B0604030504040204" pitchFamily="34" charset="0"/>
              </a:rPr>
              <a:t>ces</a:t>
            </a:r>
            <a:endParaRPr lang="ro-RO" altLang="en-US" dirty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ro-RO" altLang="en-US" sz="2400" dirty="0" smtClean="0">
                <a:latin typeface="Tahoma" panose="020B0604030504040204" pitchFamily="34" charset="0"/>
              </a:rPr>
              <a:t>Intern</a:t>
            </a:r>
            <a:r>
              <a:rPr lang="en-US" altLang="en-US" sz="2400" dirty="0" smtClean="0">
                <a:latin typeface="Tahoma" panose="020B0604030504040204" pitchFamily="34" charset="0"/>
              </a:rPr>
              <a:t>al,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ro-RO" altLang="en-US" sz="2400" dirty="0" smtClean="0">
                <a:latin typeface="Tahoma" panose="020B0604030504040204" pitchFamily="34" charset="0"/>
              </a:rPr>
              <a:t>Extern</a:t>
            </a:r>
            <a:r>
              <a:rPr lang="en-US" altLang="en-US" sz="2400" dirty="0" smtClean="0">
                <a:latin typeface="Tahoma" panose="020B0604030504040204" pitchFamily="34" charset="0"/>
              </a:rPr>
              <a:t>al.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7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465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Learning tools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0772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ahoma" panose="020B0604030504040204" pitchFamily="34" charset="0"/>
              </a:rPr>
              <a:t>D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edicate</a:t>
            </a:r>
            <a:r>
              <a:rPr lang="en-US" altLang="en-US" sz="2800" dirty="0" smtClean="0">
                <a:latin typeface="Tahoma" panose="020B0604030504040204" pitchFamily="34" charset="0"/>
              </a:rPr>
              <a:t>d workstations,</a:t>
            </a:r>
          </a:p>
          <a:p>
            <a:pPr>
              <a:lnSpc>
                <a:spcPct val="8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ahoma" panose="020B0604030504040204" pitchFamily="34" charset="0"/>
              </a:rPr>
              <a:t>S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oftware</a:t>
            </a:r>
            <a:r>
              <a:rPr lang="en-US" altLang="en-US" sz="2800" dirty="0" smtClean="0">
                <a:latin typeface="Tahoma" panose="020B0604030504040204" pitchFamily="34" charset="0"/>
              </a:rPr>
              <a:t> apps,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>
                <a:latin typeface="Tahoma" panose="020B0604030504040204" pitchFamily="34" charset="0"/>
              </a:rPr>
              <a:t>A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udio</a:t>
            </a:r>
            <a:r>
              <a:rPr lang="ro-RO" altLang="en-US" sz="2800" dirty="0" smtClean="0">
                <a:latin typeface="Tahoma" panose="020B0604030504040204" pitchFamily="34" charset="0"/>
              </a:rPr>
              <a:t>-video</a:t>
            </a:r>
            <a:r>
              <a:rPr lang="en-US" altLang="en-US" sz="2800" dirty="0" smtClean="0">
                <a:latin typeface="Tahoma" panose="020B0604030504040204" pitchFamily="34" charset="0"/>
              </a:rPr>
              <a:t> m</a:t>
            </a:r>
            <a:r>
              <a:rPr lang="ro-RO" altLang="en-US" sz="2800" dirty="0" smtClean="0">
                <a:latin typeface="Tahoma" panose="020B0604030504040204" pitchFamily="34" charset="0"/>
              </a:rPr>
              <a:t>e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ans</a:t>
            </a:r>
            <a:r>
              <a:rPr lang="en-US" altLang="en-US" sz="2800" dirty="0" smtClean="0">
                <a:latin typeface="Tahoma" panose="020B0604030504040204" pitchFamily="34" charset="0"/>
              </a:rPr>
              <a:t>,</a:t>
            </a:r>
          </a:p>
          <a:p>
            <a:pPr>
              <a:lnSpc>
                <a:spcPct val="8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 dirty="0" smtClean="0">
                <a:latin typeface="Tahoma" panose="020B0604030504040204" pitchFamily="34" charset="0"/>
              </a:rPr>
              <a:t>Flipchart, expendables,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800" dirty="0" smtClean="0">
                <a:latin typeface="Tahoma" panose="020B0604030504040204" pitchFamily="34" charset="0"/>
              </a:rPr>
              <a:t>Etc.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4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8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3838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Scheduling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0772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Main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stages</a:t>
            </a:r>
            <a:r>
              <a:rPr lang="ro-RO" altLang="en-US" sz="2800" dirty="0" smtClean="0">
                <a:latin typeface="Tahoma" panose="020B0604030504040204" pitchFamily="34" charset="0"/>
              </a:rPr>
              <a:t> in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scheduling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ro-RO" altLang="en-US" sz="2800" dirty="0" smtClean="0">
                <a:latin typeface="Tahoma" panose="020B0604030504040204" pitchFamily="34" charset="0"/>
              </a:rPr>
              <a:t>training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delivery</a:t>
            </a:r>
            <a:r>
              <a:rPr lang="en-US" altLang="en-US" sz="2800" dirty="0" smtClean="0">
                <a:latin typeface="Tahoma" panose="020B0604030504040204" pitchFamily="34" charset="0"/>
              </a:rPr>
              <a:t>,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ro-RO" altLang="en-US" sz="2800" dirty="0" err="1">
                <a:latin typeface="Tahoma" panose="020B0604030504040204" pitchFamily="34" charset="0"/>
              </a:rPr>
              <a:t>e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valu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ation</a:t>
            </a:r>
            <a:r>
              <a:rPr lang="ro-RO" altLang="en-US" sz="2800" dirty="0" smtClean="0">
                <a:latin typeface="Tahoma" panose="020B0604030504040204" pitchFamily="34" charset="0"/>
              </a:rPr>
              <a:t> of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learning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ro-RO" altLang="en-US" sz="2800" dirty="0" smtClean="0">
                <a:latin typeface="Tahoma" panose="020B0604030504040204" pitchFamily="34" charset="0"/>
              </a:rPr>
              <a:t>(final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and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partial</a:t>
            </a:r>
            <a:r>
              <a:rPr lang="ro-RO" altLang="en-US" sz="2800" dirty="0" smtClean="0">
                <a:latin typeface="Tahoma" panose="020B0604030504040204" pitchFamily="34" charset="0"/>
              </a:rPr>
              <a:t>),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r>
              <a:rPr lang="ro-RO" altLang="en-US" sz="2800" dirty="0" err="1">
                <a:latin typeface="Tahoma" panose="020B0604030504040204" pitchFamily="34" charset="0"/>
              </a:rPr>
              <a:t>e</a:t>
            </a:r>
            <a:r>
              <a:rPr lang="ro-RO" altLang="en-US" sz="2800" smtClean="0">
                <a:latin typeface="Tahoma" panose="020B0604030504040204" pitchFamily="34" charset="0"/>
              </a:rPr>
              <a:t>valuation</a:t>
            </a:r>
            <a:r>
              <a:rPr lang="ro-RO" altLang="en-US" sz="2800" dirty="0" smtClean="0">
                <a:latin typeface="Tahoma" panose="020B0604030504040204" pitchFamily="34" charset="0"/>
              </a:rPr>
              <a:t> of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the</a:t>
            </a:r>
            <a:r>
              <a:rPr lang="ro-RO" altLang="en-US" sz="2800" dirty="0" smtClean="0">
                <a:latin typeface="Tahoma" panose="020B0604030504040204" pitchFamily="34" charset="0"/>
              </a:rPr>
              <a:t> training </a:t>
            </a:r>
            <a:r>
              <a:rPr lang="ro-RO" altLang="en-US" sz="2800" dirty="0" err="1" smtClean="0">
                <a:latin typeface="Tahoma" panose="020B0604030504040204" pitchFamily="34" charset="0"/>
              </a:rPr>
              <a:t>process</a:t>
            </a:r>
            <a:r>
              <a:rPr lang="ro-RO" altLang="en-US" sz="2800" dirty="0" smtClean="0">
                <a:latin typeface="Tahoma" panose="020B0604030504040204" pitchFamily="34" charset="0"/>
              </a:rPr>
              <a:t>.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2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259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Responsabilities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3400" y="1752600"/>
            <a:ext cx="80772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solidFill>
                  <a:schemeClr val="bg1"/>
                </a:solidFill>
                <a:latin typeface="Tahoma" panose="020B0604030504040204" pitchFamily="34" charset="0"/>
              </a:rPr>
              <a:t>	</a:t>
            </a:r>
            <a:endParaRPr lang="en-US" altLang="en-US" sz="2800" i="1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altLang="en-US" sz="2800" dirty="0">
                <a:latin typeface="Tahoma" panose="020B0604030504040204" pitchFamily="34" charset="0"/>
              </a:rPr>
              <a:t>Description of the responsibility of the persons involved in the </a:t>
            </a:r>
            <a:r>
              <a:rPr lang="en-GB" altLang="en-US" sz="2800" dirty="0" smtClean="0">
                <a:latin typeface="Tahoma" panose="020B0604030504040204" pitchFamily="34" charset="0"/>
              </a:rPr>
              <a:t>training event/process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latin typeface="Tahoma" panose="020B0604030504040204" pitchFamily="34" charset="0"/>
              </a:rPr>
              <a:t>Trainers,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latin typeface="Tahoma" panose="020B0604030504040204" pitchFamily="34" charset="0"/>
              </a:rPr>
              <a:t>Course manager,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latin typeface="Tahoma" panose="020B0604030504040204" pitchFamily="34" charset="0"/>
              </a:rPr>
              <a:t>Training manager,</a:t>
            </a:r>
          </a:p>
          <a:p>
            <a:pPr>
              <a:buFontTx/>
              <a:buChar char="-"/>
            </a:pPr>
            <a:r>
              <a:rPr lang="en-US" altLang="en-US" sz="2800" dirty="0" smtClean="0">
                <a:latin typeface="Tahoma" panose="020B0604030504040204" pitchFamily="34" charset="0"/>
              </a:rPr>
              <a:t>Etc.</a:t>
            </a:r>
            <a:r>
              <a:rPr lang="ro-RO" altLang="en-US" sz="2800" dirty="0" smtClean="0">
                <a:latin typeface="Tahoma" panose="020B0604030504040204" pitchFamily="34" charset="0"/>
              </a:rPr>
              <a:t>  </a:t>
            </a:r>
          </a:p>
          <a:p>
            <a:endParaRPr lang="ro-RO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endParaRPr lang="ro-RO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02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259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QMS records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752600"/>
            <a:ext cx="80772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47788" lvl="2" indent="-438150">
              <a:lnSpc>
                <a:spcPct val="90000"/>
              </a:lnSpc>
              <a:buFont typeface="Wingdings" panose="05000000000000000000" pitchFamily="2" charset="2"/>
              <a:buNone/>
            </a:pPr>
            <a:endParaRPr lang="ro-RO" altLang="en-US" sz="2100" dirty="0" smtClean="0"/>
          </a:p>
          <a:p>
            <a:pPr marL="571500" indent="-571500">
              <a:lnSpc>
                <a:spcPct val="90000"/>
              </a:lnSpc>
            </a:pPr>
            <a:r>
              <a:rPr lang="en-GB" altLang="en-US" sz="2800" dirty="0" smtClean="0">
                <a:latin typeface="Tahoma" panose="020B0604030504040204" pitchFamily="34" charset="0"/>
              </a:rPr>
              <a:t>Intermediate tests </a:t>
            </a:r>
            <a:r>
              <a:rPr lang="en-GB" altLang="en-US" sz="2800" dirty="0">
                <a:latin typeface="Tahoma" panose="020B0604030504040204" pitchFamily="34" charset="0"/>
              </a:rPr>
              <a:t>and </a:t>
            </a:r>
            <a:r>
              <a:rPr lang="en-GB" altLang="en-US" sz="2800" dirty="0" smtClean="0">
                <a:latin typeface="Tahoma" panose="020B0604030504040204" pitchFamily="34" charset="0"/>
              </a:rPr>
              <a:t>evaluations,</a:t>
            </a:r>
          </a:p>
          <a:p>
            <a:pPr marL="571500" indent="-571500">
              <a:lnSpc>
                <a:spcPct val="9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r>
              <a:rPr lang="en-GB" altLang="en-US" sz="2800" dirty="0">
                <a:latin typeface="Tahoma" panose="020B0604030504040204" pitchFamily="34" charset="0"/>
              </a:rPr>
              <a:t>Partial, final </a:t>
            </a:r>
            <a:r>
              <a:rPr lang="en-GB" altLang="en-US" sz="2800" dirty="0" smtClean="0">
                <a:latin typeface="Tahoma" panose="020B0604030504040204" pitchFamily="34" charset="0"/>
              </a:rPr>
              <a:t>assessment checklists </a:t>
            </a:r>
            <a:r>
              <a:rPr lang="en-GB" altLang="en-US" sz="2800" dirty="0">
                <a:latin typeface="Tahoma" panose="020B0604030504040204" pitchFamily="34" charset="0"/>
              </a:rPr>
              <a:t>(and </a:t>
            </a:r>
            <a:r>
              <a:rPr lang="en-GB" altLang="en-US" sz="2800" dirty="0" smtClean="0">
                <a:latin typeface="Tahoma" panose="020B0604030504040204" pitchFamily="34" charset="0"/>
              </a:rPr>
              <a:t>for reassessment </a:t>
            </a:r>
            <a:r>
              <a:rPr lang="en-GB" altLang="en-US" sz="2800" dirty="0">
                <a:latin typeface="Tahoma" panose="020B0604030504040204" pitchFamily="34" charset="0"/>
              </a:rPr>
              <a:t>if applicable</a:t>
            </a:r>
            <a:r>
              <a:rPr lang="en-GB" altLang="en-US" sz="2800" dirty="0" smtClean="0">
                <a:latin typeface="Tahoma" panose="020B0604030504040204" pitchFamily="34" charset="0"/>
              </a:rPr>
              <a:t>),</a:t>
            </a:r>
          </a:p>
          <a:p>
            <a:pPr marL="571500" indent="-571500">
              <a:lnSpc>
                <a:spcPct val="90000"/>
              </a:lnSpc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r>
              <a:rPr lang="en-GB" altLang="en-US" sz="2800" dirty="0">
                <a:latin typeface="Tahoma" panose="020B0604030504040204" pitchFamily="34" charset="0"/>
              </a:rPr>
              <a:t>The minutes of the conclusion of the </a:t>
            </a:r>
            <a:r>
              <a:rPr lang="en-GB" altLang="en-US" sz="2800" dirty="0" smtClean="0">
                <a:latin typeface="Tahoma" panose="020B0604030504040204" pitchFamily="34" charset="0"/>
              </a:rPr>
              <a:t>training. 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  <a:endParaRPr lang="en-US" altLang="en-US" sz="2400" i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endParaRPr lang="ro-RO" altLang="en-US" sz="24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endParaRPr lang="ro-RO" alt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Recap…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6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Generalităţi</a:t>
            </a:r>
            <a:endParaRPr lang="ro-RO" altLang="en-US" sz="26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Participanţi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nevoile de pregătire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Performanţe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rezultatele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Conţinut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Limitări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riscuri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Soluţii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de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învăţare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Evaluarea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19138" y="19050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600" dirty="0" smtClean="0">
                <a:latin typeface="Tahoma" panose="020B0604030504040204" pitchFamily="34" charset="0"/>
              </a:rPr>
              <a:t>Overview</a:t>
            </a:r>
            <a:endParaRPr lang="ro-RO" altLang="en-US" sz="26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Participants and training needs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Performances and learning outcomes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Content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Limitations @ risks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solutions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en-US" altLang="en-US" sz="2500" dirty="0" smtClean="0">
                <a:latin typeface="Tahoma" panose="020B0604030504040204" pitchFamily="34" charset="0"/>
              </a:rPr>
              <a:t>Evaluation of learning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6366856" y="19050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ro-RO" altLang="en-US" sz="25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500" dirty="0" err="1" smtClean="0">
                <a:latin typeface="Tahoma" panose="020B0604030504040204" pitchFamily="34" charset="0"/>
              </a:rPr>
              <a:t>ation</a:t>
            </a:r>
            <a:r>
              <a:rPr lang="ro-RO" altLang="en-US" sz="2500" dirty="0" smtClean="0">
                <a:latin typeface="Tahoma" panose="020B0604030504040204" pitchFamily="34" charset="0"/>
              </a:rPr>
              <a:t> </a:t>
            </a:r>
            <a:r>
              <a:rPr lang="en-US" altLang="en-US" sz="2500" dirty="0" smtClean="0">
                <a:latin typeface="Tahoma" panose="020B0604030504040204" pitchFamily="34" charset="0"/>
              </a:rPr>
              <a:t>of the training </a:t>
            </a:r>
            <a:r>
              <a:rPr lang="ro-RO" altLang="en-US" sz="2500" dirty="0" err="1" smtClean="0">
                <a:latin typeface="Tahoma" panose="020B0604030504040204" pitchFamily="34" charset="0"/>
              </a:rPr>
              <a:t>proce</a:t>
            </a:r>
            <a:r>
              <a:rPr lang="en-US" altLang="en-US" sz="2500" dirty="0" smtClean="0">
                <a:latin typeface="Tahoma" panose="020B0604030504040204" pitchFamily="34" charset="0"/>
              </a:rPr>
              <a:t>s</a:t>
            </a:r>
            <a:r>
              <a:rPr lang="ro-RO" altLang="en-US" sz="2500" dirty="0" smtClean="0">
                <a:latin typeface="Tahoma" panose="020B0604030504040204" pitchFamily="34" charset="0"/>
              </a:rPr>
              <a:t>s</a:t>
            </a: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activities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Resources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Learning tools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Scheduling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ro-RO" altLang="en-US" sz="2500" dirty="0" smtClean="0">
                <a:latin typeface="Tahoma" panose="020B0604030504040204" pitchFamily="34" charset="0"/>
              </a:rPr>
              <a:t>Responsabili</a:t>
            </a:r>
            <a:r>
              <a:rPr lang="en-US" altLang="en-US" sz="2500" dirty="0" smtClean="0">
                <a:latin typeface="Tahoma" panose="020B0604030504040204" pitchFamily="34" charset="0"/>
              </a:rPr>
              <a:t>ties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>
              <a:buFont typeface="Wingdings" panose="05000000000000000000" pitchFamily="2" charset="2"/>
              <a:buAutoNum type="arabicPeriod" startAt="8"/>
            </a:pPr>
            <a:r>
              <a:rPr lang="en-US" altLang="en-US" sz="2500" dirty="0" smtClean="0">
                <a:latin typeface="Tahoma" panose="020B0604030504040204" pitchFamily="34" charset="0"/>
              </a:rPr>
              <a:t>QMS records</a:t>
            </a:r>
            <a:endParaRPr lang="ro-RO" altLang="en-US" sz="2500" dirty="0" smtClean="0">
              <a:latin typeface="Tahoma" panose="020B0604030504040204" pitchFamily="34" charset="0"/>
            </a:endParaRPr>
          </a:p>
          <a:p>
            <a:pPr marL="495300" indent="-495300"/>
            <a:endParaRPr lang="ro-RO" altLang="en-US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7B7CC-0E91-4311-992F-269347C9D8AC}"/>
              </a:ext>
            </a:extLst>
          </p:cNvPr>
          <p:cNvSpPr txBox="1"/>
          <p:nvPr/>
        </p:nvSpPr>
        <p:spPr>
          <a:xfrm>
            <a:off x="1952813" y="2792652"/>
            <a:ext cx="875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600" b="1" dirty="0">
                <a:latin typeface="Verdan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Thank </a:t>
            </a:r>
            <a:r>
              <a:rPr lang="en-CH" sz="3600" b="1" dirty="0" smtClean="0">
                <a:latin typeface="Verdan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you</a:t>
            </a:r>
            <a:r>
              <a:rPr lang="en-US" sz="3600" b="1" dirty="0" smtClean="0">
                <a:latin typeface="Verdan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!</a:t>
            </a:r>
            <a:endParaRPr lang="en-CH" sz="3600" b="1" dirty="0">
              <a:latin typeface="Verdana" panose="020B060403050404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6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743</Words>
  <Application>Microsoft Office PowerPoint</Application>
  <PresentationFormat>Widescreen</PresentationFormat>
  <Paragraphs>186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SimSun</vt:lpstr>
      <vt:lpstr>Arial</vt:lpstr>
      <vt:lpstr>Calibri</vt:lpstr>
      <vt:lpstr>Calibri Light</vt:lpstr>
      <vt:lpstr>Tahoma</vt:lpstr>
      <vt:lpstr>Verdana</vt:lpstr>
      <vt:lpstr>Wingdings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58</cp:revision>
  <dcterms:created xsi:type="dcterms:W3CDTF">2022-02-28T12:42:32Z</dcterms:created>
  <dcterms:modified xsi:type="dcterms:W3CDTF">2022-07-27T05:59:28Z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