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0" r:id="rId5"/>
    <p:sldId id="261" r:id="rId6"/>
    <p:sldId id="292" r:id="rId7"/>
    <p:sldId id="263" r:id="rId8"/>
    <p:sldId id="279" r:id="rId9"/>
    <p:sldId id="293" r:id="rId10"/>
    <p:sldId id="276" r:id="rId11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E1392D"/>
    <a:srgbClr val="1E5793"/>
    <a:srgbClr val="B4EEC9"/>
    <a:srgbClr val="28AD56"/>
    <a:srgbClr val="FFBE16"/>
    <a:srgbClr val="185290"/>
    <a:srgbClr val="000000"/>
    <a:srgbClr val="398754"/>
    <a:srgbClr val="DBDD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3DAE-8D15-4CA4-ACCC-C1E9AE150888}" type="datetimeFigureOut">
              <a:rPr lang="es-MX" smtClean="0"/>
              <a:t>19/11/2021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C007A-97E8-4F89-AE9E-4B9323ED111A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86534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3DAE-8D15-4CA4-ACCC-C1E9AE150888}" type="datetimeFigureOut">
              <a:rPr lang="es-MX" smtClean="0"/>
              <a:t>19/11/2021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C007A-97E8-4F89-AE9E-4B9323ED111A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39796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3DAE-8D15-4CA4-ACCC-C1E9AE150888}" type="datetimeFigureOut">
              <a:rPr lang="es-MX" smtClean="0"/>
              <a:t>19/11/2021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C007A-97E8-4F89-AE9E-4B9323ED111A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448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3DAE-8D15-4CA4-ACCC-C1E9AE150888}" type="datetimeFigureOut">
              <a:rPr lang="es-MX" smtClean="0"/>
              <a:t>19/11/2021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C007A-97E8-4F89-AE9E-4B9323ED111A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70991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3DAE-8D15-4CA4-ACCC-C1E9AE150888}" type="datetimeFigureOut">
              <a:rPr lang="es-MX" smtClean="0"/>
              <a:t>19/11/2021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C007A-97E8-4F89-AE9E-4B9323ED111A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7544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3DAE-8D15-4CA4-ACCC-C1E9AE150888}" type="datetimeFigureOut">
              <a:rPr lang="es-MX" smtClean="0"/>
              <a:t>19/11/2021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C007A-97E8-4F89-AE9E-4B9323ED111A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199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3DAE-8D15-4CA4-ACCC-C1E9AE150888}" type="datetimeFigureOut">
              <a:rPr lang="es-MX" smtClean="0"/>
              <a:t>19/11/2021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C007A-97E8-4F89-AE9E-4B9323ED111A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50477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3DAE-8D15-4CA4-ACCC-C1E9AE150888}" type="datetimeFigureOut">
              <a:rPr lang="es-MX" smtClean="0"/>
              <a:t>19/11/2021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C007A-97E8-4F89-AE9E-4B9323ED111A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4001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3DAE-8D15-4CA4-ACCC-C1E9AE150888}" type="datetimeFigureOut">
              <a:rPr lang="es-MX" smtClean="0"/>
              <a:t>19/11/2021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C007A-97E8-4F89-AE9E-4B9323ED111A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499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3DAE-8D15-4CA4-ACCC-C1E9AE150888}" type="datetimeFigureOut">
              <a:rPr lang="es-MX" smtClean="0"/>
              <a:t>19/11/2021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C007A-97E8-4F89-AE9E-4B9323ED111A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34179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73DAE-8D15-4CA4-ACCC-C1E9AE150888}" type="datetimeFigureOut">
              <a:rPr lang="es-MX" smtClean="0"/>
              <a:t>19/11/2021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C007A-97E8-4F89-AE9E-4B9323ED111A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9652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D73DAE-8D15-4CA4-ACCC-C1E9AE150888}" type="datetimeFigureOut">
              <a:rPr lang="es-MX" smtClean="0"/>
              <a:t>19/11/2021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8C007A-97E8-4F89-AE9E-4B9323ED111A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0995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10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 l="17000" t="3000" r="3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/>
          <p:cNvSpPr/>
          <p:nvPr/>
        </p:nvSpPr>
        <p:spPr>
          <a:xfrm>
            <a:off x="1840956" y="2683426"/>
            <a:ext cx="942972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ctr">
              <a:spcBef>
                <a:spcPts val="100"/>
              </a:spcBef>
            </a:pPr>
            <a:r>
              <a:rPr lang="en-US" sz="4000" b="1" spc="-130" dirty="0">
                <a:solidFill>
                  <a:srgbClr val="004F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Next Steps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2173325" y="4376577"/>
            <a:ext cx="9637491" cy="9700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i="1" dirty="0">
                <a:solidFill>
                  <a:srgbClr val="28AD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Jorge Luis Vazquez-Aguirre </a:t>
            </a:r>
            <a:r>
              <a:rPr lang="en-US" sz="2400" b="1" dirty="0">
                <a:solidFill>
                  <a:srgbClr val="28AD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(WMO ET-CID)</a:t>
            </a:r>
            <a:r>
              <a:rPr lang="en-US" sz="2400" b="1" i="1" dirty="0">
                <a:solidFill>
                  <a:srgbClr val="28AD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endParaRPr lang="en-US" sz="1600" b="1" i="1" dirty="0">
              <a:solidFill>
                <a:srgbClr val="28AD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4" descr="Korea Meteorological Administrati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2253" y="466592"/>
            <a:ext cx="2887363" cy="571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6" descr="WMO_Logo_English.png | World Meteorological Organization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3888" b="73068" l="7916" r="8839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566" t="20822" r="59320" b="23567"/>
          <a:stretch/>
        </p:blipFill>
        <p:spPr bwMode="auto">
          <a:xfrm>
            <a:off x="7516884" y="278136"/>
            <a:ext cx="1175369" cy="1145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8" name="Grupo 57"/>
          <p:cNvGrpSpPr/>
          <p:nvPr/>
        </p:nvGrpSpPr>
        <p:grpSpPr>
          <a:xfrm>
            <a:off x="15196" y="0"/>
            <a:ext cx="12181286" cy="6857999"/>
            <a:chOff x="15196" y="0"/>
            <a:chExt cx="12181286" cy="6857999"/>
          </a:xfrm>
        </p:grpSpPr>
        <p:grpSp>
          <p:nvGrpSpPr>
            <p:cNvPr id="59" name="Grupo 58"/>
            <p:cNvGrpSpPr/>
            <p:nvPr/>
          </p:nvGrpSpPr>
          <p:grpSpPr>
            <a:xfrm>
              <a:off x="15196" y="0"/>
              <a:ext cx="12181286" cy="6857999"/>
              <a:chOff x="15196" y="0"/>
              <a:chExt cx="12181286" cy="6857999"/>
            </a:xfrm>
          </p:grpSpPr>
          <p:grpSp>
            <p:nvGrpSpPr>
              <p:cNvPr id="62" name="Grupo 61"/>
              <p:cNvGrpSpPr/>
              <p:nvPr/>
            </p:nvGrpSpPr>
            <p:grpSpPr>
              <a:xfrm>
                <a:off x="15196" y="0"/>
                <a:ext cx="12181286" cy="6857999"/>
                <a:chOff x="15196" y="0"/>
                <a:chExt cx="12181286" cy="6857999"/>
              </a:xfrm>
            </p:grpSpPr>
            <p:pic>
              <p:nvPicPr>
                <p:cNvPr id="65" name="Imagen 64"/>
                <p:cNvPicPr>
                  <a:picLocks noChangeAspect="1"/>
                </p:cNvPicPr>
                <p:nvPr/>
              </p:nvPicPr>
              <p:blipFill rotWithShape="1">
                <a:blip r:embed="rId6"/>
                <a:srcRect l="1041" t="196" r="13606"/>
                <a:stretch/>
              </p:blipFill>
              <p:spPr>
                <a:xfrm>
                  <a:off x="11886592" y="0"/>
                  <a:ext cx="309890" cy="6857999"/>
                </a:xfrm>
                <a:prstGeom prst="rect">
                  <a:avLst/>
                </a:prstGeom>
              </p:spPr>
            </p:pic>
            <p:grpSp>
              <p:nvGrpSpPr>
                <p:cNvPr id="66" name="Grupo 65"/>
                <p:cNvGrpSpPr/>
                <p:nvPr/>
              </p:nvGrpSpPr>
              <p:grpSpPr>
                <a:xfrm>
                  <a:off x="15196" y="0"/>
                  <a:ext cx="1778011" cy="6842155"/>
                  <a:chOff x="15196" y="0"/>
                  <a:chExt cx="1778011" cy="6842155"/>
                </a:xfrm>
              </p:grpSpPr>
              <p:sp>
                <p:nvSpPr>
                  <p:cNvPr id="67" name="Recortar y redondear rectángulo de esquina sencilla 16"/>
                  <p:cNvSpPr>
                    <a:spLocks noChangeAspect="1"/>
                  </p:cNvSpPr>
                  <p:nvPr/>
                </p:nvSpPr>
                <p:spPr>
                  <a:xfrm rot="10800000">
                    <a:off x="28376" y="0"/>
                    <a:ext cx="1764831" cy="6842155"/>
                  </a:xfrm>
                  <a:custGeom>
                    <a:avLst/>
                    <a:gdLst>
                      <a:gd name="connsiteX0" fmla="*/ 828675 w 1657350"/>
                      <a:gd name="connsiteY0" fmla="*/ 0 h 10001250"/>
                      <a:gd name="connsiteX1" fmla="*/ 1647820 w 1657350"/>
                      <a:gd name="connsiteY1" fmla="*/ 0 h 10001250"/>
                      <a:gd name="connsiteX2" fmla="*/ 1657350 w 1657350"/>
                      <a:gd name="connsiteY2" fmla="*/ 9530 h 10001250"/>
                      <a:gd name="connsiteX3" fmla="*/ 1657350 w 1657350"/>
                      <a:gd name="connsiteY3" fmla="*/ 10001250 h 10001250"/>
                      <a:gd name="connsiteX4" fmla="*/ 0 w 1657350"/>
                      <a:gd name="connsiteY4" fmla="*/ 10001250 h 10001250"/>
                      <a:gd name="connsiteX5" fmla="*/ 0 w 1657350"/>
                      <a:gd name="connsiteY5" fmla="*/ 828675 h 10001250"/>
                      <a:gd name="connsiteX6" fmla="*/ 828675 w 1657350"/>
                      <a:gd name="connsiteY6" fmla="*/ 0 h 10001250"/>
                      <a:gd name="connsiteX0" fmla="*/ 828676 w 1657351"/>
                      <a:gd name="connsiteY0" fmla="*/ 0 h 10001250"/>
                      <a:gd name="connsiteX1" fmla="*/ 1647821 w 1657351"/>
                      <a:gd name="connsiteY1" fmla="*/ 0 h 10001250"/>
                      <a:gd name="connsiteX2" fmla="*/ 1657351 w 1657351"/>
                      <a:gd name="connsiteY2" fmla="*/ 9530 h 10001250"/>
                      <a:gd name="connsiteX3" fmla="*/ 1657351 w 1657351"/>
                      <a:gd name="connsiteY3" fmla="*/ 10001250 h 10001250"/>
                      <a:gd name="connsiteX4" fmla="*/ 1 w 1657351"/>
                      <a:gd name="connsiteY4" fmla="*/ 10001250 h 10001250"/>
                      <a:gd name="connsiteX5" fmla="*/ 0 w 1657351"/>
                      <a:gd name="connsiteY5" fmla="*/ 2371725 h 10001250"/>
                      <a:gd name="connsiteX6" fmla="*/ 828676 w 1657351"/>
                      <a:gd name="connsiteY6" fmla="*/ 0 h 10001250"/>
                      <a:gd name="connsiteX0" fmla="*/ 831142 w 1659817"/>
                      <a:gd name="connsiteY0" fmla="*/ 0 h 10001250"/>
                      <a:gd name="connsiteX1" fmla="*/ 1650287 w 1659817"/>
                      <a:gd name="connsiteY1" fmla="*/ 0 h 10001250"/>
                      <a:gd name="connsiteX2" fmla="*/ 1659817 w 1659817"/>
                      <a:gd name="connsiteY2" fmla="*/ 9530 h 10001250"/>
                      <a:gd name="connsiteX3" fmla="*/ 1659817 w 1659817"/>
                      <a:gd name="connsiteY3" fmla="*/ 10001250 h 10001250"/>
                      <a:gd name="connsiteX4" fmla="*/ 2467 w 1659817"/>
                      <a:gd name="connsiteY4" fmla="*/ 10001250 h 10001250"/>
                      <a:gd name="connsiteX5" fmla="*/ 2466 w 1659817"/>
                      <a:gd name="connsiteY5" fmla="*/ 2371725 h 10001250"/>
                      <a:gd name="connsiteX6" fmla="*/ 831142 w 1659817"/>
                      <a:gd name="connsiteY6" fmla="*/ 0 h 10001250"/>
                      <a:gd name="connsiteX0" fmla="*/ 1173087 w 1658745"/>
                      <a:gd name="connsiteY0" fmla="*/ 0 h 10001250"/>
                      <a:gd name="connsiteX1" fmla="*/ 1649215 w 1658745"/>
                      <a:gd name="connsiteY1" fmla="*/ 0 h 10001250"/>
                      <a:gd name="connsiteX2" fmla="*/ 1658745 w 1658745"/>
                      <a:gd name="connsiteY2" fmla="*/ 9530 h 10001250"/>
                      <a:gd name="connsiteX3" fmla="*/ 1658745 w 1658745"/>
                      <a:gd name="connsiteY3" fmla="*/ 10001250 h 10001250"/>
                      <a:gd name="connsiteX4" fmla="*/ 1395 w 1658745"/>
                      <a:gd name="connsiteY4" fmla="*/ 10001250 h 10001250"/>
                      <a:gd name="connsiteX5" fmla="*/ 1394 w 1658745"/>
                      <a:gd name="connsiteY5" fmla="*/ 2371725 h 10001250"/>
                      <a:gd name="connsiteX6" fmla="*/ 1173087 w 1658745"/>
                      <a:gd name="connsiteY6" fmla="*/ 0 h 10001250"/>
                      <a:gd name="connsiteX0" fmla="*/ 1174478 w 1660136"/>
                      <a:gd name="connsiteY0" fmla="*/ 0 h 10001250"/>
                      <a:gd name="connsiteX1" fmla="*/ 1650606 w 1660136"/>
                      <a:gd name="connsiteY1" fmla="*/ 0 h 10001250"/>
                      <a:gd name="connsiteX2" fmla="*/ 1660136 w 1660136"/>
                      <a:gd name="connsiteY2" fmla="*/ 9530 h 10001250"/>
                      <a:gd name="connsiteX3" fmla="*/ 1660136 w 1660136"/>
                      <a:gd name="connsiteY3" fmla="*/ 10001250 h 10001250"/>
                      <a:gd name="connsiteX4" fmla="*/ 2786 w 1660136"/>
                      <a:gd name="connsiteY4" fmla="*/ 10001250 h 10001250"/>
                      <a:gd name="connsiteX5" fmla="*/ 1390 w 1660136"/>
                      <a:gd name="connsiteY5" fmla="*/ 1800225 h 10001250"/>
                      <a:gd name="connsiteX6" fmla="*/ 1174478 w 1660136"/>
                      <a:gd name="connsiteY6" fmla="*/ 0 h 100012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660136" h="10001250">
                        <a:moveTo>
                          <a:pt x="1174478" y="0"/>
                        </a:moveTo>
                        <a:lnTo>
                          <a:pt x="1650606" y="0"/>
                        </a:lnTo>
                        <a:lnTo>
                          <a:pt x="1660136" y="9530"/>
                        </a:lnTo>
                        <a:lnTo>
                          <a:pt x="1660136" y="10001250"/>
                        </a:lnTo>
                        <a:lnTo>
                          <a:pt x="2786" y="10001250"/>
                        </a:lnTo>
                        <a:cubicBezTo>
                          <a:pt x="2786" y="6943725"/>
                          <a:pt x="1390" y="4857750"/>
                          <a:pt x="1390" y="1800225"/>
                        </a:cubicBezTo>
                        <a:cubicBezTo>
                          <a:pt x="-36710" y="47160"/>
                          <a:pt x="716813" y="0"/>
                          <a:pt x="1174478" y="0"/>
                        </a:cubicBezTo>
                        <a:close/>
                      </a:path>
                    </a:pathLst>
                  </a:custGeom>
                  <a:pattFill prst="dashDnDiag">
                    <a:fgClr>
                      <a:schemeClr val="bg1">
                        <a:lumMod val="85000"/>
                      </a:schemeClr>
                    </a:fgClr>
                    <a:bgClr>
                      <a:srgbClr val="EFF0F2"/>
                    </a:bgClr>
                  </a:pattFill>
                  <a:ln w="136525">
                    <a:solidFill>
                      <a:srgbClr val="185290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b="1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  <a:endParaRPr lang="es-MX" sz="1100" dirty="0"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b="1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  <a:endParaRPr lang="es-MX" sz="1100" dirty="0"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8" name="CuadroTexto 67"/>
                  <p:cNvSpPr txBox="1"/>
                  <p:nvPr/>
                </p:nvSpPr>
                <p:spPr>
                  <a:xfrm>
                    <a:off x="62945" y="4411651"/>
                    <a:ext cx="1654487" cy="523220"/>
                  </a:xfrm>
                  <a:prstGeom prst="rect">
                    <a:avLst/>
                  </a:prstGeom>
                  <a:solidFill>
                    <a:srgbClr val="28AD56"/>
                  </a:solidFill>
                  <a:ln w="38100">
                    <a:solidFill>
                      <a:srgbClr val="185290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lvl="0" algn="ctr"/>
                    <a:r>
                      <a:rPr lang="es-MX" sz="1400" b="1" dirty="0">
                        <a:solidFill>
                          <a:schemeClr val="bg1"/>
                        </a:solidFill>
                        <a:cs typeface="Arial" panose="020B0604020202020204" pitchFamily="34" charset="0"/>
                      </a:rPr>
                      <a:t>19 </a:t>
                    </a:r>
                    <a:r>
                      <a:rPr lang="es-MX" sz="1400" b="1" dirty="0" err="1">
                        <a:solidFill>
                          <a:schemeClr val="bg1"/>
                        </a:solidFill>
                        <a:cs typeface="Arial" panose="020B0604020202020204" pitchFamily="34" charset="0"/>
                      </a:rPr>
                      <a:t>November</a:t>
                    </a:r>
                    <a:r>
                      <a:rPr lang="es-MX" sz="1400" b="1" dirty="0">
                        <a:solidFill>
                          <a:schemeClr val="bg1"/>
                        </a:solidFill>
                        <a:cs typeface="Arial" panose="020B0604020202020204" pitchFamily="34" charset="0"/>
                      </a:rPr>
                      <a:t>, 2021</a:t>
                    </a:r>
                  </a:p>
                  <a:p>
                    <a:pPr lvl="0" algn="ctr"/>
                    <a:r>
                      <a:rPr lang="es-MX" sz="1400" b="1" dirty="0">
                        <a:solidFill>
                          <a:schemeClr val="bg1"/>
                        </a:solidFill>
                        <a:cs typeface="Arial" panose="020B0604020202020204" pitchFamily="34" charset="0"/>
                      </a:rPr>
                      <a:t>08:00 – 09:00 UTC</a:t>
                    </a:r>
                  </a:p>
                </p:txBody>
              </p:sp>
              <p:pic>
                <p:nvPicPr>
                  <p:cNvPr id="69" name="Picture 2" descr="Universidad Veracruzana - Wikipedia, la enciclopedia libre"/>
                  <p:cNvPicPr>
                    <a:picLocks noChangeAspect="1" noChangeArrowheads="1"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74140" y="5340959"/>
                    <a:ext cx="780041" cy="89264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70" name="CuadroTexto 69"/>
                  <p:cNvSpPr txBox="1"/>
                  <p:nvPr/>
                </p:nvSpPr>
                <p:spPr>
                  <a:xfrm>
                    <a:off x="15196" y="1664026"/>
                    <a:ext cx="1749984" cy="224676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s-MX" sz="1600" b="1" dirty="0" err="1">
                        <a:solidFill>
                          <a:srgbClr val="28AD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Climate</a:t>
                    </a:r>
                    <a:r>
                      <a:rPr lang="es-MX" sz="1600" b="1" dirty="0">
                        <a:solidFill>
                          <a:srgbClr val="28AD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es-MX" sz="1600" b="1" dirty="0" err="1">
                        <a:solidFill>
                          <a:srgbClr val="28AD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information</a:t>
                    </a:r>
                    <a:r>
                      <a:rPr lang="es-MX" sz="1600" b="1" dirty="0">
                        <a:solidFill>
                          <a:srgbClr val="28AD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es-MX" sz="1600" b="1" dirty="0" err="1">
                        <a:solidFill>
                          <a:srgbClr val="28AD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for</a:t>
                    </a:r>
                    <a:r>
                      <a:rPr lang="es-MX" sz="1600" b="1" dirty="0">
                        <a:solidFill>
                          <a:srgbClr val="28AD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es-MX" sz="1600" b="1" dirty="0" err="1">
                        <a:solidFill>
                          <a:srgbClr val="28AD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adaptation</a:t>
                    </a:r>
                    <a:r>
                      <a:rPr lang="es-MX" sz="1600" b="1" dirty="0">
                        <a:solidFill>
                          <a:srgbClr val="28AD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(</a:t>
                    </a:r>
                    <a:r>
                      <a:rPr lang="es-MX" sz="1600" b="1" dirty="0" err="1">
                        <a:solidFill>
                          <a:srgbClr val="28AD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ClimAdapt</a:t>
                    </a:r>
                    <a:r>
                      <a:rPr lang="es-MX" sz="1600" b="1" dirty="0">
                        <a:solidFill>
                          <a:srgbClr val="28AD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) Workshop</a:t>
                    </a:r>
                  </a:p>
                  <a:p>
                    <a:pPr algn="ctr"/>
                    <a:endParaRPr lang="es-MX" sz="1600" b="1" dirty="0">
                      <a:solidFill>
                        <a:srgbClr val="28AD56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  <a:p>
                    <a:pPr algn="ctr"/>
                    <a:r>
                      <a:rPr lang="en-US" sz="1100" dirty="0">
                        <a:solidFill>
                          <a:srgbClr val="1E5793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As part of a training package developed in partnership between WMO and KMA</a:t>
                    </a:r>
                    <a:endParaRPr lang="es-MX" sz="800" dirty="0">
                      <a:solidFill>
                        <a:srgbClr val="1E5793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pic>
            <p:nvPicPr>
              <p:cNvPr id="63" name="Picture 4" descr="Korea Meteorological Administration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731" y="969746"/>
                <a:ext cx="1622555" cy="3868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4" name="Picture 6" descr="WMO_Logo_English.png | World Meteorological Organization"/>
              <p:cNvPicPr>
                <a:picLocks noChangeAspect="1" noChangeArrowheads="1"/>
              </p:cNvPicPr>
              <p:nvPr/>
            </p:nvPicPr>
            <p:blipFill rotWithShape="1">
              <a:blip r:embed="rId9" cstate="print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23888" b="73068" l="7916" r="88391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566" t="20822" r="59320" b="23567"/>
              <a:stretch/>
            </p:blipFill>
            <p:spPr bwMode="auto">
              <a:xfrm>
                <a:off x="485402" y="119700"/>
                <a:ext cx="872059" cy="85004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60" name="Rectángulo 59"/>
            <p:cNvSpPr/>
            <p:nvPr/>
          </p:nvSpPr>
          <p:spPr>
            <a:xfrm>
              <a:off x="496663" y="5094738"/>
              <a:ext cx="757518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000" dirty="0">
                  <a:solidFill>
                    <a:srgbClr val="1E579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Session 9</a:t>
              </a:r>
              <a:endParaRPr lang="es-MX" sz="1000" dirty="0"/>
            </a:p>
          </p:txBody>
        </p:sp>
        <p:sp>
          <p:nvSpPr>
            <p:cNvPr id="61" name="Rectángulo 60"/>
            <p:cNvSpPr/>
            <p:nvPr/>
          </p:nvSpPr>
          <p:spPr>
            <a:xfrm>
              <a:off x="43946" y="6322434"/>
              <a:ext cx="1626044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800" dirty="0">
                  <a:solidFill>
                    <a:srgbClr val="1E579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DAPSCLIM - LCA / UV</a:t>
              </a:r>
              <a:endParaRPr lang="es-MX" sz="8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00474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239"/>
          <p:cNvSpPr txBox="1">
            <a:spLocks/>
          </p:cNvSpPr>
          <p:nvPr/>
        </p:nvSpPr>
        <p:spPr>
          <a:xfrm>
            <a:off x="2107957" y="36984"/>
            <a:ext cx="9778635" cy="36008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50000"/>
              </a:lnSpc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Make use tools, resources and readings provided or revisited at the workshop, such as climateinformation.org, climdex.org, WMO guidance documents.</a:t>
            </a:r>
          </a:p>
          <a:p>
            <a:pPr defTabSz="914400">
              <a:lnSpc>
                <a:spcPct val="150000"/>
              </a:lnSpc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Be aware of all actors and linkages included in the adaptation process apart from those related to climate</a:t>
            </a:r>
          </a:p>
          <a:p>
            <a:pPr defTabSz="914400">
              <a:lnSpc>
                <a:spcPct val="150000"/>
              </a:lnSpc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Assemble technical resources for climate risk assessment</a:t>
            </a:r>
          </a:p>
          <a:p>
            <a:pPr defTabSz="914400">
              <a:lnSpc>
                <a:spcPct val="150000"/>
              </a:lnSpc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Increase the visibility of NMHSs</a:t>
            </a:r>
          </a:p>
          <a:p>
            <a:pPr defTabSz="914400">
              <a:lnSpc>
                <a:spcPct val="150000"/>
              </a:lnSpc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Keep climate action designing clear and simple</a:t>
            </a:r>
          </a:p>
          <a:p>
            <a:pPr defTabSz="914400">
              <a:lnSpc>
                <a:spcPct val="150000"/>
              </a:lnSpc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Technical assistance from WMO or international agencies</a:t>
            </a:r>
          </a:p>
          <a:p>
            <a:pPr defTabSz="914400">
              <a:lnSpc>
                <a:spcPct val="150000"/>
              </a:lnSpc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Establish effective partnerships (internal/external, domestic/international) intended for developing adaptation</a:t>
            </a:r>
          </a:p>
          <a:p>
            <a:pPr defTabSz="914400">
              <a:lnSpc>
                <a:spcPct val="150000"/>
              </a:lnSpc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Contribute to National Adaptation Plans</a:t>
            </a:r>
          </a:p>
        </p:txBody>
      </p:sp>
      <p:grpSp>
        <p:nvGrpSpPr>
          <p:cNvPr id="48" name="Grupo 47"/>
          <p:cNvGrpSpPr/>
          <p:nvPr/>
        </p:nvGrpSpPr>
        <p:grpSpPr>
          <a:xfrm>
            <a:off x="15196" y="0"/>
            <a:ext cx="12181286" cy="6857999"/>
            <a:chOff x="15196" y="0"/>
            <a:chExt cx="12181286" cy="6857999"/>
          </a:xfrm>
        </p:grpSpPr>
        <p:grpSp>
          <p:nvGrpSpPr>
            <p:cNvPr id="49" name="Grupo 48"/>
            <p:cNvGrpSpPr/>
            <p:nvPr/>
          </p:nvGrpSpPr>
          <p:grpSpPr>
            <a:xfrm>
              <a:off x="15196" y="0"/>
              <a:ext cx="12181286" cy="6857999"/>
              <a:chOff x="15196" y="0"/>
              <a:chExt cx="12181286" cy="6857999"/>
            </a:xfrm>
          </p:grpSpPr>
          <p:grpSp>
            <p:nvGrpSpPr>
              <p:cNvPr id="52" name="Grupo 51"/>
              <p:cNvGrpSpPr/>
              <p:nvPr/>
            </p:nvGrpSpPr>
            <p:grpSpPr>
              <a:xfrm>
                <a:off x="15196" y="0"/>
                <a:ext cx="12181286" cy="6857999"/>
                <a:chOff x="15196" y="0"/>
                <a:chExt cx="12181286" cy="6857999"/>
              </a:xfrm>
            </p:grpSpPr>
            <p:pic>
              <p:nvPicPr>
                <p:cNvPr id="55" name="Imagen 54"/>
                <p:cNvPicPr>
                  <a:picLocks noChangeAspect="1"/>
                </p:cNvPicPr>
                <p:nvPr/>
              </p:nvPicPr>
              <p:blipFill rotWithShape="1">
                <a:blip r:embed="rId2"/>
                <a:srcRect l="1041" t="196" r="13606"/>
                <a:stretch/>
              </p:blipFill>
              <p:spPr>
                <a:xfrm>
                  <a:off x="11886592" y="0"/>
                  <a:ext cx="309890" cy="6857999"/>
                </a:xfrm>
                <a:prstGeom prst="rect">
                  <a:avLst/>
                </a:prstGeom>
              </p:spPr>
            </p:pic>
            <p:grpSp>
              <p:nvGrpSpPr>
                <p:cNvPr id="56" name="Grupo 55"/>
                <p:cNvGrpSpPr/>
                <p:nvPr/>
              </p:nvGrpSpPr>
              <p:grpSpPr>
                <a:xfrm>
                  <a:off x="15196" y="0"/>
                  <a:ext cx="1778011" cy="6842155"/>
                  <a:chOff x="15196" y="0"/>
                  <a:chExt cx="1778011" cy="6842155"/>
                </a:xfrm>
              </p:grpSpPr>
              <p:sp>
                <p:nvSpPr>
                  <p:cNvPr id="57" name="Recortar y redondear rectángulo de esquina sencilla 16"/>
                  <p:cNvSpPr>
                    <a:spLocks noChangeAspect="1"/>
                  </p:cNvSpPr>
                  <p:nvPr/>
                </p:nvSpPr>
                <p:spPr>
                  <a:xfrm rot="10800000">
                    <a:off x="28376" y="0"/>
                    <a:ext cx="1764831" cy="6842155"/>
                  </a:xfrm>
                  <a:custGeom>
                    <a:avLst/>
                    <a:gdLst>
                      <a:gd name="connsiteX0" fmla="*/ 828675 w 1657350"/>
                      <a:gd name="connsiteY0" fmla="*/ 0 h 10001250"/>
                      <a:gd name="connsiteX1" fmla="*/ 1647820 w 1657350"/>
                      <a:gd name="connsiteY1" fmla="*/ 0 h 10001250"/>
                      <a:gd name="connsiteX2" fmla="*/ 1657350 w 1657350"/>
                      <a:gd name="connsiteY2" fmla="*/ 9530 h 10001250"/>
                      <a:gd name="connsiteX3" fmla="*/ 1657350 w 1657350"/>
                      <a:gd name="connsiteY3" fmla="*/ 10001250 h 10001250"/>
                      <a:gd name="connsiteX4" fmla="*/ 0 w 1657350"/>
                      <a:gd name="connsiteY4" fmla="*/ 10001250 h 10001250"/>
                      <a:gd name="connsiteX5" fmla="*/ 0 w 1657350"/>
                      <a:gd name="connsiteY5" fmla="*/ 828675 h 10001250"/>
                      <a:gd name="connsiteX6" fmla="*/ 828675 w 1657350"/>
                      <a:gd name="connsiteY6" fmla="*/ 0 h 10001250"/>
                      <a:gd name="connsiteX0" fmla="*/ 828676 w 1657351"/>
                      <a:gd name="connsiteY0" fmla="*/ 0 h 10001250"/>
                      <a:gd name="connsiteX1" fmla="*/ 1647821 w 1657351"/>
                      <a:gd name="connsiteY1" fmla="*/ 0 h 10001250"/>
                      <a:gd name="connsiteX2" fmla="*/ 1657351 w 1657351"/>
                      <a:gd name="connsiteY2" fmla="*/ 9530 h 10001250"/>
                      <a:gd name="connsiteX3" fmla="*/ 1657351 w 1657351"/>
                      <a:gd name="connsiteY3" fmla="*/ 10001250 h 10001250"/>
                      <a:gd name="connsiteX4" fmla="*/ 1 w 1657351"/>
                      <a:gd name="connsiteY4" fmla="*/ 10001250 h 10001250"/>
                      <a:gd name="connsiteX5" fmla="*/ 0 w 1657351"/>
                      <a:gd name="connsiteY5" fmla="*/ 2371725 h 10001250"/>
                      <a:gd name="connsiteX6" fmla="*/ 828676 w 1657351"/>
                      <a:gd name="connsiteY6" fmla="*/ 0 h 10001250"/>
                      <a:gd name="connsiteX0" fmla="*/ 831142 w 1659817"/>
                      <a:gd name="connsiteY0" fmla="*/ 0 h 10001250"/>
                      <a:gd name="connsiteX1" fmla="*/ 1650287 w 1659817"/>
                      <a:gd name="connsiteY1" fmla="*/ 0 h 10001250"/>
                      <a:gd name="connsiteX2" fmla="*/ 1659817 w 1659817"/>
                      <a:gd name="connsiteY2" fmla="*/ 9530 h 10001250"/>
                      <a:gd name="connsiteX3" fmla="*/ 1659817 w 1659817"/>
                      <a:gd name="connsiteY3" fmla="*/ 10001250 h 10001250"/>
                      <a:gd name="connsiteX4" fmla="*/ 2467 w 1659817"/>
                      <a:gd name="connsiteY4" fmla="*/ 10001250 h 10001250"/>
                      <a:gd name="connsiteX5" fmla="*/ 2466 w 1659817"/>
                      <a:gd name="connsiteY5" fmla="*/ 2371725 h 10001250"/>
                      <a:gd name="connsiteX6" fmla="*/ 831142 w 1659817"/>
                      <a:gd name="connsiteY6" fmla="*/ 0 h 10001250"/>
                      <a:gd name="connsiteX0" fmla="*/ 1173087 w 1658745"/>
                      <a:gd name="connsiteY0" fmla="*/ 0 h 10001250"/>
                      <a:gd name="connsiteX1" fmla="*/ 1649215 w 1658745"/>
                      <a:gd name="connsiteY1" fmla="*/ 0 h 10001250"/>
                      <a:gd name="connsiteX2" fmla="*/ 1658745 w 1658745"/>
                      <a:gd name="connsiteY2" fmla="*/ 9530 h 10001250"/>
                      <a:gd name="connsiteX3" fmla="*/ 1658745 w 1658745"/>
                      <a:gd name="connsiteY3" fmla="*/ 10001250 h 10001250"/>
                      <a:gd name="connsiteX4" fmla="*/ 1395 w 1658745"/>
                      <a:gd name="connsiteY4" fmla="*/ 10001250 h 10001250"/>
                      <a:gd name="connsiteX5" fmla="*/ 1394 w 1658745"/>
                      <a:gd name="connsiteY5" fmla="*/ 2371725 h 10001250"/>
                      <a:gd name="connsiteX6" fmla="*/ 1173087 w 1658745"/>
                      <a:gd name="connsiteY6" fmla="*/ 0 h 10001250"/>
                      <a:gd name="connsiteX0" fmla="*/ 1174478 w 1660136"/>
                      <a:gd name="connsiteY0" fmla="*/ 0 h 10001250"/>
                      <a:gd name="connsiteX1" fmla="*/ 1650606 w 1660136"/>
                      <a:gd name="connsiteY1" fmla="*/ 0 h 10001250"/>
                      <a:gd name="connsiteX2" fmla="*/ 1660136 w 1660136"/>
                      <a:gd name="connsiteY2" fmla="*/ 9530 h 10001250"/>
                      <a:gd name="connsiteX3" fmla="*/ 1660136 w 1660136"/>
                      <a:gd name="connsiteY3" fmla="*/ 10001250 h 10001250"/>
                      <a:gd name="connsiteX4" fmla="*/ 2786 w 1660136"/>
                      <a:gd name="connsiteY4" fmla="*/ 10001250 h 10001250"/>
                      <a:gd name="connsiteX5" fmla="*/ 1390 w 1660136"/>
                      <a:gd name="connsiteY5" fmla="*/ 1800225 h 10001250"/>
                      <a:gd name="connsiteX6" fmla="*/ 1174478 w 1660136"/>
                      <a:gd name="connsiteY6" fmla="*/ 0 h 100012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660136" h="10001250">
                        <a:moveTo>
                          <a:pt x="1174478" y="0"/>
                        </a:moveTo>
                        <a:lnTo>
                          <a:pt x="1650606" y="0"/>
                        </a:lnTo>
                        <a:lnTo>
                          <a:pt x="1660136" y="9530"/>
                        </a:lnTo>
                        <a:lnTo>
                          <a:pt x="1660136" y="10001250"/>
                        </a:lnTo>
                        <a:lnTo>
                          <a:pt x="2786" y="10001250"/>
                        </a:lnTo>
                        <a:cubicBezTo>
                          <a:pt x="2786" y="6943725"/>
                          <a:pt x="1390" y="4857750"/>
                          <a:pt x="1390" y="1800225"/>
                        </a:cubicBezTo>
                        <a:cubicBezTo>
                          <a:pt x="-36710" y="47160"/>
                          <a:pt x="716813" y="0"/>
                          <a:pt x="1174478" y="0"/>
                        </a:cubicBezTo>
                        <a:close/>
                      </a:path>
                    </a:pathLst>
                  </a:custGeom>
                  <a:pattFill prst="dashDnDiag">
                    <a:fgClr>
                      <a:schemeClr val="bg1">
                        <a:lumMod val="85000"/>
                      </a:schemeClr>
                    </a:fgClr>
                    <a:bgClr>
                      <a:srgbClr val="EFF0F2"/>
                    </a:bgClr>
                  </a:pattFill>
                  <a:ln w="136525">
                    <a:solidFill>
                      <a:srgbClr val="185290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b="1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  <a:endParaRPr lang="es-MX" sz="1100" dirty="0"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b="1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  <a:endParaRPr lang="es-MX" sz="1100" dirty="0"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8" name="CuadroTexto 57"/>
                  <p:cNvSpPr txBox="1"/>
                  <p:nvPr/>
                </p:nvSpPr>
                <p:spPr>
                  <a:xfrm>
                    <a:off x="62945" y="4411651"/>
                    <a:ext cx="1654487" cy="523220"/>
                  </a:xfrm>
                  <a:prstGeom prst="rect">
                    <a:avLst/>
                  </a:prstGeom>
                  <a:solidFill>
                    <a:srgbClr val="28AD56"/>
                  </a:solidFill>
                  <a:ln w="38100">
                    <a:solidFill>
                      <a:srgbClr val="185290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lvl="0" algn="ctr"/>
                    <a:r>
                      <a:rPr lang="es-MX" sz="1400" b="1" dirty="0">
                        <a:solidFill>
                          <a:schemeClr val="bg1"/>
                        </a:solidFill>
                        <a:cs typeface="Arial" panose="020B0604020202020204" pitchFamily="34" charset="0"/>
                      </a:rPr>
                      <a:t>19 </a:t>
                    </a:r>
                    <a:r>
                      <a:rPr lang="es-MX" sz="1400" b="1" dirty="0" err="1">
                        <a:solidFill>
                          <a:schemeClr val="bg1"/>
                        </a:solidFill>
                        <a:cs typeface="Arial" panose="020B0604020202020204" pitchFamily="34" charset="0"/>
                      </a:rPr>
                      <a:t>November</a:t>
                    </a:r>
                    <a:r>
                      <a:rPr lang="es-MX" sz="1400" b="1" dirty="0">
                        <a:solidFill>
                          <a:schemeClr val="bg1"/>
                        </a:solidFill>
                        <a:cs typeface="Arial" panose="020B0604020202020204" pitchFamily="34" charset="0"/>
                      </a:rPr>
                      <a:t>, 2021</a:t>
                    </a:r>
                  </a:p>
                  <a:p>
                    <a:pPr lvl="0" algn="ctr"/>
                    <a:r>
                      <a:rPr lang="es-MX" sz="1400" b="1" dirty="0">
                        <a:solidFill>
                          <a:schemeClr val="bg1"/>
                        </a:solidFill>
                        <a:cs typeface="Arial" panose="020B0604020202020204" pitchFamily="34" charset="0"/>
                      </a:rPr>
                      <a:t>08:00 – 09:00 UTC</a:t>
                    </a:r>
                  </a:p>
                </p:txBody>
              </p:sp>
              <p:pic>
                <p:nvPicPr>
                  <p:cNvPr id="59" name="Picture 2" descr="Universidad Veracruzana - Wikipedia, la enciclopedia libre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74140" y="5340959"/>
                    <a:ext cx="780041" cy="89264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60" name="CuadroTexto 59"/>
                  <p:cNvSpPr txBox="1"/>
                  <p:nvPr/>
                </p:nvSpPr>
                <p:spPr>
                  <a:xfrm>
                    <a:off x="15196" y="1664026"/>
                    <a:ext cx="1749984" cy="224676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s-MX" sz="1600" b="1" dirty="0" err="1">
                        <a:solidFill>
                          <a:srgbClr val="28AD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Climate</a:t>
                    </a:r>
                    <a:r>
                      <a:rPr lang="es-MX" sz="1600" b="1" dirty="0">
                        <a:solidFill>
                          <a:srgbClr val="28AD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es-MX" sz="1600" b="1" dirty="0" err="1">
                        <a:solidFill>
                          <a:srgbClr val="28AD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information</a:t>
                    </a:r>
                    <a:r>
                      <a:rPr lang="es-MX" sz="1600" b="1" dirty="0">
                        <a:solidFill>
                          <a:srgbClr val="28AD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es-MX" sz="1600" b="1" dirty="0" err="1">
                        <a:solidFill>
                          <a:srgbClr val="28AD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for</a:t>
                    </a:r>
                    <a:r>
                      <a:rPr lang="es-MX" sz="1600" b="1" dirty="0">
                        <a:solidFill>
                          <a:srgbClr val="28AD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es-MX" sz="1600" b="1" dirty="0" err="1">
                        <a:solidFill>
                          <a:srgbClr val="28AD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adaptation</a:t>
                    </a:r>
                    <a:r>
                      <a:rPr lang="es-MX" sz="1600" b="1" dirty="0">
                        <a:solidFill>
                          <a:srgbClr val="28AD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(</a:t>
                    </a:r>
                    <a:r>
                      <a:rPr lang="es-MX" sz="1600" b="1" dirty="0" err="1">
                        <a:solidFill>
                          <a:srgbClr val="28AD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ClimAdapt</a:t>
                    </a:r>
                    <a:r>
                      <a:rPr lang="es-MX" sz="1600" b="1" dirty="0">
                        <a:solidFill>
                          <a:srgbClr val="28AD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) Workshop</a:t>
                    </a:r>
                  </a:p>
                  <a:p>
                    <a:pPr algn="ctr"/>
                    <a:endParaRPr lang="es-MX" sz="1600" b="1" dirty="0">
                      <a:solidFill>
                        <a:srgbClr val="28AD56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  <a:p>
                    <a:pPr algn="ctr"/>
                    <a:r>
                      <a:rPr lang="en-US" sz="1100" dirty="0">
                        <a:solidFill>
                          <a:srgbClr val="1E5793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As part of a training package developed in partnership between WMO and KMA</a:t>
                    </a:r>
                    <a:endParaRPr lang="es-MX" sz="800" dirty="0">
                      <a:solidFill>
                        <a:srgbClr val="1E5793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pic>
            <p:nvPicPr>
              <p:cNvPr id="53" name="Picture 4" descr="Korea Meteorological Administration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731" y="969746"/>
                <a:ext cx="1622555" cy="3868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4" name="Picture 6" descr="WMO_Logo_English.png | World Meteorological Organization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23888" b="73068" l="7916" r="88391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566" t="20822" r="59320" b="23567"/>
              <a:stretch/>
            </p:blipFill>
            <p:spPr bwMode="auto">
              <a:xfrm>
                <a:off x="485402" y="119700"/>
                <a:ext cx="872059" cy="85004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50" name="Rectángulo 49"/>
            <p:cNvSpPr/>
            <p:nvPr/>
          </p:nvSpPr>
          <p:spPr>
            <a:xfrm>
              <a:off x="496663" y="5094738"/>
              <a:ext cx="757518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000" dirty="0">
                  <a:solidFill>
                    <a:srgbClr val="1E579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Session 9</a:t>
              </a:r>
              <a:endParaRPr lang="es-MX" sz="1000" dirty="0"/>
            </a:p>
          </p:txBody>
        </p:sp>
        <p:sp>
          <p:nvSpPr>
            <p:cNvPr id="51" name="Rectángulo 50"/>
            <p:cNvSpPr/>
            <p:nvPr/>
          </p:nvSpPr>
          <p:spPr>
            <a:xfrm>
              <a:off x="43946" y="6322434"/>
              <a:ext cx="1626044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800" dirty="0">
                  <a:solidFill>
                    <a:srgbClr val="1E579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DAPSCLIM - LCA / UV</a:t>
              </a:r>
              <a:endParaRPr lang="es-MX" sz="800" dirty="0"/>
            </a:p>
          </p:txBody>
        </p:sp>
      </p:grpSp>
    </p:spTree>
    <p:extLst>
      <p:ext uri="{BB962C8B-B14F-4D97-AF65-F5344CB8AC3E}">
        <p14:creationId xmlns:p14="http://schemas.microsoft.com/office/powerpoint/2010/main" val="2028764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231"/>
          <p:cNvSpPr txBox="1">
            <a:spLocks/>
          </p:cNvSpPr>
          <p:nvPr/>
        </p:nvSpPr>
        <p:spPr>
          <a:xfrm>
            <a:off x="2217159" y="1116251"/>
            <a:ext cx="7971495" cy="2168897"/>
          </a:xfrm>
          <a:prstGeom prst="rect">
            <a:avLst/>
          </a:prstGeom>
          <a:noFill/>
          <a:ln w="57150">
            <a:gradFill>
              <a:gsLst>
                <a:gs pos="25000">
                  <a:srgbClr val="004F9E"/>
                </a:gs>
                <a:gs pos="50000">
                  <a:srgbClr val="F7A600"/>
                </a:gs>
                <a:gs pos="75000">
                  <a:srgbClr val="74B743"/>
                </a:gs>
                <a:gs pos="100000">
                  <a:srgbClr val="01AAD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3600" b="1" dirty="0" err="1">
                <a:solidFill>
                  <a:srgbClr val="1E57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Climpact</a:t>
            </a:r>
            <a:r>
              <a:rPr lang="en-US" sz="3600" b="1" dirty="0">
                <a:solidFill>
                  <a:srgbClr val="1E57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Workshop (virtual)</a:t>
            </a:r>
          </a:p>
          <a:p>
            <a:pPr>
              <a:lnSpc>
                <a:spcPct val="120000"/>
              </a:lnSpc>
            </a:pPr>
            <a:r>
              <a:rPr lang="en-US" sz="3600" b="1" dirty="0">
                <a:solidFill>
                  <a:srgbClr val="1E57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January 17-28, 2022</a:t>
            </a:r>
          </a:p>
        </p:txBody>
      </p:sp>
      <p:pic>
        <p:nvPicPr>
          <p:cNvPr id="22" name="Imagen 21"/>
          <p:cNvPicPr>
            <a:picLocks noChangeAspect="1"/>
          </p:cNvPicPr>
          <p:nvPr/>
        </p:nvPicPr>
        <p:blipFill rotWithShape="1">
          <a:blip r:embed="rId2"/>
          <a:srcRect l="1041" t="196" r="13606"/>
          <a:stretch/>
        </p:blipFill>
        <p:spPr>
          <a:xfrm>
            <a:off x="11886592" y="0"/>
            <a:ext cx="309890" cy="6857999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 rotWithShape="1">
          <a:blip r:embed="rId2"/>
          <a:srcRect l="1041" t="196" r="13606"/>
          <a:stretch/>
        </p:blipFill>
        <p:spPr>
          <a:xfrm>
            <a:off x="0" y="1"/>
            <a:ext cx="309890" cy="6857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81A93D-1721-4250-816C-7F2273B51A46}"/>
              </a:ext>
            </a:extLst>
          </p:cNvPr>
          <p:cNvSpPr txBox="1"/>
          <p:nvPr/>
        </p:nvSpPr>
        <p:spPr>
          <a:xfrm>
            <a:off x="3357349" y="5813947"/>
            <a:ext cx="56911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CLIMPACT website: www.climpact-sci.org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CD12544-7F09-4923-A3EF-7A24F6BC61C5}"/>
              </a:ext>
            </a:extLst>
          </p:cNvPr>
          <p:cNvSpPr txBox="1">
            <a:spLocks/>
          </p:cNvSpPr>
          <p:nvPr/>
        </p:nvSpPr>
        <p:spPr>
          <a:xfrm>
            <a:off x="2479440" y="3837365"/>
            <a:ext cx="8229600" cy="712182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rgbClr val="1852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Calculation of sector-specific climate indices</a:t>
            </a:r>
            <a:endParaRPr lang="en-US" sz="2800" dirty="0">
              <a:solidFill>
                <a:srgbClr val="1852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0411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upo 25"/>
          <p:cNvGrpSpPr/>
          <p:nvPr/>
        </p:nvGrpSpPr>
        <p:grpSpPr>
          <a:xfrm>
            <a:off x="15196" y="0"/>
            <a:ext cx="12181286" cy="6857999"/>
            <a:chOff x="15196" y="0"/>
            <a:chExt cx="12181286" cy="6857999"/>
          </a:xfrm>
        </p:grpSpPr>
        <p:grpSp>
          <p:nvGrpSpPr>
            <p:cNvPr id="27" name="Grupo 26"/>
            <p:cNvGrpSpPr/>
            <p:nvPr/>
          </p:nvGrpSpPr>
          <p:grpSpPr>
            <a:xfrm>
              <a:off x="15196" y="0"/>
              <a:ext cx="12181286" cy="6857999"/>
              <a:chOff x="15196" y="0"/>
              <a:chExt cx="12181286" cy="6857999"/>
            </a:xfrm>
          </p:grpSpPr>
          <p:grpSp>
            <p:nvGrpSpPr>
              <p:cNvPr id="30" name="Grupo 29"/>
              <p:cNvGrpSpPr/>
              <p:nvPr/>
            </p:nvGrpSpPr>
            <p:grpSpPr>
              <a:xfrm>
                <a:off x="15196" y="0"/>
                <a:ext cx="12181286" cy="6857999"/>
                <a:chOff x="15196" y="0"/>
                <a:chExt cx="12181286" cy="6857999"/>
              </a:xfrm>
            </p:grpSpPr>
            <p:pic>
              <p:nvPicPr>
                <p:cNvPr id="33" name="Imagen 32"/>
                <p:cNvPicPr>
                  <a:picLocks noChangeAspect="1"/>
                </p:cNvPicPr>
                <p:nvPr/>
              </p:nvPicPr>
              <p:blipFill rotWithShape="1">
                <a:blip r:embed="rId2"/>
                <a:srcRect l="1041" t="196" r="13606"/>
                <a:stretch/>
              </p:blipFill>
              <p:spPr>
                <a:xfrm>
                  <a:off x="11886592" y="0"/>
                  <a:ext cx="309890" cy="6857999"/>
                </a:xfrm>
                <a:prstGeom prst="rect">
                  <a:avLst/>
                </a:prstGeom>
              </p:spPr>
            </p:pic>
            <p:grpSp>
              <p:nvGrpSpPr>
                <p:cNvPr id="34" name="Grupo 33"/>
                <p:cNvGrpSpPr/>
                <p:nvPr/>
              </p:nvGrpSpPr>
              <p:grpSpPr>
                <a:xfrm>
                  <a:off x="15196" y="0"/>
                  <a:ext cx="1778011" cy="6842155"/>
                  <a:chOff x="15196" y="0"/>
                  <a:chExt cx="1778011" cy="6842155"/>
                </a:xfrm>
              </p:grpSpPr>
              <p:sp>
                <p:nvSpPr>
                  <p:cNvPr id="35" name="Recortar y redondear rectángulo de esquina sencilla 16"/>
                  <p:cNvSpPr>
                    <a:spLocks noChangeAspect="1"/>
                  </p:cNvSpPr>
                  <p:nvPr/>
                </p:nvSpPr>
                <p:spPr>
                  <a:xfrm rot="10800000">
                    <a:off x="28376" y="0"/>
                    <a:ext cx="1764831" cy="6842155"/>
                  </a:xfrm>
                  <a:custGeom>
                    <a:avLst/>
                    <a:gdLst>
                      <a:gd name="connsiteX0" fmla="*/ 828675 w 1657350"/>
                      <a:gd name="connsiteY0" fmla="*/ 0 h 10001250"/>
                      <a:gd name="connsiteX1" fmla="*/ 1647820 w 1657350"/>
                      <a:gd name="connsiteY1" fmla="*/ 0 h 10001250"/>
                      <a:gd name="connsiteX2" fmla="*/ 1657350 w 1657350"/>
                      <a:gd name="connsiteY2" fmla="*/ 9530 h 10001250"/>
                      <a:gd name="connsiteX3" fmla="*/ 1657350 w 1657350"/>
                      <a:gd name="connsiteY3" fmla="*/ 10001250 h 10001250"/>
                      <a:gd name="connsiteX4" fmla="*/ 0 w 1657350"/>
                      <a:gd name="connsiteY4" fmla="*/ 10001250 h 10001250"/>
                      <a:gd name="connsiteX5" fmla="*/ 0 w 1657350"/>
                      <a:gd name="connsiteY5" fmla="*/ 828675 h 10001250"/>
                      <a:gd name="connsiteX6" fmla="*/ 828675 w 1657350"/>
                      <a:gd name="connsiteY6" fmla="*/ 0 h 10001250"/>
                      <a:gd name="connsiteX0" fmla="*/ 828676 w 1657351"/>
                      <a:gd name="connsiteY0" fmla="*/ 0 h 10001250"/>
                      <a:gd name="connsiteX1" fmla="*/ 1647821 w 1657351"/>
                      <a:gd name="connsiteY1" fmla="*/ 0 h 10001250"/>
                      <a:gd name="connsiteX2" fmla="*/ 1657351 w 1657351"/>
                      <a:gd name="connsiteY2" fmla="*/ 9530 h 10001250"/>
                      <a:gd name="connsiteX3" fmla="*/ 1657351 w 1657351"/>
                      <a:gd name="connsiteY3" fmla="*/ 10001250 h 10001250"/>
                      <a:gd name="connsiteX4" fmla="*/ 1 w 1657351"/>
                      <a:gd name="connsiteY4" fmla="*/ 10001250 h 10001250"/>
                      <a:gd name="connsiteX5" fmla="*/ 0 w 1657351"/>
                      <a:gd name="connsiteY5" fmla="*/ 2371725 h 10001250"/>
                      <a:gd name="connsiteX6" fmla="*/ 828676 w 1657351"/>
                      <a:gd name="connsiteY6" fmla="*/ 0 h 10001250"/>
                      <a:gd name="connsiteX0" fmla="*/ 831142 w 1659817"/>
                      <a:gd name="connsiteY0" fmla="*/ 0 h 10001250"/>
                      <a:gd name="connsiteX1" fmla="*/ 1650287 w 1659817"/>
                      <a:gd name="connsiteY1" fmla="*/ 0 h 10001250"/>
                      <a:gd name="connsiteX2" fmla="*/ 1659817 w 1659817"/>
                      <a:gd name="connsiteY2" fmla="*/ 9530 h 10001250"/>
                      <a:gd name="connsiteX3" fmla="*/ 1659817 w 1659817"/>
                      <a:gd name="connsiteY3" fmla="*/ 10001250 h 10001250"/>
                      <a:gd name="connsiteX4" fmla="*/ 2467 w 1659817"/>
                      <a:gd name="connsiteY4" fmla="*/ 10001250 h 10001250"/>
                      <a:gd name="connsiteX5" fmla="*/ 2466 w 1659817"/>
                      <a:gd name="connsiteY5" fmla="*/ 2371725 h 10001250"/>
                      <a:gd name="connsiteX6" fmla="*/ 831142 w 1659817"/>
                      <a:gd name="connsiteY6" fmla="*/ 0 h 10001250"/>
                      <a:gd name="connsiteX0" fmla="*/ 1173087 w 1658745"/>
                      <a:gd name="connsiteY0" fmla="*/ 0 h 10001250"/>
                      <a:gd name="connsiteX1" fmla="*/ 1649215 w 1658745"/>
                      <a:gd name="connsiteY1" fmla="*/ 0 h 10001250"/>
                      <a:gd name="connsiteX2" fmla="*/ 1658745 w 1658745"/>
                      <a:gd name="connsiteY2" fmla="*/ 9530 h 10001250"/>
                      <a:gd name="connsiteX3" fmla="*/ 1658745 w 1658745"/>
                      <a:gd name="connsiteY3" fmla="*/ 10001250 h 10001250"/>
                      <a:gd name="connsiteX4" fmla="*/ 1395 w 1658745"/>
                      <a:gd name="connsiteY4" fmla="*/ 10001250 h 10001250"/>
                      <a:gd name="connsiteX5" fmla="*/ 1394 w 1658745"/>
                      <a:gd name="connsiteY5" fmla="*/ 2371725 h 10001250"/>
                      <a:gd name="connsiteX6" fmla="*/ 1173087 w 1658745"/>
                      <a:gd name="connsiteY6" fmla="*/ 0 h 10001250"/>
                      <a:gd name="connsiteX0" fmla="*/ 1174478 w 1660136"/>
                      <a:gd name="connsiteY0" fmla="*/ 0 h 10001250"/>
                      <a:gd name="connsiteX1" fmla="*/ 1650606 w 1660136"/>
                      <a:gd name="connsiteY1" fmla="*/ 0 h 10001250"/>
                      <a:gd name="connsiteX2" fmla="*/ 1660136 w 1660136"/>
                      <a:gd name="connsiteY2" fmla="*/ 9530 h 10001250"/>
                      <a:gd name="connsiteX3" fmla="*/ 1660136 w 1660136"/>
                      <a:gd name="connsiteY3" fmla="*/ 10001250 h 10001250"/>
                      <a:gd name="connsiteX4" fmla="*/ 2786 w 1660136"/>
                      <a:gd name="connsiteY4" fmla="*/ 10001250 h 10001250"/>
                      <a:gd name="connsiteX5" fmla="*/ 1390 w 1660136"/>
                      <a:gd name="connsiteY5" fmla="*/ 1800225 h 10001250"/>
                      <a:gd name="connsiteX6" fmla="*/ 1174478 w 1660136"/>
                      <a:gd name="connsiteY6" fmla="*/ 0 h 100012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660136" h="10001250">
                        <a:moveTo>
                          <a:pt x="1174478" y="0"/>
                        </a:moveTo>
                        <a:lnTo>
                          <a:pt x="1650606" y="0"/>
                        </a:lnTo>
                        <a:lnTo>
                          <a:pt x="1660136" y="9530"/>
                        </a:lnTo>
                        <a:lnTo>
                          <a:pt x="1660136" y="10001250"/>
                        </a:lnTo>
                        <a:lnTo>
                          <a:pt x="2786" y="10001250"/>
                        </a:lnTo>
                        <a:cubicBezTo>
                          <a:pt x="2786" y="6943725"/>
                          <a:pt x="1390" y="4857750"/>
                          <a:pt x="1390" y="1800225"/>
                        </a:cubicBezTo>
                        <a:cubicBezTo>
                          <a:pt x="-36710" y="47160"/>
                          <a:pt x="716813" y="0"/>
                          <a:pt x="1174478" y="0"/>
                        </a:cubicBezTo>
                        <a:close/>
                      </a:path>
                    </a:pathLst>
                  </a:custGeom>
                  <a:pattFill prst="dashDnDiag">
                    <a:fgClr>
                      <a:schemeClr val="bg1">
                        <a:lumMod val="85000"/>
                      </a:schemeClr>
                    </a:fgClr>
                    <a:bgClr>
                      <a:srgbClr val="EFF0F2"/>
                    </a:bgClr>
                  </a:pattFill>
                  <a:ln w="136525">
                    <a:solidFill>
                      <a:srgbClr val="185290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b="1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  <a:endParaRPr lang="es-MX" sz="1100" dirty="0"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b="1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  <a:endParaRPr lang="es-MX" sz="1100" dirty="0"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6" name="CuadroTexto 35"/>
                  <p:cNvSpPr txBox="1"/>
                  <p:nvPr/>
                </p:nvSpPr>
                <p:spPr>
                  <a:xfrm>
                    <a:off x="62945" y="4411651"/>
                    <a:ext cx="1654487" cy="523220"/>
                  </a:xfrm>
                  <a:prstGeom prst="rect">
                    <a:avLst/>
                  </a:prstGeom>
                  <a:solidFill>
                    <a:srgbClr val="28AD56"/>
                  </a:solidFill>
                  <a:ln w="38100">
                    <a:solidFill>
                      <a:srgbClr val="185290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lvl="0" algn="ctr"/>
                    <a:r>
                      <a:rPr lang="es-MX" sz="1400" b="1" dirty="0">
                        <a:solidFill>
                          <a:schemeClr val="bg1"/>
                        </a:solidFill>
                        <a:cs typeface="Arial" panose="020B0604020202020204" pitchFamily="34" charset="0"/>
                      </a:rPr>
                      <a:t>19 </a:t>
                    </a:r>
                    <a:r>
                      <a:rPr lang="es-MX" sz="1400" b="1" dirty="0" err="1">
                        <a:solidFill>
                          <a:schemeClr val="bg1"/>
                        </a:solidFill>
                        <a:cs typeface="Arial" panose="020B0604020202020204" pitchFamily="34" charset="0"/>
                      </a:rPr>
                      <a:t>November</a:t>
                    </a:r>
                    <a:r>
                      <a:rPr lang="es-MX" sz="1400" b="1" dirty="0">
                        <a:solidFill>
                          <a:schemeClr val="bg1"/>
                        </a:solidFill>
                        <a:cs typeface="Arial" panose="020B0604020202020204" pitchFamily="34" charset="0"/>
                      </a:rPr>
                      <a:t>, 2021</a:t>
                    </a:r>
                  </a:p>
                  <a:p>
                    <a:pPr lvl="0" algn="ctr"/>
                    <a:r>
                      <a:rPr lang="es-MX" sz="1400" b="1" dirty="0">
                        <a:solidFill>
                          <a:schemeClr val="bg1"/>
                        </a:solidFill>
                        <a:cs typeface="Arial" panose="020B0604020202020204" pitchFamily="34" charset="0"/>
                      </a:rPr>
                      <a:t>08:00 – 09:00 UTC</a:t>
                    </a:r>
                  </a:p>
                </p:txBody>
              </p:sp>
              <p:pic>
                <p:nvPicPr>
                  <p:cNvPr id="37" name="Picture 2" descr="Universidad Veracruzana - Wikipedia, la enciclopedia libre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74140" y="5340959"/>
                    <a:ext cx="780041" cy="89264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38" name="CuadroTexto 37"/>
                  <p:cNvSpPr txBox="1"/>
                  <p:nvPr/>
                </p:nvSpPr>
                <p:spPr>
                  <a:xfrm>
                    <a:off x="15196" y="1664026"/>
                    <a:ext cx="1749984" cy="224676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s-MX" sz="1600" b="1" dirty="0" err="1">
                        <a:solidFill>
                          <a:srgbClr val="28AD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Climate</a:t>
                    </a:r>
                    <a:r>
                      <a:rPr lang="es-MX" sz="1600" b="1" dirty="0">
                        <a:solidFill>
                          <a:srgbClr val="28AD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es-MX" sz="1600" b="1" dirty="0" err="1">
                        <a:solidFill>
                          <a:srgbClr val="28AD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information</a:t>
                    </a:r>
                    <a:r>
                      <a:rPr lang="es-MX" sz="1600" b="1" dirty="0">
                        <a:solidFill>
                          <a:srgbClr val="28AD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es-MX" sz="1600" b="1" dirty="0" err="1">
                        <a:solidFill>
                          <a:srgbClr val="28AD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for</a:t>
                    </a:r>
                    <a:r>
                      <a:rPr lang="es-MX" sz="1600" b="1" dirty="0">
                        <a:solidFill>
                          <a:srgbClr val="28AD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es-MX" sz="1600" b="1" dirty="0" err="1">
                        <a:solidFill>
                          <a:srgbClr val="28AD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adaptation</a:t>
                    </a:r>
                    <a:r>
                      <a:rPr lang="es-MX" sz="1600" b="1" dirty="0">
                        <a:solidFill>
                          <a:srgbClr val="28AD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(</a:t>
                    </a:r>
                    <a:r>
                      <a:rPr lang="es-MX" sz="1600" b="1" dirty="0" err="1">
                        <a:solidFill>
                          <a:srgbClr val="28AD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ClimAdapt</a:t>
                    </a:r>
                    <a:r>
                      <a:rPr lang="es-MX" sz="1600" b="1" dirty="0">
                        <a:solidFill>
                          <a:srgbClr val="28AD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) Workshop</a:t>
                    </a:r>
                  </a:p>
                  <a:p>
                    <a:pPr algn="ctr"/>
                    <a:endParaRPr lang="es-MX" sz="1600" b="1" dirty="0">
                      <a:solidFill>
                        <a:srgbClr val="28AD56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  <a:p>
                    <a:pPr algn="ctr"/>
                    <a:r>
                      <a:rPr lang="en-US" sz="1100" dirty="0">
                        <a:solidFill>
                          <a:srgbClr val="1E5793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As part of a training package developed in partnership between WMO and KMA</a:t>
                    </a:r>
                    <a:endParaRPr lang="es-MX" sz="800" dirty="0">
                      <a:solidFill>
                        <a:srgbClr val="1E5793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pic>
            <p:nvPicPr>
              <p:cNvPr id="31" name="Picture 4" descr="Korea Meteorological Administration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731" y="969746"/>
                <a:ext cx="1622555" cy="3868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2" name="Picture 6" descr="WMO_Logo_English.png | World Meteorological Organization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23888" b="73068" l="7916" r="88391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566" t="20822" r="59320" b="23567"/>
              <a:stretch/>
            </p:blipFill>
            <p:spPr bwMode="auto">
              <a:xfrm>
                <a:off x="485402" y="119700"/>
                <a:ext cx="872059" cy="85004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8" name="Rectángulo 27"/>
            <p:cNvSpPr/>
            <p:nvPr/>
          </p:nvSpPr>
          <p:spPr>
            <a:xfrm>
              <a:off x="496663" y="5094738"/>
              <a:ext cx="757518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000" dirty="0">
                  <a:solidFill>
                    <a:srgbClr val="1E579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Session 9</a:t>
              </a:r>
              <a:endParaRPr lang="es-MX" sz="1000" dirty="0"/>
            </a:p>
          </p:txBody>
        </p:sp>
        <p:sp>
          <p:nvSpPr>
            <p:cNvPr id="29" name="Rectángulo 28"/>
            <p:cNvSpPr/>
            <p:nvPr/>
          </p:nvSpPr>
          <p:spPr>
            <a:xfrm>
              <a:off x="43946" y="6322434"/>
              <a:ext cx="1626044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800" dirty="0">
                  <a:solidFill>
                    <a:srgbClr val="1E579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DAPSCLIM - LCA / UV</a:t>
              </a:r>
              <a:endParaRPr lang="es-MX" sz="800" dirty="0"/>
            </a:p>
          </p:txBody>
        </p:sp>
      </p:grpSp>
      <p:pic>
        <p:nvPicPr>
          <p:cNvPr id="18" name="Picture 17" descr="Diagram&#10;&#10;Description automatically generated">
            <a:extLst>
              <a:ext uri="{FF2B5EF4-FFF2-40B4-BE49-F238E27FC236}">
                <a16:creationId xmlns:a16="http://schemas.microsoft.com/office/drawing/2014/main" id="{91852AB4-A522-460A-BBE7-01F405B6B244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661" y="0"/>
            <a:ext cx="9643633" cy="659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353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 txBox="1">
            <a:spLocks/>
          </p:cNvSpPr>
          <p:nvPr/>
        </p:nvSpPr>
        <p:spPr>
          <a:xfrm>
            <a:off x="2725100" y="-16088"/>
            <a:ext cx="8229600" cy="712182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rgbClr val="1852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required for the </a:t>
            </a:r>
            <a:r>
              <a:rPr lang="en-US" sz="2800" b="1" dirty="0" err="1">
                <a:solidFill>
                  <a:srgbClr val="1852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Climpact</a:t>
            </a:r>
            <a:r>
              <a:rPr lang="en-US" sz="2800" b="1" dirty="0">
                <a:solidFill>
                  <a:srgbClr val="1852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Workshop</a:t>
            </a:r>
            <a:endParaRPr lang="en-US" sz="2800" dirty="0">
              <a:solidFill>
                <a:srgbClr val="1852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Proceso alternativo 6"/>
          <p:cNvSpPr/>
          <p:nvPr/>
        </p:nvSpPr>
        <p:spPr>
          <a:xfrm>
            <a:off x="2107957" y="584391"/>
            <a:ext cx="9484207" cy="892152"/>
          </a:xfrm>
          <a:prstGeom prst="flowChartAlternateProcess">
            <a:avLst/>
          </a:prstGeom>
          <a:solidFill>
            <a:srgbClr val="B4EE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1. </a:t>
            </a:r>
            <a:r>
              <a:rPr lang="en-US" b="1" dirty="0">
                <a:solidFill>
                  <a:schemeClr val="tx1"/>
                </a:solidFill>
              </a:rPr>
              <a:t>Daily </a:t>
            </a:r>
            <a:r>
              <a:rPr lang="en-US" dirty="0">
                <a:solidFill>
                  <a:schemeClr val="tx1"/>
                </a:solidFill>
              </a:rPr>
              <a:t>timeseries (</a:t>
            </a:r>
            <a:r>
              <a:rPr lang="en-US" b="1" i="1" dirty="0">
                <a:solidFill>
                  <a:schemeClr val="accent6">
                    <a:lumMod val="75000"/>
                  </a:schemeClr>
                </a:solidFill>
              </a:rPr>
              <a:t>precipitation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b="1" i="1" dirty="0">
                <a:solidFill>
                  <a:srgbClr val="C00000"/>
                </a:solidFill>
              </a:rPr>
              <a:t>maximum temperature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b="1" i="1" dirty="0">
                <a:solidFill>
                  <a:srgbClr val="002060"/>
                </a:solidFill>
              </a:rPr>
              <a:t>minimum temperature</a:t>
            </a:r>
            <a:r>
              <a:rPr lang="en-US" dirty="0">
                <a:solidFill>
                  <a:schemeClr val="tx1"/>
                </a:solidFill>
              </a:rPr>
              <a:t>)</a:t>
            </a:r>
            <a:endParaRPr lang="es-MX" dirty="0">
              <a:solidFill>
                <a:schemeClr val="tx1"/>
              </a:solidFill>
            </a:endParaRPr>
          </a:p>
        </p:txBody>
      </p:sp>
      <p:grpSp>
        <p:nvGrpSpPr>
          <p:cNvPr id="38" name="Grupo 37"/>
          <p:cNvGrpSpPr/>
          <p:nvPr/>
        </p:nvGrpSpPr>
        <p:grpSpPr>
          <a:xfrm>
            <a:off x="15196" y="0"/>
            <a:ext cx="12181286" cy="6857999"/>
            <a:chOff x="15196" y="0"/>
            <a:chExt cx="12181286" cy="6857999"/>
          </a:xfrm>
        </p:grpSpPr>
        <p:grpSp>
          <p:nvGrpSpPr>
            <p:cNvPr id="39" name="Grupo 38"/>
            <p:cNvGrpSpPr/>
            <p:nvPr/>
          </p:nvGrpSpPr>
          <p:grpSpPr>
            <a:xfrm>
              <a:off x="15196" y="0"/>
              <a:ext cx="12181286" cy="6857999"/>
              <a:chOff x="15196" y="0"/>
              <a:chExt cx="12181286" cy="6857999"/>
            </a:xfrm>
          </p:grpSpPr>
          <p:grpSp>
            <p:nvGrpSpPr>
              <p:cNvPr id="42" name="Grupo 41"/>
              <p:cNvGrpSpPr/>
              <p:nvPr/>
            </p:nvGrpSpPr>
            <p:grpSpPr>
              <a:xfrm>
                <a:off x="15196" y="0"/>
                <a:ext cx="12181286" cy="6857999"/>
                <a:chOff x="15196" y="0"/>
                <a:chExt cx="12181286" cy="6857999"/>
              </a:xfrm>
            </p:grpSpPr>
            <p:pic>
              <p:nvPicPr>
                <p:cNvPr id="45" name="Imagen 44"/>
                <p:cNvPicPr>
                  <a:picLocks noChangeAspect="1"/>
                </p:cNvPicPr>
                <p:nvPr/>
              </p:nvPicPr>
              <p:blipFill rotWithShape="1">
                <a:blip r:embed="rId2"/>
                <a:srcRect l="1041" t="196" r="13606"/>
                <a:stretch/>
              </p:blipFill>
              <p:spPr>
                <a:xfrm>
                  <a:off x="11886592" y="0"/>
                  <a:ext cx="309890" cy="6857999"/>
                </a:xfrm>
                <a:prstGeom prst="rect">
                  <a:avLst/>
                </a:prstGeom>
              </p:spPr>
            </p:pic>
            <p:grpSp>
              <p:nvGrpSpPr>
                <p:cNvPr id="46" name="Grupo 45"/>
                <p:cNvGrpSpPr/>
                <p:nvPr/>
              </p:nvGrpSpPr>
              <p:grpSpPr>
                <a:xfrm>
                  <a:off x="15196" y="0"/>
                  <a:ext cx="1778011" cy="6842155"/>
                  <a:chOff x="15196" y="0"/>
                  <a:chExt cx="1778011" cy="6842155"/>
                </a:xfrm>
              </p:grpSpPr>
              <p:sp>
                <p:nvSpPr>
                  <p:cNvPr id="47" name="Recortar y redondear rectángulo de esquina sencilla 16"/>
                  <p:cNvSpPr>
                    <a:spLocks noChangeAspect="1"/>
                  </p:cNvSpPr>
                  <p:nvPr/>
                </p:nvSpPr>
                <p:spPr>
                  <a:xfrm rot="10800000">
                    <a:off x="28376" y="0"/>
                    <a:ext cx="1764831" cy="6842155"/>
                  </a:xfrm>
                  <a:custGeom>
                    <a:avLst/>
                    <a:gdLst>
                      <a:gd name="connsiteX0" fmla="*/ 828675 w 1657350"/>
                      <a:gd name="connsiteY0" fmla="*/ 0 h 10001250"/>
                      <a:gd name="connsiteX1" fmla="*/ 1647820 w 1657350"/>
                      <a:gd name="connsiteY1" fmla="*/ 0 h 10001250"/>
                      <a:gd name="connsiteX2" fmla="*/ 1657350 w 1657350"/>
                      <a:gd name="connsiteY2" fmla="*/ 9530 h 10001250"/>
                      <a:gd name="connsiteX3" fmla="*/ 1657350 w 1657350"/>
                      <a:gd name="connsiteY3" fmla="*/ 10001250 h 10001250"/>
                      <a:gd name="connsiteX4" fmla="*/ 0 w 1657350"/>
                      <a:gd name="connsiteY4" fmla="*/ 10001250 h 10001250"/>
                      <a:gd name="connsiteX5" fmla="*/ 0 w 1657350"/>
                      <a:gd name="connsiteY5" fmla="*/ 828675 h 10001250"/>
                      <a:gd name="connsiteX6" fmla="*/ 828675 w 1657350"/>
                      <a:gd name="connsiteY6" fmla="*/ 0 h 10001250"/>
                      <a:gd name="connsiteX0" fmla="*/ 828676 w 1657351"/>
                      <a:gd name="connsiteY0" fmla="*/ 0 h 10001250"/>
                      <a:gd name="connsiteX1" fmla="*/ 1647821 w 1657351"/>
                      <a:gd name="connsiteY1" fmla="*/ 0 h 10001250"/>
                      <a:gd name="connsiteX2" fmla="*/ 1657351 w 1657351"/>
                      <a:gd name="connsiteY2" fmla="*/ 9530 h 10001250"/>
                      <a:gd name="connsiteX3" fmla="*/ 1657351 w 1657351"/>
                      <a:gd name="connsiteY3" fmla="*/ 10001250 h 10001250"/>
                      <a:gd name="connsiteX4" fmla="*/ 1 w 1657351"/>
                      <a:gd name="connsiteY4" fmla="*/ 10001250 h 10001250"/>
                      <a:gd name="connsiteX5" fmla="*/ 0 w 1657351"/>
                      <a:gd name="connsiteY5" fmla="*/ 2371725 h 10001250"/>
                      <a:gd name="connsiteX6" fmla="*/ 828676 w 1657351"/>
                      <a:gd name="connsiteY6" fmla="*/ 0 h 10001250"/>
                      <a:gd name="connsiteX0" fmla="*/ 831142 w 1659817"/>
                      <a:gd name="connsiteY0" fmla="*/ 0 h 10001250"/>
                      <a:gd name="connsiteX1" fmla="*/ 1650287 w 1659817"/>
                      <a:gd name="connsiteY1" fmla="*/ 0 h 10001250"/>
                      <a:gd name="connsiteX2" fmla="*/ 1659817 w 1659817"/>
                      <a:gd name="connsiteY2" fmla="*/ 9530 h 10001250"/>
                      <a:gd name="connsiteX3" fmla="*/ 1659817 w 1659817"/>
                      <a:gd name="connsiteY3" fmla="*/ 10001250 h 10001250"/>
                      <a:gd name="connsiteX4" fmla="*/ 2467 w 1659817"/>
                      <a:gd name="connsiteY4" fmla="*/ 10001250 h 10001250"/>
                      <a:gd name="connsiteX5" fmla="*/ 2466 w 1659817"/>
                      <a:gd name="connsiteY5" fmla="*/ 2371725 h 10001250"/>
                      <a:gd name="connsiteX6" fmla="*/ 831142 w 1659817"/>
                      <a:gd name="connsiteY6" fmla="*/ 0 h 10001250"/>
                      <a:gd name="connsiteX0" fmla="*/ 1173087 w 1658745"/>
                      <a:gd name="connsiteY0" fmla="*/ 0 h 10001250"/>
                      <a:gd name="connsiteX1" fmla="*/ 1649215 w 1658745"/>
                      <a:gd name="connsiteY1" fmla="*/ 0 h 10001250"/>
                      <a:gd name="connsiteX2" fmla="*/ 1658745 w 1658745"/>
                      <a:gd name="connsiteY2" fmla="*/ 9530 h 10001250"/>
                      <a:gd name="connsiteX3" fmla="*/ 1658745 w 1658745"/>
                      <a:gd name="connsiteY3" fmla="*/ 10001250 h 10001250"/>
                      <a:gd name="connsiteX4" fmla="*/ 1395 w 1658745"/>
                      <a:gd name="connsiteY4" fmla="*/ 10001250 h 10001250"/>
                      <a:gd name="connsiteX5" fmla="*/ 1394 w 1658745"/>
                      <a:gd name="connsiteY5" fmla="*/ 2371725 h 10001250"/>
                      <a:gd name="connsiteX6" fmla="*/ 1173087 w 1658745"/>
                      <a:gd name="connsiteY6" fmla="*/ 0 h 10001250"/>
                      <a:gd name="connsiteX0" fmla="*/ 1174478 w 1660136"/>
                      <a:gd name="connsiteY0" fmla="*/ 0 h 10001250"/>
                      <a:gd name="connsiteX1" fmla="*/ 1650606 w 1660136"/>
                      <a:gd name="connsiteY1" fmla="*/ 0 h 10001250"/>
                      <a:gd name="connsiteX2" fmla="*/ 1660136 w 1660136"/>
                      <a:gd name="connsiteY2" fmla="*/ 9530 h 10001250"/>
                      <a:gd name="connsiteX3" fmla="*/ 1660136 w 1660136"/>
                      <a:gd name="connsiteY3" fmla="*/ 10001250 h 10001250"/>
                      <a:gd name="connsiteX4" fmla="*/ 2786 w 1660136"/>
                      <a:gd name="connsiteY4" fmla="*/ 10001250 h 10001250"/>
                      <a:gd name="connsiteX5" fmla="*/ 1390 w 1660136"/>
                      <a:gd name="connsiteY5" fmla="*/ 1800225 h 10001250"/>
                      <a:gd name="connsiteX6" fmla="*/ 1174478 w 1660136"/>
                      <a:gd name="connsiteY6" fmla="*/ 0 h 100012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660136" h="10001250">
                        <a:moveTo>
                          <a:pt x="1174478" y="0"/>
                        </a:moveTo>
                        <a:lnTo>
                          <a:pt x="1650606" y="0"/>
                        </a:lnTo>
                        <a:lnTo>
                          <a:pt x="1660136" y="9530"/>
                        </a:lnTo>
                        <a:lnTo>
                          <a:pt x="1660136" y="10001250"/>
                        </a:lnTo>
                        <a:lnTo>
                          <a:pt x="2786" y="10001250"/>
                        </a:lnTo>
                        <a:cubicBezTo>
                          <a:pt x="2786" y="6943725"/>
                          <a:pt x="1390" y="4857750"/>
                          <a:pt x="1390" y="1800225"/>
                        </a:cubicBezTo>
                        <a:cubicBezTo>
                          <a:pt x="-36710" y="47160"/>
                          <a:pt x="716813" y="0"/>
                          <a:pt x="1174478" y="0"/>
                        </a:cubicBezTo>
                        <a:close/>
                      </a:path>
                    </a:pathLst>
                  </a:custGeom>
                  <a:pattFill prst="dashDnDiag">
                    <a:fgClr>
                      <a:schemeClr val="bg1">
                        <a:lumMod val="85000"/>
                      </a:schemeClr>
                    </a:fgClr>
                    <a:bgClr>
                      <a:srgbClr val="EFF0F2"/>
                    </a:bgClr>
                  </a:pattFill>
                  <a:ln w="136525">
                    <a:solidFill>
                      <a:srgbClr val="185290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b="1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  <a:endParaRPr lang="es-MX" sz="1100" dirty="0"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b="1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  <a:endParaRPr lang="es-MX" sz="1100" dirty="0"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8" name="CuadroTexto 47"/>
                  <p:cNvSpPr txBox="1"/>
                  <p:nvPr/>
                </p:nvSpPr>
                <p:spPr>
                  <a:xfrm>
                    <a:off x="62945" y="4411651"/>
                    <a:ext cx="1654487" cy="523220"/>
                  </a:xfrm>
                  <a:prstGeom prst="rect">
                    <a:avLst/>
                  </a:prstGeom>
                  <a:solidFill>
                    <a:srgbClr val="28AD56"/>
                  </a:solidFill>
                  <a:ln w="38100">
                    <a:solidFill>
                      <a:srgbClr val="185290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lvl="0" algn="ctr"/>
                    <a:r>
                      <a:rPr lang="es-MX" sz="1400" b="1" dirty="0">
                        <a:solidFill>
                          <a:schemeClr val="bg1"/>
                        </a:solidFill>
                        <a:cs typeface="Arial" panose="020B0604020202020204" pitchFamily="34" charset="0"/>
                      </a:rPr>
                      <a:t>19 </a:t>
                    </a:r>
                    <a:r>
                      <a:rPr lang="es-MX" sz="1400" b="1" dirty="0" err="1">
                        <a:solidFill>
                          <a:schemeClr val="bg1"/>
                        </a:solidFill>
                        <a:cs typeface="Arial" panose="020B0604020202020204" pitchFamily="34" charset="0"/>
                      </a:rPr>
                      <a:t>November</a:t>
                    </a:r>
                    <a:r>
                      <a:rPr lang="es-MX" sz="1400" b="1" dirty="0">
                        <a:solidFill>
                          <a:schemeClr val="bg1"/>
                        </a:solidFill>
                        <a:cs typeface="Arial" panose="020B0604020202020204" pitchFamily="34" charset="0"/>
                      </a:rPr>
                      <a:t>, 2021</a:t>
                    </a:r>
                  </a:p>
                  <a:p>
                    <a:pPr lvl="0" algn="ctr"/>
                    <a:r>
                      <a:rPr lang="es-MX" sz="1400" b="1" dirty="0">
                        <a:solidFill>
                          <a:schemeClr val="bg1"/>
                        </a:solidFill>
                        <a:cs typeface="Arial" panose="020B0604020202020204" pitchFamily="34" charset="0"/>
                      </a:rPr>
                      <a:t>08:00 – 09:00 UTC</a:t>
                    </a:r>
                  </a:p>
                </p:txBody>
              </p:sp>
              <p:pic>
                <p:nvPicPr>
                  <p:cNvPr id="49" name="Picture 2" descr="Universidad Veracruzana - Wikipedia, la enciclopedia libre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74140" y="5340959"/>
                    <a:ext cx="780041" cy="89264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50" name="CuadroTexto 49"/>
                  <p:cNvSpPr txBox="1"/>
                  <p:nvPr/>
                </p:nvSpPr>
                <p:spPr>
                  <a:xfrm>
                    <a:off x="15196" y="1664026"/>
                    <a:ext cx="1749984" cy="224676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s-MX" sz="1600" b="1" dirty="0" err="1">
                        <a:solidFill>
                          <a:srgbClr val="28AD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Climate</a:t>
                    </a:r>
                    <a:r>
                      <a:rPr lang="es-MX" sz="1600" b="1" dirty="0">
                        <a:solidFill>
                          <a:srgbClr val="28AD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es-MX" sz="1600" b="1" dirty="0" err="1">
                        <a:solidFill>
                          <a:srgbClr val="28AD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information</a:t>
                    </a:r>
                    <a:r>
                      <a:rPr lang="es-MX" sz="1600" b="1" dirty="0">
                        <a:solidFill>
                          <a:srgbClr val="28AD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es-MX" sz="1600" b="1" dirty="0" err="1">
                        <a:solidFill>
                          <a:srgbClr val="28AD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for</a:t>
                    </a:r>
                    <a:r>
                      <a:rPr lang="es-MX" sz="1600" b="1" dirty="0">
                        <a:solidFill>
                          <a:srgbClr val="28AD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es-MX" sz="1600" b="1" dirty="0" err="1">
                        <a:solidFill>
                          <a:srgbClr val="28AD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adaptation</a:t>
                    </a:r>
                    <a:r>
                      <a:rPr lang="es-MX" sz="1600" b="1" dirty="0">
                        <a:solidFill>
                          <a:srgbClr val="28AD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(</a:t>
                    </a:r>
                    <a:r>
                      <a:rPr lang="es-MX" sz="1600" b="1" dirty="0" err="1">
                        <a:solidFill>
                          <a:srgbClr val="28AD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ClimAdapt</a:t>
                    </a:r>
                    <a:r>
                      <a:rPr lang="es-MX" sz="1600" b="1" dirty="0">
                        <a:solidFill>
                          <a:srgbClr val="28AD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) Workshop</a:t>
                    </a:r>
                  </a:p>
                  <a:p>
                    <a:pPr algn="ctr"/>
                    <a:endParaRPr lang="es-MX" sz="1600" b="1" dirty="0">
                      <a:solidFill>
                        <a:srgbClr val="28AD56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  <a:p>
                    <a:pPr algn="ctr"/>
                    <a:r>
                      <a:rPr lang="en-US" sz="1100" dirty="0">
                        <a:solidFill>
                          <a:srgbClr val="1E5793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As part of a training package developed in partnership between WMO and KMA</a:t>
                    </a:r>
                    <a:endParaRPr lang="es-MX" sz="800" dirty="0">
                      <a:solidFill>
                        <a:srgbClr val="1E5793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pic>
            <p:nvPicPr>
              <p:cNvPr id="43" name="Picture 4" descr="Korea Meteorological Administration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731" y="969746"/>
                <a:ext cx="1622555" cy="3868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4" name="Picture 6" descr="WMO_Logo_English.png | World Meteorological Organization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23888" b="73068" l="7916" r="88391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566" t="20822" r="59320" b="23567"/>
              <a:stretch/>
            </p:blipFill>
            <p:spPr bwMode="auto">
              <a:xfrm>
                <a:off x="485402" y="119700"/>
                <a:ext cx="872059" cy="85004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40" name="Rectángulo 39"/>
            <p:cNvSpPr/>
            <p:nvPr/>
          </p:nvSpPr>
          <p:spPr>
            <a:xfrm>
              <a:off x="496663" y="5094738"/>
              <a:ext cx="757518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000" dirty="0">
                  <a:solidFill>
                    <a:srgbClr val="1E579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Session 9</a:t>
              </a:r>
              <a:endParaRPr lang="es-MX" sz="1000" dirty="0"/>
            </a:p>
          </p:txBody>
        </p:sp>
        <p:sp>
          <p:nvSpPr>
            <p:cNvPr id="41" name="Rectángulo 40"/>
            <p:cNvSpPr/>
            <p:nvPr/>
          </p:nvSpPr>
          <p:spPr>
            <a:xfrm>
              <a:off x="43946" y="6322434"/>
              <a:ext cx="1626044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800" dirty="0">
                  <a:solidFill>
                    <a:srgbClr val="1E579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DAPSCLIM - LCA / UV</a:t>
              </a:r>
              <a:endParaRPr lang="es-MX" sz="800" dirty="0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4B184DDA-9658-4377-B8B0-D167AE0950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34095" y="1818566"/>
            <a:ext cx="6604320" cy="25318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94AABE-500E-47C2-B974-93DECDBA068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13922"/>
          <a:stretch/>
        </p:blipFill>
        <p:spPr>
          <a:xfrm>
            <a:off x="7505700" y="1237752"/>
            <a:ext cx="4686300" cy="116425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7" name="Proceso alternativo 26"/>
          <p:cNvSpPr/>
          <p:nvPr/>
        </p:nvSpPr>
        <p:spPr>
          <a:xfrm>
            <a:off x="2100270" y="4280452"/>
            <a:ext cx="8544984" cy="892152"/>
          </a:xfrm>
          <a:prstGeom prst="flowChartAlternateProcess">
            <a:avLst/>
          </a:prstGeom>
          <a:solidFill>
            <a:srgbClr val="B4EE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2. Sectoral data: Data relevant for each specific sector</a:t>
            </a:r>
            <a:endParaRPr lang="es-MX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7B35DF-4B8C-4DD4-AC9D-F0FB32ED9C6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79753" y="4299400"/>
            <a:ext cx="2190750" cy="1590675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B849399-7B82-4E8E-AE29-56871659BF6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53879" y="5014583"/>
            <a:ext cx="7729952" cy="1827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693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n 21"/>
          <p:cNvPicPr>
            <a:picLocks noChangeAspect="1"/>
          </p:cNvPicPr>
          <p:nvPr/>
        </p:nvPicPr>
        <p:blipFill rotWithShape="1">
          <a:blip r:embed="rId2"/>
          <a:srcRect l="1041" t="196" r="13606"/>
          <a:stretch/>
        </p:blipFill>
        <p:spPr>
          <a:xfrm>
            <a:off x="11886592" y="0"/>
            <a:ext cx="309890" cy="6857999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 rotWithShape="1">
          <a:blip r:embed="rId2"/>
          <a:srcRect l="1041" t="196" r="13606"/>
          <a:stretch/>
        </p:blipFill>
        <p:spPr>
          <a:xfrm>
            <a:off x="0" y="1"/>
            <a:ext cx="309890" cy="68579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6E1336B-EAAA-4D9E-A461-1C3977E000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7143" y="1094949"/>
            <a:ext cx="4600575" cy="34671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4070818-4284-46D6-9821-4C12657DE4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5280" y="828249"/>
            <a:ext cx="3333750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411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 l="17000" t="3000" r="3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2454926" y="1194791"/>
            <a:ext cx="8229600" cy="43833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4000" b="1" dirty="0">
                <a:solidFill>
                  <a:srgbClr val="1852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 all for making the </a:t>
            </a:r>
            <a:r>
              <a:rPr lang="en-US" sz="4000" b="1" dirty="0" err="1">
                <a:solidFill>
                  <a:srgbClr val="1852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ClimAdapt</a:t>
            </a:r>
            <a:r>
              <a:rPr lang="en-US" sz="4000" b="1" dirty="0">
                <a:solidFill>
                  <a:srgbClr val="1852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workshop possible!</a:t>
            </a:r>
            <a:endParaRPr lang="es-ES" sz="4000" b="1" dirty="0">
              <a:solidFill>
                <a:srgbClr val="1852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upo 12"/>
          <p:cNvGrpSpPr/>
          <p:nvPr/>
        </p:nvGrpSpPr>
        <p:grpSpPr>
          <a:xfrm>
            <a:off x="15196" y="0"/>
            <a:ext cx="12181286" cy="6857999"/>
            <a:chOff x="15196" y="0"/>
            <a:chExt cx="12181286" cy="6857999"/>
          </a:xfrm>
        </p:grpSpPr>
        <p:grpSp>
          <p:nvGrpSpPr>
            <p:cNvPr id="14" name="Grupo 13"/>
            <p:cNvGrpSpPr/>
            <p:nvPr/>
          </p:nvGrpSpPr>
          <p:grpSpPr>
            <a:xfrm>
              <a:off x="15196" y="0"/>
              <a:ext cx="12181286" cy="6857999"/>
              <a:chOff x="15196" y="0"/>
              <a:chExt cx="12181286" cy="6857999"/>
            </a:xfrm>
          </p:grpSpPr>
          <p:grpSp>
            <p:nvGrpSpPr>
              <p:cNvPr id="20" name="Grupo 19"/>
              <p:cNvGrpSpPr/>
              <p:nvPr/>
            </p:nvGrpSpPr>
            <p:grpSpPr>
              <a:xfrm>
                <a:off x="15196" y="0"/>
                <a:ext cx="12181286" cy="6857999"/>
                <a:chOff x="15196" y="0"/>
                <a:chExt cx="12181286" cy="6857999"/>
              </a:xfrm>
            </p:grpSpPr>
            <p:pic>
              <p:nvPicPr>
                <p:cNvPr id="23" name="Imagen 22"/>
                <p:cNvPicPr>
                  <a:picLocks noChangeAspect="1"/>
                </p:cNvPicPr>
                <p:nvPr/>
              </p:nvPicPr>
              <p:blipFill rotWithShape="1">
                <a:blip r:embed="rId3"/>
                <a:srcRect l="1041" t="196" r="13606"/>
                <a:stretch/>
              </p:blipFill>
              <p:spPr>
                <a:xfrm>
                  <a:off x="11886592" y="0"/>
                  <a:ext cx="309890" cy="6857999"/>
                </a:xfrm>
                <a:prstGeom prst="rect">
                  <a:avLst/>
                </a:prstGeom>
              </p:spPr>
            </p:pic>
            <p:grpSp>
              <p:nvGrpSpPr>
                <p:cNvPr id="24" name="Grupo 23"/>
                <p:cNvGrpSpPr/>
                <p:nvPr/>
              </p:nvGrpSpPr>
              <p:grpSpPr>
                <a:xfrm>
                  <a:off x="15196" y="0"/>
                  <a:ext cx="1778011" cy="6842155"/>
                  <a:chOff x="15196" y="0"/>
                  <a:chExt cx="1778011" cy="6842155"/>
                </a:xfrm>
              </p:grpSpPr>
              <p:sp>
                <p:nvSpPr>
                  <p:cNvPr id="25" name="Recortar y redondear rectángulo de esquina sencilla 16"/>
                  <p:cNvSpPr>
                    <a:spLocks noChangeAspect="1"/>
                  </p:cNvSpPr>
                  <p:nvPr/>
                </p:nvSpPr>
                <p:spPr>
                  <a:xfrm rot="10800000">
                    <a:off x="28376" y="0"/>
                    <a:ext cx="1764831" cy="6842155"/>
                  </a:xfrm>
                  <a:custGeom>
                    <a:avLst/>
                    <a:gdLst>
                      <a:gd name="connsiteX0" fmla="*/ 828675 w 1657350"/>
                      <a:gd name="connsiteY0" fmla="*/ 0 h 10001250"/>
                      <a:gd name="connsiteX1" fmla="*/ 1647820 w 1657350"/>
                      <a:gd name="connsiteY1" fmla="*/ 0 h 10001250"/>
                      <a:gd name="connsiteX2" fmla="*/ 1657350 w 1657350"/>
                      <a:gd name="connsiteY2" fmla="*/ 9530 h 10001250"/>
                      <a:gd name="connsiteX3" fmla="*/ 1657350 w 1657350"/>
                      <a:gd name="connsiteY3" fmla="*/ 10001250 h 10001250"/>
                      <a:gd name="connsiteX4" fmla="*/ 0 w 1657350"/>
                      <a:gd name="connsiteY4" fmla="*/ 10001250 h 10001250"/>
                      <a:gd name="connsiteX5" fmla="*/ 0 w 1657350"/>
                      <a:gd name="connsiteY5" fmla="*/ 828675 h 10001250"/>
                      <a:gd name="connsiteX6" fmla="*/ 828675 w 1657350"/>
                      <a:gd name="connsiteY6" fmla="*/ 0 h 10001250"/>
                      <a:gd name="connsiteX0" fmla="*/ 828676 w 1657351"/>
                      <a:gd name="connsiteY0" fmla="*/ 0 h 10001250"/>
                      <a:gd name="connsiteX1" fmla="*/ 1647821 w 1657351"/>
                      <a:gd name="connsiteY1" fmla="*/ 0 h 10001250"/>
                      <a:gd name="connsiteX2" fmla="*/ 1657351 w 1657351"/>
                      <a:gd name="connsiteY2" fmla="*/ 9530 h 10001250"/>
                      <a:gd name="connsiteX3" fmla="*/ 1657351 w 1657351"/>
                      <a:gd name="connsiteY3" fmla="*/ 10001250 h 10001250"/>
                      <a:gd name="connsiteX4" fmla="*/ 1 w 1657351"/>
                      <a:gd name="connsiteY4" fmla="*/ 10001250 h 10001250"/>
                      <a:gd name="connsiteX5" fmla="*/ 0 w 1657351"/>
                      <a:gd name="connsiteY5" fmla="*/ 2371725 h 10001250"/>
                      <a:gd name="connsiteX6" fmla="*/ 828676 w 1657351"/>
                      <a:gd name="connsiteY6" fmla="*/ 0 h 10001250"/>
                      <a:gd name="connsiteX0" fmla="*/ 831142 w 1659817"/>
                      <a:gd name="connsiteY0" fmla="*/ 0 h 10001250"/>
                      <a:gd name="connsiteX1" fmla="*/ 1650287 w 1659817"/>
                      <a:gd name="connsiteY1" fmla="*/ 0 h 10001250"/>
                      <a:gd name="connsiteX2" fmla="*/ 1659817 w 1659817"/>
                      <a:gd name="connsiteY2" fmla="*/ 9530 h 10001250"/>
                      <a:gd name="connsiteX3" fmla="*/ 1659817 w 1659817"/>
                      <a:gd name="connsiteY3" fmla="*/ 10001250 h 10001250"/>
                      <a:gd name="connsiteX4" fmla="*/ 2467 w 1659817"/>
                      <a:gd name="connsiteY4" fmla="*/ 10001250 h 10001250"/>
                      <a:gd name="connsiteX5" fmla="*/ 2466 w 1659817"/>
                      <a:gd name="connsiteY5" fmla="*/ 2371725 h 10001250"/>
                      <a:gd name="connsiteX6" fmla="*/ 831142 w 1659817"/>
                      <a:gd name="connsiteY6" fmla="*/ 0 h 10001250"/>
                      <a:gd name="connsiteX0" fmla="*/ 1173087 w 1658745"/>
                      <a:gd name="connsiteY0" fmla="*/ 0 h 10001250"/>
                      <a:gd name="connsiteX1" fmla="*/ 1649215 w 1658745"/>
                      <a:gd name="connsiteY1" fmla="*/ 0 h 10001250"/>
                      <a:gd name="connsiteX2" fmla="*/ 1658745 w 1658745"/>
                      <a:gd name="connsiteY2" fmla="*/ 9530 h 10001250"/>
                      <a:gd name="connsiteX3" fmla="*/ 1658745 w 1658745"/>
                      <a:gd name="connsiteY3" fmla="*/ 10001250 h 10001250"/>
                      <a:gd name="connsiteX4" fmla="*/ 1395 w 1658745"/>
                      <a:gd name="connsiteY4" fmla="*/ 10001250 h 10001250"/>
                      <a:gd name="connsiteX5" fmla="*/ 1394 w 1658745"/>
                      <a:gd name="connsiteY5" fmla="*/ 2371725 h 10001250"/>
                      <a:gd name="connsiteX6" fmla="*/ 1173087 w 1658745"/>
                      <a:gd name="connsiteY6" fmla="*/ 0 h 10001250"/>
                      <a:gd name="connsiteX0" fmla="*/ 1174478 w 1660136"/>
                      <a:gd name="connsiteY0" fmla="*/ 0 h 10001250"/>
                      <a:gd name="connsiteX1" fmla="*/ 1650606 w 1660136"/>
                      <a:gd name="connsiteY1" fmla="*/ 0 h 10001250"/>
                      <a:gd name="connsiteX2" fmla="*/ 1660136 w 1660136"/>
                      <a:gd name="connsiteY2" fmla="*/ 9530 h 10001250"/>
                      <a:gd name="connsiteX3" fmla="*/ 1660136 w 1660136"/>
                      <a:gd name="connsiteY3" fmla="*/ 10001250 h 10001250"/>
                      <a:gd name="connsiteX4" fmla="*/ 2786 w 1660136"/>
                      <a:gd name="connsiteY4" fmla="*/ 10001250 h 10001250"/>
                      <a:gd name="connsiteX5" fmla="*/ 1390 w 1660136"/>
                      <a:gd name="connsiteY5" fmla="*/ 1800225 h 10001250"/>
                      <a:gd name="connsiteX6" fmla="*/ 1174478 w 1660136"/>
                      <a:gd name="connsiteY6" fmla="*/ 0 h 100012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660136" h="10001250">
                        <a:moveTo>
                          <a:pt x="1174478" y="0"/>
                        </a:moveTo>
                        <a:lnTo>
                          <a:pt x="1650606" y="0"/>
                        </a:lnTo>
                        <a:lnTo>
                          <a:pt x="1660136" y="9530"/>
                        </a:lnTo>
                        <a:lnTo>
                          <a:pt x="1660136" y="10001250"/>
                        </a:lnTo>
                        <a:lnTo>
                          <a:pt x="2786" y="10001250"/>
                        </a:lnTo>
                        <a:cubicBezTo>
                          <a:pt x="2786" y="6943725"/>
                          <a:pt x="1390" y="4857750"/>
                          <a:pt x="1390" y="1800225"/>
                        </a:cubicBezTo>
                        <a:cubicBezTo>
                          <a:pt x="-36710" y="47160"/>
                          <a:pt x="716813" y="0"/>
                          <a:pt x="1174478" y="0"/>
                        </a:cubicBezTo>
                        <a:close/>
                      </a:path>
                    </a:pathLst>
                  </a:custGeom>
                  <a:pattFill prst="dashDnDiag">
                    <a:fgClr>
                      <a:schemeClr val="bg1">
                        <a:lumMod val="85000"/>
                      </a:schemeClr>
                    </a:fgClr>
                    <a:bgClr>
                      <a:srgbClr val="EFF0F2"/>
                    </a:bgClr>
                  </a:pattFill>
                  <a:ln w="136525">
                    <a:solidFill>
                      <a:srgbClr val="185290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b="1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  <a:endParaRPr lang="es-MX" sz="1100" dirty="0"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es-MX" sz="1100" b="1" dirty="0">
                        <a:effectLst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 </a:t>
                    </a:r>
                    <a:endParaRPr lang="es-MX" sz="1100" dirty="0">
                      <a:effectLst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6" name="CuadroTexto 25"/>
                  <p:cNvSpPr txBox="1"/>
                  <p:nvPr/>
                </p:nvSpPr>
                <p:spPr>
                  <a:xfrm>
                    <a:off x="62945" y="4411651"/>
                    <a:ext cx="1654487" cy="523220"/>
                  </a:xfrm>
                  <a:prstGeom prst="rect">
                    <a:avLst/>
                  </a:prstGeom>
                  <a:solidFill>
                    <a:srgbClr val="28AD56"/>
                  </a:solidFill>
                  <a:ln w="38100">
                    <a:solidFill>
                      <a:srgbClr val="185290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lvl="0" algn="ctr"/>
                    <a:r>
                      <a:rPr lang="es-MX" sz="1400" b="1" dirty="0">
                        <a:solidFill>
                          <a:schemeClr val="bg1"/>
                        </a:solidFill>
                        <a:cs typeface="Arial" panose="020B0604020202020204" pitchFamily="34" charset="0"/>
                      </a:rPr>
                      <a:t>19 </a:t>
                    </a:r>
                    <a:r>
                      <a:rPr lang="es-MX" sz="1400" b="1" dirty="0" err="1">
                        <a:solidFill>
                          <a:schemeClr val="bg1"/>
                        </a:solidFill>
                        <a:cs typeface="Arial" panose="020B0604020202020204" pitchFamily="34" charset="0"/>
                      </a:rPr>
                      <a:t>November</a:t>
                    </a:r>
                    <a:r>
                      <a:rPr lang="es-MX" sz="1400" b="1" dirty="0">
                        <a:solidFill>
                          <a:schemeClr val="bg1"/>
                        </a:solidFill>
                        <a:cs typeface="Arial" panose="020B0604020202020204" pitchFamily="34" charset="0"/>
                      </a:rPr>
                      <a:t>, 2021</a:t>
                    </a:r>
                  </a:p>
                  <a:p>
                    <a:pPr lvl="0" algn="ctr"/>
                    <a:r>
                      <a:rPr lang="es-MX" sz="1400" b="1" dirty="0">
                        <a:solidFill>
                          <a:schemeClr val="bg1"/>
                        </a:solidFill>
                        <a:cs typeface="Arial" panose="020B0604020202020204" pitchFamily="34" charset="0"/>
                      </a:rPr>
                      <a:t>08:00 – 09:00 UTC</a:t>
                    </a:r>
                  </a:p>
                </p:txBody>
              </p:sp>
              <p:pic>
                <p:nvPicPr>
                  <p:cNvPr id="27" name="Picture 2" descr="Universidad Veracruzana - Wikipedia, la enciclopedia libre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74140" y="5340959"/>
                    <a:ext cx="780041" cy="89264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28" name="CuadroTexto 27"/>
                  <p:cNvSpPr txBox="1"/>
                  <p:nvPr/>
                </p:nvSpPr>
                <p:spPr>
                  <a:xfrm>
                    <a:off x="15196" y="1664026"/>
                    <a:ext cx="1749984" cy="224676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s-MX" sz="1600" b="1" dirty="0" err="1">
                        <a:solidFill>
                          <a:srgbClr val="28AD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Climate</a:t>
                    </a:r>
                    <a:r>
                      <a:rPr lang="es-MX" sz="1600" b="1" dirty="0">
                        <a:solidFill>
                          <a:srgbClr val="28AD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es-MX" sz="1600" b="1" dirty="0" err="1">
                        <a:solidFill>
                          <a:srgbClr val="28AD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information</a:t>
                    </a:r>
                    <a:r>
                      <a:rPr lang="es-MX" sz="1600" b="1" dirty="0">
                        <a:solidFill>
                          <a:srgbClr val="28AD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es-MX" sz="1600" b="1" dirty="0" err="1">
                        <a:solidFill>
                          <a:srgbClr val="28AD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for</a:t>
                    </a:r>
                    <a:r>
                      <a:rPr lang="es-MX" sz="1600" b="1" dirty="0">
                        <a:solidFill>
                          <a:srgbClr val="28AD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es-MX" sz="1600" b="1" dirty="0" err="1">
                        <a:solidFill>
                          <a:srgbClr val="28AD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adaptation</a:t>
                    </a:r>
                    <a:r>
                      <a:rPr lang="es-MX" sz="1600" b="1" dirty="0">
                        <a:solidFill>
                          <a:srgbClr val="28AD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(</a:t>
                    </a:r>
                    <a:r>
                      <a:rPr lang="es-MX" sz="1600" b="1" dirty="0" err="1">
                        <a:solidFill>
                          <a:srgbClr val="28AD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ClimAdapt</a:t>
                    </a:r>
                    <a:r>
                      <a:rPr lang="es-MX" sz="1600" b="1" dirty="0">
                        <a:solidFill>
                          <a:srgbClr val="28AD5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) Workshop</a:t>
                    </a:r>
                  </a:p>
                  <a:p>
                    <a:pPr algn="ctr"/>
                    <a:endParaRPr lang="es-MX" sz="1600" b="1" dirty="0">
                      <a:solidFill>
                        <a:srgbClr val="28AD56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  <a:p>
                    <a:pPr algn="ctr"/>
                    <a:r>
                      <a:rPr lang="en-US" sz="1100" dirty="0">
                        <a:solidFill>
                          <a:srgbClr val="1E5793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As part of a training package developed in partnership between WMO and KMA</a:t>
                    </a:r>
                    <a:endParaRPr lang="es-MX" sz="800" dirty="0">
                      <a:solidFill>
                        <a:srgbClr val="1E5793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pic>
            <p:nvPicPr>
              <p:cNvPr id="21" name="Picture 4" descr="Korea Meteorological Administration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731" y="969746"/>
                <a:ext cx="1622555" cy="3868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2" name="Picture 6" descr="WMO_Logo_English.png | World Meteorological Organization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23888" b="73068" l="7916" r="88391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566" t="20822" r="59320" b="23567"/>
              <a:stretch/>
            </p:blipFill>
            <p:spPr bwMode="auto">
              <a:xfrm>
                <a:off x="485402" y="119700"/>
                <a:ext cx="872059" cy="85004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5" name="Rectángulo 14"/>
            <p:cNvSpPr/>
            <p:nvPr/>
          </p:nvSpPr>
          <p:spPr>
            <a:xfrm>
              <a:off x="496663" y="5094738"/>
              <a:ext cx="757518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000" dirty="0">
                  <a:solidFill>
                    <a:srgbClr val="1E579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Session 9</a:t>
              </a:r>
              <a:endParaRPr lang="es-MX" sz="1000" dirty="0"/>
            </a:p>
          </p:txBody>
        </p:sp>
        <p:sp>
          <p:nvSpPr>
            <p:cNvPr id="18" name="Rectángulo 17"/>
            <p:cNvSpPr/>
            <p:nvPr/>
          </p:nvSpPr>
          <p:spPr>
            <a:xfrm>
              <a:off x="43946" y="6322434"/>
              <a:ext cx="1626044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800" dirty="0">
                  <a:solidFill>
                    <a:srgbClr val="1E579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DAPSCLIM - LCA / UV</a:t>
              </a:r>
              <a:endParaRPr lang="es-MX" sz="8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951604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8885619ACC66E40924F80AD72C29800" ma:contentTypeVersion="14" ma:contentTypeDescription="Create a new document." ma:contentTypeScope="" ma:versionID="acffcfef3a05e0f33b710a5682e572a5">
  <xsd:schema xmlns:xsd="http://www.w3.org/2001/XMLSchema" xmlns:xs="http://www.w3.org/2001/XMLSchema" xmlns:p="http://schemas.microsoft.com/office/2006/metadata/properties" xmlns:ns3="2f54b51d-d71f-4c68-89d6-b982f02021d6" xmlns:ns4="cef1e425-e03e-475d-8454-a492170812a5" targetNamespace="http://schemas.microsoft.com/office/2006/metadata/properties" ma:root="true" ma:fieldsID="a7f430f21f1d2693570fab810030349e" ns3:_="" ns4:_="">
    <xsd:import namespace="2f54b51d-d71f-4c68-89d6-b982f02021d6"/>
    <xsd:import namespace="cef1e425-e03e-475d-8454-a492170812a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54b51d-d71f-4c68-89d6-b982f02021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f1e425-e03e-475d-8454-a492170812a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CE9CB1A-249F-4A5F-AF12-1DD5515AB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54b51d-d71f-4c68-89d6-b982f02021d6"/>
    <ds:schemaRef ds:uri="cef1e425-e03e-475d-8454-a492170812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DEB7E4D-F21B-4C26-90AE-A142CCC850B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32425E1-56CA-4C0B-9764-2BC2C389EE25}">
  <ds:schemaRefs>
    <ds:schemaRef ds:uri="2f54b51d-d71f-4c68-89d6-b982f02021d6"/>
    <ds:schemaRef ds:uri="http://schemas.openxmlformats.org/package/2006/metadata/core-properties"/>
    <ds:schemaRef ds:uri="http://purl.org/dc/elements/1.1/"/>
    <ds:schemaRef ds:uri="http://purl.org/dc/dcmitype/"/>
    <ds:schemaRef ds:uri="http://purl.org/dc/terms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cef1e425-e03e-475d-8454-a49217081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652</TotalTime>
  <Words>344</Words>
  <Application>Microsoft Office PowerPoint</Application>
  <PresentationFormat>Widescreen</PresentationFormat>
  <Paragraphs>168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Citlali Villa Falfán</dc:creator>
  <cp:lastModifiedBy>Ilaria GALLO</cp:lastModifiedBy>
  <cp:revision>71</cp:revision>
  <dcterms:created xsi:type="dcterms:W3CDTF">2021-06-02T05:34:14Z</dcterms:created>
  <dcterms:modified xsi:type="dcterms:W3CDTF">2021-11-19T12:36:46Z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0x01010078885619ACC66E40924F80AD72C29800</vt:lpwstr>
  </property>
</Properties>
</file>