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8"/>
  </p:notesMasterIdLst>
  <p:sldIdLst>
    <p:sldId id="348" r:id="rId5"/>
    <p:sldId id="364" r:id="rId6"/>
    <p:sldId id="360" r:id="rId7"/>
    <p:sldId id="380" r:id="rId8"/>
    <p:sldId id="366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67" r:id="rId22"/>
    <p:sldId id="394" r:id="rId23"/>
    <p:sldId id="395" r:id="rId24"/>
    <p:sldId id="396" r:id="rId25"/>
    <p:sldId id="397" r:id="rId26"/>
    <p:sldId id="393" r:id="rId27"/>
    <p:sldId id="398" r:id="rId28"/>
    <p:sldId id="399" r:id="rId29"/>
    <p:sldId id="400" r:id="rId30"/>
    <p:sldId id="401" r:id="rId31"/>
    <p:sldId id="402" r:id="rId32"/>
    <p:sldId id="403" r:id="rId33"/>
    <p:sldId id="404" r:id="rId34"/>
    <p:sldId id="405" r:id="rId35"/>
    <p:sldId id="369" r:id="rId36"/>
    <p:sldId id="406" r:id="rId37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BD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5822" autoAdjust="0"/>
  </p:normalViewPr>
  <p:slideViewPr>
    <p:cSldViewPr snapToGrid="0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ugeac" userId="2985d28a-a5e1-43fc-9feb-ea351fce1cf7" providerId="ADAL" clId="{55584292-A776-4710-A34C-79A80C0A3942}"/>
    <pc:docChg chg="modSld">
      <pc:chgData name="Paul Bugeac" userId="2985d28a-a5e1-43fc-9feb-ea351fce1cf7" providerId="ADAL" clId="{55584292-A776-4710-A34C-79A80C0A3942}" dt="2022-07-17T09:00:27.538" v="8" actId="20577"/>
      <pc:docMkLst>
        <pc:docMk/>
      </pc:docMkLst>
      <pc:sldChg chg="modSp mod">
        <pc:chgData name="Paul Bugeac" userId="2985d28a-a5e1-43fc-9feb-ea351fce1cf7" providerId="ADAL" clId="{55584292-A776-4710-A34C-79A80C0A3942}" dt="2022-07-17T09:00:27.538" v="8" actId="20577"/>
        <pc:sldMkLst>
          <pc:docMk/>
          <pc:sldMk cId="3858717191" sldId="342"/>
        </pc:sldMkLst>
        <pc:spChg chg="mod">
          <ac:chgData name="Paul Bugeac" userId="2985d28a-a5e1-43fc-9feb-ea351fce1cf7" providerId="ADAL" clId="{55584292-A776-4710-A34C-79A80C0A3942}" dt="2022-07-17T09:00:27.538" v="8" actId="20577"/>
          <ac:spMkLst>
            <pc:docMk/>
            <pc:sldMk cId="3858717191" sldId="342"/>
            <ac:spMk id="2" creationId="{0407B7CC-0E91-4311-992F-269347C9D8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E022A-0A20-4617-BD76-BFE143E9B416}" type="datetimeFigureOut">
              <a:rPr lang="en-CH" smtClean="0"/>
              <a:t>11/20/2022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80EE-39A6-41AE-B61B-73646EDF4B3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69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1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3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4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7A93E-C7B3-4247-AF73-97DCDBC7C734}"/>
              </a:ext>
            </a:extLst>
          </p:cNvPr>
          <p:cNvSpPr txBox="1"/>
          <p:nvPr/>
        </p:nvSpPr>
        <p:spPr>
          <a:xfrm>
            <a:off x="1671979" y="2843242"/>
            <a:ext cx="95658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Construire</a:t>
            </a:r>
            <a:r>
              <a:rPr lang="en-US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des tests et </a:t>
            </a:r>
          </a:p>
          <a:p>
            <a:pPr algn="ctr"/>
            <a:r>
              <a:rPr lang="en-US" sz="4400" b="1" dirty="0" err="1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rediger</a:t>
            </a:r>
            <a:r>
              <a:rPr lang="en-US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des questions pour EC</a:t>
            </a:r>
            <a:endParaRPr lang="en-US" sz="44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332914" y="5946375"/>
            <a:ext cx="5334000" cy="609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 Hozoc, MET expert</a:t>
            </a:r>
            <a:endParaRPr lang="ro-RO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2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Contenu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66738" y="1752600"/>
            <a:ext cx="39243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6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Generalităţi</a:t>
            </a:r>
            <a:endParaRPr lang="ro-RO" altLang="en-US" sz="26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Participanţi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nevoile de pregătire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Performanţe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rezultatele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învăţării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Conţinut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Limitări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riscuri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Soluţii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de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învăţare</a:t>
            </a: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Evaluarea </a:t>
            </a:r>
            <a:r>
              <a:rPr lang="ro-RO" altLang="en-US" sz="25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învăţării</a:t>
            </a:r>
            <a:r>
              <a:rPr lang="ro-RO" altLang="en-US" sz="250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/>
            <a:endParaRPr lang="ro-RO" altLang="en-US" sz="26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07312" y="1828800"/>
            <a:ext cx="9832483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fr-FR" altLang="en-US" sz="2800" b="1" dirty="0">
                <a:latin typeface="Tahoma" panose="020B0604030504040204" pitchFamily="34" charset="0"/>
              </a:rPr>
              <a:t>Définition et portée </a:t>
            </a:r>
            <a:r>
              <a:rPr lang="fr-FR" altLang="en-US" sz="2800" b="1" dirty="0" smtClean="0">
                <a:latin typeface="Tahoma" panose="020B0604030504040204" pitchFamily="34" charset="0"/>
              </a:rPr>
              <a:t>du test</a:t>
            </a:r>
            <a:endParaRPr lang="fr-FR" altLang="en-US" sz="2800" b="1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o-RO" altLang="en-US" sz="2800" b="1" dirty="0" smtClean="0">
                <a:latin typeface="Tahoma" panose="020B0604030504040204" pitchFamily="34" charset="0"/>
              </a:rPr>
              <a:t>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y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p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es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de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test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fr-FR" altLang="en-US" sz="2800" b="1" dirty="0">
                <a:latin typeface="Tahoma" panose="020B0604030504040204" pitchFamily="34" charset="0"/>
              </a:rPr>
              <a:t>Critères de définition des caractéristiques de test </a:t>
            </a:r>
            <a:endParaRPr lang="fr-FR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800" b="1" dirty="0" smtClean="0">
                <a:latin typeface="Tahoma" panose="020B0604030504040204" pitchFamily="34" charset="0"/>
              </a:rPr>
              <a:t>Qu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e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stions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: </a:t>
            </a:r>
            <a:r>
              <a:rPr lang="ro-RO" altLang="en-US" sz="2800" b="1" dirty="0" err="1">
                <a:latin typeface="Tahoma" panose="020B0604030504040204" pitchFamily="34" charset="0"/>
              </a:rPr>
              <a:t>tes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t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oral 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ou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ecrit</a:t>
            </a:r>
            <a:endParaRPr lang="en-US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en-US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o-RO" altLang="en-US" sz="2800" b="1" dirty="0" smtClean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rucs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&amp; 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A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s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tuces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 smtClean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</a:pPr>
            <a:endParaRPr lang="ro-RO" altLang="en-US" sz="2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25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6656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efinition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de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42601" y="2478577"/>
            <a:ext cx="10529574" cy="1752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3600" b="1" dirty="0">
                <a:latin typeface="Tahoma" panose="020B0604030504040204" pitchFamily="34" charset="0"/>
              </a:rPr>
              <a:t>	</a:t>
            </a:r>
            <a:r>
              <a:rPr lang="ro-RO" altLang="en-US" sz="3600" b="1" dirty="0" smtClean="0">
                <a:latin typeface="Tahoma" panose="020B0604030504040204" pitchFamily="34" charset="0"/>
              </a:rPr>
              <a:t>TEST</a:t>
            </a:r>
            <a:r>
              <a:rPr lang="en-US" altLang="en-US" sz="3600" dirty="0" smtClean="0">
                <a:latin typeface="Tahoma" panose="020B0604030504040204" pitchFamily="34" charset="0"/>
              </a:rPr>
              <a:t>: </a:t>
            </a:r>
            <a:r>
              <a:rPr lang="fr-FR" altLang="en-US" sz="3600" b="1" dirty="0">
                <a:latin typeface="Tahoma" panose="020B0604030504040204" pitchFamily="34" charset="0"/>
              </a:rPr>
              <a:t>évaluation </a:t>
            </a:r>
            <a:r>
              <a:rPr lang="fr-FR" altLang="en-US" sz="3600" dirty="0">
                <a:latin typeface="Tahoma" panose="020B0604030504040204" pitchFamily="34" charset="0"/>
              </a:rPr>
              <a:t>de l’apprentissage en termes de</a:t>
            </a:r>
            <a:r>
              <a:rPr lang="fr-FR" altLang="en-US" sz="3600" b="1" dirty="0">
                <a:latin typeface="Tahoma" panose="020B0604030504040204" pitchFamily="34" charset="0"/>
              </a:rPr>
              <a:t> </a:t>
            </a:r>
            <a:r>
              <a:rPr lang="fr-FR" altLang="en-US" sz="3600" b="1" dirty="0" smtClean="0">
                <a:latin typeface="Tahoma" panose="020B0604030504040204" pitchFamily="34" charset="0"/>
              </a:rPr>
              <a:t>KUSA </a:t>
            </a:r>
            <a:r>
              <a:rPr lang="fr-FR" altLang="en-US" sz="3600" dirty="0">
                <a:latin typeface="Tahoma" panose="020B0604030504040204" pitchFamily="34" charset="0"/>
              </a:rPr>
              <a:t>par rapport à un ensemble </a:t>
            </a:r>
            <a:r>
              <a:rPr lang="fr-FR" altLang="en-US" sz="3600" b="1" dirty="0">
                <a:latin typeface="Tahoma" panose="020B0604030504040204" pitchFamily="34" charset="0"/>
              </a:rPr>
              <a:t>d’objectifs </a:t>
            </a:r>
            <a:r>
              <a:rPr lang="fr-FR" altLang="en-US" sz="3600" dirty="0">
                <a:latin typeface="Tahoma" panose="020B0604030504040204" pitchFamily="34" charset="0"/>
              </a:rPr>
              <a:t>pour une étape donnée du processus d’apprentissage. 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36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dirty="0"/>
          </a:p>
        </p:txBody>
      </p:sp>
    </p:spTree>
    <p:extLst>
      <p:ext uri="{BB962C8B-B14F-4D97-AF65-F5344CB8AC3E}">
        <p14:creationId xmlns:p14="http://schemas.microsoft.com/office/powerpoint/2010/main" val="1798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6539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Definition &amp; but de Test 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http://assets1.bigthink.com/system/idea_thumbnails/49065/primary/sherlock.jpg?1358527625"/>
          <p:cNvPicPr>
            <a:picLocks noChangeAspect="1" noChangeArrowheads="1"/>
          </p:cNvPicPr>
          <p:nvPr/>
        </p:nvPicPr>
        <p:blipFill rotWithShape="1">
          <a:blip r:embed="rId2">
            <a:extLst/>
          </a:blip>
          <a:srcRect l="-3590" t="-11195" r="27826" b="11195"/>
          <a:stretch/>
        </p:blipFill>
        <p:spPr bwMode="auto">
          <a:xfrm>
            <a:off x="543314" y="3354956"/>
            <a:ext cx="2599460" cy="220448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/>
        </p:spPr>
      </p:pic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762000" y="1752600"/>
            <a:ext cx="2654300" cy="1449388"/>
          </a:xfrm>
          <a:prstGeom prst="wedgeRoundRectCallout">
            <a:avLst>
              <a:gd name="adj1" fmla="val -7296"/>
              <a:gd name="adj2" fmla="val 76616"/>
              <a:gd name="adj3" fmla="val 1666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376076" y="1812174"/>
            <a:ext cx="1572163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Pourquoi</a:t>
            </a:r>
            <a:endParaRPr lang="en-US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r>
              <a:rPr lang="en-US" altLang="en-US" sz="2800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utiliser</a:t>
            </a:r>
            <a:endParaRPr lang="en-US" altLang="en-US" sz="2800" dirty="0" smtClean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r>
              <a:rPr lang="en-US" altLang="en-US" sz="2800" dirty="0" smtClean="0">
                <a:solidFill>
                  <a:schemeClr val="bg1"/>
                </a:solidFill>
                <a:latin typeface="Tahoma" panose="020B0604030504040204" pitchFamily="34" charset="0"/>
              </a:rPr>
              <a:t>tests</a:t>
            </a:r>
            <a:r>
              <a:rPr lang="en-GB" altLang="en-US" sz="2800" b="0" dirty="0" smtClean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GB" altLang="en-US" sz="2800" b="0" dirty="0">
                <a:solidFill>
                  <a:schemeClr val="bg1"/>
                </a:solidFill>
                <a:latin typeface="Tahoma" panose="020B0604030504040204" pitchFamily="34" charset="0"/>
              </a:rPr>
              <a:t>?</a:t>
            </a: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3733799" y="3108963"/>
            <a:ext cx="6041967" cy="3294611"/>
          </a:xfrm>
          <a:prstGeom prst="wedgeRoundRectCallout">
            <a:avLst>
              <a:gd name="adj1" fmla="val -76143"/>
              <a:gd name="adj2" fmla="val -2282"/>
              <a:gd name="adj3" fmla="val 16667"/>
            </a:avLst>
          </a:prstGeom>
          <a:solidFill>
            <a:srgbClr val="FFFF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886200" y="3263900"/>
            <a:ext cx="5486400" cy="285975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MESURER LES PROGRÈS D’APPRENTISSAGE DE L’ÉLÈVE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AVOIR UNE INDICATION DE L’EFFICACITÉ DE L’ÉDUCATION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PRENDRE DES MESURES CORRECTIVES DANS LES PHASES NAISSANTES </a:t>
            </a:r>
          </a:p>
        </p:txBody>
      </p:sp>
    </p:spTree>
    <p:extLst>
      <p:ext uri="{BB962C8B-B14F-4D97-AF65-F5344CB8AC3E}">
        <p14:creationId xmlns:p14="http://schemas.microsoft.com/office/powerpoint/2010/main" val="41573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58488" y="1905000"/>
            <a:ext cx="3829396" cy="33985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3 t</a:t>
            </a:r>
            <a:r>
              <a:rPr lang="en-US" altLang="en-US" sz="2800" dirty="0" err="1" smtClean="0">
                <a:latin typeface="Tahoma" panose="020B0604030504040204" pitchFamily="34" charset="0"/>
              </a:rPr>
              <a:t>ypes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r>
              <a:rPr lang="en-US" altLang="en-US" sz="2800" dirty="0" smtClean="0">
                <a:latin typeface="Tahoma" panose="020B0604030504040204" pitchFamily="34" charset="0"/>
              </a:rPr>
              <a:t>de</a:t>
            </a:r>
            <a:r>
              <a:rPr lang="ro-RO" altLang="en-US" sz="2800" dirty="0" smtClean="0">
                <a:latin typeface="Tahoma" panose="020B0604030504040204" pitchFamily="34" charset="0"/>
              </a:rPr>
              <a:t> </a:t>
            </a:r>
            <a:r>
              <a:rPr lang="ro-RO" altLang="en-US" sz="2800" dirty="0" smtClean="0">
                <a:latin typeface="Tahoma" panose="020B0604030504040204" pitchFamily="34" charset="0"/>
              </a:rPr>
              <a:t>test</a:t>
            </a:r>
            <a:r>
              <a:rPr lang="en-US" altLang="en-US" sz="2800" dirty="0" smtClean="0">
                <a:latin typeface="Tahoma" panose="020B0604030504040204" pitchFamily="34" charset="0"/>
              </a:rPr>
              <a:t>s: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 err="1" smtClean="0">
                <a:latin typeface="Tahoma" panose="020B0604030504040204" pitchFamily="34" charset="0"/>
              </a:rPr>
              <a:t>écrits</a:t>
            </a:r>
            <a:endParaRPr lang="en-US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 smtClean="0">
                <a:latin typeface="Tahoma" panose="020B0604030504040204" pitchFamily="34" charset="0"/>
              </a:rPr>
              <a:t>o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ral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s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ro-RO" altLang="en-US" sz="2800" b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>
                <a:latin typeface="Tahoma" panose="020B0604030504040204" pitchFamily="34" charset="0"/>
              </a:rPr>
              <a:t>p</a:t>
            </a:r>
            <a:r>
              <a:rPr lang="ro-RO" altLang="en-US" sz="2800" b="1" dirty="0" err="1" smtClean="0">
                <a:latin typeface="Tahoma" panose="020B0604030504040204" pitchFamily="34" charset="0"/>
              </a:rPr>
              <a:t>rati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ques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2800" b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ro-RO" altLang="en-US" dirty="0"/>
          </a:p>
        </p:txBody>
      </p:sp>
      <p:pic>
        <p:nvPicPr>
          <p:cNvPr id="2052" name="Picture 4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242" y="2061556"/>
            <a:ext cx="6708372" cy="447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07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09600" y="2362200"/>
            <a:ext cx="80010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T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est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s 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ecrits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 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endParaRPr lang="ro-RO" altLang="en-US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28600" y="3554413"/>
            <a:ext cx="5334000" cy="194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ro-RO" altLang="en-US" sz="2800" b="0" dirty="0">
                <a:latin typeface="Tahoma" panose="020B0604030504040204" pitchFamily="34" charset="0"/>
              </a:rPr>
              <a:t>	</a:t>
            </a:r>
            <a:r>
              <a:rPr lang="fr-FR" altLang="en-US" sz="2800" dirty="0">
                <a:latin typeface="Tahoma" panose="020B0604030504040204" pitchFamily="34" charset="0"/>
              </a:rPr>
              <a:t>Évaluer </a:t>
            </a:r>
            <a:r>
              <a:rPr lang="fr-FR" altLang="en-US" sz="2800" dirty="0" smtClean="0">
                <a:latin typeface="Tahoma" panose="020B0604030504040204" pitchFamily="34" charset="0"/>
              </a:rPr>
              <a:t>connaissances </a:t>
            </a:r>
            <a:r>
              <a:rPr lang="fr-FR" altLang="en-US" sz="2800" dirty="0">
                <a:latin typeface="Tahoma" panose="020B0604030504040204" pitchFamily="34" charset="0"/>
              </a:rPr>
              <a:t>(K) </a:t>
            </a:r>
            <a:r>
              <a:rPr lang="fr-FR" altLang="en-US" sz="2800" dirty="0" smtClean="0">
                <a:latin typeface="Tahoma" panose="020B0604030504040204" pitchFamily="34" charset="0"/>
              </a:rPr>
              <a:t>et </a:t>
            </a:r>
            <a:r>
              <a:rPr lang="fr-FR" altLang="en-US" sz="2800" dirty="0" err="1" smtClean="0">
                <a:latin typeface="Tahoma" panose="020B0604030504040204" pitchFamily="34" charset="0"/>
              </a:rPr>
              <a:t>comprehension</a:t>
            </a:r>
            <a:r>
              <a:rPr lang="fr-FR" altLang="en-US" sz="2800" dirty="0" smtClean="0">
                <a:latin typeface="Tahoma" panose="020B0604030504040204" pitchFamily="34" charset="0"/>
              </a:rPr>
              <a:t> (U) d’une </a:t>
            </a:r>
            <a:r>
              <a:rPr lang="fr-FR" altLang="en-US" sz="2800" dirty="0">
                <a:latin typeface="Tahoma" panose="020B0604030504040204" pitchFamily="34" charset="0"/>
              </a:rPr>
              <a:t>manière ou d’une </a:t>
            </a:r>
            <a:r>
              <a:rPr lang="fr-FR" altLang="en-US" sz="2800" dirty="0" smtClean="0">
                <a:latin typeface="Tahoma" panose="020B0604030504040204" pitchFamily="34" charset="0"/>
              </a:rPr>
              <a:t>autre</a:t>
            </a:r>
            <a:endParaRPr lang="fr-FR" altLang="en-US" sz="2800" dirty="0">
              <a:latin typeface="Tahoma" panose="020B0604030504040204" pitchFamily="34" charset="0"/>
            </a:endParaRPr>
          </a:p>
        </p:txBody>
      </p:sp>
      <p:pic>
        <p:nvPicPr>
          <p:cNvPr id="14" name="Picture 6" descr="Imagini pentru tes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599" y="2438399"/>
            <a:ext cx="3772593" cy="403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3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of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09600" y="2362200"/>
            <a:ext cx="80010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T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est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s orals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endParaRPr lang="ro-RO" altLang="en-US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228600" y="3554413"/>
            <a:ext cx="5105400" cy="129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o-RO" altLang="en-US" sz="2800" b="0" dirty="0">
                <a:latin typeface="Tahoma" panose="020B0604030504040204" pitchFamily="34" charset="0"/>
              </a:rPr>
              <a:t>	</a:t>
            </a:r>
            <a:r>
              <a:rPr lang="fr-FR" altLang="en-US" sz="2800" dirty="0" smtClean="0">
                <a:latin typeface="Tahoma" panose="020B0604030504040204" pitchFamily="34" charset="0"/>
              </a:rPr>
              <a:t>Évaluer </a:t>
            </a:r>
            <a:r>
              <a:rPr lang="fr-FR" altLang="en-US" sz="2800" dirty="0">
                <a:latin typeface="Tahoma" panose="020B0604030504040204" pitchFamily="34" charset="0"/>
              </a:rPr>
              <a:t>U plus en profondeur sur la base de </a:t>
            </a:r>
            <a:r>
              <a:rPr lang="fr-FR" altLang="en-US" sz="2800" dirty="0" smtClean="0">
                <a:latin typeface="Tahoma" panose="020B0604030504040204" pitchFamily="34" charset="0"/>
              </a:rPr>
              <a:t>K</a:t>
            </a:r>
            <a:endParaRPr lang="fr-FR" altLang="en-US" sz="2800" dirty="0">
              <a:latin typeface="Tahoma" panose="020B0604030504040204" pitchFamily="34" charset="0"/>
            </a:endParaRPr>
          </a:p>
        </p:txBody>
      </p:sp>
      <p:pic>
        <p:nvPicPr>
          <p:cNvPr id="16" name="Picture 7" descr="Imagini pentru examen o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7" y="2590799"/>
            <a:ext cx="2801961" cy="397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53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of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09600" y="2362200"/>
            <a:ext cx="80010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T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est</a:t>
            </a:r>
            <a:r>
              <a:rPr lang="en-US" altLang="en-US" sz="2800" b="1" dirty="0" smtClean="0">
                <a:latin typeface="Tahoma" panose="020B0604030504040204" pitchFamily="34" charset="0"/>
              </a:rPr>
              <a:t>s </a:t>
            </a:r>
            <a:r>
              <a:rPr lang="en-US" altLang="en-US" sz="2800" b="1" dirty="0" err="1" smtClean="0">
                <a:latin typeface="Tahoma" panose="020B0604030504040204" pitchFamily="34" charset="0"/>
              </a:rPr>
              <a:t>pratiques</a:t>
            </a:r>
            <a:r>
              <a:rPr lang="en-US" altLang="en-US" sz="2800" dirty="0" smtClean="0">
                <a:latin typeface="Tahoma" panose="020B0604030504040204" pitchFamily="34" charset="0"/>
              </a:rPr>
              <a:t>:</a:t>
            </a:r>
            <a:endParaRPr lang="ro-RO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ro-RO" altLang="en-US" sz="2800" dirty="0" smtClean="0">
              <a:latin typeface="Tahoma" panose="020B0604030504040204" pitchFamily="34" charset="0"/>
            </a:endParaRPr>
          </a:p>
          <a:p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 smtClean="0">
                <a:latin typeface="Tahoma" panose="020B0604030504040204" pitchFamily="34" charset="0"/>
              </a:rPr>
              <a:t>	</a:t>
            </a:r>
            <a:endParaRPr lang="ro-RO" altLang="en-US" sz="2800" i="1" dirty="0" smtClean="0">
              <a:latin typeface="Tahoma" panose="020B0604030504040204" pitchFamily="34" charset="0"/>
            </a:endParaRPr>
          </a:p>
          <a:p>
            <a:endParaRPr lang="ro-RO" altLang="en-US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28600" y="3124200"/>
            <a:ext cx="5806440" cy="194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o-RO" altLang="en-US" sz="2800" b="0" dirty="0">
                <a:latin typeface="Tahoma" panose="020B0604030504040204" pitchFamily="34" charset="0"/>
              </a:rPr>
              <a:t>	</a:t>
            </a:r>
            <a:r>
              <a:rPr lang="fr-FR" altLang="en-US" sz="2800" dirty="0">
                <a:latin typeface="Tahoma" panose="020B0604030504040204" pitchFamily="34" charset="0"/>
              </a:rPr>
              <a:t>évaluer les compétences (S) liées à la description de poste, en fonction de la K et de </a:t>
            </a:r>
            <a:r>
              <a:rPr lang="fr-FR" altLang="en-US" sz="2800" dirty="0" smtClean="0">
                <a:latin typeface="Tahoma" panose="020B0604030504040204" pitchFamily="34" charset="0"/>
              </a:rPr>
              <a:t>l’U</a:t>
            </a:r>
            <a:endParaRPr lang="fr-FR" altLang="en-US" sz="2800" dirty="0">
              <a:latin typeface="Tahoma" panose="020B0604030504040204" pitchFamily="34" charset="0"/>
            </a:endParaRPr>
          </a:p>
        </p:txBody>
      </p:sp>
      <p:pic>
        <p:nvPicPr>
          <p:cNvPr id="14" name="Picture 8" descr="Imagine similar&amp;abreve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918" y="2595571"/>
            <a:ext cx="4614949" cy="32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32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Critères de définition des caractéristiques de test </a:t>
            </a:r>
          </a:p>
        </p:txBody>
      </p:sp>
      <p:sp>
        <p:nvSpPr>
          <p:cNvPr id="15" name="WordArt 6"/>
          <p:cNvSpPr>
            <a:spLocks noChangeArrowheads="1" noChangeShapeType="1" noTextEdit="1"/>
          </p:cNvSpPr>
          <p:nvPr/>
        </p:nvSpPr>
        <p:spPr bwMode="auto">
          <a:xfrm>
            <a:off x="2626821" y="1911344"/>
            <a:ext cx="7514705" cy="454844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 smtClean="0">
                <a:ln w="444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VOFBEI</a:t>
            </a:r>
            <a:endParaRPr lang="en-US" sz="3600" kern="10" dirty="0">
              <a:ln w="44450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26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Critères de définition des caractéristiques de test 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90996" y="1963986"/>
            <a:ext cx="9008225" cy="452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32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V</a:t>
            </a:r>
            <a:r>
              <a:rPr lang="en-GB" altLang="en-US" sz="3200" b="1" dirty="0" smtClean="0">
                <a:latin typeface="Tahoma" panose="020B0604030504040204" pitchFamily="34" charset="0"/>
              </a:rPr>
              <a:t>ALIDITÉ</a:t>
            </a:r>
            <a:endParaRPr lang="en-GB" altLang="en-US" sz="3200" b="1" dirty="0" smtClean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altLang="en-US" sz="32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O</a:t>
            </a:r>
            <a:r>
              <a:rPr lang="en-GB" altLang="en-US" sz="3200" b="1" dirty="0" smtClean="0">
                <a:latin typeface="Tahoma" panose="020B0604030504040204" pitchFamily="34" charset="0"/>
              </a:rPr>
              <a:t>BJECTIVITÉ</a:t>
            </a:r>
            <a:endParaRPr lang="en-GB" altLang="en-US" sz="3200" b="1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altLang="en-US" sz="32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F</a:t>
            </a:r>
            <a:r>
              <a:rPr lang="en-GB" altLang="en-US" sz="3200" b="1" dirty="0" smtClean="0">
                <a:latin typeface="Tahoma" panose="020B0604030504040204" pitchFamily="34" charset="0"/>
              </a:rPr>
              <a:t>IABILITÉ</a:t>
            </a:r>
            <a:endParaRPr lang="en-GB" altLang="en-US" sz="3200" b="1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altLang="en-US" sz="32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B</a:t>
            </a:r>
            <a:r>
              <a:rPr lang="en-GB" altLang="en-US" sz="3200" b="1" dirty="0" smtClean="0">
                <a:latin typeface="Tahoma" panose="020B0604030504040204" pitchFamily="34" charset="0"/>
              </a:rPr>
              <a:t>ALANCE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E</a:t>
            </a:r>
            <a:r>
              <a:rPr lang="en-GB" altLang="en-US" sz="3200" b="1" dirty="0">
                <a:latin typeface="Tahoma" panose="020B0604030504040204" pitchFamily="34" charset="0"/>
              </a:rPr>
              <a:t>FFICACITÉ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I</a:t>
            </a:r>
            <a:r>
              <a:rPr lang="en-GB" altLang="en-US" sz="3200" b="1" dirty="0">
                <a:latin typeface="Tahoma" panose="020B0604030504040204" pitchFamily="34" charset="0"/>
              </a:rPr>
              <a:t>MPARTIALITÉ</a:t>
            </a:r>
            <a:endParaRPr lang="en-GB" altLang="en-US" sz="3200" b="1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46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Critères de définition des caractéristiques de test 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2238896"/>
            <a:ext cx="7100888" cy="64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800" b="1" dirty="0">
                <a:solidFill>
                  <a:srgbClr val="C00000"/>
                </a:solidFill>
                <a:latin typeface="Tahoma" panose="020B0604030504040204" pitchFamily="34" charset="0"/>
              </a:rPr>
              <a:t>V</a:t>
            </a:r>
            <a:r>
              <a:rPr lang="en-GB" altLang="en-US" sz="2800" b="1" dirty="0">
                <a:latin typeface="Tahoma" panose="020B0604030504040204" pitchFamily="34" charset="0"/>
              </a:rPr>
              <a:t>ALIDITÉ</a:t>
            </a:r>
            <a:endParaRPr lang="en-GB" altLang="en-US" sz="2800" b="1" dirty="0">
              <a:latin typeface="Tahoma" panose="020B0604030504040204" pitchFamily="34" charset="0"/>
            </a:endParaRPr>
          </a:p>
        </p:txBody>
      </p:sp>
      <p:sp>
        <p:nvSpPr>
          <p:cNvPr id="8" name="Rectangle 92"/>
          <p:cNvSpPr>
            <a:spLocks noChangeArrowheads="1"/>
          </p:cNvSpPr>
          <p:nvPr/>
        </p:nvSpPr>
        <p:spPr bwMode="auto">
          <a:xfrm>
            <a:off x="1475508" y="3124200"/>
            <a:ext cx="7696200" cy="1122423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Un test est valide lorsque l’étudiant doit performer comme requis dans les objectifs définis. </a:t>
            </a:r>
          </a:p>
        </p:txBody>
      </p:sp>
    </p:spTree>
    <p:extLst>
      <p:ext uri="{BB962C8B-B14F-4D97-AF65-F5344CB8AC3E}">
        <p14:creationId xmlns:p14="http://schemas.microsoft.com/office/powerpoint/2010/main" val="154544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2222269"/>
            <a:ext cx="7100888" cy="64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800" b="1" dirty="0">
                <a:solidFill>
                  <a:srgbClr val="C00000"/>
                </a:solidFill>
                <a:latin typeface="Tahoma" panose="020B0604030504040204" pitchFamily="34" charset="0"/>
              </a:rPr>
              <a:t>O</a:t>
            </a:r>
            <a:r>
              <a:rPr lang="en-GB" altLang="en-US" sz="2800" b="1" dirty="0">
                <a:latin typeface="Tahoma" panose="020B0604030504040204" pitchFamily="34" charset="0"/>
              </a:rPr>
              <a:t>BJECTIVITÉ</a:t>
            </a:r>
            <a:endParaRPr lang="en-GB" altLang="en-US" sz="2800" b="1" dirty="0">
              <a:latin typeface="Tahoma" panose="020B0604030504040204" pitchFamily="34" charset="0"/>
            </a:endParaRPr>
          </a:p>
        </p:txBody>
      </p:sp>
      <p:sp>
        <p:nvSpPr>
          <p:cNvPr id="12" name="Rectangle 92"/>
          <p:cNvSpPr>
            <a:spLocks noChangeArrowheads="1"/>
          </p:cNvSpPr>
          <p:nvPr/>
        </p:nvSpPr>
        <p:spPr bwMode="auto">
          <a:xfrm>
            <a:off x="1467194" y="3124200"/>
            <a:ext cx="7924800" cy="1122423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Un test est objectif lorsqu’au moins 2 instructeurs compétents sont d’accord avec la validité du test. </a:t>
            </a:r>
            <a:endParaRPr lang="de-DE" altLang="en-US" sz="2400" b="0" u="sng" dirty="0">
              <a:latin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Critères de définition des caractéristiques de test 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2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2363586"/>
            <a:ext cx="7100888" cy="64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800" b="1" dirty="0">
                <a:solidFill>
                  <a:srgbClr val="C00000"/>
                </a:solidFill>
                <a:latin typeface="Tahoma" panose="020B0604030504040204" pitchFamily="34" charset="0"/>
              </a:rPr>
              <a:t>F</a:t>
            </a:r>
            <a:r>
              <a:rPr lang="en-GB" altLang="en-US" sz="2800" b="1" dirty="0">
                <a:latin typeface="Tahoma" panose="020B0604030504040204" pitchFamily="34" charset="0"/>
              </a:rPr>
              <a:t>IABILITÉ</a:t>
            </a:r>
            <a:endParaRPr lang="en-GB" altLang="en-US" sz="2800" b="1" dirty="0">
              <a:latin typeface="Tahoma" panose="020B0604030504040204" pitchFamily="34" charset="0"/>
            </a:endParaRPr>
          </a:p>
        </p:txBody>
      </p:sp>
      <p:sp>
        <p:nvSpPr>
          <p:cNvPr id="8" name="Rectangle 92"/>
          <p:cNvSpPr>
            <a:spLocks noChangeArrowheads="1"/>
          </p:cNvSpPr>
          <p:nvPr/>
        </p:nvSpPr>
        <p:spPr bwMode="auto">
          <a:xfrm>
            <a:off x="1449185" y="3232265"/>
            <a:ext cx="9174480" cy="167642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Un essai est fiable lorsque, après son application sur une période donnée, des résultats moyens et acceptables constants sont obtenus.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Critères de définition des caractéristiques de test 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53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2288771"/>
            <a:ext cx="7100888" cy="64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800" b="1" dirty="0">
                <a:solidFill>
                  <a:srgbClr val="C00000"/>
                </a:solidFill>
                <a:latin typeface="Tahoma" panose="020B0604030504040204" pitchFamily="34" charset="0"/>
              </a:rPr>
              <a:t>B</a:t>
            </a:r>
            <a:r>
              <a:rPr lang="en-GB" altLang="en-US" sz="2800" b="1" dirty="0">
                <a:latin typeface="Tahoma" panose="020B0604030504040204" pitchFamily="34" charset="0"/>
              </a:rPr>
              <a:t>ALANCE</a:t>
            </a:r>
            <a:endParaRPr lang="en-GB" altLang="en-US" sz="2800" b="1" dirty="0">
              <a:latin typeface="Tahoma" panose="020B0604030504040204" pitchFamily="34" charset="0"/>
            </a:endParaRPr>
          </a:p>
        </p:txBody>
      </p:sp>
      <p:sp>
        <p:nvSpPr>
          <p:cNvPr id="12" name="Rectangle 92"/>
          <p:cNvSpPr>
            <a:spLocks noChangeArrowheads="1"/>
          </p:cNvSpPr>
          <p:nvPr/>
        </p:nvSpPr>
        <p:spPr bwMode="auto">
          <a:xfrm>
            <a:off x="1465811" y="3140826"/>
            <a:ext cx="7696200" cy="1122423"/>
          </a:xfrm>
          <a:prstGeom prst="rect">
            <a:avLst/>
          </a:prstGeom>
          <a:noFill/>
          <a:ln>
            <a:noFill/>
          </a:ln>
          <a:extLst/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Un test est </a:t>
            </a:r>
            <a:r>
              <a:rPr lang="fr-FR" altLang="en-US" sz="2400" dirty="0" smtClean="0">
                <a:latin typeface="Tahoma" panose="020B0604030504040204" pitchFamily="34" charset="0"/>
              </a:rPr>
              <a:t>balancé </a:t>
            </a:r>
            <a:r>
              <a:rPr lang="fr-FR" altLang="en-US" sz="2400" dirty="0">
                <a:latin typeface="Tahoma" panose="020B0604030504040204" pitchFamily="34" charset="0"/>
              </a:rPr>
              <a:t>lorsqu’il couvre un large éventail d’objectifs énoncés.</a:t>
            </a:r>
            <a:endParaRPr lang="de-DE" altLang="en-US" sz="2400" b="0" u="sng" dirty="0">
              <a:latin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Critères de définition des caractéristiques de test 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39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2263833"/>
            <a:ext cx="7100888" cy="64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8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E</a:t>
            </a:r>
            <a:r>
              <a:rPr lang="en-GB" altLang="en-US" sz="2800" b="1" dirty="0" smtClean="0">
                <a:latin typeface="Tahoma" panose="020B0604030504040204" pitchFamily="34" charset="0"/>
              </a:rPr>
              <a:t>FFICACIT</a:t>
            </a:r>
            <a:r>
              <a:rPr lang="en-GB" altLang="en-US" sz="2800" b="1" dirty="0">
                <a:latin typeface="Tahoma" panose="020B0604030504040204" pitchFamily="34" charset="0"/>
              </a:rPr>
              <a:t>É</a:t>
            </a:r>
            <a:endParaRPr lang="en-GB" altLang="en-US" sz="2800" b="1" dirty="0">
              <a:latin typeface="Tahoma" panose="020B0604030504040204" pitchFamily="34" charset="0"/>
            </a:endParaRPr>
          </a:p>
        </p:txBody>
      </p:sp>
      <p:sp>
        <p:nvSpPr>
          <p:cNvPr id="8" name="Rectangle 92"/>
          <p:cNvSpPr>
            <a:spLocks noChangeArrowheads="1"/>
          </p:cNvSpPr>
          <p:nvPr/>
        </p:nvSpPr>
        <p:spPr bwMode="auto">
          <a:xfrm>
            <a:off x="1424246" y="3199014"/>
            <a:ext cx="8792095" cy="175176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Un test est efficace lorsqu’il peut être effectué en temps opportun et avec les moyens et outils disponibles, la méthode de correction étant clairement définie</a:t>
            </a:r>
            <a:r>
              <a:rPr lang="fr-FR" altLang="en-US" sz="2400" dirty="0" smtClean="0">
                <a:latin typeface="Tahoma" panose="020B0604030504040204" pitchFamily="34" charset="0"/>
              </a:rPr>
              <a:t>.</a:t>
            </a:r>
            <a:endParaRPr lang="fr-FR" altLang="en-US" sz="2400" dirty="0">
              <a:latin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Critères de définition des caractéristiques de test 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99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2172393"/>
            <a:ext cx="7100888" cy="648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800" b="1" dirty="0">
                <a:solidFill>
                  <a:srgbClr val="C00000"/>
                </a:solidFill>
                <a:latin typeface="Tahoma" panose="020B0604030504040204" pitchFamily="34" charset="0"/>
              </a:rPr>
              <a:t>I</a:t>
            </a:r>
            <a:r>
              <a:rPr lang="en-GB" altLang="en-US" sz="2800" b="1" dirty="0">
                <a:latin typeface="Tahoma" panose="020B0604030504040204" pitchFamily="34" charset="0"/>
              </a:rPr>
              <a:t>MPARTIALITÉ</a:t>
            </a:r>
            <a:endParaRPr lang="en-GB" altLang="en-US" sz="2800" b="1" dirty="0">
              <a:latin typeface="Tahoma" panose="020B0604030504040204" pitchFamily="34" charset="0"/>
            </a:endParaRPr>
          </a:p>
        </p:txBody>
      </p:sp>
      <p:sp>
        <p:nvSpPr>
          <p:cNvPr id="12" name="Rectangle 92"/>
          <p:cNvSpPr>
            <a:spLocks noChangeArrowheads="1"/>
          </p:cNvSpPr>
          <p:nvPr/>
        </p:nvSpPr>
        <p:spPr bwMode="auto">
          <a:xfrm>
            <a:off x="1449186" y="2993967"/>
            <a:ext cx="8883533" cy="396775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Un test est équitable lorsqu’il évalue la performance de tous les étudiants et fournit une rétroaction claire et précise au système de formation. </a:t>
            </a:r>
          </a:p>
          <a:p>
            <a:pPr>
              <a:lnSpc>
                <a:spcPct val="15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Les étudiants</a:t>
            </a:r>
            <a:r>
              <a:rPr lang="fr-FR" altLang="en-US" sz="2400" dirty="0" smtClean="0">
                <a:latin typeface="Tahoma" panose="020B0604030504040204" pitchFamily="34" charset="0"/>
              </a:rPr>
              <a:t> </a:t>
            </a:r>
            <a:r>
              <a:rPr lang="fr-FR" altLang="en-US" sz="2400" dirty="0">
                <a:latin typeface="Tahoma" panose="020B0604030504040204" pitchFamily="34" charset="0"/>
              </a:rPr>
              <a:t>évalués connaissent le mode et l’échelle utilisés pour noter leurs résultats.</a:t>
            </a:r>
          </a:p>
          <a:p>
            <a:pPr>
              <a:lnSpc>
                <a:spcPct val="15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alt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Critères de définition des caractéristiques de test 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78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1071416" y="1704109"/>
            <a:ext cx="9816647" cy="362989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8088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 et </a:t>
            </a:r>
            <a:r>
              <a:rPr lang="en-US" sz="40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9" descr="Imagine similar&amp;abreve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6" y="4052456"/>
            <a:ext cx="2590800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609600" y="2133600"/>
            <a:ext cx="2806700" cy="1449388"/>
          </a:xfrm>
          <a:prstGeom prst="wedgeRoundRectCallout">
            <a:avLst>
              <a:gd name="adj1" fmla="val -4185"/>
              <a:gd name="adj2" fmla="val 76616"/>
              <a:gd name="adj3" fmla="val 16667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39601" y="2133600"/>
            <a:ext cx="2013374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Questions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Orals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 err="1" smtClean="0">
                <a:solidFill>
                  <a:schemeClr val="bg1"/>
                </a:solidFill>
                <a:latin typeface="Tahoma" panose="020B0604030504040204" pitchFamily="34" charset="0"/>
              </a:rPr>
              <a:t>Pourquoi</a:t>
            </a:r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4105561" y="3509816"/>
            <a:ext cx="6682509" cy="2429164"/>
          </a:xfrm>
          <a:prstGeom prst="wedgeRoundRectCallout">
            <a:avLst>
              <a:gd name="adj1" fmla="val -61727"/>
              <a:gd name="adj2" fmla="val 5833"/>
              <a:gd name="adj3" fmla="val 16667"/>
            </a:avLst>
          </a:prstGeom>
          <a:solidFill>
            <a:srgbClr val="FFFF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505033" y="3761969"/>
            <a:ext cx="6209145" cy="193642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PROMOUVOIR LA COMMUNICATION </a:t>
            </a:r>
            <a:r>
              <a:rPr lang="en-US" altLang="en-US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BIDIRECTIONNELLE</a:t>
            </a:r>
            <a:endParaRPr lang="en-US" altLang="en-US" sz="2000" b="1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b="1" dirty="0">
                <a:latin typeface="Tahoma" panose="020B0604030504040204" pitchFamily="34" charset="0"/>
              </a:rPr>
              <a:t>RENFORCER LE </a:t>
            </a:r>
            <a:r>
              <a:rPr lang="en-US" altLang="en-US" sz="2000" b="1" dirty="0" smtClean="0">
                <a:latin typeface="Tahoma" panose="020B0604030504040204" pitchFamily="34" charset="0"/>
              </a:rPr>
              <a:t>SUJET-MATÉRIEL</a:t>
            </a:r>
            <a:endParaRPr lang="en-US" altLang="en-US" sz="2000" b="1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POUR MOTIVER LA </a:t>
            </a:r>
            <a:r>
              <a:rPr lang="en-US" altLang="en-US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CLASSE</a:t>
            </a:r>
            <a:endParaRPr lang="en-US" altLang="en-US" sz="2000" b="1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14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366978" y="1828800"/>
            <a:ext cx="9198498" cy="439864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lang="en-US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PROMOUVOIR LA COMMUNICATION BIDIRECTIONNELLE</a:t>
            </a:r>
          </a:p>
          <a:p>
            <a:pPr lvl="1"/>
            <a:endParaRPr lang="en-US" altLang="en-US" sz="2800" b="0" dirty="0">
              <a:latin typeface="Tahoma" panose="020B0604030504040204" pitchFamily="34" charset="0"/>
            </a:endParaRPr>
          </a:p>
          <a:p>
            <a:pPr lvl="1"/>
            <a:r>
              <a:rPr lang="ro-RO" altLang="en-US" sz="2800" b="0" dirty="0">
                <a:latin typeface="Tahoma" panose="020B0604030504040204" pitchFamily="34" charset="0"/>
              </a:rPr>
              <a:t>- </a:t>
            </a:r>
            <a:r>
              <a:rPr lang="fr-FR" altLang="en-US" sz="2800" dirty="0" smtClean="0">
                <a:latin typeface="Tahoma" panose="020B0604030504040204" pitchFamily="34" charset="0"/>
              </a:rPr>
              <a:t>c</a:t>
            </a:r>
            <a:r>
              <a:rPr lang="fr-FR" altLang="en-US" sz="2800" dirty="0" smtClean="0">
                <a:latin typeface="Tahoma" panose="020B0604030504040204" pitchFamily="34" charset="0"/>
              </a:rPr>
              <a:t>ommentaires </a:t>
            </a:r>
            <a:r>
              <a:rPr lang="fr-FR" altLang="en-US" sz="2800" dirty="0">
                <a:latin typeface="Tahoma" panose="020B0604030504040204" pitchFamily="34" charset="0"/>
              </a:rPr>
              <a:t>à l’instructeur et à l’étudiant</a:t>
            </a:r>
          </a:p>
          <a:p>
            <a:pPr lvl="1"/>
            <a:endParaRPr lang="fr-FR" altLang="en-US" sz="2800" dirty="0">
              <a:latin typeface="Tahoma" panose="020B0604030504040204" pitchFamily="34" charset="0"/>
            </a:endParaRPr>
          </a:p>
          <a:p>
            <a:pPr lvl="1"/>
            <a:r>
              <a:rPr lang="ro-RO" altLang="en-US" sz="2800" dirty="0">
                <a:latin typeface="Tahoma" panose="020B0604030504040204" pitchFamily="34" charset="0"/>
              </a:rPr>
              <a:t>- </a:t>
            </a:r>
            <a:r>
              <a:rPr lang="ro-RO" altLang="en-US" sz="2800" dirty="0" err="1">
                <a:latin typeface="Tahoma" panose="020B0604030504040204" pitchFamily="34" charset="0"/>
              </a:rPr>
              <a:t>clarifier</a:t>
            </a:r>
            <a:r>
              <a:rPr lang="ro-RO" altLang="en-US" sz="2800" dirty="0">
                <a:latin typeface="Tahoma" panose="020B0604030504040204" pitchFamily="34" charset="0"/>
              </a:rPr>
              <a:t> </a:t>
            </a:r>
            <a:r>
              <a:rPr lang="ro-RO" altLang="en-US" sz="2800" dirty="0" err="1">
                <a:latin typeface="Tahoma" panose="020B0604030504040204" pitchFamily="34" charset="0"/>
              </a:rPr>
              <a:t>les</a:t>
            </a:r>
            <a:r>
              <a:rPr lang="ro-RO" altLang="en-US" sz="2800" dirty="0">
                <a:latin typeface="Tahoma" panose="020B0604030504040204" pitchFamily="34" charset="0"/>
              </a:rPr>
              <a:t> </a:t>
            </a:r>
            <a:r>
              <a:rPr lang="ro-RO" altLang="en-US" sz="2800" dirty="0" err="1">
                <a:latin typeface="Tahoma" panose="020B0604030504040204" pitchFamily="34" charset="0"/>
              </a:rPr>
              <a:t>malentendus</a:t>
            </a:r>
            <a:endParaRPr lang="ro-RO" altLang="en-US" sz="2800" dirty="0">
              <a:latin typeface="Tahoma" panose="020B0604030504040204" pitchFamily="34" charset="0"/>
            </a:endParaRPr>
          </a:p>
          <a:p>
            <a:pPr lvl="1"/>
            <a:endParaRPr lang="ro-RO" altLang="en-US" sz="2800" dirty="0">
              <a:latin typeface="Tahoma" panose="020B0604030504040204" pitchFamily="34" charset="0"/>
            </a:endParaRPr>
          </a:p>
          <a:p>
            <a:pPr lvl="1"/>
            <a:r>
              <a:rPr lang="ro-RO" altLang="en-US" sz="2800" b="0" dirty="0" smtClean="0">
                <a:latin typeface="Tahoma" panose="020B0604030504040204" pitchFamily="34" charset="0"/>
              </a:rPr>
              <a:t>- </a:t>
            </a:r>
            <a:r>
              <a:rPr lang="fr-FR" altLang="en-US" sz="2800" dirty="0">
                <a:latin typeface="Tahoma" panose="020B0604030504040204" pitchFamily="34" charset="0"/>
              </a:rPr>
              <a:t>corriger les erreurs éventuelles (le plus </a:t>
            </a:r>
            <a:r>
              <a:rPr lang="fr-FR" altLang="en-US" sz="2800" dirty="0" smtClean="0">
                <a:latin typeface="Tahoma" panose="020B0604030504040204" pitchFamily="34" charset="0"/>
              </a:rPr>
              <a:t>tôt possible</a:t>
            </a:r>
            <a:r>
              <a:rPr lang="fr-FR" altLang="en-US" sz="2800" dirty="0">
                <a:latin typeface="Tahoma" panose="020B0604030504040204" pitchFamily="34" charset="0"/>
              </a:rPr>
              <a:t>)</a:t>
            </a:r>
          </a:p>
          <a:p>
            <a:pPr lvl="1"/>
            <a:endParaRPr lang="fr-FR" altLang="en-US" sz="2800" dirty="0" err="1">
              <a:latin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 et </a:t>
            </a:r>
            <a:r>
              <a:rPr lang="en-US" sz="40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94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376215" y="1929474"/>
            <a:ext cx="7848600" cy="33214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lang="en-US" altLang="en-US" sz="2800" b="1" dirty="0">
                <a:latin typeface="Tahoma" panose="020B0604030504040204" pitchFamily="34" charset="0"/>
              </a:rPr>
              <a:t>RENFORCER LE SUJET-MATÉRIEL</a:t>
            </a:r>
          </a:p>
          <a:p>
            <a:endParaRPr lang="en-US" altLang="en-US" sz="2800" b="0" dirty="0">
              <a:latin typeface="Tahoma" panose="020B0604030504040204" pitchFamily="34" charset="0"/>
            </a:endParaRPr>
          </a:p>
          <a:p>
            <a:r>
              <a:rPr lang="en-US" altLang="en-US" sz="2800" b="0" dirty="0">
                <a:latin typeface="Tahoma" panose="020B0604030504040204" pitchFamily="34" charset="0"/>
              </a:rPr>
              <a:t>- </a:t>
            </a:r>
            <a:r>
              <a:rPr lang="en-US" altLang="en-US" sz="2800" dirty="0" err="1">
                <a:latin typeface="Tahoma" panose="020B0604030504040204" pitchFamily="34" charset="0"/>
              </a:rPr>
              <a:t>provoquer</a:t>
            </a:r>
            <a:r>
              <a:rPr lang="en-US" altLang="en-US" sz="2800" dirty="0">
                <a:latin typeface="Tahoma" panose="020B0604030504040204" pitchFamily="34" charset="0"/>
              </a:rPr>
              <a:t> un rappel</a:t>
            </a:r>
          </a:p>
          <a:p>
            <a:endParaRPr lang="en-US" altLang="en-US" sz="2800" dirty="0">
              <a:latin typeface="Tahoma" panose="020B0604030504040204" pitchFamily="34" charset="0"/>
            </a:endParaRPr>
          </a:p>
          <a:p>
            <a:r>
              <a:rPr lang="en-US" altLang="en-US" sz="2800" b="0" dirty="0" smtClean="0">
                <a:latin typeface="Tahoma" panose="020B0604030504040204" pitchFamily="34" charset="0"/>
              </a:rPr>
              <a:t>- </a:t>
            </a:r>
            <a:r>
              <a:rPr lang="fr-FR" altLang="en-US" sz="2800" dirty="0">
                <a:latin typeface="Tahoma" panose="020B0604030504040204" pitchFamily="34" charset="0"/>
              </a:rPr>
              <a:t>encourager la rétention des faits et des concepts</a:t>
            </a:r>
          </a:p>
          <a:p>
            <a:endParaRPr lang="fr-FR" altLang="en-US" sz="2800" dirty="0">
              <a:latin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 et </a:t>
            </a:r>
            <a:r>
              <a:rPr lang="en-US" sz="40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2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99060" y="1828800"/>
            <a:ext cx="7848600" cy="295209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>
              <a:lnSpc>
                <a:spcPct val="150000"/>
              </a:lnSpc>
            </a:pPr>
            <a:r>
              <a:rPr lang="en-US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MOTIVER LA CLASSE</a:t>
            </a:r>
          </a:p>
          <a:p>
            <a:endParaRPr lang="en-GB" altLang="en-US" sz="2400" b="0" dirty="0">
              <a:latin typeface="Tahoma" panose="020B0604030504040204" pitchFamily="34" charset="0"/>
            </a:endParaRPr>
          </a:p>
          <a:p>
            <a:r>
              <a:rPr lang="en-GB" altLang="en-US" sz="2400" b="0" dirty="0">
                <a:latin typeface="Tahoma" panose="020B0604030504040204" pitchFamily="34" charset="0"/>
              </a:rPr>
              <a:t>- </a:t>
            </a:r>
            <a:r>
              <a:rPr lang="en-GB" altLang="en-US" sz="2400" dirty="0" err="1">
                <a:latin typeface="Tahoma" panose="020B0604030504040204" pitchFamily="34" charset="0"/>
              </a:rPr>
              <a:t>maintenir</a:t>
            </a:r>
            <a:r>
              <a:rPr lang="en-GB" altLang="en-US" sz="2400" dirty="0">
                <a:latin typeface="Tahoma" panose="020B0604030504040204" pitchFamily="34" charset="0"/>
              </a:rPr>
              <a:t> </a:t>
            </a:r>
            <a:r>
              <a:rPr lang="en-GB" altLang="en-US" sz="2400" dirty="0" err="1">
                <a:latin typeface="Tahoma" panose="020B0604030504040204" pitchFamily="34" charset="0"/>
              </a:rPr>
              <a:t>l’intérêt</a:t>
            </a:r>
            <a:r>
              <a:rPr lang="en-GB" altLang="en-US" sz="2400" dirty="0">
                <a:latin typeface="Tahoma" panose="020B0604030504040204" pitchFamily="34" charset="0"/>
              </a:rPr>
              <a:t> et </a:t>
            </a:r>
            <a:r>
              <a:rPr lang="en-GB" altLang="en-US" sz="2400" dirty="0" err="1">
                <a:latin typeface="Tahoma" panose="020B0604030504040204" pitchFamily="34" charset="0"/>
              </a:rPr>
              <a:t>l’attention</a:t>
            </a:r>
            <a:endParaRPr lang="en-GB" altLang="en-US" sz="2400" dirty="0">
              <a:latin typeface="Tahoma" panose="020B0604030504040204" pitchFamily="34" charset="0"/>
            </a:endParaRPr>
          </a:p>
          <a:p>
            <a:endParaRPr lang="en-GB" altLang="en-US" sz="2400" dirty="0">
              <a:latin typeface="Tahoma" panose="020B0604030504040204" pitchFamily="34" charset="0"/>
            </a:endParaRPr>
          </a:p>
          <a:p>
            <a:r>
              <a:rPr lang="fr-FR" altLang="en-US" sz="2400" dirty="0">
                <a:latin typeface="Tahoma" panose="020B0604030504040204" pitchFamily="34" charset="0"/>
              </a:rPr>
              <a:t>- encourager les élèves timides</a:t>
            </a:r>
          </a:p>
          <a:p>
            <a:endParaRPr lang="fr-FR" altLang="en-US" sz="2400" dirty="0">
              <a:latin typeface="Tahoma" panose="020B0604030504040204" pitchFamily="34" charset="0"/>
            </a:endParaRPr>
          </a:p>
          <a:p>
            <a:r>
              <a:rPr lang="fr-FR" altLang="en-US" sz="2400" dirty="0">
                <a:latin typeface="Tahoma" panose="020B0604030504040204" pitchFamily="34" charset="0"/>
              </a:rPr>
              <a:t>- contrôler l’élève « hyperactif </a:t>
            </a:r>
            <a:r>
              <a:rPr lang="fr-FR" altLang="en-US" sz="2400" dirty="0" smtClean="0">
                <a:latin typeface="Tahoma" panose="020B0604030504040204" pitchFamily="34" charset="0"/>
              </a:rPr>
              <a:t>»</a:t>
            </a:r>
            <a:endParaRPr lang="fr-FR" altLang="en-US" sz="2400" dirty="0">
              <a:latin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 et </a:t>
            </a:r>
            <a:r>
              <a:rPr lang="en-US" sz="40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85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407094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 et </a:t>
            </a:r>
            <a:r>
              <a:rPr lang="en-US" sz="4000" b="1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87496" y="2178581"/>
            <a:ext cx="7545717" cy="361539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</a:rPr>
              <a:t>Qui?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Comment?</a:t>
            </a:r>
          </a:p>
          <a:p>
            <a:pPr algn="r"/>
            <a:r>
              <a:rPr lang="en-US" sz="3600" b="1" dirty="0" err="1" smtClean="0">
                <a:solidFill>
                  <a:schemeClr val="accent6"/>
                </a:solidFill>
              </a:rPr>
              <a:t>Pourquoi</a:t>
            </a:r>
            <a:r>
              <a:rPr lang="en-US" sz="3600" b="1" dirty="0" smtClean="0">
                <a:solidFill>
                  <a:schemeClr val="accent6"/>
                </a:solidFill>
              </a:rPr>
              <a:t>?</a:t>
            </a:r>
          </a:p>
          <a:p>
            <a:pPr algn="ctr"/>
            <a:endParaRPr lang="en-US" sz="3600" b="1" dirty="0" smtClean="0">
              <a:solidFill>
                <a:srgbClr val="00B050"/>
              </a:solidFill>
            </a:endParaRPr>
          </a:p>
          <a:p>
            <a:pPr algn="ctr"/>
            <a:r>
              <a:rPr lang="en-US" sz="3600" b="1" dirty="0" err="1" smtClean="0">
                <a:solidFill>
                  <a:srgbClr val="00B050"/>
                </a:solidFill>
              </a:rPr>
              <a:t>Quand</a:t>
            </a:r>
            <a:r>
              <a:rPr lang="en-US" sz="3600" b="1" dirty="0" smtClean="0">
                <a:solidFill>
                  <a:srgbClr val="00B050"/>
                </a:solidFill>
              </a:rPr>
              <a:t>?</a:t>
            </a:r>
          </a:p>
          <a:p>
            <a:endParaRPr lang="en-US" sz="3600" b="1" dirty="0" smtClean="0">
              <a:solidFill>
                <a:srgbClr val="0070C0"/>
              </a:solidFill>
            </a:endParaRPr>
          </a:p>
          <a:p>
            <a:r>
              <a:rPr lang="en-US" sz="3600" b="1" dirty="0" err="1" smtClean="0">
                <a:solidFill>
                  <a:srgbClr val="0070C0"/>
                </a:solidFill>
              </a:rPr>
              <a:t>Ou</a:t>
            </a:r>
            <a:r>
              <a:rPr lang="en-US" sz="3600" b="1" dirty="0" smtClean="0">
                <a:solidFill>
                  <a:srgbClr val="0070C0"/>
                </a:solidFill>
              </a:rPr>
              <a:t>?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33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647305" y="2362200"/>
            <a:ext cx="8001000" cy="30480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fr-FR" altLang="en-US" sz="2800" dirty="0">
                <a:latin typeface="Tahoma" panose="020B0604030504040204" pitchFamily="34" charset="0"/>
              </a:rPr>
              <a:t>Peut être: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2800" dirty="0">
              <a:latin typeface="Tahoma" panose="020B0604030504040204" pitchFamily="34" charset="0"/>
            </a:endParaRPr>
          </a:p>
          <a:p>
            <a:r>
              <a:rPr lang="fr-FR" altLang="en-US" sz="2800" b="1" dirty="0">
                <a:latin typeface="Tahoma" panose="020B0604030504040204" pitchFamily="34" charset="0"/>
              </a:rPr>
              <a:t>Subjectif (non objectif)</a:t>
            </a:r>
          </a:p>
          <a:p>
            <a:endParaRPr lang="fr-FR" altLang="en-US" sz="2800" b="1" dirty="0">
              <a:latin typeface="Tahoma" panose="020B0604030504040204" pitchFamily="34" charset="0"/>
            </a:endParaRPr>
          </a:p>
          <a:p>
            <a:r>
              <a:rPr lang="fr-FR" altLang="en-US" sz="2800" b="1" dirty="0">
                <a:latin typeface="Tahoma" panose="020B0604030504040204" pitchFamily="34" charset="0"/>
              </a:rPr>
              <a:t>Objectif 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2800" dirty="0">
              <a:latin typeface="Tahoma" panose="020B0604030504040204" pitchFamily="34" charset="0"/>
            </a:endParaRPr>
          </a:p>
          <a:p>
            <a:endParaRPr lang="en-US" altLang="en-US" sz="28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17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98417" y="1905000"/>
            <a:ext cx="8458200" cy="30480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err="1" smtClean="0">
                <a:latin typeface="Tahoma" panose="020B0604030504040204" pitchFamily="34" charset="0"/>
              </a:rPr>
              <a:t>Subjectif</a:t>
            </a:r>
            <a:r>
              <a:rPr lang="en-US" altLang="en-US" sz="2800" dirty="0" smtClean="0">
                <a:latin typeface="Tahoma" panose="020B0604030504040204" pitchFamily="34" charset="0"/>
              </a:rPr>
              <a:t> </a:t>
            </a:r>
            <a:r>
              <a:rPr lang="en-US" altLang="en-US" sz="2800" dirty="0" smtClean="0">
                <a:latin typeface="Tahoma" panose="020B0604030504040204" pitchFamily="34" charset="0"/>
              </a:rPr>
              <a:t>(</a:t>
            </a:r>
            <a:r>
              <a:rPr lang="en-US" altLang="en-US" sz="2800" dirty="0" smtClean="0">
                <a:latin typeface="Tahoma" panose="020B0604030504040204" pitchFamily="34" charset="0"/>
              </a:rPr>
              <a:t>non-</a:t>
            </a:r>
            <a:r>
              <a:rPr lang="en-US" altLang="en-US" sz="2800" dirty="0" err="1" smtClean="0">
                <a:latin typeface="Tahoma" panose="020B0604030504040204" pitchFamily="34" charset="0"/>
              </a:rPr>
              <a:t>objectif</a:t>
            </a:r>
            <a:r>
              <a:rPr lang="en-US" altLang="en-US" sz="2800" dirty="0" smtClean="0">
                <a:latin typeface="Tahoma" panose="020B0604030504040204" pitchFamily="34" charset="0"/>
              </a:rPr>
              <a:t>)</a:t>
            </a:r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0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800" dirty="0">
                <a:latin typeface="Tahoma" panose="020B0604030504040204" pitchFamily="34" charset="0"/>
              </a:rPr>
              <a:t>Ne pas avoir de réponse claire et unique associée à un objectif déclaré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endParaRPr lang="en-US" altLang="en-US" sz="26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dirty="0"/>
          </a:p>
        </p:txBody>
      </p:sp>
      <p:sp>
        <p:nvSpPr>
          <p:cNvPr id="8" name="Text Box 147"/>
          <p:cNvSpPr txBox="1">
            <a:spLocks noChangeArrowheads="1"/>
          </p:cNvSpPr>
          <p:nvPr/>
        </p:nvSpPr>
        <p:spPr bwMode="auto">
          <a:xfrm>
            <a:off x="1190105" y="3867440"/>
            <a:ext cx="77724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altLang="en-US" sz="2400" b="0" i="1" dirty="0">
                <a:latin typeface="Tahoma" panose="020B0604030504040204" pitchFamily="34" charset="0"/>
              </a:rPr>
              <a:t>ex:</a:t>
            </a:r>
            <a:r>
              <a:rPr lang="ro-RO" altLang="en-US" sz="2400" b="0" i="1" dirty="0">
                <a:latin typeface="Tahoma" panose="020B0604030504040204" pitchFamily="34" charset="0"/>
              </a:rPr>
              <a:t> </a:t>
            </a:r>
            <a:r>
              <a:rPr lang="en-US" altLang="en-US" sz="2400" i="1" dirty="0" err="1">
                <a:latin typeface="Tahoma" panose="020B0604030504040204" pitchFamily="34" charset="0"/>
              </a:rPr>
              <a:t>Écrire</a:t>
            </a:r>
            <a:r>
              <a:rPr lang="en-US" altLang="en-US" sz="2400" i="1" dirty="0">
                <a:latin typeface="Tahoma" panose="020B0604030504040204" pitchFamily="34" charset="0"/>
              </a:rPr>
              <a:t> sur les </a:t>
            </a:r>
            <a:r>
              <a:rPr lang="en-US" altLang="en-US" sz="2400" i="1" dirty="0" err="1">
                <a:latin typeface="Tahoma" panose="020B0604030504040204" pitchFamily="34" charset="0"/>
              </a:rPr>
              <a:t>nuages</a:t>
            </a:r>
            <a:endParaRPr lang="en-US" altLang="en-US" sz="2400" i="1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GB" altLang="en-US" sz="2000" b="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  <a:endParaRPr lang="en-GB" altLang="en-US" sz="2000" b="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916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239980" y="1828800"/>
            <a:ext cx="8458200" cy="41148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 err="1" smtClean="0">
                <a:latin typeface="Tahoma" panose="020B0604030504040204" pitchFamily="34" charset="0"/>
              </a:rPr>
              <a:t>Objectif</a:t>
            </a:r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altLang="en-US" sz="2800" dirty="0">
                <a:latin typeface="Tahoma" panose="020B0604030504040204" pitchFamily="34" charset="0"/>
              </a:rPr>
              <a:t>Il n’y a qu’une seule réponse correcte associée à un objectif </a:t>
            </a:r>
            <a:r>
              <a:rPr lang="fr-FR" altLang="en-US" sz="2800" dirty="0" smtClean="0">
                <a:latin typeface="Tahoma" panose="020B0604030504040204" pitchFamily="34" charset="0"/>
              </a:rPr>
              <a:t>déclaré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fr-FR" altLang="en-US" sz="2800" dirty="0">
                <a:latin typeface="Tahoma" panose="020B0604030504040204" pitchFamily="34" charset="0"/>
              </a:rPr>
              <a:t>Couvre en détail les objectifs déclarés.</a:t>
            </a:r>
          </a:p>
          <a:p>
            <a:pPr>
              <a:lnSpc>
                <a:spcPct val="80000"/>
              </a:lnSpc>
            </a:pPr>
            <a:endParaRPr lang="fr-FR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fr-FR" altLang="en-US" sz="2800" dirty="0">
                <a:latin typeface="Tahoma" panose="020B0604030504040204" pitchFamily="34" charset="0"/>
              </a:rPr>
              <a:t>Permet une notation correcte et objective.</a:t>
            </a:r>
          </a:p>
          <a:p>
            <a:pPr>
              <a:lnSpc>
                <a:spcPct val="80000"/>
              </a:lnSpc>
            </a:pPr>
            <a:endParaRPr lang="fr-FR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fr-FR" altLang="en-US" sz="2800" dirty="0">
                <a:latin typeface="Tahoma" panose="020B0604030504040204" pitchFamily="34" charset="0"/>
              </a:rPr>
              <a:t>Évite tout problème de langue.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en-US" altLang="en-US" sz="2200" i="1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o-RO" altLang="en-US" sz="2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50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06979" y="1837113"/>
            <a:ext cx="8458200" cy="41148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fr-FR" altLang="en-US" sz="2800" b="1" dirty="0">
                <a:latin typeface="Tahoma" panose="020B0604030504040204" pitchFamily="34" charset="0"/>
              </a:rPr>
              <a:t>Types de questions écrites </a:t>
            </a:r>
            <a:r>
              <a:rPr lang="fr-FR" altLang="en-US" sz="2800" b="1" dirty="0" smtClean="0">
                <a:latin typeface="Tahoma" panose="020B0604030504040204" pitchFamily="34" charset="0"/>
              </a:rPr>
              <a:t>objectives:</a:t>
            </a: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Vrai/Faux</a:t>
            </a:r>
          </a:p>
          <a:p>
            <a:pPr>
              <a:lnSpc>
                <a:spcPct val="80000"/>
              </a:lnSpc>
            </a:pPr>
            <a:endParaRPr lang="fr-FR" altLang="en-US" sz="24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Remplissez les blancs</a:t>
            </a:r>
          </a:p>
          <a:p>
            <a:pPr>
              <a:lnSpc>
                <a:spcPct val="80000"/>
              </a:lnSpc>
            </a:pPr>
            <a:endParaRPr lang="fr-FR" altLang="en-US" sz="24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Identification</a:t>
            </a:r>
          </a:p>
          <a:p>
            <a:pPr>
              <a:lnSpc>
                <a:spcPct val="80000"/>
              </a:lnSpc>
            </a:pPr>
            <a:endParaRPr lang="fr-FR" altLang="en-US" sz="24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Association</a:t>
            </a:r>
          </a:p>
          <a:p>
            <a:pPr>
              <a:lnSpc>
                <a:spcPct val="80000"/>
              </a:lnSpc>
            </a:pPr>
            <a:endParaRPr lang="fr-FR" altLang="en-US" sz="24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fr-FR" altLang="en-US" sz="2400" dirty="0">
                <a:latin typeface="Tahoma" panose="020B0604030504040204" pitchFamily="34" charset="0"/>
              </a:rPr>
              <a:t>Réponses à choix multiples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300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en-US" altLang="en-US" sz="2200" i="1" dirty="0" smtClean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o-RO" altLang="en-US" sz="2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66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fr-FR" altLang="en-US" sz="2800" b="1" dirty="0">
                <a:latin typeface="Tahoma" panose="020B0604030504040204" pitchFamily="34" charset="0"/>
              </a:rPr>
              <a:t>Types de questions écrites </a:t>
            </a:r>
            <a:r>
              <a:rPr lang="fr-FR" altLang="en-US" sz="2800" b="1" dirty="0" smtClean="0">
                <a:latin typeface="Tahoma" panose="020B0604030504040204" pitchFamily="34" charset="0"/>
              </a:rPr>
              <a:t>objectives:</a:t>
            </a: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800" i="1" dirty="0">
                <a:latin typeface="Tahoma" panose="020B0604030504040204" pitchFamily="34" charset="0"/>
              </a:rPr>
              <a:t>Vrai/Faux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800" dirty="0">
                <a:latin typeface="Tahoma" panose="020B0604030504040204" pitchFamily="34" charset="0"/>
              </a:rPr>
              <a:t>Choisissez parmi deux réponses possibles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Facile à préparer </a:t>
            </a:r>
            <a:r>
              <a:rPr lang="fr-FR" altLang="en-US" sz="2400" dirty="0" smtClean="0">
                <a:latin typeface="Tahoma" panose="020B0604030504040204" pitchFamily="34" charset="0"/>
              </a:rPr>
              <a:t>						50</a:t>
            </a:r>
            <a:r>
              <a:rPr lang="fr-FR" altLang="en-US" sz="2400" dirty="0">
                <a:latin typeface="Tahoma" panose="020B0604030504040204" pitchFamily="34" charset="0"/>
              </a:rPr>
              <a:t>% deviner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Facile à corriger </a:t>
            </a:r>
            <a:r>
              <a:rPr lang="fr-FR" altLang="en-US" sz="2400" dirty="0" smtClean="0">
                <a:latin typeface="Tahoma" panose="020B0604030504040204" pitchFamily="34" charset="0"/>
              </a:rPr>
              <a:t>							Évaluer </a:t>
            </a:r>
            <a:r>
              <a:rPr lang="fr-FR" altLang="en-US" sz="2400" dirty="0">
                <a:latin typeface="Tahoma" panose="020B0604030504040204" pitchFamily="34" charset="0"/>
              </a:rPr>
              <a:t>principalement K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Couvre tout type de sujets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2400" dirty="0">
              <a:latin typeface="Tahoma" panose="020B0604030504040204" pitchFamily="34" charset="0"/>
            </a:endParaRPr>
          </a:p>
          <a:p>
            <a:endParaRPr lang="en-US" altLang="en-US" sz="24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10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07223" y="1828800"/>
            <a:ext cx="988244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fr-FR" altLang="en-US" sz="2800" b="1" dirty="0">
                <a:latin typeface="Tahoma" panose="020B0604030504040204" pitchFamily="34" charset="0"/>
              </a:rPr>
              <a:t>Types de questions écrites </a:t>
            </a:r>
            <a:r>
              <a:rPr lang="fr-FR" altLang="en-US" sz="2800" b="1" dirty="0" smtClean="0">
                <a:latin typeface="Tahoma" panose="020B0604030504040204" pitchFamily="34" charset="0"/>
              </a:rPr>
              <a:t>objectives:</a:t>
            </a: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800" i="1" dirty="0">
                <a:latin typeface="Tahoma" panose="020B0604030504040204" pitchFamily="34" charset="0"/>
              </a:rPr>
              <a:t>Remplissez les blancs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800" dirty="0">
                <a:latin typeface="Tahoma" panose="020B0604030504040204" pitchFamily="34" charset="0"/>
              </a:rPr>
              <a:t>Rappeler les mots exacts dans un texte mémorisé 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1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Très fiable </a:t>
            </a:r>
            <a:r>
              <a:rPr lang="fr-FR" altLang="en-US" sz="2400" dirty="0" smtClean="0">
                <a:latin typeface="Tahoma" panose="020B0604030504040204" pitchFamily="34" charset="0"/>
              </a:rPr>
              <a:t>				Vérifie </a:t>
            </a:r>
            <a:r>
              <a:rPr lang="fr-FR" altLang="en-US" sz="2400" dirty="0">
                <a:latin typeface="Tahoma" panose="020B0604030504040204" pitchFamily="34" charset="0"/>
              </a:rPr>
              <a:t>juste la mémoire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		    						Erreurs possibles dans l’utilisation du libellé </a:t>
            </a:r>
            <a:r>
              <a:rPr lang="fr-FR" altLang="en-US" sz="2400" dirty="0" smtClean="0">
                <a:latin typeface="Tahoma" panose="020B0604030504040204" pitchFamily="34" charset="0"/>
              </a:rPr>
              <a:t>									exact </a:t>
            </a:r>
            <a:endParaRPr lang="fr-FR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 smtClean="0">
              <a:latin typeface="Tahoma" panose="020B0604030504040204" pitchFamily="34" charset="0"/>
            </a:endParaRPr>
          </a:p>
          <a:p>
            <a:endParaRPr lang="en-US" altLang="en-US" sz="28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>
              <a:latin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50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15293" y="1828800"/>
            <a:ext cx="8458200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fr-FR" altLang="en-US" sz="2800" b="1" dirty="0">
                <a:latin typeface="Tahoma" panose="020B0604030504040204" pitchFamily="34" charset="0"/>
              </a:rPr>
              <a:t>Types de questions écrites </a:t>
            </a:r>
            <a:r>
              <a:rPr lang="fr-FR" altLang="en-US" sz="2800" b="1" dirty="0" smtClean="0">
                <a:latin typeface="Tahoma" panose="020B0604030504040204" pitchFamily="34" charset="0"/>
              </a:rPr>
              <a:t>objectives: </a:t>
            </a: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800" i="1" dirty="0">
                <a:latin typeface="Tahoma" panose="020B0604030504040204" pitchFamily="34" charset="0"/>
              </a:rPr>
              <a:t>Identification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800" dirty="0">
                <a:latin typeface="Tahoma" panose="020B0604030504040204" pitchFamily="34" charset="0"/>
              </a:rPr>
              <a:t>Rappel et reconnaissance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Facile à préparer </a:t>
            </a:r>
            <a:r>
              <a:rPr lang="fr-FR" altLang="en-US" sz="2400" dirty="0" smtClean="0">
                <a:latin typeface="Tahoma" panose="020B0604030504040204" pitchFamily="34" charset="0"/>
              </a:rPr>
              <a:t>			Évaluer </a:t>
            </a:r>
            <a:r>
              <a:rPr lang="fr-FR" altLang="en-US" sz="2400" dirty="0">
                <a:latin typeface="Tahoma" panose="020B0604030504040204" pitchFamily="34" charset="0"/>
              </a:rPr>
              <a:t>principalement K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Facile à corriger </a:t>
            </a:r>
            <a:r>
              <a:rPr lang="fr-FR" altLang="en-US" sz="2400" dirty="0" smtClean="0">
                <a:latin typeface="Tahoma" panose="020B0604030504040204" pitchFamily="34" charset="0"/>
              </a:rPr>
              <a:t>				Ne </a:t>
            </a:r>
            <a:r>
              <a:rPr lang="fr-FR" altLang="en-US" sz="2400" dirty="0">
                <a:latin typeface="Tahoma" panose="020B0604030504040204" pitchFamily="34" charset="0"/>
              </a:rPr>
              <a:t>couvre aucun type de sujet 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dirty="0" smtClean="0">
                <a:latin typeface="Tahoma" panose="020B0604030504040204" pitchFamily="34" charset="0"/>
              </a:rPr>
              <a:t>	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 smtClean="0">
              <a:latin typeface="Tahoma" panose="020B0604030504040204" pitchFamily="34" charset="0"/>
            </a:endParaRPr>
          </a:p>
          <a:p>
            <a:endParaRPr lang="en-US" altLang="en-US" sz="24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2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90105" y="1828800"/>
            <a:ext cx="9540942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spcBef>
                <a:spcPct val="0"/>
              </a:spcBef>
              <a:buSzPct val="100000"/>
              <a:buFontTx/>
              <a:buNone/>
            </a:pPr>
            <a:r>
              <a:rPr lang="fr-FR" altLang="en-US" sz="2800" b="1" dirty="0">
                <a:latin typeface="Tahoma" panose="020B0604030504040204" pitchFamily="34" charset="0"/>
              </a:rPr>
              <a:t>Types de questions écrites </a:t>
            </a:r>
            <a:r>
              <a:rPr lang="fr-FR" altLang="en-US" sz="2800" b="1" dirty="0" smtClean="0">
                <a:latin typeface="Tahoma" panose="020B0604030504040204" pitchFamily="34" charset="0"/>
              </a:rPr>
              <a:t>objectives:</a:t>
            </a:r>
            <a:endParaRPr lang="fr-FR" altLang="en-US" sz="2800" b="1" dirty="0">
              <a:latin typeface="Tahoma" panose="020B0604030504040204" pitchFamily="34" charset="0"/>
            </a:endParaRPr>
          </a:p>
          <a:p>
            <a:pPr eaLnBrk="0" hangingPunct="0">
              <a:spcBef>
                <a:spcPct val="0"/>
              </a:spcBef>
              <a:buSzPct val="100000"/>
              <a:buFontTx/>
              <a:buNone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 eaLnBrk="0" hangingPunct="0">
              <a:spcBef>
                <a:spcPct val="0"/>
              </a:spcBef>
              <a:buSzPct val="100000"/>
              <a:buFontTx/>
              <a:buNone/>
            </a:pPr>
            <a:r>
              <a:rPr lang="fr-FR" altLang="en-US" sz="2800" i="1" dirty="0">
                <a:latin typeface="Tahoma" panose="020B0604030504040204" pitchFamily="34" charset="0"/>
              </a:rPr>
              <a:t>Association</a:t>
            </a:r>
          </a:p>
          <a:p>
            <a:pPr eaLnBrk="0" hangingPunct="0">
              <a:spcBef>
                <a:spcPct val="0"/>
              </a:spcBef>
              <a:buSzPct val="100000"/>
              <a:buFontTx/>
              <a:buNone/>
            </a:pPr>
            <a:r>
              <a:rPr lang="fr-FR" altLang="en-US" sz="2800" dirty="0">
                <a:latin typeface="Tahoma" panose="020B0604030504040204" pitchFamily="34" charset="0"/>
              </a:rPr>
              <a:t>Identifie les liens entre 2 colonnes de notions </a:t>
            </a:r>
          </a:p>
          <a:p>
            <a:pPr eaLnBrk="0" hangingPunct="0">
              <a:spcBef>
                <a:spcPct val="0"/>
              </a:spcBef>
              <a:buSzPct val="100000"/>
              <a:buFontTx/>
              <a:buNone/>
            </a:pPr>
            <a:r>
              <a:rPr lang="fr-FR" altLang="en-US" sz="2800" b="1" dirty="0">
                <a:latin typeface="Tahom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Fiable </a:t>
            </a:r>
            <a:r>
              <a:rPr lang="fr-FR" altLang="en-US" sz="2400" dirty="0" smtClean="0">
                <a:latin typeface="Tahoma" panose="020B0604030504040204" pitchFamily="34" charset="0"/>
              </a:rPr>
              <a:t>									Évaluer </a:t>
            </a:r>
            <a:r>
              <a:rPr lang="fr-FR" altLang="en-US" sz="2400" dirty="0">
                <a:latin typeface="Tahoma" panose="020B0604030504040204" pitchFamily="34" charset="0"/>
              </a:rPr>
              <a:t>K et certains U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Facile à corriger </a:t>
            </a:r>
            <a:r>
              <a:rPr lang="fr-FR" altLang="en-US" sz="2400" dirty="0" smtClean="0">
                <a:latin typeface="Tahoma" panose="020B0604030504040204" pitchFamily="34" charset="0"/>
              </a:rPr>
              <a:t>						Préparation assez </a:t>
            </a:r>
            <a:r>
              <a:rPr lang="fr-FR" altLang="en-US" sz="2400" dirty="0">
                <a:latin typeface="Tahoma" panose="020B0604030504040204" pitchFamily="34" charset="0"/>
              </a:rPr>
              <a:t>difficile 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Couvre un grand nombre de sujets 	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 smtClean="0">
              <a:latin typeface="Tahoma" panose="020B0604030504040204" pitchFamily="34" charset="0"/>
            </a:endParaRPr>
          </a:p>
          <a:p>
            <a:endParaRPr lang="en-US" altLang="en-US" sz="24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8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 smtClean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  <a:endParaRPr lang="en-US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123606" y="1662545"/>
            <a:ext cx="9807630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fr-FR" altLang="en-US" sz="2800" b="1" dirty="0">
                <a:latin typeface="Tahoma" panose="020B0604030504040204" pitchFamily="34" charset="0"/>
              </a:rPr>
              <a:t>Types de questions écrites objectives :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2800" b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800" i="1" dirty="0">
                <a:latin typeface="Tahoma" panose="020B0604030504040204" pitchFamily="34" charset="0"/>
              </a:rPr>
              <a:t>Réponses à choix multiples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800" dirty="0">
                <a:latin typeface="Tahoma" panose="020B0604030504040204" pitchFamily="34" charset="0"/>
              </a:rPr>
              <a:t>Choisissez la bonne réponse parmi plusieurs réponses plausibles 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800" b="1" dirty="0">
                <a:latin typeface="Tahoma" panose="020B0604030504040204" pitchFamily="34" charset="0"/>
              </a:rPr>
              <a:t> 	</a:t>
            </a: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Évaluer K, U &amp; S </a:t>
            </a:r>
            <a:r>
              <a:rPr lang="fr-FR" altLang="en-US" sz="2400" dirty="0" smtClean="0">
                <a:latin typeface="Tahoma" panose="020B0604030504040204" pitchFamily="34" charset="0"/>
              </a:rPr>
              <a:t>			Pour </a:t>
            </a:r>
            <a:r>
              <a:rPr lang="fr-FR" altLang="en-US" sz="2400" dirty="0">
                <a:latin typeface="Tahoma" panose="020B0604030504040204" pitchFamily="34" charset="0"/>
              </a:rPr>
              <a:t>des niveaux d’obtention de </a:t>
            </a:r>
            <a:r>
              <a:rPr lang="fr-FR" altLang="en-US" sz="2400" dirty="0" smtClean="0">
                <a:latin typeface="Tahoma" panose="020B0604030504040204" pitchFamily="34" charset="0"/>
              </a:rPr>
              <a:t>												diplôme </a:t>
            </a:r>
            <a:r>
              <a:rPr lang="fr-FR" altLang="en-US" sz="2400" dirty="0">
                <a:latin typeface="Tahoma" panose="020B0604030504040204" pitchFamily="34" charset="0"/>
              </a:rPr>
              <a:t>élevés</a:t>
            </a:r>
          </a:p>
          <a:p>
            <a:pPr>
              <a:buFont typeface="Wingdings" panose="05000000000000000000" pitchFamily="2" charset="2"/>
              <a:buNone/>
            </a:pPr>
            <a:r>
              <a:rPr lang="fr-FR" altLang="en-US" sz="2400" dirty="0">
                <a:latin typeface="Tahoma" panose="020B0604030504040204" pitchFamily="34" charset="0"/>
              </a:rPr>
              <a:t>Facile à corriger </a:t>
            </a:r>
            <a:r>
              <a:rPr lang="fr-FR" altLang="en-US" sz="2400" dirty="0" smtClean="0">
                <a:latin typeface="Tahoma" panose="020B0604030504040204" pitchFamily="34" charset="0"/>
              </a:rPr>
              <a:t>				Réponses </a:t>
            </a:r>
            <a:r>
              <a:rPr lang="fr-FR" altLang="en-US" sz="2400" dirty="0">
                <a:latin typeface="Tahoma" panose="020B0604030504040204" pitchFamily="34" charset="0"/>
              </a:rPr>
              <a:t>plausibles difficiles à identifier</a:t>
            </a:r>
          </a:p>
          <a:p>
            <a:pPr>
              <a:buFont typeface="Wingdings" panose="05000000000000000000" pitchFamily="2" charset="2"/>
              <a:buNone/>
            </a:pPr>
            <a:endParaRPr lang="fr-FR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dirty="0" smtClean="0">
                <a:latin typeface="Tahoma" panose="020B0604030504040204" pitchFamily="34" charset="0"/>
              </a:rPr>
              <a:t>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 smtClean="0">
              <a:latin typeface="Tahoma" panose="020B0604030504040204" pitchFamily="34" charset="0"/>
            </a:endParaRPr>
          </a:p>
          <a:p>
            <a:endParaRPr lang="en-US" altLang="en-US" sz="2400" i="1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276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Questions: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ecrits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03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5800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Trucs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en-US" sz="4000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Astuces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39586" y="1752600"/>
            <a:ext cx="10681974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en-US" sz="2800" dirty="0">
                <a:latin typeface="Tahoma" panose="020B0604030504040204" pitchFamily="34" charset="0"/>
              </a:rPr>
              <a:t>Oral? Appliquez PPP!</a:t>
            </a:r>
          </a:p>
          <a:p>
            <a:r>
              <a:rPr lang="fr-FR" altLang="en-US" sz="2800" dirty="0">
                <a:latin typeface="Tahoma" panose="020B0604030504040204" pitchFamily="34" charset="0"/>
              </a:rPr>
              <a:t>Planifier un test au lieu d’une consolidation finale </a:t>
            </a:r>
          </a:p>
          <a:p>
            <a:r>
              <a:rPr lang="fr-FR" altLang="en-US" sz="2800" dirty="0">
                <a:latin typeface="Tahoma" panose="020B0604030504040204" pitchFamily="34" charset="0"/>
              </a:rPr>
              <a:t>Identifier et catégoriser les questions aux niveaux de K, U et peut-être S </a:t>
            </a:r>
          </a:p>
          <a:p>
            <a:r>
              <a:rPr lang="fr-FR" altLang="en-US" sz="2800" dirty="0">
                <a:latin typeface="Tahoma" panose="020B0604030504040204" pitchFamily="34" charset="0"/>
              </a:rPr>
              <a:t>10-12 questions </a:t>
            </a:r>
          </a:p>
          <a:p>
            <a:r>
              <a:rPr lang="fr-FR" altLang="en-US" sz="2800" dirty="0">
                <a:latin typeface="Tahoma" panose="020B0604030504040204" pitchFamily="34" charset="0"/>
              </a:rPr>
              <a:t>Vérifier les critères pour un test objectif </a:t>
            </a:r>
          </a:p>
          <a:p>
            <a:r>
              <a:rPr lang="fr-FR" altLang="en-US" sz="2800" dirty="0">
                <a:latin typeface="Tahoma" panose="020B0604030504040204" pitchFamily="34" charset="0"/>
              </a:rPr>
              <a:t>Fournir ou énumérer les objectifs et les tests pour tous les stagiaires évalués. </a:t>
            </a:r>
          </a:p>
          <a:p>
            <a:endParaRPr lang="fr-FR" altLang="en-US" sz="2800" dirty="0">
              <a:latin typeface="Tahoma" panose="020B0604030504040204" pitchFamily="34" charset="0"/>
            </a:endParaRPr>
          </a:p>
          <a:p>
            <a:endParaRPr lang="en-GB" altLang="en-US" dirty="0" smtClean="0">
              <a:latin typeface="Tahoma" panose="020B0604030504040204" pitchFamily="34" charset="0"/>
            </a:endParaRPr>
          </a:p>
          <a:p>
            <a:endParaRPr lang="ro-RO" altLang="en-US" sz="3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36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innerShdw blurRad="114300">
              <a:prstClr val="black"/>
            </a:innerShdw>
            <a:softEdge rad="6350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198" y="760268"/>
            <a:ext cx="4371604" cy="5100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748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TR Presentation_ PRA 2018 _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5" ma:contentTypeDescription="Create a new document." ma:contentTypeScope="" ma:versionID="04f64893ca9abae055d02a7fde2298e3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f03952db9b8fa2660b299608b271947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2c9005-3129-4719-81ca-2fc8d806cf37">
      <UserInfo>
        <DisplayName>Yinka R. Adebayo</DisplayName>
        <AccountId>30</AccountId>
        <AccountType/>
      </UserInfo>
      <UserInfo>
        <DisplayName>Mustafa Adiguzel</DisplayName>
        <AccountId>14</AccountId>
        <AccountType/>
      </UserInfo>
      <UserInfo>
        <DisplayName>Luciane Veeck</DisplayName>
        <AccountId>1660</AccountId>
        <AccountType/>
      </UserInfo>
      <UserInfo>
        <DisplayName>Hong Fan</DisplayName>
        <AccountId>21</AccountId>
        <AccountType/>
      </UserInfo>
    </SharedWithUsers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0CCD9A-284B-44BC-B7DA-2894A5A80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239278-ACC7-4434-89C7-79485BD82DE8}">
  <ds:schemaRefs>
    <ds:schemaRef ds:uri="9d2c9005-3129-4719-81ca-2fc8d806cf37"/>
    <ds:schemaRef ds:uri="http://purl.org/dc/elements/1.1/"/>
    <ds:schemaRef ds:uri="http://schemas.microsoft.com/office/2006/metadata/properties"/>
    <ds:schemaRef ds:uri="http://purl.org/dc/terms/"/>
    <ds:schemaRef ds:uri="2c63548e-e22e-43cb-a415-9193d4d80a38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DE1E1A1-E9DA-4F50-B952-7DFA4577D6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2836</TotalTime>
  <Words>1717</Words>
  <Application>Microsoft Office PowerPoint</Application>
  <PresentationFormat>Widescreen</PresentationFormat>
  <Paragraphs>315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SimSun</vt:lpstr>
      <vt:lpstr>Arial</vt:lpstr>
      <vt:lpstr>Arial Black</vt:lpstr>
      <vt:lpstr>Calibri</vt:lpstr>
      <vt:lpstr>Tahoma</vt:lpstr>
      <vt:lpstr>Wingdings</vt:lpstr>
      <vt:lpstr>ETR Presentation_ PRA 2018 _PP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Bugeac</dc:creator>
  <cp:lastModifiedBy>Alexandru Hozoc</cp:lastModifiedBy>
  <cp:revision>85</cp:revision>
  <dcterms:created xsi:type="dcterms:W3CDTF">2022-02-28T12:42:32Z</dcterms:created>
  <dcterms:modified xsi:type="dcterms:W3CDTF">2022-11-20T08:47:57Z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