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9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386CD-8690-4F06-80E4-D615AA022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716C7-2A1A-494D-B341-D6571F5FC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AAA7C-4C71-49D6-BC9D-BE550517A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57C06-8EA4-4DA3-9CEE-ADC0D1D8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C1227-F870-423E-8590-88725753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7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B033E-1BDC-432E-BD10-369E68722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6C580-1367-4AB8-B5D2-7FC10A4AF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FF255-96DA-402A-96C3-7EF2FCC90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E4F53-B629-48F3-890D-1D9417EF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679DC-F8A2-4E92-BA89-9E9D669A3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6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1C408-3175-4E23-8276-5BDE6F75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332CB-7D16-430E-B0F7-803D6415F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E7983-C6E6-45A2-B17C-E9227F92E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3ADFE-EB7C-46C9-8B13-F07A12C5B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F76A3-1281-4FD6-84AF-D4B1AB1C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3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5C00-0B89-4661-8370-C3C6824F1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52F68-42DF-4B11-BC6B-84C40BF953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3FD1E2-A3E3-474F-9EA4-E26ABFDEE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BA8FD-4D28-44E8-9DFE-341DF7AC4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0FD9E-4C48-477E-AAEC-9411043EA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AB88B-1670-4AA3-B3B2-666D50270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286E5-772D-4B2E-9727-14AD927D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BF0FF-0EF4-4107-9CCC-190B0F8BC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521C88-DF55-46F9-A656-2040C5ADB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7AF69-9DE0-46D4-84E3-72D77C79CE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F04526-AB7A-48BD-A3EE-9C6ECD8756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09E59-52B9-4BC3-83DA-99B80ABE1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87840-5BCF-40D5-8445-D8A869FB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5DDB6C-AE18-48B2-99DC-92A831C2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70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0C6C6-FED2-4316-8020-0DBA29B8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C57452-9FF8-42C5-9938-23054FD1D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EB54FF-8D72-4C2A-9A41-70115864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5F06A1-365F-4629-B9CF-8DA192D1E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73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7E56F8-FC0D-4FAE-A463-DADB2E6BC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F8F38C-E2BB-4771-BFC4-C25822B8A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B804D-CC15-43D1-9714-DA1B639D3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29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0CCA-98F8-440E-8BFC-A6BB92F9A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C1072-9B1E-486D-AAF6-4AF10BDCF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50DE5-DDDC-467E-9733-8A22318BA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E0BC3-7E75-43B5-982D-AE774EDFA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1CFEE-A042-4070-AC8B-E8297CD2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D4586-2639-4E9A-8C20-8BE675ED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97754-1314-4BC2-A5BE-FDC530F56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2F34D0-FEAF-4B63-9B92-F1FFB74A62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FE792-F590-4494-B832-946027EAF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39E8C3-933B-4327-8F96-3CB1CA303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EA48B1-9A6A-4BE3-BC9F-CD08B2A6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D38EC-019B-41C0-AC65-C7C3B0D01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0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5389C-E02D-43EB-8E9E-7BA153DE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D0C928-7451-4289-A8B7-702558A47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82FDA-51D9-4929-AF99-595BF0A8B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00E59-6EBE-4033-BA30-6FF6A818E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DEF12-D6FD-40FD-99B1-23C01EE2A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11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810B5C-C0D0-4BA3-87EC-E71C34BE9B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437C0-15F1-4DB3-91EE-668E36F36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A4CBA-C3B6-4804-BB54-D500D594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54C9B-EFB5-41F8-8AF1-861F60F03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E734E-3958-493A-A6B9-F4A52627F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6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F216B9-97A0-4D0F-9061-6593B46E4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8D8B0-0273-442B-AB24-B58301337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35FCD-B505-411D-B91E-93BD858BF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CBE43-32A5-4267-BAFD-95820B50BB09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33E91-00CA-4ACF-9B1E-973DF4FA5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00FB6-8338-407D-8CE3-93BF05CF1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E9AF5-FDE1-4D00-877C-52FE34CF9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7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0BEA0-258A-443A-BCFD-8D977A5A7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61" y="478302"/>
            <a:ext cx="12092907" cy="56552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295B29-9513-48C9-82B9-71D751504A57}"/>
              </a:ext>
            </a:extLst>
          </p:cNvPr>
          <p:cNvSpPr/>
          <p:nvPr/>
        </p:nvSpPr>
        <p:spPr>
          <a:xfrm>
            <a:off x="6639339" y="1325217"/>
            <a:ext cx="5552661" cy="25974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7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D0BEA0-258A-443A-BCFD-8D977A5A7C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220"/>
          <a:stretch/>
        </p:blipFill>
        <p:spPr>
          <a:xfrm>
            <a:off x="6506817" y="478302"/>
            <a:ext cx="5898851" cy="56552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B295B29-9513-48C9-82B9-71D751504A57}"/>
              </a:ext>
            </a:extLst>
          </p:cNvPr>
          <p:cNvSpPr/>
          <p:nvPr/>
        </p:nvSpPr>
        <p:spPr>
          <a:xfrm>
            <a:off x="6639339" y="1325217"/>
            <a:ext cx="5552661" cy="25974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936C5-749B-4363-B2B7-89D1BDEC8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03" y="1325217"/>
            <a:ext cx="6391275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672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2725100" y="119700"/>
            <a:ext cx="8229600" cy="712182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Assessing strengths and weaknesses in an NMHS</a:t>
            </a:r>
            <a:endParaRPr lang="en-US" sz="2800" dirty="0">
              <a:solidFill>
                <a:srgbClr val="1852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DF0417-4481-4504-976A-7EE2B852EE6E}"/>
              </a:ext>
            </a:extLst>
          </p:cNvPr>
          <p:cNvSpPr txBox="1"/>
          <p:nvPr/>
        </p:nvSpPr>
        <p:spPr>
          <a:xfrm>
            <a:off x="2222207" y="831882"/>
            <a:ext cx="9339765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 each one of the topics covered in WMO 1195, for example:</a:t>
            </a:r>
          </a:p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Institutional capacity and telecommunications</a:t>
            </a:r>
          </a:p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Observational infrastructure and data management</a:t>
            </a:r>
          </a:p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Prediction capabilities and provision of climate services</a:t>
            </a:r>
          </a:p>
          <a:p>
            <a:r>
              <a:rPr lang="en-US" sz="2400" dirty="0">
                <a:solidFill>
                  <a:srgbClr val="18529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Subnational impact and outreach</a:t>
            </a:r>
          </a:p>
          <a:p>
            <a:pPr marL="457200" indent="-457200">
              <a:buAutoNum type="alphaLcParenBoth"/>
            </a:pPr>
            <a:endParaRPr lang="en-US" sz="2400" dirty="0">
              <a:solidFill>
                <a:srgbClr val="18529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AutoNum type="alphaLcParenBoth"/>
            </a:pPr>
            <a:endParaRPr lang="en-US" sz="2400" dirty="0">
              <a:solidFill>
                <a:srgbClr val="18529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457200" indent="-457200">
              <a:buAutoNum type="alphaLcParenBoth"/>
            </a:pPr>
            <a:endParaRPr lang="en-US" sz="1600" dirty="0"/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E1D09A3-5717-41EB-B0C9-3F0CDA3D4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453" y="2602938"/>
            <a:ext cx="4339386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257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5E2556-0670-4322-892F-8E9B909F0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3B112F-141C-4608-A113-D356AB6261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0541F7-3669-475C-8251-81D6B45DAF83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2f54b51d-d71f-4c68-89d6-b982f02021d6"/>
    <ds:schemaRef ds:uri="http://www.w3.org/XML/1998/namespace"/>
    <ds:schemaRef ds:uri="cef1e425-e03e-475d-8454-a492170812a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Vazquez Aguirre Jorge Luis</dc:creator>
  <cp:lastModifiedBy>Ilaria GALLO</cp:lastModifiedBy>
  <cp:revision>3</cp:revision>
  <dcterms:created xsi:type="dcterms:W3CDTF">2021-11-15T10:51:01Z</dcterms:created>
  <dcterms:modified xsi:type="dcterms:W3CDTF">2021-11-15T13:54:50Z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