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12"/>
  </p:notesMasterIdLst>
  <p:sldIdLst>
    <p:sldId id="256" r:id="rId2"/>
    <p:sldId id="280" r:id="rId3"/>
    <p:sldId id="293" r:id="rId4"/>
    <p:sldId id="264" r:id="rId5"/>
    <p:sldId id="341" r:id="rId6"/>
    <p:sldId id="342" r:id="rId7"/>
    <p:sldId id="343" r:id="rId8"/>
    <p:sldId id="344" r:id="rId9"/>
    <p:sldId id="345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0" autoAdjust="0"/>
    <p:restoredTop sz="93792" autoAdjust="0"/>
  </p:normalViewPr>
  <p:slideViewPr>
    <p:cSldViewPr snapToGrid="0" snapToObjects="1">
      <p:cViewPr varScale="1">
        <p:scale>
          <a:sx n="62" d="100"/>
          <a:sy n="62" d="100"/>
        </p:scale>
        <p:origin x="1232" y="56"/>
      </p:cViewPr>
      <p:guideLst>
        <p:guide orient="horz" pos="218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B1A874-0AE9-4C0A-A1D6-60FF2989C11A}" type="doc">
      <dgm:prSet loTypeId="urn:microsoft.com/office/officeart/2005/8/layout/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B741A90F-0552-41C5-8077-6C5A5702F94E}">
      <dgm:prSet phldrT="[Texto]" custT="1"/>
      <dgm:spPr/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en-GB" sz="1200" noProof="0" dirty="0">
              <a:latin typeface="Arial" panose="020B0604020202020204" pitchFamily="34" charset="0"/>
              <a:cs typeface="Arial" panose="020B0604020202020204" pitchFamily="34" charset="0"/>
            </a:rPr>
            <a:t> International leadership for WMO Climate Monitoring and Assessment activities at the Global and Regional scales &amp; leadership for WMO flagship climate products</a:t>
          </a:r>
          <a:endParaRPr lang="ca-ES" sz="12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B2FED4-9B10-4FCF-9A98-413C921A55DF}" type="parTrans" cxnId="{FF11F9E4-60D2-4602-91A3-67CBD49CB1A3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C8F0D8-9737-4F4E-8271-0A2FE4460E04}" type="sibTrans" cxnId="{FF11F9E4-60D2-4602-91A3-67CBD49CB1A3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CA9BE5-DA7F-45B7-9884-CC7C9544FD6A}">
      <dgm:prSet phldrT="[Texto]"/>
      <dgm:spPr/>
      <dgm:t>
        <a:bodyPr/>
        <a:lstStyle/>
        <a:p>
          <a:r>
            <a:rPr lang="en-GB" b="1" noProof="0" dirty="0">
              <a:latin typeface="Arial" panose="020B0604020202020204" pitchFamily="34" charset="0"/>
              <a:cs typeface="Arial" panose="020B0604020202020204" pitchFamily="34" charset="0"/>
            </a:rPr>
            <a:t>ET2 - </a:t>
          </a:r>
          <a:r>
            <a:rPr lang="en-GB" noProof="0" dirty="0">
              <a:latin typeface="Arial" panose="020B0604020202020204" pitchFamily="34" charset="0"/>
              <a:cs typeface="Arial" panose="020B0604020202020204" pitchFamily="34" charset="0"/>
            </a:rPr>
            <a:t>Data Requirements for Climate Services (ET-DRC) </a:t>
          </a:r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C92C9B7-9059-4F55-B2B5-4514F84621F1}" type="parTrans" cxnId="{DFB4408C-C309-482E-A5CF-6A09362862EB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CB2CB1-042B-4D93-BECF-8F45553FB842}" type="sibTrans" cxnId="{DFB4408C-C309-482E-A5CF-6A09362862EB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1758E7-53F2-4C5E-89C8-10F665CFFA3D}">
      <dgm:prSet phldrT="[Texto]" custT="1"/>
      <dgm:spPr/>
      <dgm:t>
        <a:bodyPr/>
        <a:lstStyle/>
        <a:p>
          <a:r>
            <a:rPr lang="en-GB" sz="1200" noProof="0" dirty="0">
              <a:latin typeface="Arial" panose="020B0604020202020204" pitchFamily="34" charset="0"/>
              <a:cs typeface="Arial" panose="020B0604020202020204" pitchFamily="34" charset="0"/>
            </a:rPr>
            <a:t> Responding to the increasing needs for high quality and fit-for -purpose data for various climate applications &amp; achieving modern standards for climate data management… </a:t>
          </a:r>
          <a:endParaRPr lang="ca-ES" sz="12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CE0859-A59B-48BE-ADC6-5E04461C5F73}" type="parTrans" cxnId="{86F743CD-A0BB-422A-A897-34B6B34784D0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BC1377-0067-4523-BE13-B9C233037ECE}" type="sibTrans" cxnId="{86F743CD-A0BB-422A-A897-34B6B34784D0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1776A6-E84C-48A5-956F-31A445B96447}">
      <dgm:prSet phldrT="[Texto]"/>
      <dgm:spPr/>
      <dgm:t>
        <a:bodyPr/>
        <a:lstStyle/>
        <a:p>
          <a:pPr>
            <a:spcAft>
              <a:spcPts val="0"/>
            </a:spcAft>
          </a:pPr>
          <a:r>
            <a:rPr lang="es-ES" b="1" noProof="0">
              <a:latin typeface="Arial" panose="020B0604020202020204" pitchFamily="34" charset="0"/>
              <a:cs typeface="Arial" panose="020B0604020202020204" pitchFamily="34" charset="0"/>
            </a:rPr>
            <a:t>ET3</a:t>
          </a:r>
          <a:r>
            <a:rPr lang="es-ES" noProof="0"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fr-FR" noProof="0">
              <a:latin typeface="Arial" panose="020B0604020202020204" pitchFamily="34" charset="0"/>
              <a:cs typeface="Arial" panose="020B0604020202020204" pitchFamily="34" charset="0"/>
            </a:rPr>
            <a:t>Climate Services Information </a:t>
          </a:r>
        </a:p>
        <a:p>
          <a:pPr>
            <a:spcAft>
              <a:spcPts val="0"/>
            </a:spcAft>
          </a:pPr>
          <a:r>
            <a:rPr lang="fr-FR" noProof="0">
              <a:latin typeface="Arial" panose="020B0604020202020204" pitchFamily="34" charset="0"/>
              <a:cs typeface="Arial" panose="020B0604020202020204" pitchFamily="34" charset="0"/>
            </a:rPr>
            <a:t>System Operations (ET-CSISO)</a:t>
          </a:r>
          <a:endParaRPr lang="ca-ES" noProof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3FC1FC-06E9-47EE-A1D2-A4F18AF5BF3F}" type="parTrans" cxnId="{9417727D-71FA-40FB-ACA8-C4D6A1C8944D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C1A406-CD9C-4524-8E5C-DE1E5B912E50}" type="sibTrans" cxnId="{9417727D-71FA-40FB-ACA8-C4D6A1C8944D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EDB122-B556-4C3C-8344-9BCBCF2D964A}">
      <dgm:prSet phldrT="[Texto]" custT="1"/>
      <dgm:spPr/>
      <dgm:t>
        <a:bodyPr/>
        <a:lstStyle/>
        <a:p>
          <a:r>
            <a:rPr lang="en-GB" sz="11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200" noProof="0" dirty="0">
              <a:latin typeface="Arial" panose="020B0604020202020204" pitchFamily="34" charset="0"/>
              <a:cs typeface="Arial" panose="020B0604020202020204" pitchFamily="34" charset="0"/>
            </a:rPr>
            <a:t>Climate products and services provision for policy and decision making through a Climate Services Information System at regional and national levels, g</a:t>
          </a:r>
          <a:r>
            <a:rPr lang="fr-FR" sz="1200" noProof="0" dirty="0" err="1">
              <a:latin typeface="Arial" panose="020B0604020202020204" pitchFamily="34" charset="0"/>
              <a:cs typeface="Arial" panose="020B0604020202020204" pitchFamily="34" charset="0"/>
            </a:rPr>
            <a:t>uidance</a:t>
          </a:r>
          <a:r>
            <a:rPr lang="fr-FR" sz="12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200" noProof="0" dirty="0">
              <a:latin typeface="Arial" panose="020B0604020202020204" pitchFamily="34" charset="0"/>
              <a:cs typeface="Arial" panose="020B0604020202020204" pitchFamily="34" charset="0"/>
            </a:rPr>
            <a:t>sector-specific and user-tailored climate products and services, </a:t>
          </a:r>
          <a:r>
            <a:rPr lang="en-GB" sz="1200" noProof="0" dirty="0" err="1">
              <a:latin typeface="Arial" panose="020B0604020202020204" pitchFamily="34" charset="0"/>
              <a:cs typeface="Arial" panose="020B0604020202020204" pitchFamily="34" charset="0"/>
            </a:rPr>
            <a:t>CLIMPACT</a:t>
          </a:r>
          <a:endParaRPr lang="ca-ES" sz="12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D8E0E1-9FFC-4801-A4BE-023D90F7254A}" type="parTrans" cxnId="{1463BFE9-2532-4179-8E39-A77933D49891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4089FA-B977-4093-8A68-6F0111E9C2AC}" type="sibTrans" cxnId="{1463BFE9-2532-4179-8E39-A77933D49891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C0155C-C215-4AA3-B378-289598D046DC}">
      <dgm:prSet phldrT="[Texto]"/>
      <dgm:spPr/>
      <dgm:t>
        <a:bodyPr/>
        <a:lstStyle/>
        <a:p>
          <a:pPr>
            <a:spcAft>
              <a:spcPts val="0"/>
            </a:spcAft>
          </a:pPr>
          <a:r>
            <a:rPr lang="en-GB" b="1" noProof="0" dirty="0">
              <a:latin typeface="Arial" panose="020B0604020202020204" pitchFamily="34" charset="0"/>
              <a:cs typeface="Arial" panose="020B0604020202020204" pitchFamily="34" charset="0"/>
            </a:rPr>
            <a:t>ET4 - </a:t>
          </a:r>
          <a:r>
            <a:rPr lang="en-GB" noProof="0" dirty="0">
              <a:latin typeface="Arial" panose="020B0604020202020204" pitchFamily="34" charset="0"/>
              <a:cs typeface="Arial" panose="020B0604020202020204" pitchFamily="34" charset="0"/>
            </a:rPr>
            <a:t>Climate Information for Decision-Making (ET-CID)  </a:t>
          </a:r>
        </a:p>
      </dgm:t>
    </dgm:pt>
    <dgm:pt modelId="{6179993A-E11A-40DC-9517-E1C14546B8A2}" type="parTrans" cxnId="{04EA261B-9B92-462D-B052-DCB7CCCA925C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614D16-BE05-409C-BE53-50A813F7A436}" type="sibTrans" cxnId="{04EA261B-9B92-462D-B052-DCB7CCCA925C}">
      <dgm:prSet/>
      <dgm:spPr/>
      <dgm:t>
        <a:bodyPr/>
        <a:lstStyle/>
        <a:p>
          <a:endParaRPr lang="ca-ES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5B1DE0-A32B-48BB-B3DB-1C32FB418D61}">
      <dgm:prSet/>
      <dgm:spPr/>
      <dgm:t>
        <a:bodyPr/>
        <a:lstStyle/>
        <a:p>
          <a:pPr>
            <a:spcAft>
              <a:spcPts val="0"/>
            </a:spcAft>
          </a:pPr>
          <a:r>
            <a:rPr lang="es-ES" b="1" noProof="0">
              <a:latin typeface="Arial" panose="020B0604020202020204" pitchFamily="34" charset="0"/>
              <a:cs typeface="Arial" panose="020B0604020202020204" pitchFamily="34" charset="0"/>
            </a:rPr>
            <a:t>ET5 - </a:t>
          </a:r>
          <a:r>
            <a:rPr lang="en-GB" noProof="0">
              <a:latin typeface="Arial" panose="020B0604020202020204" pitchFamily="34" charset="0"/>
              <a:cs typeface="Arial" panose="020B0604020202020204" pitchFamily="34" charset="0"/>
            </a:rPr>
            <a:t>Capacity Development for Climate Services and Communications (ET-CDC) </a:t>
          </a:r>
        </a:p>
      </dgm:t>
    </dgm:pt>
    <dgm:pt modelId="{97801BAB-068C-4CB1-B2BD-C0DCAB94E955}" type="parTrans" cxnId="{FF7BCDFC-3EA0-4B7E-9DC0-BB6A9E480689}">
      <dgm:prSet/>
      <dgm:spPr/>
      <dgm:t>
        <a:bodyPr/>
        <a:lstStyle/>
        <a:p>
          <a:endParaRPr lang="en-GB"/>
        </a:p>
      </dgm:t>
    </dgm:pt>
    <dgm:pt modelId="{0DEB49B6-1218-4F09-99BF-C3CB8ED61FA6}" type="sibTrans" cxnId="{FF7BCDFC-3EA0-4B7E-9DC0-BB6A9E480689}">
      <dgm:prSet/>
      <dgm:spPr/>
      <dgm:t>
        <a:bodyPr/>
        <a:lstStyle/>
        <a:p>
          <a:endParaRPr lang="en-GB"/>
        </a:p>
      </dgm:t>
    </dgm:pt>
    <dgm:pt modelId="{6F6C1650-4BC4-42FF-ACAE-1DCCF8B03EC0}">
      <dgm:prSet phldrT="[Texto]" custT="1"/>
      <dgm:spPr/>
      <dgm:t>
        <a:bodyPr/>
        <a:lstStyle/>
        <a:p>
          <a:r>
            <a:rPr lang="en-GB" sz="1200" noProof="0" dirty="0">
              <a:latin typeface="Arial" panose="020B0604020202020204" pitchFamily="34" charset="0"/>
              <a:cs typeface="Arial" panose="020B0604020202020204" pitchFamily="34" charset="0"/>
            </a:rPr>
            <a:t> Development and implementation of user-centric approaches for generation and exchange of climate data, climate monitoring, climate prediction and climate projection products &amp; guiding regional climate prediction, CST…</a:t>
          </a:r>
        </a:p>
      </dgm:t>
    </dgm:pt>
    <dgm:pt modelId="{CC6E6CE8-E099-4E82-9F6A-A57011CCEF82}" type="parTrans" cxnId="{027773C9-67C4-4486-B1F4-C01A395EF937}">
      <dgm:prSet/>
      <dgm:spPr/>
      <dgm:t>
        <a:bodyPr/>
        <a:lstStyle/>
        <a:p>
          <a:endParaRPr lang="ca-ES"/>
        </a:p>
      </dgm:t>
    </dgm:pt>
    <dgm:pt modelId="{C59F159D-1D84-4DD9-89C5-27D698F67EEF}" type="sibTrans" cxnId="{027773C9-67C4-4486-B1F4-C01A395EF937}">
      <dgm:prSet/>
      <dgm:spPr/>
      <dgm:t>
        <a:bodyPr/>
        <a:lstStyle/>
        <a:p>
          <a:endParaRPr lang="ca-ES"/>
        </a:p>
      </dgm:t>
    </dgm:pt>
    <dgm:pt modelId="{341C83A2-BAD6-4998-B6FF-17D239EAE9EA}">
      <dgm:prSet custT="1"/>
      <dgm:spPr/>
      <dgm:t>
        <a:bodyPr/>
        <a:lstStyle/>
        <a:p>
          <a:r>
            <a:rPr lang="en-US" sz="10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noProof="0" dirty="0">
              <a:latin typeface="Arial" panose="020B0604020202020204" pitchFamily="34" charset="0"/>
              <a:cs typeface="Arial" panose="020B0604020202020204" pitchFamily="34" charset="0"/>
            </a:rPr>
            <a:t>Human Resource Development, quality management and communication of Climate Services, </a:t>
          </a:r>
          <a:r>
            <a:rPr lang="en-US" sz="1200" noProof="0" dirty="0" err="1">
              <a:latin typeface="Arial" panose="020B0604020202020204" pitchFamily="34" charset="0"/>
              <a:cs typeface="Arial" panose="020B0604020202020204" pitchFamily="34" charset="0"/>
            </a:rPr>
            <a:t>BIP</a:t>
          </a:r>
          <a:r>
            <a:rPr lang="en-US" sz="1200" noProof="0" dirty="0">
              <a:latin typeface="Arial" panose="020B0604020202020204" pitchFamily="34" charset="0"/>
              <a:cs typeface="Arial" panose="020B0604020202020204" pitchFamily="34" charset="0"/>
            </a:rPr>
            <a:t>-CS, Competency Assessment, training materials...</a:t>
          </a:r>
        </a:p>
      </dgm:t>
    </dgm:pt>
    <dgm:pt modelId="{D1C7AF44-B22E-4B9B-A7BE-091C8773A18C}" type="parTrans" cxnId="{B68F09D0-A073-4A44-94D9-5465BECF48D7}">
      <dgm:prSet/>
      <dgm:spPr/>
      <dgm:t>
        <a:bodyPr/>
        <a:lstStyle/>
        <a:p>
          <a:endParaRPr lang="ca-ES"/>
        </a:p>
      </dgm:t>
    </dgm:pt>
    <dgm:pt modelId="{1BEE979F-205A-4CF4-A51A-55EE2E8BEEF7}" type="sibTrans" cxnId="{B68F09D0-A073-4A44-94D9-5465BECF48D7}">
      <dgm:prSet/>
      <dgm:spPr/>
      <dgm:t>
        <a:bodyPr/>
        <a:lstStyle/>
        <a:p>
          <a:endParaRPr lang="ca-ES"/>
        </a:p>
      </dgm:t>
    </dgm:pt>
    <dgm:pt modelId="{6CE55B88-064B-4D6D-BFC8-D069ACBC8127}">
      <dgm:prSet phldrT="[Texto]"/>
      <dgm:spPr/>
      <dgm:t>
        <a:bodyPr/>
        <a:lstStyle/>
        <a:p>
          <a:pPr>
            <a:spcAft>
              <a:spcPts val="0"/>
            </a:spcAft>
          </a:pPr>
          <a:r>
            <a:rPr lang="en-GB" b="1" noProof="0" dirty="0">
              <a:latin typeface="Arial" panose="020B0604020202020204" pitchFamily="34" charset="0"/>
              <a:cs typeface="Arial" panose="020B0604020202020204" pitchFamily="34" charset="0"/>
            </a:rPr>
            <a:t>ET1 - </a:t>
          </a:r>
          <a:r>
            <a:rPr lang="en-GB" noProof="0" dirty="0">
              <a:latin typeface="Arial" panose="020B0604020202020204" pitchFamily="34" charset="0"/>
              <a:cs typeface="Arial" panose="020B0604020202020204" pitchFamily="34" charset="0"/>
            </a:rPr>
            <a:t>Climate Monitoring and Assessment (ET-CMA)</a:t>
          </a:r>
        </a:p>
      </dgm:t>
    </dgm:pt>
    <dgm:pt modelId="{3B73E26D-76AA-4F95-9CB8-768AB8605D79}" type="parTrans" cxnId="{B3580C03-F65F-495B-B0B4-AC70063982FB}">
      <dgm:prSet/>
      <dgm:spPr/>
      <dgm:t>
        <a:bodyPr/>
        <a:lstStyle/>
        <a:p>
          <a:endParaRPr lang="ca-ES"/>
        </a:p>
      </dgm:t>
    </dgm:pt>
    <dgm:pt modelId="{418CE64D-4BFA-415E-8668-AAF6AF08A040}" type="sibTrans" cxnId="{B3580C03-F65F-495B-B0B4-AC70063982FB}">
      <dgm:prSet/>
      <dgm:spPr/>
      <dgm:t>
        <a:bodyPr/>
        <a:lstStyle/>
        <a:p>
          <a:endParaRPr lang="ca-ES"/>
        </a:p>
      </dgm:t>
    </dgm:pt>
    <dgm:pt modelId="{9D00709D-13CE-4A5E-81D3-9C25ACE216A1}" type="pres">
      <dgm:prSet presAssocID="{5DB1A874-0AE9-4C0A-A1D6-60FF2989C11A}" presName="linear" presStyleCnt="0">
        <dgm:presLayoutVars>
          <dgm:dir/>
          <dgm:animLvl val="lvl"/>
          <dgm:resizeHandles val="exact"/>
        </dgm:presLayoutVars>
      </dgm:prSet>
      <dgm:spPr/>
    </dgm:pt>
    <dgm:pt modelId="{3EEB94FF-FF74-428C-BBA7-DE2487AD4453}" type="pres">
      <dgm:prSet presAssocID="{6CE55B88-064B-4D6D-BFC8-D069ACBC8127}" presName="parentLin" presStyleCnt="0"/>
      <dgm:spPr/>
    </dgm:pt>
    <dgm:pt modelId="{1FDE4CD0-CBCD-4E5B-ABA3-6F9EF8AD2ECD}" type="pres">
      <dgm:prSet presAssocID="{6CE55B88-064B-4D6D-BFC8-D069ACBC8127}" presName="parentLeftMargin" presStyleLbl="node1" presStyleIdx="0" presStyleCnt="5"/>
      <dgm:spPr/>
    </dgm:pt>
    <dgm:pt modelId="{4B8B191A-2F30-4A5D-A91C-CCD08F6A4D18}" type="pres">
      <dgm:prSet presAssocID="{6CE55B88-064B-4D6D-BFC8-D069ACBC812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F192ED2-2066-41A5-9111-CCCBF1F1C616}" type="pres">
      <dgm:prSet presAssocID="{6CE55B88-064B-4D6D-BFC8-D069ACBC8127}" presName="negativeSpace" presStyleCnt="0"/>
      <dgm:spPr/>
    </dgm:pt>
    <dgm:pt modelId="{1BC51CC7-5585-43F3-BAD0-66D57B54A68B}" type="pres">
      <dgm:prSet presAssocID="{6CE55B88-064B-4D6D-BFC8-D069ACBC8127}" presName="childText" presStyleLbl="conFgAcc1" presStyleIdx="0" presStyleCnt="5">
        <dgm:presLayoutVars>
          <dgm:bulletEnabled val="1"/>
        </dgm:presLayoutVars>
      </dgm:prSet>
      <dgm:spPr/>
    </dgm:pt>
    <dgm:pt modelId="{5E346D17-44E5-406F-A542-E63FE6186734}" type="pres">
      <dgm:prSet presAssocID="{418CE64D-4BFA-415E-8668-AAF6AF08A040}" presName="spaceBetweenRectangles" presStyleCnt="0"/>
      <dgm:spPr/>
    </dgm:pt>
    <dgm:pt modelId="{2887D8E3-4E0A-485E-99F0-1E0E8746425C}" type="pres">
      <dgm:prSet presAssocID="{ABCA9BE5-DA7F-45B7-9884-CC7C9544FD6A}" presName="parentLin" presStyleCnt="0"/>
      <dgm:spPr/>
    </dgm:pt>
    <dgm:pt modelId="{17B8C04D-3ABE-4EC5-B844-9360D100DD11}" type="pres">
      <dgm:prSet presAssocID="{ABCA9BE5-DA7F-45B7-9884-CC7C9544FD6A}" presName="parentLeftMargin" presStyleLbl="node1" presStyleIdx="0" presStyleCnt="5"/>
      <dgm:spPr/>
    </dgm:pt>
    <dgm:pt modelId="{6093A60D-2E98-4916-8233-BB1EC3ECA91C}" type="pres">
      <dgm:prSet presAssocID="{ABCA9BE5-DA7F-45B7-9884-CC7C9544FD6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077C8AD-ED83-415F-B87B-43CF50473677}" type="pres">
      <dgm:prSet presAssocID="{ABCA9BE5-DA7F-45B7-9884-CC7C9544FD6A}" presName="negativeSpace" presStyleCnt="0"/>
      <dgm:spPr/>
    </dgm:pt>
    <dgm:pt modelId="{872E5B10-EA8E-45F5-B2F4-D66E30F8460D}" type="pres">
      <dgm:prSet presAssocID="{ABCA9BE5-DA7F-45B7-9884-CC7C9544FD6A}" presName="childText" presStyleLbl="conFgAcc1" presStyleIdx="1" presStyleCnt="5">
        <dgm:presLayoutVars>
          <dgm:bulletEnabled val="1"/>
        </dgm:presLayoutVars>
      </dgm:prSet>
      <dgm:spPr/>
    </dgm:pt>
    <dgm:pt modelId="{60D88F4D-F4DA-4BC3-8DA1-B2110FB29F60}" type="pres">
      <dgm:prSet presAssocID="{00CB2CB1-042B-4D93-BECF-8F45553FB842}" presName="spaceBetweenRectangles" presStyleCnt="0"/>
      <dgm:spPr/>
    </dgm:pt>
    <dgm:pt modelId="{E2D6CBE1-C058-46C6-A2F7-AA190CDA279C}" type="pres">
      <dgm:prSet presAssocID="{A01776A6-E84C-48A5-956F-31A445B96447}" presName="parentLin" presStyleCnt="0"/>
      <dgm:spPr/>
    </dgm:pt>
    <dgm:pt modelId="{5B04DDE9-212A-454B-BD2C-8C0B9418BF1D}" type="pres">
      <dgm:prSet presAssocID="{A01776A6-E84C-48A5-956F-31A445B96447}" presName="parentLeftMargin" presStyleLbl="node1" presStyleIdx="1" presStyleCnt="5"/>
      <dgm:spPr/>
    </dgm:pt>
    <dgm:pt modelId="{79107798-D4C1-4FFB-9414-C52F16C8071D}" type="pres">
      <dgm:prSet presAssocID="{A01776A6-E84C-48A5-956F-31A445B9644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BEA868D5-A6C1-4D6B-B390-66EC0365CED7}" type="pres">
      <dgm:prSet presAssocID="{A01776A6-E84C-48A5-956F-31A445B96447}" presName="negativeSpace" presStyleCnt="0"/>
      <dgm:spPr/>
    </dgm:pt>
    <dgm:pt modelId="{221D230E-F0C9-4055-B3AE-DA632A50E66B}" type="pres">
      <dgm:prSet presAssocID="{A01776A6-E84C-48A5-956F-31A445B96447}" presName="childText" presStyleLbl="conFgAcc1" presStyleIdx="2" presStyleCnt="5">
        <dgm:presLayoutVars>
          <dgm:bulletEnabled val="1"/>
        </dgm:presLayoutVars>
      </dgm:prSet>
      <dgm:spPr/>
    </dgm:pt>
    <dgm:pt modelId="{0B11EF09-C1CA-49EB-BFB1-B90895AA56C4}" type="pres">
      <dgm:prSet presAssocID="{74C1A406-CD9C-4524-8E5C-DE1E5B912E50}" presName="spaceBetweenRectangles" presStyleCnt="0"/>
      <dgm:spPr/>
    </dgm:pt>
    <dgm:pt modelId="{9B638E2A-64A1-4BEF-BBD7-6BDB08E3FAA3}" type="pres">
      <dgm:prSet presAssocID="{10C0155C-C215-4AA3-B378-289598D046DC}" presName="parentLin" presStyleCnt="0"/>
      <dgm:spPr/>
    </dgm:pt>
    <dgm:pt modelId="{4F60FE3E-8847-426B-8069-E07F79FD4FCB}" type="pres">
      <dgm:prSet presAssocID="{10C0155C-C215-4AA3-B378-289598D046DC}" presName="parentLeftMargin" presStyleLbl="node1" presStyleIdx="2" presStyleCnt="5"/>
      <dgm:spPr/>
    </dgm:pt>
    <dgm:pt modelId="{9EF2F74F-DC0C-49BF-8B23-81B11DE1BA99}" type="pres">
      <dgm:prSet presAssocID="{10C0155C-C215-4AA3-B378-289598D046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50267FC-37D6-4ABC-9967-A977F35BBC68}" type="pres">
      <dgm:prSet presAssocID="{10C0155C-C215-4AA3-B378-289598D046DC}" presName="negativeSpace" presStyleCnt="0"/>
      <dgm:spPr/>
    </dgm:pt>
    <dgm:pt modelId="{7744DAA9-76B8-42B9-BF92-24D3FCFEE709}" type="pres">
      <dgm:prSet presAssocID="{10C0155C-C215-4AA3-B378-289598D046DC}" presName="childText" presStyleLbl="conFgAcc1" presStyleIdx="3" presStyleCnt="5">
        <dgm:presLayoutVars>
          <dgm:bulletEnabled val="1"/>
        </dgm:presLayoutVars>
      </dgm:prSet>
      <dgm:spPr/>
    </dgm:pt>
    <dgm:pt modelId="{DE567862-E92E-4586-8438-5850E18C294C}" type="pres">
      <dgm:prSet presAssocID="{54614D16-BE05-409C-BE53-50A813F7A436}" presName="spaceBetweenRectangles" presStyleCnt="0"/>
      <dgm:spPr/>
    </dgm:pt>
    <dgm:pt modelId="{877A048F-EDE8-4D95-B325-A7DE2233414D}" type="pres">
      <dgm:prSet presAssocID="{725B1DE0-A32B-48BB-B3DB-1C32FB418D61}" presName="parentLin" presStyleCnt="0"/>
      <dgm:spPr/>
    </dgm:pt>
    <dgm:pt modelId="{9FA28B64-A442-4F78-988B-83999B93D748}" type="pres">
      <dgm:prSet presAssocID="{725B1DE0-A32B-48BB-B3DB-1C32FB418D61}" presName="parentLeftMargin" presStyleLbl="node1" presStyleIdx="3" presStyleCnt="5"/>
      <dgm:spPr/>
    </dgm:pt>
    <dgm:pt modelId="{2F3DC20C-7D39-4ED5-88CF-10764DB301F2}" type="pres">
      <dgm:prSet presAssocID="{725B1DE0-A32B-48BB-B3DB-1C32FB418D61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3CA1F00-EB37-48B5-A372-31BC217EB400}" type="pres">
      <dgm:prSet presAssocID="{725B1DE0-A32B-48BB-B3DB-1C32FB418D61}" presName="negativeSpace" presStyleCnt="0"/>
      <dgm:spPr/>
    </dgm:pt>
    <dgm:pt modelId="{DDD2756A-7AD6-429A-BF17-6149F3FE5DD1}" type="pres">
      <dgm:prSet presAssocID="{725B1DE0-A32B-48BB-B3DB-1C32FB418D6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B3580C03-F65F-495B-B0B4-AC70063982FB}" srcId="{5DB1A874-0AE9-4C0A-A1D6-60FF2989C11A}" destId="{6CE55B88-064B-4D6D-BFC8-D069ACBC8127}" srcOrd="0" destOrd="0" parTransId="{3B73E26D-76AA-4F95-9CB8-768AB8605D79}" sibTransId="{418CE64D-4BFA-415E-8668-AAF6AF08A040}"/>
    <dgm:cxn modelId="{6C4A6505-F57B-44DF-8DBC-BA5A57DB8F27}" type="presOf" srcId="{725B1DE0-A32B-48BB-B3DB-1C32FB418D61}" destId="{2F3DC20C-7D39-4ED5-88CF-10764DB301F2}" srcOrd="1" destOrd="0" presId="urn:microsoft.com/office/officeart/2005/8/layout/list1"/>
    <dgm:cxn modelId="{58A9360E-A0DE-40C0-B90D-BD339D92E8D9}" type="presOf" srcId="{6F6C1650-4BC4-42FF-ACAE-1DCCF8B03EC0}" destId="{221D230E-F0C9-4055-B3AE-DA632A50E66B}" srcOrd="0" destOrd="0" presId="urn:microsoft.com/office/officeart/2005/8/layout/list1"/>
    <dgm:cxn modelId="{EBBD8D0E-BE33-4A6C-9991-75428712DEB1}" type="presOf" srcId="{5DB1A874-0AE9-4C0A-A1D6-60FF2989C11A}" destId="{9D00709D-13CE-4A5E-81D3-9C25ACE216A1}" srcOrd="0" destOrd="0" presId="urn:microsoft.com/office/officeart/2005/8/layout/list1"/>
    <dgm:cxn modelId="{04EA261B-9B92-462D-B052-DCB7CCCA925C}" srcId="{5DB1A874-0AE9-4C0A-A1D6-60FF2989C11A}" destId="{10C0155C-C215-4AA3-B378-289598D046DC}" srcOrd="3" destOrd="0" parTransId="{6179993A-E11A-40DC-9517-E1C14546B8A2}" sibTransId="{54614D16-BE05-409C-BE53-50A813F7A436}"/>
    <dgm:cxn modelId="{A03BA71F-5903-4623-86FD-7D1AADCCD70B}" type="presOf" srcId="{A01776A6-E84C-48A5-956F-31A445B96447}" destId="{5B04DDE9-212A-454B-BD2C-8C0B9418BF1D}" srcOrd="0" destOrd="0" presId="urn:microsoft.com/office/officeart/2005/8/layout/list1"/>
    <dgm:cxn modelId="{82999127-79B0-4D70-9BB1-2098E9BE7461}" type="presOf" srcId="{A01776A6-E84C-48A5-956F-31A445B96447}" destId="{79107798-D4C1-4FFB-9414-C52F16C8071D}" srcOrd="1" destOrd="0" presId="urn:microsoft.com/office/officeart/2005/8/layout/list1"/>
    <dgm:cxn modelId="{89F11C33-8458-4103-AA54-C2A5A50F833B}" type="presOf" srcId="{3F1758E7-53F2-4C5E-89C8-10F665CFFA3D}" destId="{872E5B10-EA8E-45F5-B2F4-D66E30F8460D}" srcOrd="0" destOrd="0" presId="urn:microsoft.com/office/officeart/2005/8/layout/list1"/>
    <dgm:cxn modelId="{8FECE037-8F87-4B7D-BECE-74C7BF53CDBE}" type="presOf" srcId="{725B1DE0-A32B-48BB-B3DB-1C32FB418D61}" destId="{9FA28B64-A442-4F78-988B-83999B93D748}" srcOrd="0" destOrd="0" presId="urn:microsoft.com/office/officeart/2005/8/layout/list1"/>
    <dgm:cxn modelId="{137CD93F-B129-42DE-B4D4-C87E760DA92B}" type="presOf" srcId="{6CE55B88-064B-4D6D-BFC8-D069ACBC8127}" destId="{4B8B191A-2F30-4A5D-A91C-CCD08F6A4D18}" srcOrd="1" destOrd="0" presId="urn:microsoft.com/office/officeart/2005/8/layout/list1"/>
    <dgm:cxn modelId="{1504E040-26CB-4B74-A895-9F7C7E1179F4}" type="presOf" srcId="{10C0155C-C215-4AA3-B378-289598D046DC}" destId="{9EF2F74F-DC0C-49BF-8B23-81B11DE1BA99}" srcOrd="1" destOrd="0" presId="urn:microsoft.com/office/officeart/2005/8/layout/list1"/>
    <dgm:cxn modelId="{6DB60463-E8BD-4E2F-A452-14A78CB23DC0}" type="presOf" srcId="{10C0155C-C215-4AA3-B378-289598D046DC}" destId="{4F60FE3E-8847-426B-8069-E07F79FD4FCB}" srcOrd="0" destOrd="0" presId="urn:microsoft.com/office/officeart/2005/8/layout/list1"/>
    <dgm:cxn modelId="{AD23FF6C-1B91-4670-B526-F56EF9DFF71F}" type="presOf" srcId="{ABCA9BE5-DA7F-45B7-9884-CC7C9544FD6A}" destId="{6093A60D-2E98-4916-8233-BB1EC3ECA91C}" srcOrd="1" destOrd="0" presId="urn:microsoft.com/office/officeart/2005/8/layout/list1"/>
    <dgm:cxn modelId="{1E541770-B7DF-4360-B3B1-1580D9BF5963}" type="presOf" srcId="{B741A90F-0552-41C5-8077-6C5A5702F94E}" destId="{1BC51CC7-5585-43F3-BAD0-66D57B54A68B}" srcOrd="0" destOrd="0" presId="urn:microsoft.com/office/officeart/2005/8/layout/list1"/>
    <dgm:cxn modelId="{9417727D-71FA-40FB-ACA8-C4D6A1C8944D}" srcId="{5DB1A874-0AE9-4C0A-A1D6-60FF2989C11A}" destId="{A01776A6-E84C-48A5-956F-31A445B96447}" srcOrd="2" destOrd="0" parTransId="{753FC1FC-06E9-47EE-A1D2-A4F18AF5BF3F}" sibTransId="{74C1A406-CD9C-4524-8E5C-DE1E5B912E50}"/>
    <dgm:cxn modelId="{DFB4408C-C309-482E-A5CF-6A09362862EB}" srcId="{5DB1A874-0AE9-4C0A-A1D6-60FF2989C11A}" destId="{ABCA9BE5-DA7F-45B7-9884-CC7C9544FD6A}" srcOrd="1" destOrd="0" parTransId="{7C92C9B7-9059-4F55-B2B5-4514F84621F1}" sibTransId="{00CB2CB1-042B-4D93-BECF-8F45553FB842}"/>
    <dgm:cxn modelId="{7601249D-67A2-47BC-8C20-DA1DFAAAA9C7}" type="presOf" srcId="{6CE55B88-064B-4D6D-BFC8-D069ACBC8127}" destId="{1FDE4CD0-CBCD-4E5B-ABA3-6F9EF8AD2ECD}" srcOrd="0" destOrd="0" presId="urn:microsoft.com/office/officeart/2005/8/layout/list1"/>
    <dgm:cxn modelId="{CEBA0BB8-6AB2-4E9B-961A-E6205A56110E}" type="presOf" srcId="{341C83A2-BAD6-4998-B6FF-17D239EAE9EA}" destId="{DDD2756A-7AD6-429A-BF17-6149F3FE5DD1}" srcOrd="0" destOrd="0" presId="urn:microsoft.com/office/officeart/2005/8/layout/list1"/>
    <dgm:cxn modelId="{E99F16C6-1DA2-4834-930A-A244CB6063B8}" type="presOf" srcId="{A9EDB122-B556-4C3C-8344-9BCBCF2D964A}" destId="{7744DAA9-76B8-42B9-BF92-24D3FCFEE709}" srcOrd="0" destOrd="0" presId="urn:microsoft.com/office/officeart/2005/8/layout/list1"/>
    <dgm:cxn modelId="{027773C9-67C4-4486-B1F4-C01A395EF937}" srcId="{A01776A6-E84C-48A5-956F-31A445B96447}" destId="{6F6C1650-4BC4-42FF-ACAE-1DCCF8B03EC0}" srcOrd="0" destOrd="0" parTransId="{CC6E6CE8-E099-4E82-9F6A-A57011CCEF82}" sibTransId="{C59F159D-1D84-4DD9-89C5-27D698F67EEF}"/>
    <dgm:cxn modelId="{86F743CD-A0BB-422A-A897-34B6B34784D0}" srcId="{ABCA9BE5-DA7F-45B7-9884-CC7C9544FD6A}" destId="{3F1758E7-53F2-4C5E-89C8-10F665CFFA3D}" srcOrd="0" destOrd="0" parTransId="{BDCE0859-A59B-48BE-ADC6-5E04461C5F73}" sibTransId="{A6BC1377-0067-4523-BE13-B9C233037ECE}"/>
    <dgm:cxn modelId="{B68F09D0-A073-4A44-94D9-5465BECF48D7}" srcId="{725B1DE0-A32B-48BB-B3DB-1C32FB418D61}" destId="{341C83A2-BAD6-4998-B6FF-17D239EAE9EA}" srcOrd="0" destOrd="0" parTransId="{D1C7AF44-B22E-4B9B-A7BE-091C8773A18C}" sibTransId="{1BEE979F-205A-4CF4-A51A-55EE2E8BEEF7}"/>
    <dgm:cxn modelId="{FF11F9E4-60D2-4602-91A3-67CBD49CB1A3}" srcId="{6CE55B88-064B-4D6D-BFC8-D069ACBC8127}" destId="{B741A90F-0552-41C5-8077-6C5A5702F94E}" srcOrd="0" destOrd="0" parTransId="{8CB2FED4-9B10-4FCF-9A98-413C921A55DF}" sibTransId="{5FC8F0D8-9737-4F4E-8271-0A2FE4460E04}"/>
    <dgm:cxn modelId="{FA1712E6-6D77-4DD8-A33C-D074426F7EA6}" type="presOf" srcId="{ABCA9BE5-DA7F-45B7-9884-CC7C9544FD6A}" destId="{17B8C04D-3ABE-4EC5-B844-9360D100DD11}" srcOrd="0" destOrd="0" presId="urn:microsoft.com/office/officeart/2005/8/layout/list1"/>
    <dgm:cxn modelId="{1463BFE9-2532-4179-8E39-A77933D49891}" srcId="{10C0155C-C215-4AA3-B378-289598D046DC}" destId="{A9EDB122-B556-4C3C-8344-9BCBCF2D964A}" srcOrd="0" destOrd="0" parTransId="{72D8E0E1-9FFC-4801-A4BE-023D90F7254A}" sibTransId="{0C4089FA-B977-4093-8A68-6F0111E9C2AC}"/>
    <dgm:cxn modelId="{FF7BCDFC-3EA0-4B7E-9DC0-BB6A9E480689}" srcId="{5DB1A874-0AE9-4C0A-A1D6-60FF2989C11A}" destId="{725B1DE0-A32B-48BB-B3DB-1C32FB418D61}" srcOrd="4" destOrd="0" parTransId="{97801BAB-068C-4CB1-B2BD-C0DCAB94E955}" sibTransId="{0DEB49B6-1218-4F09-99BF-C3CB8ED61FA6}"/>
    <dgm:cxn modelId="{6EAEBCE0-9048-4F65-AF8D-E55AED407120}" type="presParOf" srcId="{9D00709D-13CE-4A5E-81D3-9C25ACE216A1}" destId="{3EEB94FF-FF74-428C-BBA7-DE2487AD4453}" srcOrd="0" destOrd="0" presId="urn:microsoft.com/office/officeart/2005/8/layout/list1"/>
    <dgm:cxn modelId="{B832BDD7-34EC-4769-9D70-B74A44C3EB26}" type="presParOf" srcId="{3EEB94FF-FF74-428C-BBA7-DE2487AD4453}" destId="{1FDE4CD0-CBCD-4E5B-ABA3-6F9EF8AD2ECD}" srcOrd="0" destOrd="0" presId="urn:microsoft.com/office/officeart/2005/8/layout/list1"/>
    <dgm:cxn modelId="{9BED5058-2717-4E04-A3CF-46268D88D104}" type="presParOf" srcId="{3EEB94FF-FF74-428C-BBA7-DE2487AD4453}" destId="{4B8B191A-2F30-4A5D-A91C-CCD08F6A4D18}" srcOrd="1" destOrd="0" presId="urn:microsoft.com/office/officeart/2005/8/layout/list1"/>
    <dgm:cxn modelId="{48FAD222-7320-4A11-90CE-9AF4A191E9A1}" type="presParOf" srcId="{9D00709D-13CE-4A5E-81D3-9C25ACE216A1}" destId="{0F192ED2-2066-41A5-9111-CCCBF1F1C616}" srcOrd="1" destOrd="0" presId="urn:microsoft.com/office/officeart/2005/8/layout/list1"/>
    <dgm:cxn modelId="{72925F1B-9D15-4520-B45A-2C4D202BE9C1}" type="presParOf" srcId="{9D00709D-13CE-4A5E-81D3-9C25ACE216A1}" destId="{1BC51CC7-5585-43F3-BAD0-66D57B54A68B}" srcOrd="2" destOrd="0" presId="urn:microsoft.com/office/officeart/2005/8/layout/list1"/>
    <dgm:cxn modelId="{D1E5EF01-9A7D-4AC4-B678-1A9D652A0F63}" type="presParOf" srcId="{9D00709D-13CE-4A5E-81D3-9C25ACE216A1}" destId="{5E346D17-44E5-406F-A542-E63FE6186734}" srcOrd="3" destOrd="0" presId="urn:microsoft.com/office/officeart/2005/8/layout/list1"/>
    <dgm:cxn modelId="{C30824E5-C708-41C8-A167-F546686C27F7}" type="presParOf" srcId="{9D00709D-13CE-4A5E-81D3-9C25ACE216A1}" destId="{2887D8E3-4E0A-485E-99F0-1E0E8746425C}" srcOrd="4" destOrd="0" presId="urn:microsoft.com/office/officeart/2005/8/layout/list1"/>
    <dgm:cxn modelId="{4DEA0F68-1D32-4886-965A-3EE519A4E09B}" type="presParOf" srcId="{2887D8E3-4E0A-485E-99F0-1E0E8746425C}" destId="{17B8C04D-3ABE-4EC5-B844-9360D100DD11}" srcOrd="0" destOrd="0" presId="urn:microsoft.com/office/officeart/2005/8/layout/list1"/>
    <dgm:cxn modelId="{ADA2FD1F-75D3-41B3-B4A8-DF4227A395BE}" type="presParOf" srcId="{2887D8E3-4E0A-485E-99F0-1E0E8746425C}" destId="{6093A60D-2E98-4916-8233-BB1EC3ECA91C}" srcOrd="1" destOrd="0" presId="urn:microsoft.com/office/officeart/2005/8/layout/list1"/>
    <dgm:cxn modelId="{AB6211ED-13C1-4EAD-AB97-D2D635498D51}" type="presParOf" srcId="{9D00709D-13CE-4A5E-81D3-9C25ACE216A1}" destId="{7077C8AD-ED83-415F-B87B-43CF50473677}" srcOrd="5" destOrd="0" presId="urn:microsoft.com/office/officeart/2005/8/layout/list1"/>
    <dgm:cxn modelId="{31B24B61-BF68-4024-936F-49C20BB69B7E}" type="presParOf" srcId="{9D00709D-13CE-4A5E-81D3-9C25ACE216A1}" destId="{872E5B10-EA8E-45F5-B2F4-D66E30F8460D}" srcOrd="6" destOrd="0" presId="urn:microsoft.com/office/officeart/2005/8/layout/list1"/>
    <dgm:cxn modelId="{2BF2EC70-25CB-4750-AF3F-A6F5130D7DD6}" type="presParOf" srcId="{9D00709D-13CE-4A5E-81D3-9C25ACE216A1}" destId="{60D88F4D-F4DA-4BC3-8DA1-B2110FB29F60}" srcOrd="7" destOrd="0" presId="urn:microsoft.com/office/officeart/2005/8/layout/list1"/>
    <dgm:cxn modelId="{9B354160-C2E9-42A7-9AC8-CC7281320519}" type="presParOf" srcId="{9D00709D-13CE-4A5E-81D3-9C25ACE216A1}" destId="{E2D6CBE1-C058-46C6-A2F7-AA190CDA279C}" srcOrd="8" destOrd="0" presId="urn:microsoft.com/office/officeart/2005/8/layout/list1"/>
    <dgm:cxn modelId="{F6BD8F35-D7AF-43CC-816C-605D61B1D7CA}" type="presParOf" srcId="{E2D6CBE1-C058-46C6-A2F7-AA190CDA279C}" destId="{5B04DDE9-212A-454B-BD2C-8C0B9418BF1D}" srcOrd="0" destOrd="0" presId="urn:microsoft.com/office/officeart/2005/8/layout/list1"/>
    <dgm:cxn modelId="{12BB0905-6778-4F6A-819E-E5C191C46010}" type="presParOf" srcId="{E2D6CBE1-C058-46C6-A2F7-AA190CDA279C}" destId="{79107798-D4C1-4FFB-9414-C52F16C8071D}" srcOrd="1" destOrd="0" presId="urn:microsoft.com/office/officeart/2005/8/layout/list1"/>
    <dgm:cxn modelId="{7BBF3496-8227-4FBE-B31A-39DA3F461366}" type="presParOf" srcId="{9D00709D-13CE-4A5E-81D3-9C25ACE216A1}" destId="{BEA868D5-A6C1-4D6B-B390-66EC0365CED7}" srcOrd="9" destOrd="0" presId="urn:microsoft.com/office/officeart/2005/8/layout/list1"/>
    <dgm:cxn modelId="{01AD9ADF-1E48-4AF0-B672-3ED878E841E5}" type="presParOf" srcId="{9D00709D-13CE-4A5E-81D3-9C25ACE216A1}" destId="{221D230E-F0C9-4055-B3AE-DA632A50E66B}" srcOrd="10" destOrd="0" presId="urn:microsoft.com/office/officeart/2005/8/layout/list1"/>
    <dgm:cxn modelId="{2B895CCC-5DCE-4148-9B66-11F24EA67669}" type="presParOf" srcId="{9D00709D-13CE-4A5E-81D3-9C25ACE216A1}" destId="{0B11EF09-C1CA-49EB-BFB1-B90895AA56C4}" srcOrd="11" destOrd="0" presId="urn:microsoft.com/office/officeart/2005/8/layout/list1"/>
    <dgm:cxn modelId="{963ABD1D-0166-4D28-863C-FB74FF673662}" type="presParOf" srcId="{9D00709D-13CE-4A5E-81D3-9C25ACE216A1}" destId="{9B638E2A-64A1-4BEF-BBD7-6BDB08E3FAA3}" srcOrd="12" destOrd="0" presId="urn:microsoft.com/office/officeart/2005/8/layout/list1"/>
    <dgm:cxn modelId="{5A820C45-21E4-49D3-8E21-5402D127178B}" type="presParOf" srcId="{9B638E2A-64A1-4BEF-BBD7-6BDB08E3FAA3}" destId="{4F60FE3E-8847-426B-8069-E07F79FD4FCB}" srcOrd="0" destOrd="0" presId="urn:microsoft.com/office/officeart/2005/8/layout/list1"/>
    <dgm:cxn modelId="{6A0EAF4E-7C35-4766-800E-765EB38C1636}" type="presParOf" srcId="{9B638E2A-64A1-4BEF-BBD7-6BDB08E3FAA3}" destId="{9EF2F74F-DC0C-49BF-8B23-81B11DE1BA99}" srcOrd="1" destOrd="0" presId="urn:microsoft.com/office/officeart/2005/8/layout/list1"/>
    <dgm:cxn modelId="{E43F754E-16CC-48F0-8433-72B116AD1E50}" type="presParOf" srcId="{9D00709D-13CE-4A5E-81D3-9C25ACE216A1}" destId="{850267FC-37D6-4ABC-9967-A977F35BBC68}" srcOrd="13" destOrd="0" presId="urn:microsoft.com/office/officeart/2005/8/layout/list1"/>
    <dgm:cxn modelId="{70184395-00EF-4F29-9568-CA66D73E4924}" type="presParOf" srcId="{9D00709D-13CE-4A5E-81D3-9C25ACE216A1}" destId="{7744DAA9-76B8-42B9-BF92-24D3FCFEE709}" srcOrd="14" destOrd="0" presId="urn:microsoft.com/office/officeart/2005/8/layout/list1"/>
    <dgm:cxn modelId="{132F5468-78FF-4D54-8AB2-4825A2E92319}" type="presParOf" srcId="{9D00709D-13CE-4A5E-81D3-9C25ACE216A1}" destId="{DE567862-E92E-4586-8438-5850E18C294C}" srcOrd="15" destOrd="0" presId="urn:microsoft.com/office/officeart/2005/8/layout/list1"/>
    <dgm:cxn modelId="{0722274E-E424-4FF3-A100-C1173F850F6F}" type="presParOf" srcId="{9D00709D-13CE-4A5E-81D3-9C25ACE216A1}" destId="{877A048F-EDE8-4D95-B325-A7DE2233414D}" srcOrd="16" destOrd="0" presId="urn:microsoft.com/office/officeart/2005/8/layout/list1"/>
    <dgm:cxn modelId="{E9AE5AC5-E5F7-4E80-ADBA-30E72EC0E211}" type="presParOf" srcId="{877A048F-EDE8-4D95-B325-A7DE2233414D}" destId="{9FA28B64-A442-4F78-988B-83999B93D748}" srcOrd="0" destOrd="0" presId="urn:microsoft.com/office/officeart/2005/8/layout/list1"/>
    <dgm:cxn modelId="{60263115-334C-4E31-B98E-CA42EFD18F31}" type="presParOf" srcId="{877A048F-EDE8-4D95-B325-A7DE2233414D}" destId="{2F3DC20C-7D39-4ED5-88CF-10764DB301F2}" srcOrd="1" destOrd="0" presId="urn:microsoft.com/office/officeart/2005/8/layout/list1"/>
    <dgm:cxn modelId="{ED7E2335-6545-4D7E-9BCA-6335F834DE2B}" type="presParOf" srcId="{9D00709D-13CE-4A5E-81D3-9C25ACE216A1}" destId="{E3CA1F00-EB37-48B5-A372-31BC217EB400}" srcOrd="17" destOrd="0" presId="urn:microsoft.com/office/officeart/2005/8/layout/list1"/>
    <dgm:cxn modelId="{AC5DA565-C7E5-486F-B6FA-BD5F7E9364AB}" type="presParOf" srcId="{9D00709D-13CE-4A5E-81D3-9C25ACE216A1}" destId="{DDD2756A-7AD6-429A-BF17-6149F3FE5DD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C51CC7-5585-43F3-BAD0-66D57B54A68B}">
      <dsp:nvSpPr>
        <dsp:cNvPr id="0" name=""/>
        <dsp:cNvSpPr/>
      </dsp:nvSpPr>
      <dsp:spPr>
        <a:xfrm>
          <a:off x="0" y="248331"/>
          <a:ext cx="8229600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en-GB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 International leadership for WMO Climate Monitoring and Assessment activities at the Global and Regional scales &amp; leadership for WMO flagship climate products</a:t>
          </a:r>
          <a:endParaRPr lang="ca-ES" sz="12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48331"/>
        <a:ext cx="8229600" cy="614250"/>
      </dsp:txXfrm>
    </dsp:sp>
    <dsp:sp modelId="{4B8B191A-2F30-4A5D-A91C-CCD08F6A4D18}">
      <dsp:nvSpPr>
        <dsp:cNvPr id="0" name=""/>
        <dsp:cNvSpPr/>
      </dsp:nvSpPr>
      <dsp:spPr>
        <a:xfrm>
          <a:off x="411480" y="100731"/>
          <a:ext cx="5760720" cy="29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0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ET1 - </a:t>
          </a:r>
          <a:r>
            <a:rPr lang="en-GB" sz="1000" kern="1200" noProof="0" dirty="0">
              <a:latin typeface="Arial" panose="020B0604020202020204" pitchFamily="34" charset="0"/>
              <a:cs typeface="Arial" panose="020B0604020202020204" pitchFamily="34" charset="0"/>
            </a:rPr>
            <a:t>Climate Monitoring and Assessment (ET-CMA)</a:t>
          </a:r>
        </a:p>
      </dsp:txBody>
      <dsp:txXfrm>
        <a:off x="425890" y="115141"/>
        <a:ext cx="5731900" cy="266380"/>
      </dsp:txXfrm>
    </dsp:sp>
    <dsp:sp modelId="{872E5B10-EA8E-45F5-B2F4-D66E30F8460D}">
      <dsp:nvSpPr>
        <dsp:cNvPr id="0" name=""/>
        <dsp:cNvSpPr/>
      </dsp:nvSpPr>
      <dsp:spPr>
        <a:xfrm>
          <a:off x="0" y="1064181"/>
          <a:ext cx="8229600" cy="614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 Responding to the increasing needs for high quality and fit-for -purpose data for various climate applications &amp; achieving modern standards for climate data management… </a:t>
          </a:r>
          <a:endParaRPr lang="ca-ES" sz="12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064181"/>
        <a:ext cx="8229600" cy="614250"/>
      </dsp:txXfrm>
    </dsp:sp>
    <dsp:sp modelId="{6093A60D-2E98-4916-8233-BB1EC3ECA91C}">
      <dsp:nvSpPr>
        <dsp:cNvPr id="0" name=""/>
        <dsp:cNvSpPr/>
      </dsp:nvSpPr>
      <dsp:spPr>
        <a:xfrm>
          <a:off x="411480" y="916581"/>
          <a:ext cx="5760720" cy="29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ET2 - </a:t>
          </a:r>
          <a:r>
            <a:rPr lang="en-GB" sz="1000" kern="1200" noProof="0" dirty="0">
              <a:latin typeface="Arial" panose="020B0604020202020204" pitchFamily="34" charset="0"/>
              <a:cs typeface="Arial" panose="020B0604020202020204" pitchFamily="34" charset="0"/>
            </a:rPr>
            <a:t>Data Requirements for Climate Services (ET-DRC) </a:t>
          </a:r>
          <a:endParaRPr lang="ca-ES" sz="10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890" y="930991"/>
        <a:ext cx="5731900" cy="266380"/>
      </dsp:txXfrm>
    </dsp:sp>
    <dsp:sp modelId="{221D230E-F0C9-4055-B3AE-DA632A50E66B}">
      <dsp:nvSpPr>
        <dsp:cNvPr id="0" name=""/>
        <dsp:cNvSpPr/>
      </dsp:nvSpPr>
      <dsp:spPr>
        <a:xfrm>
          <a:off x="0" y="1880031"/>
          <a:ext cx="8229600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 Development and implementation of user-centric approaches for generation and exchange of climate data, climate monitoring, climate prediction and climate projection products &amp; guiding regional climate prediction, CST…</a:t>
          </a:r>
        </a:p>
      </dsp:txBody>
      <dsp:txXfrm>
        <a:off x="0" y="1880031"/>
        <a:ext cx="8229600" cy="771750"/>
      </dsp:txXfrm>
    </dsp:sp>
    <dsp:sp modelId="{79107798-D4C1-4FFB-9414-C52F16C8071D}">
      <dsp:nvSpPr>
        <dsp:cNvPr id="0" name=""/>
        <dsp:cNvSpPr/>
      </dsp:nvSpPr>
      <dsp:spPr>
        <a:xfrm>
          <a:off x="411480" y="1732431"/>
          <a:ext cx="5760720" cy="29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000" b="1" kern="1200" noProof="0">
              <a:latin typeface="Arial" panose="020B0604020202020204" pitchFamily="34" charset="0"/>
              <a:cs typeface="Arial" panose="020B0604020202020204" pitchFamily="34" charset="0"/>
            </a:rPr>
            <a:t>ET3</a:t>
          </a:r>
          <a:r>
            <a:rPr lang="es-ES" sz="1000" kern="1200" noProof="0"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fr-FR" sz="1000" kern="1200" noProof="0">
              <a:latin typeface="Arial" panose="020B0604020202020204" pitchFamily="34" charset="0"/>
              <a:cs typeface="Arial" panose="020B0604020202020204" pitchFamily="34" charset="0"/>
            </a:rPr>
            <a:t>Climate Services Information 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FR" sz="1000" kern="1200" noProof="0">
              <a:latin typeface="Arial" panose="020B0604020202020204" pitchFamily="34" charset="0"/>
              <a:cs typeface="Arial" panose="020B0604020202020204" pitchFamily="34" charset="0"/>
            </a:rPr>
            <a:t>System Operations (ET-CSISO)</a:t>
          </a:r>
          <a:endParaRPr lang="ca-ES" sz="1000" kern="1200" noProof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5890" y="1746841"/>
        <a:ext cx="5731900" cy="266380"/>
      </dsp:txXfrm>
    </dsp:sp>
    <dsp:sp modelId="{7744DAA9-76B8-42B9-BF92-24D3FCFEE709}">
      <dsp:nvSpPr>
        <dsp:cNvPr id="0" name=""/>
        <dsp:cNvSpPr/>
      </dsp:nvSpPr>
      <dsp:spPr>
        <a:xfrm>
          <a:off x="0" y="2853381"/>
          <a:ext cx="8229600" cy="771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78232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Climate products and services provision for policy and decision making through a Climate Services Information System at regional and national levels, g</a:t>
          </a:r>
          <a:r>
            <a:rPr lang="fr-FR" sz="1200" kern="1200" noProof="0" dirty="0" err="1">
              <a:latin typeface="Arial" panose="020B0604020202020204" pitchFamily="34" charset="0"/>
              <a:cs typeface="Arial" panose="020B0604020202020204" pitchFamily="34" charset="0"/>
            </a:rPr>
            <a:t>uidance</a:t>
          </a:r>
          <a:r>
            <a:rPr lang="fr-FR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GB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sector-specific and user-tailored climate products and services, </a:t>
          </a:r>
          <a:r>
            <a:rPr lang="en-GB" sz="1200" kern="1200" noProof="0" dirty="0" err="1">
              <a:latin typeface="Arial" panose="020B0604020202020204" pitchFamily="34" charset="0"/>
              <a:cs typeface="Arial" panose="020B0604020202020204" pitchFamily="34" charset="0"/>
            </a:rPr>
            <a:t>CLIMPACT</a:t>
          </a:r>
          <a:endParaRPr lang="ca-ES" sz="12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853381"/>
        <a:ext cx="8229600" cy="771750"/>
      </dsp:txXfrm>
    </dsp:sp>
    <dsp:sp modelId="{9EF2F74F-DC0C-49BF-8B23-81B11DE1BA99}">
      <dsp:nvSpPr>
        <dsp:cNvPr id="0" name=""/>
        <dsp:cNvSpPr/>
      </dsp:nvSpPr>
      <dsp:spPr>
        <a:xfrm>
          <a:off x="411480" y="2705781"/>
          <a:ext cx="5760720" cy="29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000" b="1" kern="1200" noProof="0" dirty="0">
              <a:latin typeface="Arial" panose="020B0604020202020204" pitchFamily="34" charset="0"/>
              <a:cs typeface="Arial" panose="020B0604020202020204" pitchFamily="34" charset="0"/>
            </a:rPr>
            <a:t>ET4 - </a:t>
          </a:r>
          <a:r>
            <a:rPr lang="en-GB" sz="1000" kern="1200" noProof="0" dirty="0">
              <a:latin typeface="Arial" panose="020B0604020202020204" pitchFamily="34" charset="0"/>
              <a:cs typeface="Arial" panose="020B0604020202020204" pitchFamily="34" charset="0"/>
            </a:rPr>
            <a:t>Climate Information for Decision-Making (ET-CID)  </a:t>
          </a:r>
        </a:p>
      </dsp:txBody>
      <dsp:txXfrm>
        <a:off x="425890" y="2720191"/>
        <a:ext cx="5731900" cy="266380"/>
      </dsp:txXfrm>
    </dsp:sp>
    <dsp:sp modelId="{DDD2756A-7AD6-429A-BF17-6149F3FE5DD1}">
      <dsp:nvSpPr>
        <dsp:cNvPr id="0" name=""/>
        <dsp:cNvSpPr/>
      </dsp:nvSpPr>
      <dsp:spPr>
        <a:xfrm>
          <a:off x="0" y="3826731"/>
          <a:ext cx="8229600" cy="598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708" tIns="208280" rIns="638708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noProof="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Human Resource Development, quality management and communication of Climate Services, </a:t>
          </a:r>
          <a:r>
            <a:rPr lang="en-US" sz="1200" kern="1200" noProof="0" dirty="0" err="1">
              <a:latin typeface="Arial" panose="020B0604020202020204" pitchFamily="34" charset="0"/>
              <a:cs typeface="Arial" panose="020B0604020202020204" pitchFamily="34" charset="0"/>
            </a:rPr>
            <a:t>BIP</a:t>
          </a:r>
          <a:r>
            <a:rPr lang="en-US" sz="1200" kern="1200" noProof="0" dirty="0">
              <a:latin typeface="Arial" panose="020B0604020202020204" pitchFamily="34" charset="0"/>
              <a:cs typeface="Arial" panose="020B0604020202020204" pitchFamily="34" charset="0"/>
            </a:rPr>
            <a:t>-CS, Competency Assessment, training materials...</a:t>
          </a:r>
        </a:p>
      </dsp:txBody>
      <dsp:txXfrm>
        <a:off x="0" y="3826731"/>
        <a:ext cx="8229600" cy="598500"/>
      </dsp:txXfrm>
    </dsp:sp>
    <dsp:sp modelId="{2F3DC20C-7D39-4ED5-88CF-10764DB301F2}">
      <dsp:nvSpPr>
        <dsp:cNvPr id="0" name=""/>
        <dsp:cNvSpPr/>
      </dsp:nvSpPr>
      <dsp:spPr>
        <a:xfrm>
          <a:off x="411480" y="3679131"/>
          <a:ext cx="5760720" cy="29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s-ES" sz="1000" b="1" kern="1200" noProof="0">
              <a:latin typeface="Arial" panose="020B0604020202020204" pitchFamily="34" charset="0"/>
              <a:cs typeface="Arial" panose="020B0604020202020204" pitchFamily="34" charset="0"/>
            </a:rPr>
            <a:t>ET5 - </a:t>
          </a:r>
          <a:r>
            <a:rPr lang="en-GB" sz="1000" kern="1200" noProof="0">
              <a:latin typeface="Arial" panose="020B0604020202020204" pitchFamily="34" charset="0"/>
              <a:cs typeface="Arial" panose="020B0604020202020204" pitchFamily="34" charset="0"/>
            </a:rPr>
            <a:t>Capacity Development for Climate Services and Communications (ET-CDC) </a:t>
          </a:r>
        </a:p>
      </dsp:txBody>
      <dsp:txXfrm>
        <a:off x="425890" y="3693541"/>
        <a:ext cx="5731900" cy="26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FABED-1C97-4DE8-AD47-912893FAC371}" type="datetimeFigureOut">
              <a:rPr lang="en-GB" smtClean="0"/>
              <a:t>15/11/2021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2C25B-7676-4772-9EA7-58E666DB72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548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C25B-7676-4772-9EA7-58E666DB729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344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5914F-B87A-6F49-A96C-65D504689B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168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C25B-7676-4772-9EA7-58E666DB729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60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algn="l" defTabSz="914400">
              <a:buNone/>
            </a:pPr>
            <a:endParaRPr lang="es-ES_tradnl" sz="1200" b="0" i="0" baseline="0" noProof="1">
              <a:solidFill>
                <a:schemeClr val="tx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D78FC6-CE17-4259-A63C-DDFC12E048F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018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C25B-7676-4772-9EA7-58E666DB729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555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mo2016_powerpoint_standard_v2_dark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80000" cy="688712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6724" y="50882"/>
            <a:ext cx="8147406" cy="413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i="1" dirty="0">
                <a:solidFill>
                  <a:srgbClr val="FFFF00"/>
                </a:solidFill>
              </a:rPr>
              <a:t>The WMO Reform to support the delivery of climate services: the role of the SERCOM Standing C</a:t>
            </a:r>
            <a:r>
              <a:rPr lang="en-GB" sz="4000" b="1" i="1" dirty="0">
                <a:solidFill>
                  <a:srgbClr val="002060"/>
                </a:solidFill>
              </a:rPr>
              <a:t>ommittee</a:t>
            </a:r>
            <a:r>
              <a:rPr lang="en-GB" sz="4000" b="1" i="1" dirty="0">
                <a:solidFill>
                  <a:srgbClr val="FFFF00"/>
                </a:solidFill>
              </a:rPr>
              <a:t> on Climate Services (SC-CLI)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30184" y="4928849"/>
            <a:ext cx="5198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By Manola Brunet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SERCOM vice-president and Chair of the SERCOM/SC-CLI</a:t>
            </a: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05"/>
          <p:cNvSpPr txBox="1">
            <a:spLocks/>
          </p:cNvSpPr>
          <p:nvPr/>
        </p:nvSpPr>
        <p:spPr>
          <a:xfrm>
            <a:off x="457200" y="346351"/>
            <a:ext cx="8229600" cy="540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solidFill>
                  <a:srgbClr val="002060"/>
                </a:solidFill>
              </a:rPr>
              <a:t>WMO Strategic Plan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1566410" y="1518864"/>
            <a:ext cx="2412000" cy="498462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Enhancing preparedness for, and reducing losses of life and property from hydrometeorological extremes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7823" y="1518864"/>
            <a:ext cx="2412000" cy="498462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Enhancing socioeconomic value of weather, climate, hydrological and related environmental services</a:t>
            </a:r>
          </a:p>
        </p:txBody>
      </p:sp>
      <p:sp>
        <p:nvSpPr>
          <p:cNvPr id="9" name="Rectangle 8"/>
          <p:cNvSpPr/>
          <p:nvPr/>
        </p:nvSpPr>
        <p:spPr>
          <a:xfrm>
            <a:off x="4027116" y="1518864"/>
            <a:ext cx="2412000" cy="498462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Supporting climate-smart </a:t>
            </a:r>
            <a:br>
              <a:rPr lang="en-US" sz="969" dirty="0"/>
            </a:br>
            <a:r>
              <a:rPr lang="en-US" sz="969" dirty="0"/>
              <a:t>decision-making to build resilience and adaptation to climate risk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66411" y="2070564"/>
            <a:ext cx="2412000" cy="299077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Accountability for Results </a:t>
            </a:r>
            <a:br>
              <a:rPr lang="en-US" sz="969" dirty="0"/>
            </a:br>
            <a:r>
              <a:rPr lang="en-US" sz="969" dirty="0"/>
              <a:t>and Transparency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7823" y="2070564"/>
            <a:ext cx="2412000" cy="299077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Inclusiveness and Diversity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27117" y="2070564"/>
            <a:ext cx="2412000" cy="299077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Collaboration and Partnership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66411" y="975719"/>
            <a:ext cx="7333412" cy="498462"/>
          </a:xfrm>
          <a:prstGeom prst="rect">
            <a:avLst/>
          </a:prstGeom>
          <a:solidFill>
            <a:srgbClr val="1352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9" dirty="0"/>
              <a:t>By 2030, a world where </a:t>
            </a:r>
            <a:r>
              <a:rPr lang="en-US" sz="969" b="1" dirty="0"/>
              <a:t>all nations</a:t>
            </a:r>
            <a:r>
              <a:rPr lang="en-US" sz="969" dirty="0"/>
              <a:t>, especially the </a:t>
            </a:r>
            <a:r>
              <a:rPr lang="en-US" sz="969" b="1" dirty="0"/>
              <a:t>most vulnerable</a:t>
            </a:r>
            <a:r>
              <a:rPr lang="en-US" sz="969" dirty="0"/>
              <a:t>, are </a:t>
            </a:r>
            <a:r>
              <a:rPr lang="en-US" sz="969" b="1" dirty="0"/>
              <a:t>more resilient</a:t>
            </a:r>
            <a:r>
              <a:rPr lang="en-US" sz="969" dirty="0"/>
              <a:t> to the </a:t>
            </a:r>
            <a:r>
              <a:rPr lang="en-US" sz="969" b="1" dirty="0"/>
              <a:t>socioeconomic impact</a:t>
            </a:r>
            <a:r>
              <a:rPr lang="en-US" sz="969" dirty="0"/>
              <a:t> of </a:t>
            </a:r>
            <a:r>
              <a:rPr lang="en-US" sz="969" b="1" dirty="0"/>
              <a:t>extreme weather, climate, water </a:t>
            </a:r>
            <a:r>
              <a:rPr lang="en-US" sz="969" dirty="0"/>
              <a:t>and other </a:t>
            </a:r>
            <a:r>
              <a:rPr lang="en-US" sz="969" b="1" dirty="0"/>
              <a:t>environmental events</a:t>
            </a:r>
            <a:r>
              <a:rPr lang="en-US" sz="969" dirty="0"/>
              <a:t>, and </a:t>
            </a:r>
            <a:r>
              <a:rPr lang="en-US" sz="969" b="1" dirty="0"/>
              <a:t>empowered</a:t>
            </a:r>
            <a:r>
              <a:rPr lang="en-US" sz="969" dirty="0"/>
              <a:t> to boost their </a:t>
            </a:r>
            <a:br>
              <a:rPr lang="en-US" sz="969" dirty="0"/>
            </a:br>
            <a:r>
              <a:rPr lang="en-US" sz="969" b="1" dirty="0"/>
              <a:t>sustainable development</a:t>
            </a:r>
            <a:r>
              <a:rPr lang="en-US" sz="969" dirty="0"/>
              <a:t> through the </a:t>
            </a:r>
            <a:r>
              <a:rPr lang="en-US" sz="969" b="1" dirty="0"/>
              <a:t>best possible services</a:t>
            </a:r>
            <a:r>
              <a:rPr lang="en-US" sz="969" dirty="0"/>
              <a:t>,  whether over land, at sea or in the air.</a:t>
            </a:r>
            <a:endParaRPr lang="en-US" sz="1015" dirty="0"/>
          </a:p>
        </p:txBody>
      </p:sp>
      <p:sp>
        <p:nvSpPr>
          <p:cNvPr id="13" name="Rectangle 12"/>
          <p:cNvSpPr/>
          <p:nvPr/>
        </p:nvSpPr>
        <p:spPr>
          <a:xfrm>
            <a:off x="4517501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Advance targeted research</a:t>
            </a:r>
          </a:p>
          <a:p>
            <a:pPr algn="ctr"/>
            <a:r>
              <a:rPr lang="en-US" sz="738" dirty="0"/>
              <a:t>Leveraging leadership in science to improve understanding of the Earth system for enhanced services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566411" y="2416742"/>
            <a:ext cx="1431231" cy="1171086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Better serve </a:t>
            </a:r>
          </a:p>
          <a:p>
            <a:pPr algn="ctr"/>
            <a:r>
              <a:rPr lang="en-US" sz="831" b="1" dirty="0"/>
              <a:t>societal needs</a:t>
            </a:r>
          </a:p>
          <a:p>
            <a:pPr algn="ctr"/>
            <a:r>
              <a:rPr lang="en-US" sz="738" dirty="0"/>
              <a:t>Delivering authoritative, accessible, user-oriented and fit-for-purpose information and services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68592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Strategic realignment of WMO structure and </a:t>
            </a:r>
            <a:r>
              <a:rPr lang="en-US" sz="738" b="1" dirty="0"/>
              <a:t>programmes</a:t>
            </a:r>
          </a:p>
          <a:p>
            <a:pPr algn="ctr"/>
            <a:r>
              <a:rPr lang="en-US" sz="738" dirty="0"/>
              <a:t>Effective policy- and </a:t>
            </a:r>
            <a:br>
              <a:rPr lang="en-US" sz="738" dirty="0"/>
            </a:br>
            <a:r>
              <a:rPr lang="en-US" sz="738" dirty="0"/>
              <a:t>decision-making and implementation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041956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Enhance Earth system observations and predictions</a:t>
            </a:r>
          </a:p>
          <a:p>
            <a:pPr algn="ctr"/>
            <a:r>
              <a:rPr lang="en-US" sz="738" dirty="0"/>
              <a:t>Strengthening the </a:t>
            </a:r>
            <a:br>
              <a:rPr lang="en-US" sz="738" dirty="0"/>
            </a:br>
            <a:r>
              <a:rPr lang="en-US" sz="738" dirty="0"/>
              <a:t>technical foundation </a:t>
            </a:r>
            <a:br>
              <a:rPr lang="en-US" sz="738" dirty="0"/>
            </a:br>
            <a:r>
              <a:rPr lang="en-US" sz="738" dirty="0"/>
              <a:t>for the future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993045" y="2424893"/>
            <a:ext cx="1431231" cy="1171085"/>
          </a:xfrm>
          <a:prstGeom prst="rect">
            <a:avLst/>
          </a:prstGeom>
          <a:solidFill>
            <a:srgbClr val="1352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31" b="1" dirty="0"/>
          </a:p>
          <a:p>
            <a:pPr algn="ctr"/>
            <a:endParaRPr lang="en-US" sz="831" b="1" dirty="0"/>
          </a:p>
          <a:p>
            <a:pPr algn="ctr"/>
            <a:endParaRPr lang="en-US" sz="369" b="1" dirty="0"/>
          </a:p>
          <a:p>
            <a:pPr algn="ctr"/>
            <a:r>
              <a:rPr lang="en-US" sz="831" b="1" dirty="0"/>
              <a:t>Close the </a:t>
            </a:r>
            <a:br>
              <a:rPr lang="en-US" sz="831" b="1" dirty="0"/>
            </a:br>
            <a:r>
              <a:rPr lang="en-US" sz="831" b="1" dirty="0"/>
              <a:t>capacity gap</a:t>
            </a:r>
          </a:p>
          <a:p>
            <a:pPr algn="ctr"/>
            <a:r>
              <a:rPr lang="en-US" sz="738" dirty="0"/>
              <a:t>Enhancing service delivery capacity of developing countries to ensure availability of essential information and services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853" y="2351977"/>
            <a:ext cx="509435" cy="4984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591" y="2467048"/>
            <a:ext cx="421053" cy="332308"/>
          </a:xfrm>
          <a:prstGeom prst="rect">
            <a:avLst/>
          </a:prstGeom>
        </p:spPr>
      </p:pic>
      <p:pic>
        <p:nvPicPr>
          <p:cNvPr id="41" name="Picture 3" descr="\\INTERNAL.WMO.INT\UserData\redirected\cnovenario\Documents\Icons\handshake_whit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660" y="2366811"/>
            <a:ext cx="540000" cy="498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8009927" y="2491371"/>
            <a:ext cx="348562" cy="228682"/>
            <a:chOff x="826419" y="5447130"/>
            <a:chExt cx="427450" cy="303808"/>
          </a:xfrm>
        </p:grpSpPr>
        <p:sp>
          <p:nvSpPr>
            <p:cNvPr id="43" name="Oval 42"/>
            <p:cNvSpPr/>
            <p:nvPr/>
          </p:nvSpPr>
          <p:spPr>
            <a:xfrm>
              <a:off x="984075" y="544713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44" name="Oval 43"/>
            <p:cNvSpPr/>
            <p:nvPr/>
          </p:nvSpPr>
          <p:spPr>
            <a:xfrm>
              <a:off x="984075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45" name="Oval 44"/>
            <p:cNvSpPr/>
            <p:nvPr/>
          </p:nvSpPr>
          <p:spPr>
            <a:xfrm>
              <a:off x="1141731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sp>
          <p:nvSpPr>
            <p:cNvPr id="46" name="Oval 45"/>
            <p:cNvSpPr/>
            <p:nvPr/>
          </p:nvSpPr>
          <p:spPr>
            <a:xfrm>
              <a:off x="826419" y="5638800"/>
              <a:ext cx="112138" cy="1121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62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040144" y="5554505"/>
              <a:ext cx="0" cy="10800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882488" y="5592609"/>
              <a:ext cx="0" cy="79532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V="1">
              <a:off x="1197800" y="5592609"/>
              <a:ext cx="0" cy="79532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867610" y="5596267"/>
              <a:ext cx="342000" cy="0"/>
            </a:xfrm>
            <a:prstGeom prst="line">
              <a:avLst/>
            </a:prstGeom>
            <a:ln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54" name="Table 53"/>
          <p:cNvGraphicFramePr>
            <a:graphicFrameLocks noGrp="1"/>
          </p:cNvGraphicFramePr>
          <p:nvPr/>
        </p:nvGraphicFramePr>
        <p:xfrm>
          <a:off x="1566411" y="3630763"/>
          <a:ext cx="1432800" cy="2456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2276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1.1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Strengthen national multi-hazard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early warning/alert systems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and extend reach to better enable effective response to the associated risks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240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1.2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Broaden the provision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of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policy- and decision-supporting climate information and services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633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1.3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Further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develop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services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in support of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sustainable water management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845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1.4</a:t>
                      </a: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Enhance the value and innovate the provision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of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decision-supporting weather information and services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3231" marB="3323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5" name="TextBox 54"/>
          <p:cNvSpPr txBox="1"/>
          <p:nvPr/>
        </p:nvSpPr>
        <p:spPr>
          <a:xfrm>
            <a:off x="254442" y="1137187"/>
            <a:ext cx="1311968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VISION 2030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54442" y="1518864"/>
            <a:ext cx="1311968" cy="49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OVERARCHING PRIORITIES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4442" y="2070565"/>
            <a:ext cx="1311968" cy="291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CORE VALUES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54442" y="2435753"/>
            <a:ext cx="1311968" cy="490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LONG-TERM GOALS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54442" y="3689479"/>
            <a:ext cx="1311968" cy="10865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92" b="1" dirty="0">
                <a:solidFill>
                  <a:srgbClr val="13529F"/>
                </a:solidFill>
              </a:rPr>
              <a:t>STRATEGIC OBJECTIVES</a:t>
            </a:r>
          </a:p>
          <a:p>
            <a:endParaRPr lang="en-US" sz="1292" b="1" dirty="0">
              <a:solidFill>
                <a:srgbClr val="13529F"/>
              </a:solidFill>
            </a:endParaRPr>
          </a:p>
          <a:p>
            <a:r>
              <a:rPr lang="en-US" sz="1292" dirty="0">
                <a:solidFill>
                  <a:srgbClr val="13529F"/>
                </a:solidFill>
              </a:rPr>
              <a:t>2020-2023 FOCUS</a:t>
            </a: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251" y="2394639"/>
            <a:ext cx="407548" cy="398769"/>
          </a:xfrm>
          <a:prstGeom prst="rect">
            <a:avLst/>
          </a:prstGeom>
        </p:spPr>
      </p:pic>
      <p:graphicFrame>
        <p:nvGraphicFramePr>
          <p:cNvPr id="61" name="Table 60"/>
          <p:cNvGraphicFramePr>
            <a:graphicFrameLocks noGrp="1"/>
          </p:cNvGraphicFramePr>
          <p:nvPr/>
        </p:nvGraphicFramePr>
        <p:xfrm>
          <a:off x="3054463" y="3630763"/>
          <a:ext cx="1432800" cy="2456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0703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2.1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0" dirty="0">
                          <a:solidFill>
                            <a:schemeClr val="bg1"/>
                          </a:solidFill>
                        </a:rPr>
                        <a:t>Optimize the </a:t>
                      </a:r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acquisition of observation data</a:t>
                      </a:r>
                      <a:r>
                        <a:rPr lang="en-US" sz="700" b="0" dirty="0">
                          <a:solidFill>
                            <a:schemeClr val="bg1"/>
                          </a:solidFill>
                        </a:rPr>
                        <a:t> through the WMO Integrated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Global Observing System</a:t>
                      </a:r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924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2.2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Improve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and increase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access to, exchange and management of current and past Earth system observation data and derived products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through the WMO Information System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368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2.3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Enable </a:t>
                      </a:r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access and use of numerical analysis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and prediction products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at all temporal and spatial scales from the WMO seamless Global Data Processing and Forecast System</a:t>
                      </a:r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2" name="Table 61"/>
          <p:cNvGraphicFramePr>
            <a:graphicFrameLocks noGrp="1"/>
          </p:cNvGraphicFramePr>
          <p:nvPr/>
        </p:nvGraphicFramePr>
        <p:xfrm>
          <a:off x="4515931" y="3630763"/>
          <a:ext cx="1432800" cy="2456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8044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3.1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Advance scientific knowledge of the Earth system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560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3.2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Enhance the</a:t>
                      </a:r>
                      <a:r>
                        <a:rPr lang="en-US" sz="70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science-for-service value chain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ensuring scientific and technological advances 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improve predictive capabilities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286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3.3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Advance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policy-relevant science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75105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3" name="Table 62"/>
          <p:cNvGraphicFramePr>
            <a:graphicFrameLocks noGrp="1"/>
          </p:cNvGraphicFramePr>
          <p:nvPr/>
        </p:nvGraphicFramePr>
        <p:xfrm>
          <a:off x="5993045" y="3630763"/>
          <a:ext cx="1432800" cy="2456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2321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4.1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Address the needs of developing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countries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to enable them to provide and utilize essential weather, climate, hydrological and related environmental services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92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4.2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Develop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and sustain core competencies and expertise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4950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4.3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Scale-up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effective partnerships for investment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in sustainable and cost-efficient infrastructure and service delivery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831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4" name="Table 63"/>
          <p:cNvGraphicFramePr>
            <a:graphicFrameLocks noGrp="1"/>
          </p:cNvGraphicFramePr>
          <p:nvPr/>
        </p:nvGraphicFramePr>
        <p:xfrm>
          <a:off x="7468592" y="3630763"/>
          <a:ext cx="1432800" cy="2456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0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2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921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5.1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Optimize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WMO constituent body structure 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for more effective decision-making</a:t>
                      </a:r>
                      <a:endParaRPr lang="en-US" sz="700" b="1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828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5.2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Streamline WMO programmes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107">
                <a:tc>
                  <a:txBody>
                    <a:bodyPr/>
                    <a:lstStyle/>
                    <a:p>
                      <a:r>
                        <a:rPr lang="en-US" sz="700" dirty="0">
                          <a:solidFill>
                            <a:schemeClr val="bg1"/>
                          </a:solidFill>
                        </a:rPr>
                        <a:t>5.3</a:t>
                      </a: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bg1"/>
                          </a:solidFill>
                        </a:rPr>
                        <a:t>Advance equal,</a:t>
                      </a:r>
                      <a:r>
                        <a:rPr lang="en-US" sz="700" b="1" baseline="0" dirty="0">
                          <a:solidFill>
                            <a:schemeClr val="bg1"/>
                          </a:solidFill>
                        </a:rPr>
                        <a:t> effective and inclusive participation</a:t>
                      </a:r>
                      <a:r>
                        <a:rPr lang="en-US" sz="700" b="0" baseline="0" dirty="0">
                          <a:solidFill>
                            <a:schemeClr val="bg1"/>
                          </a:solidFill>
                        </a:rPr>
                        <a:t> in governance, scientific cooperation and decision-making</a:t>
                      </a:r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139">
                <a:tc>
                  <a:txBody>
                    <a:bodyPr/>
                    <a:lstStyle/>
                    <a:p>
                      <a:endParaRPr lang="en-US" sz="70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700" b="0" dirty="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16615" marB="1661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352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Rechteck 1"/>
          <p:cNvSpPr/>
          <p:nvPr/>
        </p:nvSpPr>
        <p:spPr>
          <a:xfrm>
            <a:off x="1597351" y="2394639"/>
            <a:ext cx="1431231" cy="367101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2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1A1C062-DA43-41CC-B38A-D0C2438323DC}"/>
              </a:ext>
            </a:extLst>
          </p:cNvPr>
          <p:cNvSpPr/>
          <p:nvPr/>
        </p:nvSpPr>
        <p:spPr>
          <a:xfrm>
            <a:off x="1407559" y="4274049"/>
            <a:ext cx="1767155" cy="811659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65200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712817" y="1069225"/>
            <a:ext cx="7658103" cy="169579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sz="2100" dirty="0">
                <a:solidFill>
                  <a:srgbClr val="002060"/>
                </a:solidFill>
              </a:rPr>
              <a:t>SERCOM MG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00776" y="1150273"/>
            <a:ext cx="882186" cy="34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P Lisk (6)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70695" y="1649038"/>
            <a:ext cx="1072591" cy="34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VP Simonov (6)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65688" y="1614752"/>
            <a:ext cx="882186" cy="34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VP Brunet (6)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96226" y="1614752"/>
            <a:ext cx="882186" cy="34290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VP Stone (5)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44043" y="2228851"/>
            <a:ext cx="1059873" cy="109104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SC-DRR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32129" y="2228851"/>
            <a:ext cx="1059873" cy="109104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SC-MMO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07383" y="2228851"/>
            <a:ext cx="1059873" cy="109104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SC-AGR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78142" y="2228851"/>
            <a:ext cx="1059873" cy="109104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SC-CLI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48901" y="2228851"/>
            <a:ext cx="1059873" cy="109104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SC-AVI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81851" y="2228851"/>
            <a:ext cx="1059873" cy="109104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SC-HYD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96226" y="2297431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ln w="0"/>
                <a:solidFill>
                  <a:schemeClr val="tx1"/>
                </a:solidFill>
              </a:rPr>
              <a:t>Stone (VP)</a:t>
            </a:r>
          </a:p>
          <a:p>
            <a:pPr algn="ctr"/>
            <a:r>
              <a:rPr lang="en-GB" sz="750" dirty="0" err="1">
                <a:ln w="0"/>
                <a:solidFill>
                  <a:schemeClr val="tx1"/>
                </a:solidFill>
              </a:rPr>
              <a:t>Mateescu</a:t>
            </a:r>
            <a:r>
              <a:rPr lang="en-GB" sz="750" dirty="0">
                <a:ln w="0"/>
                <a:solidFill>
                  <a:schemeClr val="tx1"/>
                </a:solidFill>
              </a:rPr>
              <a:t> (6)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65688" y="2294312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ln w="0"/>
                <a:solidFill>
                  <a:schemeClr val="tx1"/>
                </a:solidFill>
              </a:rPr>
              <a:t>Brunet (VP)</a:t>
            </a:r>
          </a:p>
          <a:p>
            <a:pPr algn="ctr"/>
            <a:r>
              <a:rPr lang="en-GB" sz="525" dirty="0">
                <a:ln w="0"/>
                <a:solidFill>
                  <a:schemeClr val="tx1"/>
                </a:solidFill>
              </a:rPr>
              <a:t>XXX (X) &amp; </a:t>
            </a:r>
            <a:r>
              <a:rPr lang="en-GB" sz="525" dirty="0">
                <a:solidFill>
                  <a:schemeClr val="tx1"/>
                </a:solidFill>
              </a:rPr>
              <a:t>Driouech (1)</a:t>
            </a:r>
            <a:endParaRPr lang="en-GB" sz="525" dirty="0">
              <a:ln w="0"/>
              <a:solidFill>
                <a:schemeClr val="tx1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270695" y="2294312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ln w="0"/>
                <a:solidFill>
                  <a:schemeClr val="tx1"/>
                </a:solidFill>
              </a:rPr>
              <a:t>Simonov (VP)</a:t>
            </a:r>
          </a:p>
          <a:p>
            <a:pPr algn="ctr"/>
            <a:r>
              <a:rPr lang="en-GB" sz="750" dirty="0" err="1">
                <a:ln w="0"/>
                <a:solidFill>
                  <a:schemeClr val="tx1"/>
                </a:solidFill>
              </a:rPr>
              <a:t>Quirno</a:t>
            </a:r>
            <a:r>
              <a:rPr lang="en-GB" sz="750" dirty="0">
                <a:ln w="0"/>
                <a:solidFill>
                  <a:schemeClr val="tx1"/>
                </a:solidFill>
              </a:rPr>
              <a:t> (3)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2029" y="2294829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ln w="0"/>
                <a:solidFill>
                  <a:schemeClr val="tx1"/>
                </a:solidFill>
              </a:rPr>
              <a:t>Lisk (P)</a:t>
            </a:r>
          </a:p>
          <a:p>
            <a:pPr algn="ctr"/>
            <a:r>
              <a:rPr lang="en-GB" sz="600" dirty="0" err="1">
                <a:ln w="0"/>
                <a:solidFill>
                  <a:schemeClr val="tx1"/>
                </a:solidFill>
              </a:rPr>
              <a:t>Khambule</a:t>
            </a:r>
            <a:r>
              <a:rPr lang="en-GB" sz="600" dirty="0">
                <a:ln w="0"/>
                <a:solidFill>
                  <a:schemeClr val="tx1"/>
                </a:solidFill>
              </a:rPr>
              <a:t> (1)</a:t>
            </a:r>
          </a:p>
          <a:p>
            <a:pPr algn="ctr"/>
            <a:r>
              <a:rPr lang="en-GB" sz="600" dirty="0">
                <a:ln w="0"/>
                <a:solidFill>
                  <a:schemeClr val="tx1"/>
                </a:solidFill>
              </a:rPr>
              <a:t>Johnson (4) [non-MG]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520973" y="2294311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dirty="0">
                <a:ln w="0"/>
                <a:solidFill>
                  <a:schemeClr val="tx1"/>
                </a:solidFill>
              </a:rPr>
              <a:t>Cuff (4)</a:t>
            </a:r>
          </a:p>
          <a:p>
            <a:pPr algn="ctr"/>
            <a:r>
              <a:rPr lang="en-GB" sz="600" dirty="0">
                <a:ln w="0"/>
                <a:solidFill>
                  <a:schemeClr val="tx1"/>
                </a:solidFill>
              </a:rPr>
              <a:t>You (2) &amp; Parker (4)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32887" y="2294313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75" dirty="0">
                <a:ln w="0"/>
                <a:solidFill>
                  <a:schemeClr val="tx1"/>
                </a:solidFill>
              </a:rPr>
              <a:t>Moraes (3)</a:t>
            </a:r>
          </a:p>
          <a:p>
            <a:pPr algn="ctr"/>
            <a:r>
              <a:rPr lang="en-GB" sz="750" dirty="0">
                <a:ln w="0"/>
                <a:solidFill>
                  <a:schemeClr val="tx1"/>
                </a:solidFill>
              </a:rPr>
              <a:t>Hasegawa (2)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32887" y="2914651"/>
            <a:ext cx="882186" cy="1128452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ETs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CHE (Cataloguing Hazardous Events)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GMAS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WCM </a:t>
            </a:r>
            <a:r>
              <a:rPr lang="en-GB" sz="525" dirty="0">
                <a:ln w="0"/>
                <a:solidFill>
                  <a:schemeClr val="tx1"/>
                </a:solidFill>
              </a:rPr>
              <a:t>(Humanitarian)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MIE </a:t>
            </a:r>
            <a:r>
              <a:rPr lang="en-GB" sz="525" dirty="0">
                <a:ln w="0"/>
                <a:solidFill>
                  <a:schemeClr val="tx1"/>
                </a:solidFill>
              </a:rPr>
              <a:t>(Interoperability)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MTG (Tech guides)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GSD (PWS)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96226" y="2886594"/>
            <a:ext cx="882186" cy="115651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ETs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AAS (Services)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ASC (Science)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DRG (Drought)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ARM (Risk Mgt)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ACD (Cap Dev)</a:t>
            </a:r>
          </a:p>
          <a:p>
            <a:endParaRPr lang="en-GB" sz="750" dirty="0">
              <a:ln w="0"/>
              <a:solidFill>
                <a:schemeClr val="tx1"/>
              </a:solidFill>
            </a:endParaRP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+ TTs TBA</a:t>
            </a:r>
          </a:p>
          <a:p>
            <a:endParaRPr lang="en-GB" sz="9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965688" y="2910496"/>
            <a:ext cx="882186" cy="135081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ETs</a:t>
            </a:r>
          </a:p>
          <a:p>
            <a:r>
              <a:rPr lang="en-GB" sz="675" dirty="0">
                <a:ln w="0"/>
                <a:solidFill>
                  <a:schemeClr val="tx1"/>
                </a:solidFill>
              </a:rPr>
              <a:t>CMA (Monitoring)</a:t>
            </a:r>
          </a:p>
          <a:p>
            <a:r>
              <a:rPr lang="en-GB" sz="675" dirty="0">
                <a:ln w="0"/>
                <a:solidFill>
                  <a:schemeClr val="tx1"/>
                </a:solidFill>
              </a:rPr>
              <a:t>DRC </a:t>
            </a:r>
            <a:r>
              <a:rPr lang="en-GB" sz="600" dirty="0">
                <a:ln w="0"/>
                <a:solidFill>
                  <a:schemeClr val="tx1"/>
                </a:solidFill>
              </a:rPr>
              <a:t>(Requirements)</a:t>
            </a:r>
          </a:p>
          <a:p>
            <a:r>
              <a:rPr lang="en-GB" sz="675" dirty="0">
                <a:ln w="0"/>
                <a:solidFill>
                  <a:schemeClr val="tx1"/>
                </a:solidFill>
              </a:rPr>
              <a:t>CSISO (Services &amp; Ops)</a:t>
            </a:r>
          </a:p>
          <a:p>
            <a:r>
              <a:rPr lang="en-GB" sz="675" dirty="0">
                <a:ln w="0"/>
                <a:solidFill>
                  <a:schemeClr val="tx1"/>
                </a:solidFill>
              </a:rPr>
              <a:t>CID (CLI </a:t>
            </a:r>
            <a:r>
              <a:rPr lang="en-GB" sz="675" dirty="0" err="1">
                <a:ln w="0"/>
                <a:solidFill>
                  <a:schemeClr val="tx1"/>
                </a:solidFill>
              </a:rPr>
              <a:t>iIfo</a:t>
            </a:r>
            <a:r>
              <a:rPr lang="en-GB" sz="675" dirty="0">
                <a:ln w="0"/>
                <a:solidFill>
                  <a:schemeClr val="tx1"/>
                </a:solidFill>
              </a:rPr>
              <a:t> for Decision making)</a:t>
            </a:r>
          </a:p>
          <a:p>
            <a:r>
              <a:rPr lang="en-GB" sz="675" dirty="0">
                <a:ln w="0"/>
                <a:solidFill>
                  <a:schemeClr val="tx1"/>
                </a:solidFill>
              </a:rPr>
              <a:t>CDC (Cap Dev)</a:t>
            </a:r>
          </a:p>
          <a:p>
            <a:r>
              <a:rPr lang="en-GB" sz="525" dirty="0">
                <a:ln w="0"/>
                <a:solidFill>
                  <a:schemeClr val="tx1"/>
                </a:solidFill>
              </a:rPr>
              <a:t>Coordination with CCP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19961" y="2912572"/>
            <a:ext cx="907247" cy="118040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ETs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Coastal &amp; Emergency Response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Maritime Safety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MO Requirements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Cap Dev &amp; competencies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+ TT Cost Options</a:t>
            </a:r>
          </a:p>
          <a:p>
            <a:r>
              <a:rPr lang="en-GB" sz="600" dirty="0">
                <a:ln w="0"/>
                <a:solidFill>
                  <a:schemeClr val="tx1"/>
                </a:solidFill>
              </a:rPr>
              <a:t>+ WWMIWS Sub-C</a:t>
            </a:r>
          </a:p>
          <a:p>
            <a:r>
              <a:rPr lang="en-GB" sz="525" dirty="0">
                <a:ln w="0"/>
                <a:solidFill>
                  <a:schemeClr val="tx1"/>
                </a:solidFill>
              </a:rPr>
              <a:t>Coordination with JCB </a:t>
            </a:r>
          </a:p>
          <a:p>
            <a:pPr algn="ctr"/>
            <a:endParaRPr lang="en-GB" sz="675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272015" y="2912574"/>
            <a:ext cx="882186" cy="113053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Focus Areas</a:t>
            </a:r>
          </a:p>
          <a:p>
            <a:endParaRPr lang="en-GB" sz="750" dirty="0">
              <a:ln w="0"/>
              <a:solidFill>
                <a:schemeClr val="tx1"/>
              </a:solidFill>
            </a:endParaRPr>
          </a:p>
          <a:p>
            <a:r>
              <a:rPr lang="en-GB" sz="525" dirty="0">
                <a:ln w="0"/>
                <a:solidFill>
                  <a:schemeClr val="tx1"/>
                </a:solidFill>
              </a:rPr>
              <a:t>Coordination with HCP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334717" y="4537711"/>
            <a:ext cx="1059873" cy="1091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solidFill>
                <a:srgbClr val="FF0000"/>
              </a:solidFill>
            </a:endParaRPr>
          </a:p>
          <a:p>
            <a:pPr algn="ctr"/>
            <a:r>
              <a:rPr lang="en-GB" sz="1350" dirty="0">
                <a:solidFill>
                  <a:srgbClr val="FF0000"/>
                </a:solidFill>
              </a:rPr>
              <a:t>SG-HEA</a:t>
            </a:r>
          </a:p>
          <a:p>
            <a:pPr algn="ctr"/>
            <a:endParaRPr lang="en-GB" sz="900" dirty="0">
              <a:solidFill>
                <a:srgbClr val="FF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423560" y="4628111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675" dirty="0" err="1">
                <a:ln w="0"/>
                <a:solidFill>
                  <a:schemeClr val="tx1"/>
                </a:solidFill>
              </a:rPr>
              <a:t>Trttanj</a:t>
            </a:r>
            <a:r>
              <a:rPr lang="en-GB" sz="675" dirty="0">
                <a:ln w="0"/>
                <a:solidFill>
                  <a:schemeClr val="tx1"/>
                </a:solidFill>
              </a:rPr>
              <a:t> (4) &amp; Campbell-L (WHO)</a:t>
            </a:r>
          </a:p>
          <a:p>
            <a:pPr algn="ctr"/>
            <a:endParaRPr lang="en-GB" sz="675" dirty="0">
              <a:ln w="0"/>
              <a:solidFill>
                <a:schemeClr val="tx1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869288" y="4537710"/>
            <a:ext cx="1059873" cy="1091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SG-ENE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958131" y="4603173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 err="1">
                <a:ln w="0"/>
                <a:solidFill>
                  <a:schemeClr val="tx1"/>
                </a:solidFill>
              </a:rPr>
              <a:t>Troccoli</a:t>
            </a:r>
            <a:r>
              <a:rPr lang="en-GB" sz="900" dirty="0">
                <a:ln w="0"/>
                <a:solidFill>
                  <a:schemeClr val="tx1"/>
                </a:solidFill>
              </a:rPr>
              <a:t> (5)</a:t>
            </a:r>
          </a:p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Fuchs (6)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06781" y="4537711"/>
            <a:ext cx="1059873" cy="1091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FF0000"/>
                </a:solidFill>
              </a:rPr>
              <a:t>SG-URB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495624" y="4603173"/>
            <a:ext cx="882186" cy="342901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Chair TBC</a:t>
            </a:r>
          </a:p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VC TBC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951313" y="1103517"/>
            <a:ext cx="1059873" cy="109104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750" dirty="0">
                <a:solidFill>
                  <a:schemeClr val="tx1"/>
                </a:solidFill>
              </a:rPr>
              <a:t>Add MG members</a:t>
            </a:r>
          </a:p>
          <a:p>
            <a:r>
              <a:rPr lang="en-GB" sz="750" dirty="0">
                <a:solidFill>
                  <a:schemeClr val="tx1"/>
                </a:solidFill>
              </a:rPr>
              <a:t>A… Aura (RA 1)</a:t>
            </a:r>
          </a:p>
          <a:p>
            <a:r>
              <a:rPr lang="en-GB" sz="750" dirty="0">
                <a:solidFill>
                  <a:schemeClr val="tx1"/>
                </a:solidFill>
              </a:rPr>
              <a:t>B… Thompson (RA-4 </a:t>
            </a:r>
            <a:r>
              <a:rPr lang="en-GB" sz="750" dirty="0" err="1">
                <a:solidFill>
                  <a:schemeClr val="tx1"/>
                </a:solidFill>
              </a:rPr>
              <a:t>pres</a:t>
            </a:r>
            <a:r>
              <a:rPr lang="en-GB" sz="750" dirty="0">
                <a:solidFill>
                  <a:schemeClr val="tx1"/>
                </a:solidFill>
              </a:rPr>
              <a:t>)</a:t>
            </a:r>
          </a:p>
          <a:p>
            <a:r>
              <a:rPr lang="en-GB" sz="750" dirty="0">
                <a:solidFill>
                  <a:schemeClr val="tx1"/>
                </a:solidFill>
              </a:rPr>
              <a:t>C… Ungaro (RA5 &amp;RB)</a:t>
            </a:r>
          </a:p>
          <a:p>
            <a:r>
              <a:rPr lang="en-GB" sz="750" dirty="0">
                <a:solidFill>
                  <a:schemeClr val="tx1"/>
                </a:solidFill>
              </a:rPr>
              <a:t>D… Xianghua (RA2)</a:t>
            </a:r>
          </a:p>
          <a:p>
            <a:r>
              <a:rPr lang="en-GB" sz="750" dirty="0">
                <a:solidFill>
                  <a:schemeClr val="tx1"/>
                </a:solidFill>
              </a:rPr>
              <a:t>E… RA5 TBC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737744" y="2921927"/>
            <a:ext cx="882186" cy="1121177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900" dirty="0">
                <a:ln w="0"/>
                <a:solidFill>
                  <a:schemeClr val="tx1"/>
                </a:solidFill>
              </a:rPr>
              <a:t>ETs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ETC (Personnel)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MHS (Hazards)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CCV (Climate change impacts)</a:t>
            </a: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VSA (Volcanic)</a:t>
            </a:r>
          </a:p>
          <a:p>
            <a:endParaRPr lang="en-GB" sz="750" dirty="0">
              <a:ln w="0"/>
              <a:solidFill>
                <a:schemeClr val="tx1"/>
              </a:solidFill>
            </a:endParaRPr>
          </a:p>
          <a:p>
            <a:r>
              <a:rPr lang="en-GB" sz="750" dirty="0">
                <a:ln w="0"/>
                <a:solidFill>
                  <a:schemeClr val="tx1"/>
                </a:solidFill>
              </a:rPr>
              <a:t>+ </a:t>
            </a:r>
            <a:r>
              <a:rPr lang="en-GB" sz="750">
                <a:ln w="0"/>
                <a:solidFill>
                  <a:schemeClr val="tx1"/>
                </a:solidFill>
              </a:rPr>
              <a:t>Focal Points</a:t>
            </a:r>
            <a:endParaRPr lang="en-GB" sz="750" dirty="0">
              <a:ln w="0"/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80961" y="4261312"/>
            <a:ext cx="1234440" cy="152349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MG Composition</a:t>
            </a:r>
          </a:p>
          <a:p>
            <a:r>
              <a:rPr lang="en-GB" sz="900" dirty="0"/>
              <a:t>18 members (+VP &amp; 1 additional TBC)</a:t>
            </a:r>
          </a:p>
          <a:p>
            <a:r>
              <a:rPr lang="en-GB" sz="900" dirty="0">
                <a:solidFill>
                  <a:srgbClr val="C00000"/>
                </a:solidFill>
              </a:rPr>
              <a:t>44% women</a:t>
            </a:r>
          </a:p>
          <a:p>
            <a:r>
              <a:rPr lang="en-GB" sz="900" dirty="0"/>
              <a:t>RA1 3</a:t>
            </a:r>
          </a:p>
          <a:p>
            <a:r>
              <a:rPr lang="en-GB" sz="900" dirty="0"/>
              <a:t>RA2 3</a:t>
            </a:r>
          </a:p>
          <a:p>
            <a:r>
              <a:rPr lang="en-GB" sz="900" dirty="0"/>
              <a:t>RA3 3</a:t>
            </a:r>
          </a:p>
          <a:p>
            <a:r>
              <a:rPr lang="en-GB" sz="900" dirty="0"/>
              <a:t>RA4 3</a:t>
            </a:r>
          </a:p>
          <a:p>
            <a:r>
              <a:rPr lang="en-GB" sz="900" dirty="0"/>
              <a:t>RA5 2</a:t>
            </a:r>
          </a:p>
          <a:p>
            <a:r>
              <a:rPr lang="en-GB" sz="900" dirty="0"/>
              <a:t>RA6 4</a:t>
            </a:r>
          </a:p>
        </p:txBody>
      </p:sp>
      <p:sp>
        <p:nvSpPr>
          <p:cNvPr id="40" name="QuadreDeText 39">
            <a:extLst>
              <a:ext uri="{FF2B5EF4-FFF2-40B4-BE49-F238E27FC236}">
                <a16:creationId xmlns:a16="http://schemas.microsoft.com/office/drawing/2014/main" id="{B0EE013D-C25D-418A-8A16-992BA75AE899}"/>
              </a:ext>
            </a:extLst>
          </p:cNvPr>
          <p:cNvSpPr txBox="1"/>
          <p:nvPr/>
        </p:nvSpPr>
        <p:spPr>
          <a:xfrm>
            <a:off x="2286000" y="351540"/>
            <a:ext cx="4572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002060"/>
                </a:solidFill>
              </a:rPr>
              <a:t>SERCOM MG structure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A867732E-B1BE-144B-BA95-C7D39AD22F1A}"/>
              </a:ext>
            </a:extLst>
          </p:cNvPr>
          <p:cNvSpPr/>
          <p:nvPr/>
        </p:nvSpPr>
        <p:spPr>
          <a:xfrm>
            <a:off x="5765010" y="2094326"/>
            <a:ext cx="1253529" cy="2330605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1" name="TextBox 1">
            <a:extLst>
              <a:ext uri="{FF2B5EF4-FFF2-40B4-BE49-F238E27FC236}">
                <a16:creationId xmlns:a16="http://schemas.microsoft.com/office/drawing/2014/main" id="{89E5D82E-F27D-477B-A03E-8F6B395DB01C}"/>
              </a:ext>
            </a:extLst>
          </p:cNvPr>
          <p:cNvSpPr txBox="1"/>
          <p:nvPr/>
        </p:nvSpPr>
        <p:spPr>
          <a:xfrm>
            <a:off x="5091554" y="5160608"/>
            <a:ext cx="1404070" cy="12464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/>
              <a:t>SC-CLI composition</a:t>
            </a:r>
          </a:p>
          <a:p>
            <a:r>
              <a:rPr lang="en-GB" sz="900" dirty="0"/>
              <a:t>21 members</a:t>
            </a:r>
          </a:p>
          <a:p>
            <a:r>
              <a:rPr lang="en-GB" sz="900" dirty="0">
                <a:solidFill>
                  <a:srgbClr val="C00000"/>
                </a:solidFill>
              </a:rPr>
              <a:t>43% women</a:t>
            </a:r>
          </a:p>
          <a:p>
            <a:r>
              <a:rPr lang="en-GB" sz="900" dirty="0"/>
              <a:t>RA1 3</a:t>
            </a:r>
          </a:p>
          <a:p>
            <a:r>
              <a:rPr lang="en-GB" sz="900" dirty="0" err="1"/>
              <a:t>RA2</a:t>
            </a:r>
            <a:r>
              <a:rPr lang="en-GB" sz="900" dirty="0"/>
              <a:t> 2</a:t>
            </a:r>
          </a:p>
          <a:p>
            <a:r>
              <a:rPr lang="en-GB" sz="900" dirty="0" err="1"/>
              <a:t>RA4</a:t>
            </a:r>
            <a:r>
              <a:rPr lang="en-GB" sz="900" dirty="0"/>
              <a:t> 5</a:t>
            </a:r>
          </a:p>
          <a:p>
            <a:r>
              <a:rPr lang="en-GB" sz="900" dirty="0" err="1"/>
              <a:t>RA5</a:t>
            </a:r>
            <a:r>
              <a:rPr lang="en-GB" sz="900" dirty="0"/>
              <a:t> 4</a:t>
            </a:r>
          </a:p>
          <a:p>
            <a:r>
              <a:rPr lang="en-GB" sz="900" dirty="0" err="1"/>
              <a:t>RA6</a:t>
            </a:r>
            <a:r>
              <a:rPr lang="en-GB" sz="900" dirty="0"/>
              <a:t> 6</a:t>
            </a:r>
          </a:p>
        </p:txBody>
      </p:sp>
    </p:spTree>
    <p:extLst>
      <p:ext uri="{BB962C8B-B14F-4D97-AF65-F5344CB8AC3E}">
        <p14:creationId xmlns:p14="http://schemas.microsoft.com/office/powerpoint/2010/main" val="393494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ol 2">
            <a:extLst>
              <a:ext uri="{FF2B5EF4-FFF2-40B4-BE49-F238E27FC236}">
                <a16:creationId xmlns:a16="http://schemas.microsoft.com/office/drawing/2014/main" id="{20C4E4E8-98D3-4437-97C7-63645D60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100" b="1" dirty="0"/>
              <a:t>Substructures of the Standing Committee on Climate Services (SC-CLI)</a:t>
            </a: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412861502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0845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37479F2-51D0-48AD-8F89-B316AB0FC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354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3100" dirty="0"/>
              <a:t>Objectives and some products supporting adaptation from ET1 - Climate Monitoring and Assessment</a:t>
            </a:r>
          </a:p>
        </p:txBody>
      </p:sp>
      <p:pic>
        <p:nvPicPr>
          <p:cNvPr id="12" name="Imatge 11">
            <a:extLst>
              <a:ext uri="{FF2B5EF4-FFF2-40B4-BE49-F238E27FC236}">
                <a16:creationId xmlns:a16="http://schemas.microsoft.com/office/drawing/2014/main" id="{0F36D737-F079-4F8F-A970-ED4A4FAFF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186" y="1277581"/>
            <a:ext cx="1796391" cy="2491345"/>
          </a:xfrm>
          <a:prstGeom prst="rect">
            <a:avLst/>
          </a:prstGeom>
        </p:spPr>
      </p:pic>
      <p:pic>
        <p:nvPicPr>
          <p:cNvPr id="13" name="Imatge 12">
            <a:extLst>
              <a:ext uri="{FF2B5EF4-FFF2-40B4-BE49-F238E27FC236}">
                <a16:creationId xmlns:a16="http://schemas.microsoft.com/office/drawing/2014/main" id="{A4C0E2E7-4127-4168-99B3-81B024152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451"/>
          <a:stretch/>
        </p:blipFill>
        <p:spPr>
          <a:xfrm>
            <a:off x="2253592" y="1209869"/>
            <a:ext cx="1882512" cy="2559057"/>
          </a:xfrm>
          <a:prstGeom prst="rect">
            <a:avLst/>
          </a:prstGeom>
        </p:spPr>
      </p:pic>
      <p:sp>
        <p:nvSpPr>
          <p:cNvPr id="9" name="QuadreDeText 8">
            <a:extLst>
              <a:ext uri="{FF2B5EF4-FFF2-40B4-BE49-F238E27FC236}">
                <a16:creationId xmlns:a16="http://schemas.microsoft.com/office/drawing/2014/main" id="{25CB041A-8BF8-4B3D-A40F-B4AADC44FE0D}"/>
              </a:ext>
            </a:extLst>
          </p:cNvPr>
          <p:cNvSpPr txBox="1"/>
          <p:nvPr/>
        </p:nvSpPr>
        <p:spPr>
          <a:xfrm>
            <a:off x="92467" y="3768926"/>
            <a:ext cx="5285634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700" dirty="0"/>
              <a:t>Promote fit-for-purpose climate </a:t>
            </a:r>
            <a:r>
              <a:rPr lang="en-GB" sz="1700" b="1" dirty="0"/>
              <a:t>monitoring</a:t>
            </a:r>
            <a:r>
              <a:rPr lang="en-GB" sz="1700" dirty="0"/>
              <a:t> applications including climate </a:t>
            </a:r>
            <a:r>
              <a:rPr lang="en-GB" sz="1700" b="1" dirty="0"/>
              <a:t>analysis</a:t>
            </a:r>
            <a:r>
              <a:rPr lang="en-GB" sz="1700" dirty="0"/>
              <a:t>, </a:t>
            </a:r>
            <a:r>
              <a:rPr lang="en-GB" sz="1700" b="1" dirty="0"/>
              <a:t>NCMPs</a:t>
            </a:r>
            <a:r>
              <a:rPr lang="en-GB" sz="1700" dirty="0"/>
              <a:t> and </a:t>
            </a:r>
            <a:r>
              <a:rPr lang="en-GB" sz="1700" b="1" dirty="0"/>
              <a:t>watches</a:t>
            </a:r>
            <a:r>
              <a:rPr lang="en-GB" sz="1700" dirty="0"/>
              <a:t> derived from in-situ observations, reanalysis, satellite and other emerging data sources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1700" dirty="0"/>
              <a:t>Provision of expert leadership for and review of the </a:t>
            </a:r>
            <a:r>
              <a:rPr lang="en-GB" sz="1700" b="1" dirty="0"/>
              <a:t>WMO flagship climate products </a:t>
            </a:r>
            <a:r>
              <a:rPr lang="en-GB" sz="1700" dirty="0"/>
              <a:t>in support of climate policy and actions globally, and </a:t>
            </a:r>
            <a:r>
              <a:rPr lang="en-GB" sz="1700" b="1" dirty="0"/>
              <a:t>guidance</a:t>
            </a:r>
            <a:r>
              <a:rPr lang="en-GB" sz="1700" dirty="0"/>
              <a:t> for similar publications produced at the </a:t>
            </a:r>
            <a:r>
              <a:rPr lang="en-GB" sz="1700" b="1" dirty="0"/>
              <a:t>regional</a:t>
            </a:r>
            <a:r>
              <a:rPr lang="en-GB" sz="1700" dirty="0"/>
              <a:t> and </a:t>
            </a:r>
            <a:r>
              <a:rPr lang="en-GB" sz="1700" b="1" dirty="0"/>
              <a:t>national</a:t>
            </a:r>
            <a:r>
              <a:rPr lang="en-GB" sz="1700" dirty="0"/>
              <a:t> levels</a:t>
            </a: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136EC063-ED84-46C5-9DD4-6BB5D74B3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101" y="4349475"/>
            <a:ext cx="3442049" cy="1815328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68B0DB5E-DABB-4A78-B477-A569313F87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3819"/>
          <a:stretch/>
        </p:blipFill>
        <p:spPr>
          <a:xfrm>
            <a:off x="4580864" y="1331445"/>
            <a:ext cx="4299950" cy="264916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69243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91087C6F-6C29-4FE2-AE28-386FE34BC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Activities and products from ET2 - Data Requirements for Climate Services</a:t>
            </a:r>
          </a:p>
        </p:txBody>
      </p:sp>
      <p:pic>
        <p:nvPicPr>
          <p:cNvPr id="5" name="Contenidor de contingut 4">
            <a:extLst>
              <a:ext uri="{FF2B5EF4-FFF2-40B4-BE49-F238E27FC236}">
                <a16:creationId xmlns:a16="http://schemas.microsoft.com/office/drawing/2014/main" id="{C554BF43-A5E6-4024-83FD-28C15AC4A7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4847" y="1417639"/>
            <a:ext cx="4211843" cy="2510906"/>
          </a:xfrm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D15320D9-3213-46E3-9007-48EFCC329B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613" y="1306018"/>
            <a:ext cx="4574865" cy="2816688"/>
          </a:xfrm>
          <a:prstGeom prst="rect">
            <a:avLst/>
          </a:prstGeom>
        </p:spPr>
      </p:pic>
      <p:sp>
        <p:nvSpPr>
          <p:cNvPr id="7" name="QuadreDeText 6">
            <a:extLst>
              <a:ext uri="{FF2B5EF4-FFF2-40B4-BE49-F238E27FC236}">
                <a16:creationId xmlns:a16="http://schemas.microsoft.com/office/drawing/2014/main" id="{13354C89-2E46-45F6-8723-27581793FAFC}"/>
              </a:ext>
            </a:extLst>
          </p:cNvPr>
          <p:cNvSpPr txBox="1"/>
          <p:nvPr/>
        </p:nvSpPr>
        <p:spPr>
          <a:xfrm>
            <a:off x="104847" y="3999924"/>
            <a:ext cx="62291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Recognition mechanism for </a:t>
            </a:r>
            <a:r>
              <a:rPr lang="en-GB" b="1" dirty="0"/>
              <a:t>long-term observing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Gathering and </a:t>
            </a:r>
            <a:r>
              <a:rPr lang="en-GB" b="1" dirty="0"/>
              <a:t>compiling</a:t>
            </a:r>
            <a:r>
              <a:rPr lang="en-GB" dirty="0"/>
              <a:t> climate normals (</a:t>
            </a:r>
            <a:r>
              <a:rPr lang="en-GB" b="1" dirty="0" err="1"/>
              <a:t>CLINO</a:t>
            </a:r>
            <a:r>
              <a:rPr lang="en-GB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Implementing daily climate messages (</a:t>
            </a:r>
            <a:r>
              <a:rPr lang="en-GB" b="1" dirty="0"/>
              <a:t>DAYCLI</a:t>
            </a:r>
            <a:r>
              <a:rPr lang="en-GB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Defining </a:t>
            </a:r>
            <a:r>
              <a:rPr lang="en-GB" b="1" dirty="0"/>
              <a:t>DARE</a:t>
            </a:r>
            <a:r>
              <a:rPr lang="en-GB" dirty="0"/>
              <a:t> Strategy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Updating the </a:t>
            </a:r>
            <a:r>
              <a:rPr lang="en-GB" b="1" dirty="0"/>
              <a:t>HQ-</a:t>
            </a:r>
            <a:r>
              <a:rPr lang="en-GB" b="1" dirty="0" err="1"/>
              <a:t>GDMFC</a:t>
            </a:r>
            <a:r>
              <a:rPr lang="en-GB" dirty="0"/>
              <a:t> Manual &amp; reviewing WMO Climate </a:t>
            </a:r>
            <a:r>
              <a:rPr lang="en-GB" b="1" dirty="0"/>
              <a:t>Data Catalogue regionally </a:t>
            </a:r>
            <a:r>
              <a:rPr lang="en-GB" dirty="0"/>
              <a:t>and</a:t>
            </a:r>
            <a:r>
              <a:rPr lang="en-GB" b="1" dirty="0"/>
              <a:t> nationally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Developing </a:t>
            </a:r>
            <a:r>
              <a:rPr lang="en-GB" b="1" dirty="0"/>
              <a:t>OpenCDMS</a:t>
            </a:r>
            <a:r>
              <a:rPr lang="en-GB" dirty="0"/>
              <a:t> as a framework for working together to improve the Earth system data management </a:t>
            </a:r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id="{24994276-85D4-4938-A38F-43C5BB55D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221" y="4194085"/>
            <a:ext cx="2856596" cy="21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23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386F40F-98D6-44EB-BA95-A4B8A4575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5645"/>
            <a:ext cx="8229600" cy="1143000"/>
          </a:xfrm>
        </p:spPr>
        <p:txBody>
          <a:bodyPr>
            <a:noAutofit/>
          </a:bodyPr>
          <a:lstStyle/>
          <a:p>
            <a:r>
              <a:rPr lang="en-GB" sz="2800" dirty="0"/>
              <a:t>Activities and products for adaptation from </a:t>
            </a:r>
            <a:r>
              <a:rPr lang="en-GB" sz="2800" dirty="0" err="1"/>
              <a:t>ET3</a:t>
            </a:r>
            <a:r>
              <a:rPr lang="en-GB" sz="2800" dirty="0"/>
              <a:t> - Climate Services Information System Operations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EC70E80E-EB68-4D7F-8BC0-FFBD3A387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435855"/>
            <a:ext cx="8229600" cy="271579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dirty="0"/>
              <a:t>Producing the </a:t>
            </a:r>
            <a:r>
              <a:rPr lang="en-GB" sz="1600" b="1" dirty="0"/>
              <a:t>CSIS Technical Reference</a:t>
            </a:r>
            <a:r>
              <a:rPr lang="en-GB" sz="1600" dirty="0"/>
              <a:t> doc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dirty="0"/>
              <a:t>Fostering CSIS </a:t>
            </a:r>
            <a:r>
              <a:rPr lang="en-GB" sz="1600" b="1" dirty="0"/>
              <a:t>Integration</a:t>
            </a:r>
            <a:r>
              <a:rPr lang="en-GB" sz="1600" dirty="0"/>
              <a:t> into </a:t>
            </a:r>
            <a:r>
              <a:rPr lang="en-GB" sz="1600" b="1" dirty="0"/>
              <a:t>GDPFS</a:t>
            </a:r>
            <a:r>
              <a:rPr lang="en-GB" sz="1600" dirty="0"/>
              <a:t> &amp; Identifying </a:t>
            </a:r>
            <a:r>
              <a:rPr lang="en-GB" sz="1600" b="1" dirty="0"/>
              <a:t>National</a:t>
            </a:r>
            <a:r>
              <a:rPr lang="en-GB" sz="1600" dirty="0"/>
              <a:t> CSIS </a:t>
            </a:r>
            <a:r>
              <a:rPr lang="en-GB" sz="1600" b="1" dirty="0"/>
              <a:t>Focal</a:t>
            </a:r>
            <a:r>
              <a:rPr lang="en-GB" sz="1600" dirty="0"/>
              <a:t> </a:t>
            </a:r>
            <a:r>
              <a:rPr lang="en-GB" sz="1600" b="1" dirty="0"/>
              <a:t>Points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dirty="0"/>
              <a:t>Guidance on </a:t>
            </a:r>
            <a:r>
              <a:rPr lang="en-GB" sz="1600" b="1" dirty="0"/>
              <a:t>establishment</a:t>
            </a:r>
            <a:r>
              <a:rPr lang="en-GB" sz="1600" dirty="0"/>
              <a:t> and </a:t>
            </a:r>
            <a:r>
              <a:rPr lang="en-GB" sz="1600" b="1" dirty="0"/>
              <a:t>operation</a:t>
            </a:r>
            <a:r>
              <a:rPr lang="en-GB" sz="1600" dirty="0"/>
              <a:t> of WMO </a:t>
            </a:r>
            <a:r>
              <a:rPr lang="en-GB" sz="1600" b="1" dirty="0" err="1"/>
              <a:t>RCCs</a:t>
            </a:r>
            <a:r>
              <a:rPr lang="en-GB" sz="1600" dirty="0"/>
              <a:t> &amp; </a:t>
            </a:r>
            <a:r>
              <a:rPr lang="en-GB" sz="1600" dirty="0" err="1"/>
              <a:t>RCC</a:t>
            </a:r>
            <a:r>
              <a:rPr lang="en-GB" sz="1600" dirty="0"/>
              <a:t> </a:t>
            </a:r>
            <a:r>
              <a:rPr lang="en-GB" sz="1600" b="1" dirty="0"/>
              <a:t>Performance</a:t>
            </a:r>
            <a:r>
              <a:rPr lang="en-GB" sz="1600" dirty="0"/>
              <a:t> </a:t>
            </a:r>
            <a:r>
              <a:rPr lang="en-GB" sz="1600" b="1" dirty="0"/>
              <a:t>Assessment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dirty="0"/>
              <a:t>Promoting </a:t>
            </a:r>
            <a:r>
              <a:rPr lang="en-GB" sz="1600" b="1" dirty="0"/>
              <a:t>next generation </a:t>
            </a:r>
            <a:r>
              <a:rPr lang="en-GB" sz="1600" dirty="0"/>
              <a:t>of</a:t>
            </a:r>
            <a:r>
              <a:rPr lang="en-GB" sz="1600" b="1" dirty="0"/>
              <a:t> </a:t>
            </a:r>
            <a:r>
              <a:rPr lang="en-GB" sz="1600" b="1" dirty="0" err="1"/>
              <a:t>RCOFs</a:t>
            </a:r>
            <a:endParaRPr lang="en-GB" sz="1600" b="1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b="1" dirty="0"/>
              <a:t>Operationalization</a:t>
            </a:r>
            <a:r>
              <a:rPr lang="en-GB" sz="1600" dirty="0"/>
              <a:t> of the </a:t>
            </a:r>
            <a:r>
              <a:rPr lang="en-GB" sz="1600" b="1" dirty="0"/>
              <a:t>Global Seasonal Climate Update </a:t>
            </a:r>
            <a:r>
              <a:rPr lang="en-GB" sz="1600" dirty="0"/>
              <a:t>&amp;</a:t>
            </a:r>
            <a:r>
              <a:rPr lang="en-GB" sz="1600" b="1" dirty="0"/>
              <a:t> Annual to Decadal Prediction</a:t>
            </a:r>
            <a:r>
              <a:rPr lang="en-GB" sz="1600" dirty="0"/>
              <a:t>, including ENSO Information System Portal 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dirty="0"/>
              <a:t>Fostering usage of the </a:t>
            </a:r>
            <a:r>
              <a:rPr lang="en-GB" sz="1600" b="1" dirty="0"/>
              <a:t>Climate Services Toolkit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GB" sz="1600" dirty="0"/>
              <a:t>Guidance on </a:t>
            </a:r>
            <a:r>
              <a:rPr lang="en-GB" sz="1600" b="1" dirty="0" err="1"/>
              <a:t>S2S</a:t>
            </a:r>
            <a:r>
              <a:rPr lang="en-GB" sz="1600" b="1" dirty="0"/>
              <a:t> Prediction</a:t>
            </a:r>
            <a:r>
              <a:rPr lang="en-GB" sz="1600" dirty="0"/>
              <a:t> at </a:t>
            </a:r>
            <a:r>
              <a:rPr lang="en-GB" sz="1600" b="1" dirty="0"/>
              <a:t>national</a:t>
            </a:r>
            <a:r>
              <a:rPr lang="en-GB" sz="1600" dirty="0"/>
              <a:t> levels</a:t>
            </a: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B3C2917D-2FB3-4DC7-B3B0-E18473A3A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784" y="1173121"/>
            <a:ext cx="1668950" cy="1682091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BEC08BF0-5535-45EA-9564-DB86B6E54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9150" y="1572442"/>
            <a:ext cx="3287650" cy="2043674"/>
          </a:xfrm>
          <a:prstGeom prst="rect">
            <a:avLst/>
          </a:prstGeom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23712B40-7730-4F61-BCEC-2585B4555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183" y="1782706"/>
            <a:ext cx="3542546" cy="134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43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88D6AF47-398E-47CC-92D6-6D9708A40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800" dirty="0"/>
              <a:t>Objectives and tools to support adaptation from ET4 - Climate Information for Decision-Making </a:t>
            </a: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073818CA-86F3-4E45-92F2-7A4A212DFD98}"/>
              </a:ext>
            </a:extLst>
          </p:cNvPr>
          <p:cNvSpPr txBox="1"/>
          <p:nvPr/>
        </p:nvSpPr>
        <p:spPr>
          <a:xfrm>
            <a:off x="529119" y="3835002"/>
            <a:ext cx="824814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Provide </a:t>
            </a:r>
            <a:r>
              <a:rPr lang="en-GB" b="1" dirty="0"/>
              <a:t>climate products</a:t>
            </a:r>
            <a:r>
              <a:rPr lang="en-GB" dirty="0"/>
              <a:t> and </a:t>
            </a:r>
            <a:r>
              <a:rPr lang="en-GB" b="1" dirty="0"/>
              <a:t>services</a:t>
            </a:r>
            <a:r>
              <a:rPr lang="en-GB" dirty="0"/>
              <a:t> for policy and decision making through </a:t>
            </a:r>
            <a:r>
              <a:rPr lang="en-GB" b="1" dirty="0"/>
              <a:t>CSIS</a:t>
            </a:r>
            <a:r>
              <a:rPr lang="en-GB" dirty="0"/>
              <a:t> at </a:t>
            </a:r>
            <a:r>
              <a:rPr lang="en-GB" b="1" dirty="0"/>
              <a:t>regional</a:t>
            </a:r>
            <a:r>
              <a:rPr lang="en-GB" dirty="0"/>
              <a:t> and </a:t>
            </a:r>
            <a:r>
              <a:rPr lang="en-GB" b="1" dirty="0"/>
              <a:t>national</a:t>
            </a:r>
            <a:r>
              <a:rPr lang="en-GB" dirty="0"/>
              <a:t> levels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Guidance on </a:t>
            </a:r>
            <a:r>
              <a:rPr lang="en-GB" b="1" dirty="0"/>
              <a:t>sector-specific </a:t>
            </a:r>
            <a:r>
              <a:rPr lang="en-GB" dirty="0"/>
              <a:t>and</a:t>
            </a:r>
            <a:r>
              <a:rPr lang="en-GB" b="1" dirty="0"/>
              <a:t> user-tailored climate products </a:t>
            </a:r>
            <a:r>
              <a:rPr lang="en-GB" dirty="0"/>
              <a:t>and </a:t>
            </a:r>
            <a:r>
              <a:rPr lang="en-GB" b="1" dirty="0"/>
              <a:t>services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Making </a:t>
            </a:r>
            <a:r>
              <a:rPr lang="en-GB" b="1" dirty="0"/>
              <a:t>operational</a:t>
            </a:r>
            <a:r>
              <a:rPr lang="en-GB" dirty="0"/>
              <a:t> online version of </a:t>
            </a:r>
            <a:r>
              <a:rPr lang="en-GB" b="1" dirty="0" err="1"/>
              <a:t>ClimPACTv3</a:t>
            </a:r>
            <a:r>
              <a:rPr lang="en-GB" dirty="0"/>
              <a:t>, a software for quantifying climate extremes for sector applications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Concept and technical </a:t>
            </a:r>
            <a:r>
              <a:rPr lang="en-GB" b="1" dirty="0"/>
              <a:t>guidance</a:t>
            </a:r>
            <a:r>
              <a:rPr lang="en-GB" dirty="0"/>
              <a:t> for </a:t>
            </a:r>
            <a:r>
              <a:rPr lang="en-GB" b="1" dirty="0"/>
              <a:t>regional Climate Risk Management workshops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b="1" dirty="0"/>
              <a:t>Guidance</a:t>
            </a:r>
            <a:r>
              <a:rPr lang="en-GB" dirty="0"/>
              <a:t> on establishment and operations of </a:t>
            </a:r>
            <a:r>
              <a:rPr lang="en-GB" b="1" dirty="0" err="1"/>
              <a:t>NCOFs</a:t>
            </a:r>
            <a:r>
              <a:rPr lang="en-GB" b="1" dirty="0"/>
              <a:t>/</a:t>
            </a:r>
            <a:r>
              <a:rPr lang="en-GB" b="1" dirty="0" err="1"/>
              <a:t>NCFs</a:t>
            </a:r>
            <a:endParaRPr lang="en-GB" b="1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spcBef>
                <a:spcPts val="600"/>
              </a:spcBef>
            </a:pPr>
            <a:endParaRPr lang="en-GB" dirty="0"/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3B36D461-2E3E-43EC-94BC-4ADE31761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68" y="1663849"/>
            <a:ext cx="2476953" cy="1359149"/>
          </a:xfrm>
          <a:prstGeom prst="rect">
            <a:avLst/>
          </a:prstGeom>
        </p:spPr>
      </p:pic>
      <p:pic>
        <p:nvPicPr>
          <p:cNvPr id="11" name="Imatge 10">
            <a:extLst>
              <a:ext uri="{FF2B5EF4-FFF2-40B4-BE49-F238E27FC236}">
                <a16:creationId xmlns:a16="http://schemas.microsoft.com/office/drawing/2014/main" id="{2BD0811F-707D-4B7E-B05E-8C4CA1ABD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830" y="1313814"/>
            <a:ext cx="2370360" cy="2591644"/>
          </a:xfrm>
          <a:prstGeom prst="rect">
            <a:avLst/>
          </a:prstGeom>
        </p:spPr>
      </p:pic>
      <p:pic>
        <p:nvPicPr>
          <p:cNvPr id="13" name="Imatge 12">
            <a:extLst>
              <a:ext uri="{FF2B5EF4-FFF2-40B4-BE49-F238E27FC236}">
                <a16:creationId xmlns:a16="http://schemas.microsoft.com/office/drawing/2014/main" id="{CCACA331-E08C-4E7E-B6B5-D8FEF0A323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800" y="1357018"/>
            <a:ext cx="3242465" cy="196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0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813F211F-58EC-4A22-B918-98C9097AA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89083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sz="2800" dirty="0"/>
              <a:t>From </a:t>
            </a:r>
            <a:r>
              <a:rPr lang="en-GB" sz="2800" dirty="0" err="1"/>
              <a:t>ET5</a:t>
            </a:r>
            <a:r>
              <a:rPr lang="en-GB" sz="2800" dirty="0"/>
              <a:t> - Capacity Development for Climate Services and Communications: training, communication and guidance </a:t>
            </a:r>
            <a:br>
              <a:rPr lang="en-GB" sz="2800" dirty="0"/>
            </a:br>
            <a:endParaRPr lang="en-GB" sz="2800" dirty="0"/>
          </a:p>
        </p:txBody>
      </p:sp>
      <p:pic>
        <p:nvPicPr>
          <p:cNvPr id="4" name="Contenidor de contingut 3">
            <a:extLst>
              <a:ext uri="{FF2B5EF4-FFF2-40B4-BE49-F238E27FC236}">
                <a16:creationId xmlns:a16="http://schemas.microsoft.com/office/drawing/2014/main" id="{F407D26A-FC7F-481F-A8C8-3EDDE842E1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05987" y="1438650"/>
            <a:ext cx="1824652" cy="2561030"/>
          </a:xfrm>
          <a:prstGeom prst="rect">
            <a:avLst/>
          </a:prstGeom>
          <a:noFill/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9B92018B-926C-44F7-872B-20A38ADA4124}"/>
              </a:ext>
            </a:extLst>
          </p:cNvPr>
          <p:cNvSpPr txBox="1"/>
          <p:nvPr/>
        </p:nvSpPr>
        <p:spPr>
          <a:xfrm>
            <a:off x="328722" y="1288659"/>
            <a:ext cx="623127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Basic Instructional Package for Climate Services (</a:t>
            </a:r>
            <a:r>
              <a:rPr lang="en-GB" b="1" dirty="0" err="1"/>
              <a:t>BIP</a:t>
            </a:r>
            <a:r>
              <a:rPr lang="en-GB" b="1" dirty="0"/>
              <a:t>-CS</a:t>
            </a:r>
            <a:r>
              <a:rPr lang="en-GB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Guide to </a:t>
            </a:r>
            <a:r>
              <a:rPr lang="en-GB" b="1" dirty="0"/>
              <a:t>Competency Assessment </a:t>
            </a:r>
            <a:r>
              <a:rPr lang="en-GB" dirty="0"/>
              <a:t>Framework for Climate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Repository</a:t>
            </a:r>
            <a:r>
              <a:rPr lang="en-GB" dirty="0"/>
              <a:t> of </a:t>
            </a:r>
            <a:r>
              <a:rPr lang="en-GB" b="1" dirty="0"/>
              <a:t>Training</a:t>
            </a:r>
            <a:r>
              <a:rPr lang="en-GB" dirty="0"/>
              <a:t> </a:t>
            </a:r>
            <a:r>
              <a:rPr lang="en-GB" b="1" dirty="0"/>
              <a:t>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4</a:t>
            </a:r>
            <a:r>
              <a:rPr lang="en-GB" b="1" baseline="30000" dirty="0"/>
              <a:t>th</a:t>
            </a:r>
            <a:r>
              <a:rPr lang="en-GB" b="1" dirty="0"/>
              <a:t> </a:t>
            </a:r>
            <a:r>
              <a:rPr lang="en-GB" dirty="0"/>
              <a:t>Edition of the </a:t>
            </a:r>
            <a:r>
              <a:rPr lang="en-GB" b="1" dirty="0"/>
              <a:t>Guide to Climatological Practices </a:t>
            </a:r>
            <a:r>
              <a:rPr lang="en-GB" dirty="0"/>
              <a:t>(WMO 100)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Compiling </a:t>
            </a:r>
            <a:r>
              <a:rPr lang="en-GB" b="1" dirty="0"/>
              <a:t>Good Practices in Communication</a:t>
            </a:r>
            <a:r>
              <a:rPr lang="en-GB" dirty="0"/>
              <a:t> of </a:t>
            </a:r>
            <a:r>
              <a:rPr lang="en-GB" b="1" dirty="0"/>
              <a:t>Climate</a:t>
            </a:r>
            <a:r>
              <a:rPr lang="en-GB" dirty="0"/>
              <a:t> </a:t>
            </a:r>
            <a:r>
              <a:rPr lang="en-GB" b="1" dirty="0"/>
              <a:t>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Twinning</a:t>
            </a:r>
            <a:r>
              <a:rPr lang="en-GB" dirty="0"/>
              <a:t> </a:t>
            </a:r>
            <a:r>
              <a:rPr lang="en-GB" b="1" dirty="0"/>
              <a:t>experiment</a:t>
            </a:r>
            <a:r>
              <a:rPr lang="en-GB" dirty="0"/>
              <a:t> </a:t>
            </a:r>
            <a:r>
              <a:rPr lang="en-GB" b="1" dirty="0"/>
              <a:t>ISO</a:t>
            </a:r>
            <a:r>
              <a:rPr lang="en-GB" dirty="0"/>
              <a:t> certified </a:t>
            </a:r>
            <a:r>
              <a:rPr lang="en-GB" dirty="0" err="1"/>
              <a:t>NMHSs</a:t>
            </a: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id="{A2FBC4D9-4E40-4DA5-B5E2-3DD5F44A32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91318" y="3896938"/>
            <a:ext cx="4871126" cy="2388742"/>
          </a:xfrm>
          <a:prstGeom prst="rect">
            <a:avLst/>
          </a:prstGeom>
          <a:noFill/>
        </p:spPr>
      </p:pic>
      <p:pic>
        <p:nvPicPr>
          <p:cNvPr id="11" name="Imatge 10">
            <a:extLst>
              <a:ext uri="{FF2B5EF4-FFF2-40B4-BE49-F238E27FC236}">
                <a16:creationId xmlns:a16="http://schemas.microsoft.com/office/drawing/2014/main" id="{7BE6E1E3-E451-4882-80C8-6EE447062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1771" y="4174609"/>
            <a:ext cx="2005453" cy="228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269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_dark-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0000" cy="6885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522093"/>
            <a:ext cx="8229600" cy="1840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>
                <a:solidFill>
                  <a:schemeClr val="bg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BLU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WMO_BLUE_Powerpoint_en_fr</Template>
  <TotalTime>58051</TotalTime>
  <Words>1352</Words>
  <Application>Microsoft Office PowerPoint</Application>
  <PresentationFormat>Presentació en pantalla (4:3)</PresentationFormat>
  <Paragraphs>222</Paragraphs>
  <Slides>10</Slides>
  <Notes>5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2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WMO_BLUE_Powerpoint_en_fr</vt:lpstr>
      <vt:lpstr>Presentació del PowerPoint</vt:lpstr>
      <vt:lpstr>Presentació del PowerPoint</vt:lpstr>
      <vt:lpstr>Presentació del PowerPoint</vt:lpstr>
      <vt:lpstr>Substructures of the Standing Committee on Climate Services (SC-CLI)</vt:lpstr>
      <vt:lpstr>Objectives and some products supporting adaptation from ET1 - Climate Monitoring and Assessment</vt:lpstr>
      <vt:lpstr>Activities and products from ET2 - Data Requirements for Climate Services</vt:lpstr>
      <vt:lpstr>Activities and products for adaptation from ET3 - Climate Services Information System Operations</vt:lpstr>
      <vt:lpstr>Objectives and tools to support adaptation from ET4 - Climate Information for Decision-Making </vt:lpstr>
      <vt:lpstr>From ET5 - Capacity Development for Climate Services and Communications: training, communication and guidance  </vt:lpstr>
      <vt:lpstr>Presentació del PowerPoint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Etienne Charpentier</dc:creator>
  <cp:lastModifiedBy>Manola Brunet</cp:lastModifiedBy>
  <cp:revision>160</cp:revision>
  <cp:lastPrinted>2021-09-08T11:55:46Z</cp:lastPrinted>
  <dcterms:created xsi:type="dcterms:W3CDTF">2019-05-24T14:39:16Z</dcterms:created>
  <dcterms:modified xsi:type="dcterms:W3CDTF">2021-11-15T16:02:10Z</dcterms:modified>
</cp:coreProperties>
</file>