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74" r:id="rId5"/>
    <p:sldId id="273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Palatino Linotype" panose="02040502050505030304" pitchFamily="18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hZx9+wbXGokn34cd10LWT5gw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7"/>
  </p:normalViewPr>
  <p:slideViewPr>
    <p:cSldViewPr snapToGrid="0" snapToObjects="1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5" Type="http://customschemas.google.com/relationships/presentationmetadata" Target="metadata"/><Relationship Id="rId2" Type="http://schemas.openxmlformats.org/officeDocument/2006/relationships/customXml" Target="../customXml/item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A968B9-913F-401C-AFF4-A70DD197E2D7}"/>
              </a:ext>
            </a:extLst>
          </p:cNvPr>
          <p:cNvSpPr txBox="1"/>
          <p:nvPr/>
        </p:nvSpPr>
        <p:spPr>
          <a:xfrm>
            <a:off x="4110892" y="109933"/>
            <a:ext cx="364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Agriculture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75E50-C5D0-4A91-B927-1D6EE5C6DC95}"/>
              </a:ext>
            </a:extLst>
          </p:cNvPr>
          <p:cNvSpPr txBox="1"/>
          <p:nvPr/>
        </p:nvSpPr>
        <p:spPr>
          <a:xfrm>
            <a:off x="279401" y="2325571"/>
            <a:ext cx="10777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Collaboration between IMD and ICAR:</a:t>
            </a:r>
          </a:p>
          <a:p>
            <a:r>
              <a:rPr lang="en-US" sz="2800" dirty="0"/>
              <a:t>           - Establish DAMU in each district</a:t>
            </a:r>
            <a:endParaRPr lang="en-IN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0096C-3E53-42CA-9A37-FF82B1ACC5B5}"/>
              </a:ext>
            </a:extLst>
          </p:cNvPr>
          <p:cNvSpPr txBox="1"/>
          <p:nvPr/>
        </p:nvSpPr>
        <p:spPr>
          <a:xfrm>
            <a:off x="279401" y="684982"/>
            <a:ext cx="10578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Collaboration between IMD and State Agriculture universities:</a:t>
            </a:r>
          </a:p>
          <a:p>
            <a:r>
              <a:rPr lang="en-US" sz="2800" dirty="0"/>
              <a:t>           - Establish AMFU in each agroclimatic zone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B0B6B-375F-43B5-8909-E415C626CE5D}"/>
              </a:ext>
            </a:extLst>
          </p:cNvPr>
          <p:cNvSpPr txBox="1"/>
          <p:nvPr/>
        </p:nvSpPr>
        <p:spPr>
          <a:xfrm>
            <a:off x="379048" y="3993385"/>
            <a:ext cx="10777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Collaboration with insurance sectors</a:t>
            </a:r>
          </a:p>
          <a:p>
            <a:r>
              <a:rPr lang="en-US" sz="2800" dirty="0"/>
              <a:t>      - (NMHS, Mo Agriculture and insurance companies)</a:t>
            </a:r>
            <a:endParaRPr lang="en-I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01A9B-3CCF-4DA1-AE8B-0B755D75D42A}"/>
              </a:ext>
            </a:extLst>
          </p:cNvPr>
          <p:cNvSpPr txBox="1"/>
          <p:nvPr/>
        </p:nvSpPr>
        <p:spPr>
          <a:xfrm>
            <a:off x="4040553" y="3434862"/>
            <a:ext cx="364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Insurance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7F973-7A59-450D-96F7-AC878CBE43D3}"/>
              </a:ext>
            </a:extLst>
          </p:cNvPr>
          <p:cNvSpPr txBox="1"/>
          <p:nvPr/>
        </p:nvSpPr>
        <p:spPr>
          <a:xfrm>
            <a:off x="4040552" y="5038969"/>
            <a:ext cx="364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Academia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176A1-3E8B-4785-9DDE-FB8876EE53B9}"/>
              </a:ext>
            </a:extLst>
          </p:cNvPr>
          <p:cNvSpPr txBox="1"/>
          <p:nvPr/>
        </p:nvSpPr>
        <p:spPr>
          <a:xfrm>
            <a:off x="379048" y="5580674"/>
            <a:ext cx="8764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Capacity development</a:t>
            </a:r>
          </a:p>
          <a:p>
            <a:r>
              <a:rPr lang="en-US" sz="2800" dirty="0"/>
              <a:t>Collaboration between IITs, IITM, IIScs (R&amp;D)</a:t>
            </a:r>
          </a:p>
        </p:txBody>
      </p:sp>
    </p:spTree>
    <p:extLst>
      <p:ext uri="{BB962C8B-B14F-4D97-AF65-F5344CB8AC3E}">
        <p14:creationId xmlns:p14="http://schemas.microsoft.com/office/powerpoint/2010/main" val="34417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 June 11, 2021, “Malaria No More”, a non-governmental organisation, collaborates with the India  Meteorological Department (IMD) and the Indian Council of Medical Research (ICMR) in creating a multi-disciplinary India Interagency Expert Committee on Ma">
            <a:extLst>
              <a:ext uri="{FF2B5EF4-FFF2-40B4-BE49-F238E27FC236}">
                <a16:creationId xmlns:a16="http://schemas.microsoft.com/office/drawing/2014/main" id="{D0DEDE56-35E0-4784-ABA9-0DFE926CF5F6}"/>
              </a:ext>
            </a:extLst>
          </p:cNvPr>
          <p:cNvSpPr txBox="1"/>
          <p:nvPr/>
        </p:nvSpPr>
        <p:spPr>
          <a:xfrm>
            <a:off x="324076" y="937846"/>
            <a:ext cx="5594203" cy="4524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ym typeface="Palatino Linotype"/>
              </a:rPr>
              <a:t>Recently</a:t>
            </a:r>
            <a:r>
              <a:rPr sz="2400" b="1" dirty="0">
                <a:sym typeface="Palatino Linotype"/>
              </a:rPr>
              <a:t>, “Malaria No More”, a non-governmental organization, collaborates with the India  Meteorological Department (IMD) and the Indian Council of Medical Research (ICMR) in creating a multi-disciplinary India Interagency Expert Committee on Malaria and Climate (IEC) to explore and advance climate-based solutions for accelerating malaria elimination in India.</a:t>
            </a:r>
            <a:endParaRPr lang="en-US" sz="2400" b="1" dirty="0">
              <a:sym typeface="Palatino Linotyp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2400" dirty="0">
              <a:sym typeface="Palatino Linotyp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59D67D-0DA3-4323-9004-CD761F7A4666}"/>
              </a:ext>
            </a:extLst>
          </p:cNvPr>
          <p:cNvSpPr txBox="1"/>
          <p:nvPr/>
        </p:nvSpPr>
        <p:spPr>
          <a:xfrm>
            <a:off x="4446954" y="171938"/>
            <a:ext cx="364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Health</a:t>
            </a:r>
            <a:endParaRPr lang="en-IN" sz="2800" b="1" dirty="0">
              <a:solidFill>
                <a:srgbClr val="C00000"/>
              </a:solidFill>
            </a:endParaRPr>
          </a:p>
        </p:txBody>
      </p:sp>
      <p:pic>
        <p:nvPicPr>
          <p:cNvPr id="7" name="Picture 6" descr="Picture 2">
            <a:extLst>
              <a:ext uri="{FF2B5EF4-FFF2-40B4-BE49-F238E27FC236}">
                <a16:creationId xmlns:a16="http://schemas.microsoft.com/office/drawing/2014/main" id="{6E08EB7D-059B-4B3A-88C1-9320BF291A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44" t="10262" r="29144" b="4008"/>
          <a:stretch>
            <a:fillRect/>
          </a:stretch>
        </p:blipFill>
        <p:spPr>
          <a:xfrm>
            <a:off x="6010229" y="1100016"/>
            <a:ext cx="2818012" cy="398991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DD0F92-3F25-45CA-8ED5-4DDB15334B8A}"/>
              </a:ext>
            </a:extLst>
          </p:cNvPr>
          <p:cNvSpPr/>
          <p:nvPr/>
        </p:nvSpPr>
        <p:spPr>
          <a:xfrm>
            <a:off x="4150806" y="5812421"/>
            <a:ext cx="4124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0070C0"/>
                </a:solidFill>
              </a:rPr>
              <a:t>https://www.imdpune.gov.in/hydrology/health.html</a:t>
            </a:r>
          </a:p>
        </p:txBody>
      </p:sp>
    </p:spTree>
    <p:extLst>
      <p:ext uri="{BB962C8B-B14F-4D97-AF65-F5344CB8AC3E}">
        <p14:creationId xmlns:p14="http://schemas.microsoft.com/office/powerpoint/2010/main" val="2562438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D827429-3603-48E0-9E8A-373715FC4D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F7EF60-117D-4829-84B3-C3ECC4F936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21A0-A3F9-40EC-A2B0-20C43F5EC01D}">
  <ds:schemaRefs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2f54b51d-d71f-4c68-89d6-b982f02021d6"/>
    <ds:schemaRef ds:uri="http://schemas.microsoft.com/office/infopath/2007/PartnerControls"/>
    <ds:schemaRef ds:uri="http://schemas.openxmlformats.org/package/2006/metadata/core-properties"/>
    <ds:schemaRef ds:uri="cef1e425-e03e-475d-8454-a492170812a5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135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Palatino Linotype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Satyaban Bishoyi Ratna (ENV - Visitor)</dc:creator>
  <cp:lastModifiedBy>Ilaria GALLO</cp:lastModifiedBy>
  <cp:revision>18</cp:revision>
  <dcterms:created xsi:type="dcterms:W3CDTF">2021-11-14T07:03:12Z</dcterms:created>
  <dcterms:modified xsi:type="dcterms:W3CDTF">2021-11-19T12:41:04Z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