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7" r:id="rId2"/>
    <p:sldId id="298" r:id="rId3"/>
    <p:sldId id="280" r:id="rId4"/>
    <p:sldId id="451" r:id="rId5"/>
    <p:sldId id="457" r:id="rId6"/>
    <p:sldId id="458" r:id="rId7"/>
    <p:sldId id="452" r:id="rId8"/>
    <p:sldId id="443" r:id="rId9"/>
    <p:sldId id="453" r:id="rId10"/>
    <p:sldId id="454" r:id="rId11"/>
    <p:sldId id="444" r:id="rId12"/>
    <p:sldId id="455" r:id="rId13"/>
    <p:sldId id="445" r:id="rId14"/>
    <p:sldId id="456" r:id="rId15"/>
    <p:sldId id="446" r:id="rId16"/>
    <p:sldId id="442" r:id="rId17"/>
    <p:sldId id="315" r:id="rId18"/>
    <p:sldId id="316" r:id="rId19"/>
    <p:sldId id="324" r:id="rId20"/>
    <p:sldId id="281" r:id="rId21"/>
    <p:sldId id="265" r:id="rId22"/>
    <p:sldId id="459" r:id="rId23"/>
    <p:sldId id="460" r:id="rId2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87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1EDCB3-FF15-47D3-B261-000364F66EA8}" type="doc">
      <dgm:prSet loTypeId="urn:microsoft.com/office/officeart/2005/8/layout/chevron1" loCatId="process" qsTypeId="urn:microsoft.com/office/officeart/2005/8/quickstyle/simple1" qsCatId="simple" csTypeId="urn:microsoft.com/office/officeart/2005/8/colors/colorful5" csCatId="colorful" phldr="1"/>
      <dgm:spPr/>
    </dgm:pt>
    <dgm:pt modelId="{A714F9D0-EFA1-494C-840E-24FEC53FD0C0}">
      <dgm:prSet phldrT="[텍스트]"/>
      <dgm:spPr/>
      <dgm:t>
        <a:bodyPr/>
        <a:lstStyle/>
        <a:p>
          <a:pPr latinLnBrk="1"/>
          <a:r>
            <a:rPr lang="en-US" altLang="ko-KR" dirty="0"/>
            <a:t>Anticipated Change</a:t>
          </a:r>
          <a:endParaRPr lang="ko-KR" altLang="en-US" dirty="0"/>
        </a:p>
      </dgm:t>
    </dgm:pt>
    <dgm:pt modelId="{A3D875BE-CB63-4660-BCB8-6FFCD103F04F}" type="parTrans" cxnId="{26F5D2D6-1985-4456-8B19-B180F2BD77C4}">
      <dgm:prSet/>
      <dgm:spPr/>
      <dgm:t>
        <a:bodyPr/>
        <a:lstStyle/>
        <a:p>
          <a:pPr latinLnBrk="1"/>
          <a:endParaRPr lang="ko-KR" altLang="en-US"/>
        </a:p>
      </dgm:t>
    </dgm:pt>
    <dgm:pt modelId="{01715A82-A16F-40E3-9A7D-8725846B87BC}" type="sibTrans" cxnId="{26F5D2D6-1985-4456-8B19-B180F2BD77C4}">
      <dgm:prSet/>
      <dgm:spPr/>
      <dgm:t>
        <a:bodyPr/>
        <a:lstStyle/>
        <a:p>
          <a:pPr latinLnBrk="1"/>
          <a:endParaRPr lang="ko-KR" altLang="en-US"/>
        </a:p>
      </dgm:t>
    </dgm:pt>
    <dgm:pt modelId="{3B0C7786-0EB6-4016-8443-165DCBEEFA32}">
      <dgm:prSet phldrT="[텍스트]"/>
      <dgm:spPr/>
      <dgm:t>
        <a:bodyPr/>
        <a:lstStyle/>
        <a:p>
          <a:pPr latinLnBrk="1"/>
          <a:r>
            <a:rPr lang="en-US" altLang="ko-KR" dirty="0"/>
            <a:t>Assessing impact</a:t>
          </a:r>
          <a:endParaRPr lang="ko-KR" altLang="en-US" dirty="0"/>
        </a:p>
      </dgm:t>
    </dgm:pt>
    <dgm:pt modelId="{A896A89F-E4B5-4FEF-A0C9-65257A488DB1}" type="parTrans" cxnId="{A9686160-B0A2-4D54-ABD9-CD36F081DD70}">
      <dgm:prSet/>
      <dgm:spPr/>
      <dgm:t>
        <a:bodyPr/>
        <a:lstStyle/>
        <a:p>
          <a:pPr latinLnBrk="1"/>
          <a:endParaRPr lang="ko-KR" altLang="en-US"/>
        </a:p>
      </dgm:t>
    </dgm:pt>
    <dgm:pt modelId="{BB3DC98B-6B74-42B9-B319-4352FDA8947F}" type="sibTrans" cxnId="{A9686160-B0A2-4D54-ABD9-CD36F081DD70}">
      <dgm:prSet/>
      <dgm:spPr/>
      <dgm:t>
        <a:bodyPr/>
        <a:lstStyle/>
        <a:p>
          <a:pPr latinLnBrk="1"/>
          <a:endParaRPr lang="ko-KR" altLang="en-US"/>
        </a:p>
      </dgm:t>
    </dgm:pt>
    <dgm:pt modelId="{B8BBBC88-05C9-4190-B408-07837809D8F7}">
      <dgm:prSet phldrT="[텍스트]"/>
      <dgm:spPr/>
      <dgm:t>
        <a:bodyPr/>
        <a:lstStyle/>
        <a:p>
          <a:pPr latinLnBrk="1"/>
          <a:r>
            <a:rPr lang="en-US" altLang="ko-KR" dirty="0"/>
            <a:t>Action</a:t>
          </a:r>
          <a:endParaRPr lang="ko-KR" altLang="en-US" dirty="0"/>
        </a:p>
      </dgm:t>
    </dgm:pt>
    <dgm:pt modelId="{425D9F5C-3862-4216-A3E4-2950CBB2240F}" type="parTrans" cxnId="{2965F01E-CCAD-4320-ADF5-98324482291F}">
      <dgm:prSet/>
      <dgm:spPr/>
      <dgm:t>
        <a:bodyPr/>
        <a:lstStyle/>
        <a:p>
          <a:pPr latinLnBrk="1"/>
          <a:endParaRPr lang="ko-KR" altLang="en-US"/>
        </a:p>
      </dgm:t>
    </dgm:pt>
    <dgm:pt modelId="{75031A3B-8D6F-463E-9A49-99D58EA4DFFE}" type="sibTrans" cxnId="{2965F01E-CCAD-4320-ADF5-98324482291F}">
      <dgm:prSet/>
      <dgm:spPr/>
      <dgm:t>
        <a:bodyPr/>
        <a:lstStyle/>
        <a:p>
          <a:pPr latinLnBrk="1"/>
          <a:endParaRPr lang="ko-KR" altLang="en-US"/>
        </a:p>
      </dgm:t>
    </dgm:pt>
    <dgm:pt modelId="{20336304-5DA7-4064-895B-7DD117591889}" type="pres">
      <dgm:prSet presAssocID="{DB1EDCB3-FF15-47D3-B261-000364F66EA8}" presName="Name0" presStyleCnt="0">
        <dgm:presLayoutVars>
          <dgm:dir/>
          <dgm:animLvl val="lvl"/>
          <dgm:resizeHandles val="exact"/>
        </dgm:presLayoutVars>
      </dgm:prSet>
      <dgm:spPr/>
    </dgm:pt>
    <dgm:pt modelId="{6E6F2FCD-49F6-4437-83C6-0755BD190D7B}" type="pres">
      <dgm:prSet presAssocID="{A714F9D0-EFA1-494C-840E-24FEC53FD0C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5BDF29D-2739-4B93-B9E4-9B3C0968FB31}" type="pres">
      <dgm:prSet presAssocID="{01715A82-A16F-40E3-9A7D-8725846B87BC}" presName="parTxOnlySpace" presStyleCnt="0"/>
      <dgm:spPr/>
    </dgm:pt>
    <dgm:pt modelId="{B651D6FB-B8BC-4624-8E0C-89AA6D39E7D4}" type="pres">
      <dgm:prSet presAssocID="{3B0C7786-0EB6-4016-8443-165DCBEEFA32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9A4DA68-B0F3-4C60-BBF3-B28970B9B884}" type="pres">
      <dgm:prSet presAssocID="{BB3DC98B-6B74-42B9-B319-4352FDA8947F}" presName="parTxOnlySpace" presStyleCnt="0"/>
      <dgm:spPr/>
    </dgm:pt>
    <dgm:pt modelId="{EE760CF8-AF18-47E1-B38D-A642DDFF89E0}" type="pres">
      <dgm:prSet presAssocID="{B8BBBC88-05C9-4190-B408-07837809D8F7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2965F01E-CCAD-4320-ADF5-98324482291F}" srcId="{DB1EDCB3-FF15-47D3-B261-000364F66EA8}" destId="{B8BBBC88-05C9-4190-B408-07837809D8F7}" srcOrd="2" destOrd="0" parTransId="{425D9F5C-3862-4216-A3E4-2950CBB2240F}" sibTransId="{75031A3B-8D6F-463E-9A49-99D58EA4DFFE}"/>
    <dgm:cxn modelId="{3F48B514-0C21-4750-B257-D0FE9ABDCF45}" type="presOf" srcId="{B8BBBC88-05C9-4190-B408-07837809D8F7}" destId="{EE760CF8-AF18-47E1-B38D-A642DDFF89E0}" srcOrd="0" destOrd="0" presId="urn:microsoft.com/office/officeart/2005/8/layout/chevron1"/>
    <dgm:cxn modelId="{D6577ADA-21FB-4139-8C07-04A88A4A0B03}" type="presOf" srcId="{DB1EDCB3-FF15-47D3-B261-000364F66EA8}" destId="{20336304-5DA7-4064-895B-7DD117591889}" srcOrd="0" destOrd="0" presId="urn:microsoft.com/office/officeart/2005/8/layout/chevron1"/>
    <dgm:cxn modelId="{26F5D2D6-1985-4456-8B19-B180F2BD77C4}" srcId="{DB1EDCB3-FF15-47D3-B261-000364F66EA8}" destId="{A714F9D0-EFA1-494C-840E-24FEC53FD0C0}" srcOrd="0" destOrd="0" parTransId="{A3D875BE-CB63-4660-BCB8-6FFCD103F04F}" sibTransId="{01715A82-A16F-40E3-9A7D-8725846B87BC}"/>
    <dgm:cxn modelId="{5E9CD502-7CD6-437E-9009-D257105BBDC8}" type="presOf" srcId="{3B0C7786-0EB6-4016-8443-165DCBEEFA32}" destId="{B651D6FB-B8BC-4624-8E0C-89AA6D39E7D4}" srcOrd="0" destOrd="0" presId="urn:microsoft.com/office/officeart/2005/8/layout/chevron1"/>
    <dgm:cxn modelId="{E36753C1-6CBB-4B0E-84FD-518AD560C3C7}" type="presOf" srcId="{A714F9D0-EFA1-494C-840E-24FEC53FD0C0}" destId="{6E6F2FCD-49F6-4437-83C6-0755BD190D7B}" srcOrd="0" destOrd="0" presId="urn:microsoft.com/office/officeart/2005/8/layout/chevron1"/>
    <dgm:cxn modelId="{A9686160-B0A2-4D54-ABD9-CD36F081DD70}" srcId="{DB1EDCB3-FF15-47D3-B261-000364F66EA8}" destId="{3B0C7786-0EB6-4016-8443-165DCBEEFA32}" srcOrd="1" destOrd="0" parTransId="{A896A89F-E4B5-4FEF-A0C9-65257A488DB1}" sibTransId="{BB3DC98B-6B74-42B9-B319-4352FDA8947F}"/>
    <dgm:cxn modelId="{666415BD-B24D-4A02-B982-8FED92B83A34}" type="presParOf" srcId="{20336304-5DA7-4064-895B-7DD117591889}" destId="{6E6F2FCD-49F6-4437-83C6-0755BD190D7B}" srcOrd="0" destOrd="0" presId="urn:microsoft.com/office/officeart/2005/8/layout/chevron1"/>
    <dgm:cxn modelId="{E9EFFCBA-FE7C-4B9C-86FC-B5FB475A5871}" type="presParOf" srcId="{20336304-5DA7-4064-895B-7DD117591889}" destId="{95BDF29D-2739-4B93-B9E4-9B3C0968FB31}" srcOrd="1" destOrd="0" presId="urn:microsoft.com/office/officeart/2005/8/layout/chevron1"/>
    <dgm:cxn modelId="{982D108C-9CBB-439B-B651-81DB073DEC6C}" type="presParOf" srcId="{20336304-5DA7-4064-895B-7DD117591889}" destId="{B651D6FB-B8BC-4624-8E0C-89AA6D39E7D4}" srcOrd="2" destOrd="0" presId="urn:microsoft.com/office/officeart/2005/8/layout/chevron1"/>
    <dgm:cxn modelId="{1474E7B6-2844-49BB-8D72-93A63C4143F6}" type="presParOf" srcId="{20336304-5DA7-4064-895B-7DD117591889}" destId="{99A4DA68-B0F3-4C60-BBF3-B28970B9B884}" srcOrd="3" destOrd="0" presId="urn:microsoft.com/office/officeart/2005/8/layout/chevron1"/>
    <dgm:cxn modelId="{1F324AC0-953B-4BEE-95DD-DF8696D44AC1}" type="presParOf" srcId="{20336304-5DA7-4064-895B-7DD117591889}" destId="{EE760CF8-AF18-47E1-B38D-A642DDFF89E0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6F2FCD-49F6-4437-83C6-0755BD190D7B}">
      <dsp:nvSpPr>
        <dsp:cNvPr id="0" name=""/>
        <dsp:cNvSpPr/>
      </dsp:nvSpPr>
      <dsp:spPr>
        <a:xfrm>
          <a:off x="1733" y="170504"/>
          <a:ext cx="2112204" cy="844881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900" kern="1200" dirty="0"/>
            <a:t>Anticipated Change</a:t>
          </a:r>
          <a:endParaRPr lang="ko-KR" altLang="en-US" sz="1900" kern="1200" dirty="0"/>
        </a:p>
      </dsp:txBody>
      <dsp:txXfrm>
        <a:off x="424174" y="170504"/>
        <a:ext cx="1267323" cy="844881"/>
      </dsp:txXfrm>
    </dsp:sp>
    <dsp:sp modelId="{B651D6FB-B8BC-4624-8E0C-89AA6D39E7D4}">
      <dsp:nvSpPr>
        <dsp:cNvPr id="0" name=""/>
        <dsp:cNvSpPr/>
      </dsp:nvSpPr>
      <dsp:spPr>
        <a:xfrm>
          <a:off x="1902717" y="170504"/>
          <a:ext cx="2112204" cy="844881"/>
        </a:xfrm>
        <a:prstGeom prst="chevron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900" kern="1200" dirty="0"/>
            <a:t>Assessing impact</a:t>
          </a:r>
          <a:endParaRPr lang="ko-KR" altLang="en-US" sz="1900" kern="1200" dirty="0"/>
        </a:p>
      </dsp:txBody>
      <dsp:txXfrm>
        <a:off x="2325158" y="170504"/>
        <a:ext cx="1267323" cy="844881"/>
      </dsp:txXfrm>
    </dsp:sp>
    <dsp:sp modelId="{EE760CF8-AF18-47E1-B38D-A642DDFF89E0}">
      <dsp:nvSpPr>
        <dsp:cNvPr id="0" name=""/>
        <dsp:cNvSpPr/>
      </dsp:nvSpPr>
      <dsp:spPr>
        <a:xfrm>
          <a:off x="3803701" y="170504"/>
          <a:ext cx="2112204" cy="844881"/>
        </a:xfrm>
        <a:prstGeom prst="chevron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900" kern="1200" dirty="0"/>
            <a:t>Action</a:t>
          </a:r>
          <a:endParaRPr lang="ko-KR" altLang="en-US" sz="1900" kern="1200" dirty="0"/>
        </a:p>
      </dsp:txBody>
      <dsp:txXfrm>
        <a:off x="4226142" y="170504"/>
        <a:ext cx="1267323" cy="8448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6F7EE-2DD3-48AE-857E-985225780EE3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F32BA-AE96-4043-9ECC-535B35EE67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6681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EB145-2C92-485F-A919-7A33D7DDA234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0672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AF8D-65A3-47B3-9E0B-6702E2B8F395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01E5-C8C2-4E6E-AE29-9A426A568F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1417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AF8D-65A3-47B3-9E0B-6702E2B8F395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01E5-C8C2-4E6E-AE29-9A426A568F27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364" y="0"/>
            <a:ext cx="897636" cy="89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037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AF8D-65A3-47B3-9E0B-6702E2B8F395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01E5-C8C2-4E6E-AE29-9A426A568F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232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AF8D-65A3-47B3-9E0B-6702E2B8F395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01E5-C8C2-4E6E-AE29-9A426A568F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1845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AF8D-65A3-47B3-9E0B-6702E2B8F395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01E5-C8C2-4E6E-AE29-9A426A568F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530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AF8D-65A3-47B3-9E0B-6702E2B8F395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01E5-C8C2-4E6E-AE29-9A426A568F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3028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AF8D-65A3-47B3-9E0B-6702E2B8F395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01E5-C8C2-4E6E-AE29-9A426A568F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5305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AF8D-65A3-47B3-9E0B-6702E2B8F395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01E5-C8C2-4E6E-AE29-9A426A568F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9945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AF8D-65A3-47B3-9E0B-6702E2B8F395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01E5-C8C2-4E6E-AE29-9A426A568F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539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AF8D-65A3-47B3-9E0B-6702E2B8F395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01E5-C8C2-4E6E-AE29-9A426A568F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5585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CAF8D-65A3-47B3-9E0B-6702E2B8F395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701E5-C8C2-4E6E-AE29-9A426A568F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4885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CAF8D-65A3-47B3-9E0B-6702E2B8F395}" type="datetimeFigureOut">
              <a:rPr lang="ko-KR" altLang="en-US" smtClean="0"/>
              <a:t>2021-11-16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701E5-C8C2-4E6E-AE29-9A426A568F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2098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2765" y="2024341"/>
            <a:ext cx="6241774" cy="2387600"/>
          </a:xfrm>
        </p:spPr>
        <p:txBody>
          <a:bodyPr>
            <a:normAutofit/>
          </a:bodyPr>
          <a:lstStyle/>
          <a:p>
            <a:r>
              <a:rPr lang="en-US" altLang="ko-KR" sz="4400" b="1" dirty="0">
                <a:solidFill>
                  <a:schemeClr val="bg1"/>
                </a:solidFill>
                <a:latin typeface="+mn-lt"/>
              </a:rPr>
              <a:t>Developing partnership for using climate data</a:t>
            </a:r>
            <a:r>
              <a:rPr lang="en-US" altLang="ko-KR" sz="4800" b="1" dirty="0">
                <a:latin typeface="+mn-lt"/>
              </a:rPr>
              <a:t/>
            </a:r>
            <a:br>
              <a:rPr lang="en-US" altLang="ko-KR" sz="4800" b="1" dirty="0">
                <a:latin typeface="+mn-lt"/>
              </a:rPr>
            </a:br>
            <a:endParaRPr lang="ko-KR" altLang="en-US" sz="4800" b="1" dirty="0">
              <a:latin typeface="+mn-lt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2765" y="4130189"/>
            <a:ext cx="6858000" cy="1655762"/>
          </a:xfrm>
        </p:spPr>
        <p:txBody>
          <a:bodyPr>
            <a:normAutofit/>
          </a:bodyPr>
          <a:lstStyle/>
          <a:p>
            <a:endParaRPr lang="en-US" altLang="ko-KR" dirty="0"/>
          </a:p>
          <a:p>
            <a:r>
              <a:rPr lang="en-US" altLang="ko-KR" dirty="0">
                <a:solidFill>
                  <a:schemeClr val="bg1"/>
                </a:solidFill>
              </a:rPr>
              <a:t>2021. 11. 18. </a:t>
            </a:r>
          </a:p>
          <a:p>
            <a:r>
              <a:rPr lang="en-US" altLang="ko-KR" dirty="0" err="1">
                <a:solidFill>
                  <a:schemeClr val="bg1"/>
                </a:solidFill>
              </a:rPr>
              <a:t>Jin</a:t>
            </a:r>
            <a:r>
              <a:rPr lang="en-US" altLang="ko-KR" dirty="0">
                <a:solidFill>
                  <a:schemeClr val="bg1"/>
                </a:solidFill>
              </a:rPr>
              <a:t> Ho Yoo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D786AF03-B3C6-40DC-BF49-7ACB7E3757D0}"/>
              </a:ext>
            </a:extLst>
          </p:cNvPr>
          <p:cNvSpPr/>
          <p:nvPr/>
        </p:nvSpPr>
        <p:spPr>
          <a:xfrm>
            <a:off x="4572001" y="0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i="1" dirty="0">
                <a:solidFill>
                  <a:schemeClr val="bg1"/>
                </a:solidFill>
              </a:rPr>
              <a:t>WMO </a:t>
            </a:r>
            <a:r>
              <a:rPr lang="en-US" altLang="ko-KR" i="1" dirty="0" err="1">
                <a:solidFill>
                  <a:schemeClr val="bg1"/>
                </a:solidFill>
              </a:rPr>
              <a:t>ClimAdapt</a:t>
            </a:r>
            <a:r>
              <a:rPr lang="en-US" altLang="ko-KR" i="1" dirty="0">
                <a:solidFill>
                  <a:schemeClr val="bg1"/>
                </a:solidFill>
              </a:rPr>
              <a:t> Workshop 8-19 Nov. 2021</a:t>
            </a:r>
            <a:endParaRPr lang="ko-KR" alt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86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C00000"/>
                </a:solidFill>
              </a:rPr>
              <a:t>Using climate information</a:t>
            </a:r>
            <a:endParaRPr lang="ko-KR" altLang="en-US" sz="3200" dirty="0">
              <a:solidFill>
                <a:srgbClr val="C00000"/>
              </a:solidFill>
            </a:endParaRPr>
          </a:p>
        </p:txBody>
      </p:sp>
      <p:pic>
        <p:nvPicPr>
          <p:cNvPr id="11" name="Picture 2" descr="http://newsimg.bbc.co.uk/media/images/40156000/jpg/_40156558_veg_deliver_203.jpg">
            <a:extLst>
              <a:ext uri="{FF2B5EF4-FFF2-40B4-BE49-F238E27FC236}">
                <a16:creationId xmlns:a16="http://schemas.microsoft.com/office/drawing/2014/main" xmlns="" id="{3E3B072B-304A-419C-B155-9424C9B68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10" y="2211955"/>
            <a:ext cx="2932083" cy="219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www.discoverhongkong.com/kr/images/home/best-hk/list2_fine-dining.jpg">
            <a:extLst>
              <a:ext uri="{FF2B5EF4-FFF2-40B4-BE49-F238E27FC236}">
                <a16:creationId xmlns:a16="http://schemas.microsoft.com/office/drawing/2014/main" xmlns="" id="{F605ED25-3B21-4E90-A29E-C4F9F2D88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534" y="2211955"/>
            <a:ext cx="3110226" cy="219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E8400CD-3EAE-415E-AB9C-E21ABDA6F4FD}"/>
              </a:ext>
            </a:extLst>
          </p:cNvPr>
          <p:cNvSpPr txBox="1"/>
          <p:nvPr/>
        </p:nvSpPr>
        <p:spPr>
          <a:xfrm>
            <a:off x="4102319" y="2846316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buClrTx/>
              <a:buFontTx/>
              <a:buNone/>
            </a:pPr>
            <a:r>
              <a:rPr lang="ko-KR" altLang="en-US" sz="4400" dirty="0">
                <a:solidFill>
                  <a:srgbClr val="1F497D">
                    <a:lumMod val="60000"/>
                    <a:lumOff val="40000"/>
                  </a:srgbClr>
                </a:solidFill>
                <a:latin typeface="나눔고딕"/>
                <a:ea typeface="나눔고딕"/>
              </a:rPr>
              <a:t>≠</a:t>
            </a:r>
            <a:endParaRPr lang="ko-KR" altLang="en-US" sz="4400" dirty="0">
              <a:solidFill>
                <a:srgbClr val="1F497D">
                  <a:lumMod val="60000"/>
                  <a:lumOff val="40000"/>
                </a:srgbClr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1520" y="4983480"/>
            <a:ext cx="7824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/>
              <a:t>By definition, it requires engagement of different players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9294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C00000"/>
                </a:solidFill>
              </a:rPr>
              <a:t>Partnership</a:t>
            </a:r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6968" y="1975104"/>
            <a:ext cx="7735824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altLang="ko-KR" sz="2800" dirty="0" smtClean="0"/>
              <a:t> Partnership between climate groups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Domestic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International 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ko-KR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altLang="ko-KR" sz="2800" dirty="0" smtClean="0"/>
              <a:t> Partnership between climate and other groups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Domestic (mostly)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International  </a:t>
            </a:r>
            <a:endParaRPr lang="en-US" altLang="ko-KR" sz="2800" dirty="0"/>
          </a:p>
          <a:p>
            <a:endParaRPr lang="ko-KR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2496312" y="5705856"/>
            <a:ext cx="4032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Who are the players?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40189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C00000"/>
                </a:solidFill>
                <a:latin typeface="Calibri" panose="020F0502020204030204" pitchFamily="34" charset="0"/>
              </a:rPr>
              <a:t>APEC Climate Center</a:t>
            </a:r>
            <a:endParaRPr lang="ko-KR" altLang="en-US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449056" cy="820688"/>
          </a:xfrm>
        </p:spPr>
        <p:txBody>
          <a:bodyPr>
            <a:normAutofit/>
          </a:bodyPr>
          <a:lstStyle/>
          <a:p>
            <a:r>
              <a:rPr lang="en-US" altLang="ko-KR" sz="2800" dirty="0">
                <a:latin typeface="Calibri" panose="020F0502020204030204" pitchFamily="34" charset="0"/>
              </a:rPr>
              <a:t>Initiated as a Center for Climate Science and </a:t>
            </a:r>
            <a:r>
              <a:rPr lang="en-US" altLang="ko-KR" sz="2800" dirty="0" err="1" smtClean="0">
                <a:latin typeface="Calibri" panose="020F0502020204030204" pitchFamily="34" charset="0"/>
              </a:rPr>
              <a:t>Predicton</a:t>
            </a:r>
            <a:endParaRPr lang="ko-KR" altLang="en-US" sz="2800" dirty="0">
              <a:latin typeface="Calibri" panose="020F0502020204030204" pitchFamily="34" charset="0"/>
            </a:endParaRPr>
          </a:p>
        </p:txBody>
      </p:sp>
      <p:pic>
        <p:nvPicPr>
          <p:cNvPr id="4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77841"/>
            <a:ext cx="3796685" cy="378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4192220" y="2237815"/>
            <a:ext cx="47756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altLang="ko-KR" sz="2400" dirty="0">
                <a:solidFill>
                  <a:prstClr val="black"/>
                </a:solidFill>
                <a:latin typeface="Calibri" pitchFamily="34" charset="0"/>
              </a:rPr>
              <a:t>Facilitation of regional </a:t>
            </a:r>
            <a:r>
              <a:rPr lang="en-US" altLang="ko-KR" sz="2400" dirty="0">
                <a:solidFill>
                  <a:srgbClr val="FF0000"/>
                </a:solidFill>
                <a:latin typeface="Calibri" pitchFamily="34" charset="0"/>
              </a:rPr>
              <a:t>climate information </a:t>
            </a:r>
            <a:r>
              <a:rPr lang="en-US" altLang="ko-KR" sz="2400" dirty="0" smtClean="0">
                <a:solidFill>
                  <a:srgbClr val="FF0000"/>
                </a:solidFill>
                <a:latin typeface="Calibri" pitchFamily="34" charset="0"/>
              </a:rPr>
              <a:t>exchange</a:t>
            </a:r>
            <a:r>
              <a:rPr lang="en-US" altLang="ko-KR" sz="2400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US" altLang="ko-KR" sz="2400" dirty="0">
                <a:solidFill>
                  <a:prstClr val="black"/>
                </a:solidFill>
                <a:latin typeface="Calibri" pitchFamily="34" charset="0"/>
              </a:rPr>
              <a:t>among APEC member economies</a:t>
            </a:r>
            <a:endParaRPr lang="ko-KR" altLang="en-US" sz="2400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1026" name="Picture 2" descr="Participation Agenc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287" y="3438144"/>
            <a:ext cx="2685954" cy="262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74336" y="61722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www.apcc21.org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92948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700808"/>
            <a:ext cx="85929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Calibri" pitchFamily="34" charset="0"/>
                <a:cs typeface="Arial" pitchFamily="34" charset="0"/>
              </a:rPr>
              <a:t>• </a:t>
            </a:r>
            <a:r>
              <a:rPr lang="en-US" sz="2000" dirty="0" smtClean="0">
                <a:latin typeface="Calibri" pitchFamily="34" charset="0"/>
              </a:rPr>
              <a:t>Multi Model Ensemble seasonal forecast (</a:t>
            </a:r>
            <a:r>
              <a:rPr lang="en-US" sz="2000" dirty="0" err="1" smtClean="0">
                <a:latin typeface="Calibri" pitchFamily="34" charset="0"/>
              </a:rPr>
              <a:t>upto</a:t>
            </a:r>
            <a:r>
              <a:rPr lang="en-US" sz="2000" dirty="0" smtClean="0">
                <a:latin typeface="Calibri" pitchFamily="34" charset="0"/>
              </a:rPr>
              <a:t> 6 months)</a:t>
            </a:r>
            <a:endParaRPr lang="en-US" sz="2000" dirty="0">
              <a:latin typeface="Calibri" pitchFamily="34" charset="0"/>
            </a:endParaRPr>
          </a:p>
          <a:p>
            <a:endParaRPr lang="en-US" sz="800" dirty="0">
              <a:latin typeface="Calibri" pitchFamily="34" charset="0"/>
            </a:endParaRPr>
          </a:p>
          <a:p>
            <a:r>
              <a:rPr lang="en-US" altLang="ko-KR" sz="2000" dirty="0">
                <a:latin typeface="Calibri" pitchFamily="34" charset="0"/>
                <a:cs typeface="Arial" pitchFamily="34" charset="0"/>
              </a:rPr>
              <a:t>• </a:t>
            </a:r>
            <a:r>
              <a:rPr lang="en-US" altLang="ko-KR" sz="2000" dirty="0" smtClean="0">
                <a:latin typeface="Calibri" pitchFamily="34" charset="0"/>
              </a:rPr>
              <a:t>BSISO (Boreal Summer </a:t>
            </a:r>
            <a:r>
              <a:rPr lang="en-US" altLang="ko-KR" sz="2000" dirty="0" err="1" smtClean="0">
                <a:latin typeface="Calibri" pitchFamily="34" charset="0"/>
              </a:rPr>
              <a:t>Intraseasonal</a:t>
            </a:r>
            <a:r>
              <a:rPr lang="en-US" altLang="ko-KR" sz="2000" dirty="0" smtClean="0">
                <a:latin typeface="Calibri" pitchFamily="34" charset="0"/>
              </a:rPr>
              <a:t> Oscillation) forecast</a:t>
            </a:r>
            <a:endParaRPr lang="en-US" sz="2000" dirty="0">
              <a:latin typeface="Calibri" pitchFamily="34" charset="0"/>
            </a:endParaRPr>
          </a:p>
          <a:p>
            <a:endParaRPr lang="en-US" sz="800" dirty="0">
              <a:latin typeface="Calibri" pitchFamily="34" charset="0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altLang="ko-KR" dirty="0" smtClean="0">
                <a:solidFill>
                  <a:srgbClr val="C00000"/>
                </a:solidFill>
              </a:rPr>
              <a:t>Products </a:t>
            </a:r>
            <a:r>
              <a:rPr lang="en-US" altLang="ko-KR" sz="3600" dirty="0" smtClean="0">
                <a:solidFill>
                  <a:srgbClr val="C00000"/>
                </a:solidFill>
              </a:rPr>
              <a:t>(seasonal and </a:t>
            </a:r>
            <a:r>
              <a:rPr lang="en-US" altLang="ko-KR" sz="3600" dirty="0" err="1" smtClean="0">
                <a:solidFill>
                  <a:srgbClr val="C00000"/>
                </a:solidFill>
              </a:rPr>
              <a:t>subseason</a:t>
            </a:r>
            <a:r>
              <a:rPr lang="en-US" altLang="ko-KR" sz="3600" dirty="0" err="1" smtClean="0">
                <a:solidFill>
                  <a:srgbClr val="C00000"/>
                </a:solidFill>
              </a:rPr>
              <a:t>al</a:t>
            </a:r>
            <a:r>
              <a:rPr lang="en-US" altLang="ko-KR" sz="3600" dirty="0" smtClean="0">
                <a:solidFill>
                  <a:srgbClr val="C00000"/>
                </a:solidFill>
              </a:rPr>
              <a:t>)</a:t>
            </a:r>
            <a:endParaRPr lang="ko-KR" altLang="en-US" sz="3600" dirty="0">
              <a:solidFill>
                <a:srgbClr val="C00000"/>
              </a:solidFill>
            </a:endParaRPr>
          </a:p>
        </p:txBody>
      </p:sp>
      <p:pic>
        <p:nvPicPr>
          <p:cNvPr id="2050" name="Picture 2" descr="https://www.apcc21.org/apcc_images/NEW/GLOBE/ENSO/2021/11/prec.seasonal.global.LT1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42" y="2971800"/>
            <a:ext cx="3758057" cy="274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4378" y="2971800"/>
            <a:ext cx="4797326" cy="302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877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C00000"/>
                </a:solidFill>
              </a:rPr>
              <a:t>Tools</a:t>
            </a:r>
            <a:endParaRPr lang="ko-KR" altLang="en-US" sz="3600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92368" y="1690689"/>
            <a:ext cx="7050918" cy="379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628650" y="1693966"/>
            <a:ext cx="8113014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Online </a:t>
            </a:r>
            <a:r>
              <a:rPr lang="en-US" altLang="ko-KR" dirty="0" smtClean="0"/>
              <a:t>Downscaling </a:t>
            </a:r>
            <a:r>
              <a:rPr lang="en-US" altLang="ko-KR" dirty="0"/>
              <a:t>tools </a:t>
            </a:r>
            <a:r>
              <a:rPr lang="en-US" altLang="ko-KR" dirty="0" smtClean="0"/>
              <a:t>and data provision</a:t>
            </a:r>
            <a:endParaRPr lang="en-US" altLang="ko-KR" dirty="0"/>
          </a:p>
          <a:p>
            <a:pPr lvl="1"/>
            <a:r>
              <a:rPr lang="en-US" altLang="ko-KR" dirty="0" smtClean="0"/>
              <a:t>CLIKs </a:t>
            </a:r>
            <a:r>
              <a:rPr lang="en-US" altLang="ko-KR" dirty="0"/>
              <a:t>: Seasonal forecast (pattern driven regression based)</a:t>
            </a:r>
          </a:p>
          <a:p>
            <a:pPr lvl="1"/>
            <a:r>
              <a:rPr lang="en-US" altLang="ko-KR" dirty="0"/>
              <a:t>AIMS : climate projection </a:t>
            </a:r>
            <a:r>
              <a:rPr lang="en-US" altLang="ko-KR" dirty="0" smtClean="0"/>
              <a:t>(for sector application)</a:t>
            </a:r>
            <a:endParaRPr lang="en-US" altLang="ko-KR" dirty="0"/>
          </a:p>
        </p:txBody>
      </p:sp>
      <p:sp>
        <p:nvSpPr>
          <p:cNvPr id="13" name="직사각형 12"/>
          <p:cNvSpPr/>
          <p:nvPr/>
        </p:nvSpPr>
        <p:spPr>
          <a:xfrm>
            <a:off x="1086049" y="3484238"/>
            <a:ext cx="3015765" cy="28739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cxnSp>
        <p:nvCxnSpPr>
          <p:cNvPr id="14" name="직선 화살표 연결선 13"/>
          <p:cNvCxnSpPr>
            <a:stCxn id="25" idx="3"/>
            <a:endCxn id="31" idx="1"/>
          </p:cNvCxnSpPr>
          <p:nvPr/>
        </p:nvCxnSpPr>
        <p:spPr bwMode="auto">
          <a:xfrm>
            <a:off x="2359083" y="4142321"/>
            <a:ext cx="489942" cy="3057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직선 화살표 연결선 14"/>
          <p:cNvCxnSpPr>
            <a:stCxn id="28" idx="3"/>
            <a:endCxn id="31" idx="1"/>
          </p:cNvCxnSpPr>
          <p:nvPr/>
        </p:nvCxnSpPr>
        <p:spPr bwMode="auto">
          <a:xfrm flipV="1">
            <a:off x="2396375" y="4448050"/>
            <a:ext cx="452650" cy="14509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직선 화살표 연결선 15"/>
          <p:cNvCxnSpPr>
            <a:stCxn id="22" idx="3"/>
            <a:endCxn id="19" idx="1"/>
          </p:cNvCxnSpPr>
          <p:nvPr/>
        </p:nvCxnSpPr>
        <p:spPr bwMode="auto">
          <a:xfrm>
            <a:off x="2379864" y="3781776"/>
            <a:ext cx="467702" cy="1560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직선 화살표 연결선 16"/>
          <p:cNvCxnSpPr>
            <a:stCxn id="25" idx="3"/>
            <a:endCxn id="19" idx="1"/>
          </p:cNvCxnSpPr>
          <p:nvPr/>
        </p:nvCxnSpPr>
        <p:spPr bwMode="auto">
          <a:xfrm flipV="1">
            <a:off x="2359083" y="3937781"/>
            <a:ext cx="488483" cy="2045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18" name="그룹 17"/>
          <p:cNvGrpSpPr/>
          <p:nvPr/>
        </p:nvGrpSpPr>
        <p:grpSpPr>
          <a:xfrm>
            <a:off x="2847566" y="3802509"/>
            <a:ext cx="1127169" cy="270543"/>
            <a:chOff x="2987924" y="3272125"/>
            <a:chExt cx="1354251" cy="504056"/>
          </a:xfrm>
        </p:grpSpPr>
        <p:sp>
          <p:nvSpPr>
            <p:cNvPr id="19" name="모서리가 둥근 직사각형 18"/>
            <p:cNvSpPr/>
            <p:nvPr/>
          </p:nvSpPr>
          <p:spPr bwMode="auto">
            <a:xfrm>
              <a:off x="2987924" y="3272125"/>
              <a:ext cx="1354251" cy="504056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sz="110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007763" y="3279311"/>
              <a:ext cx="1334412" cy="487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prstClr val="black"/>
                  </a:solidFill>
                </a:rPr>
                <a:t>rAnalysis4CC</a:t>
              </a:r>
              <a:endParaRPr lang="ko-KR" altLang="en-US" sz="11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1252695" y="3646504"/>
            <a:ext cx="1127169" cy="270543"/>
            <a:chOff x="2987924" y="3272125"/>
            <a:chExt cx="1354251" cy="504056"/>
          </a:xfrm>
        </p:grpSpPr>
        <p:sp>
          <p:nvSpPr>
            <p:cNvPr id="22" name="모서리가 둥근 직사각형 21"/>
            <p:cNvSpPr/>
            <p:nvPr/>
          </p:nvSpPr>
          <p:spPr bwMode="auto">
            <a:xfrm>
              <a:off x="2987924" y="3272125"/>
              <a:ext cx="1354251" cy="504056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sz="110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007763" y="3279311"/>
              <a:ext cx="1334412" cy="487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 err="1">
                  <a:solidFill>
                    <a:prstClr val="black"/>
                  </a:solidFill>
                </a:rPr>
                <a:t>rSQM</a:t>
              </a:r>
              <a:endParaRPr lang="ko-KR" altLang="en-US" sz="11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1231914" y="4007049"/>
            <a:ext cx="1127169" cy="270543"/>
            <a:chOff x="2987924" y="3272125"/>
            <a:chExt cx="1354251" cy="504056"/>
          </a:xfrm>
        </p:grpSpPr>
        <p:sp>
          <p:nvSpPr>
            <p:cNvPr id="25" name="모서리가 둥근 직사각형 24"/>
            <p:cNvSpPr/>
            <p:nvPr/>
          </p:nvSpPr>
          <p:spPr bwMode="auto">
            <a:xfrm>
              <a:off x="2987924" y="3272125"/>
              <a:ext cx="1354251" cy="504056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sz="110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007763" y="3279311"/>
              <a:ext cx="1334412" cy="487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 err="1">
                  <a:solidFill>
                    <a:prstClr val="black"/>
                  </a:solidFill>
                </a:rPr>
                <a:t>rSDQDM</a:t>
              </a:r>
              <a:endParaRPr lang="ko-KR" altLang="en-US" sz="11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269206" y="5576334"/>
            <a:ext cx="1127169" cy="645410"/>
            <a:chOff x="2987924" y="3578488"/>
            <a:chExt cx="1354251" cy="1202479"/>
          </a:xfrm>
        </p:grpSpPr>
        <p:sp>
          <p:nvSpPr>
            <p:cNvPr id="28" name="모서리가 둥근 직사각형 27"/>
            <p:cNvSpPr/>
            <p:nvPr/>
          </p:nvSpPr>
          <p:spPr bwMode="auto">
            <a:xfrm>
              <a:off x="2987924" y="3578488"/>
              <a:ext cx="1354251" cy="1202479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sz="110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007763" y="3598992"/>
              <a:ext cx="1334412" cy="487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 err="1">
                  <a:solidFill>
                    <a:prstClr val="black"/>
                  </a:solidFill>
                </a:rPr>
                <a:t>rSForecast</a:t>
              </a:r>
              <a:endParaRPr lang="ko-KR" altLang="en-US" sz="11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2849025" y="4312778"/>
            <a:ext cx="1127169" cy="270543"/>
            <a:chOff x="2987924" y="3272125"/>
            <a:chExt cx="1354251" cy="504056"/>
          </a:xfrm>
        </p:grpSpPr>
        <p:sp>
          <p:nvSpPr>
            <p:cNvPr id="31" name="모서리가 둥근 직사각형 30"/>
            <p:cNvSpPr/>
            <p:nvPr/>
          </p:nvSpPr>
          <p:spPr bwMode="auto">
            <a:xfrm>
              <a:off x="2987924" y="3272125"/>
              <a:ext cx="1354251" cy="504056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sz="110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007763" y="3279311"/>
              <a:ext cx="1334412" cy="487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 err="1">
                  <a:solidFill>
                    <a:prstClr val="black"/>
                  </a:solidFill>
                </a:rPr>
                <a:t>rDrought</a:t>
              </a:r>
              <a:endParaRPr lang="ko-KR" altLang="en-US" sz="1100" dirty="0">
                <a:solidFill>
                  <a:prstClr val="black"/>
                </a:solidFill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293459" y="5829960"/>
            <a:ext cx="109517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/>
              <a:t>SBC, MWR, </a:t>
            </a:r>
            <a:br>
              <a:rPr lang="en-US" altLang="ko-KR" sz="1000" dirty="0"/>
            </a:br>
            <a:r>
              <a:rPr lang="en-US" altLang="ko-KR" sz="1000" dirty="0"/>
              <a:t>CIR, MWR-</a:t>
            </a:r>
            <a:r>
              <a:rPr lang="en-US" altLang="ko-KR" sz="1000" dirty="0" err="1"/>
              <a:t>Obs</a:t>
            </a:r>
            <a:endParaRPr lang="ko-KR" altLang="en-US" sz="1000" dirty="0"/>
          </a:p>
        </p:txBody>
      </p:sp>
      <p:grpSp>
        <p:nvGrpSpPr>
          <p:cNvPr id="34" name="그룹 33"/>
          <p:cNvGrpSpPr/>
          <p:nvPr/>
        </p:nvGrpSpPr>
        <p:grpSpPr>
          <a:xfrm>
            <a:off x="2857280" y="4727658"/>
            <a:ext cx="1127169" cy="708264"/>
            <a:chOff x="4625086" y="3145396"/>
            <a:chExt cx="1291854" cy="854548"/>
          </a:xfrm>
        </p:grpSpPr>
        <p:grpSp>
          <p:nvGrpSpPr>
            <p:cNvPr id="35" name="그룹 34"/>
            <p:cNvGrpSpPr/>
            <p:nvPr/>
          </p:nvGrpSpPr>
          <p:grpSpPr>
            <a:xfrm>
              <a:off x="4625086" y="3673523"/>
              <a:ext cx="1291854" cy="326421"/>
              <a:chOff x="2987924" y="3272125"/>
              <a:chExt cx="1354251" cy="504056"/>
            </a:xfrm>
          </p:grpSpPr>
          <p:sp>
            <p:nvSpPr>
              <p:cNvPr id="37" name="모서리가 둥근 직사각형 36"/>
              <p:cNvSpPr/>
              <p:nvPr/>
            </p:nvSpPr>
            <p:spPr bwMode="auto">
              <a:xfrm>
                <a:off x="2987924" y="3272125"/>
                <a:ext cx="1354251" cy="504056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0" fontAlgn="base" latinLnBrk="0" hangingPunct="0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 sz="11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3007763" y="3279311"/>
                <a:ext cx="1334412" cy="487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dirty="0">
                    <a:solidFill>
                      <a:prstClr val="black"/>
                    </a:solidFill>
                  </a:rPr>
                  <a:t>SWAT</a:t>
                </a:r>
                <a:endParaRPr lang="ko-KR" altLang="en-US" sz="11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 rot="5400000">
              <a:off x="5213344" y="3099122"/>
              <a:ext cx="507118" cy="599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solidFill>
                    <a:prstClr val="black"/>
                  </a:solidFill>
                </a:rPr>
                <a:t>...</a:t>
              </a:r>
              <a:endParaRPr lang="ko-KR" altLang="en-US" sz="2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1277461" y="4177177"/>
            <a:ext cx="1127169" cy="653138"/>
            <a:chOff x="2814448" y="2481219"/>
            <a:chExt cx="1291854" cy="788037"/>
          </a:xfrm>
        </p:grpSpPr>
        <p:grpSp>
          <p:nvGrpSpPr>
            <p:cNvPr id="40" name="그룹 39"/>
            <p:cNvGrpSpPr/>
            <p:nvPr/>
          </p:nvGrpSpPr>
          <p:grpSpPr>
            <a:xfrm>
              <a:off x="2814448" y="2940334"/>
              <a:ext cx="1291854" cy="328922"/>
              <a:chOff x="2987924" y="3272125"/>
              <a:chExt cx="1354251" cy="507919"/>
            </a:xfrm>
          </p:grpSpPr>
          <p:sp>
            <p:nvSpPr>
              <p:cNvPr id="42" name="모서리가 둥근 직사각형 41"/>
              <p:cNvSpPr/>
              <p:nvPr/>
            </p:nvSpPr>
            <p:spPr bwMode="auto">
              <a:xfrm>
                <a:off x="2987924" y="3272125"/>
                <a:ext cx="1354251" cy="504056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0" fontAlgn="base" latinLnBrk="0" hangingPunct="0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 sz="11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3007763" y="3292632"/>
                <a:ext cx="1334412" cy="487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dirty="0">
                    <a:solidFill>
                      <a:prstClr val="black"/>
                    </a:solidFill>
                  </a:rPr>
                  <a:t>BCCA</a:t>
                </a:r>
                <a:endParaRPr lang="ko-KR" altLang="en-US" sz="11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 rot="5400000">
              <a:off x="3316446" y="2434945"/>
              <a:ext cx="507118" cy="599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solidFill>
                    <a:prstClr val="black"/>
                  </a:solidFill>
                </a:rPr>
                <a:t>...</a:t>
              </a:r>
              <a:endParaRPr lang="ko-KR" altLang="en-US" sz="2800" dirty="0">
                <a:solidFill>
                  <a:prstClr val="black"/>
                </a:solidFill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1436456" y="3396081"/>
            <a:ext cx="2418932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b="1" dirty="0"/>
              <a:t>APCC Integrated Modeling Solution</a:t>
            </a:r>
            <a:endParaRPr lang="ko-KR" altLang="en-US" sz="1100" b="1" dirty="0"/>
          </a:p>
        </p:txBody>
      </p:sp>
      <p:grpSp>
        <p:nvGrpSpPr>
          <p:cNvPr id="45" name="그룹 44"/>
          <p:cNvGrpSpPr/>
          <p:nvPr/>
        </p:nvGrpSpPr>
        <p:grpSpPr>
          <a:xfrm>
            <a:off x="1269978" y="5037236"/>
            <a:ext cx="1127169" cy="272616"/>
            <a:chOff x="2987924" y="3272125"/>
            <a:chExt cx="1354251" cy="507919"/>
          </a:xfrm>
        </p:grpSpPr>
        <p:sp>
          <p:nvSpPr>
            <p:cNvPr id="46" name="모서리가 둥근 직사각형 45"/>
            <p:cNvSpPr/>
            <p:nvPr/>
          </p:nvSpPr>
          <p:spPr bwMode="auto">
            <a:xfrm>
              <a:off x="2987924" y="3272125"/>
              <a:ext cx="1354251" cy="504056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sz="110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007763" y="3292632"/>
              <a:ext cx="1334412" cy="487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prstClr val="black"/>
                  </a:solidFill>
                </a:rPr>
                <a:t>rS2S</a:t>
              </a:r>
              <a:endParaRPr lang="ko-KR" altLang="en-US" sz="11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2847565" y="5559417"/>
            <a:ext cx="1127169" cy="270543"/>
            <a:chOff x="2987924" y="3272125"/>
            <a:chExt cx="1354251" cy="504056"/>
          </a:xfrm>
        </p:grpSpPr>
        <p:sp>
          <p:nvSpPr>
            <p:cNvPr id="49" name="모서리가 둥근 직사각형 48"/>
            <p:cNvSpPr/>
            <p:nvPr/>
          </p:nvSpPr>
          <p:spPr bwMode="auto">
            <a:xfrm>
              <a:off x="2987924" y="3272125"/>
              <a:ext cx="1354251" cy="504056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sz="110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007763" y="3279311"/>
              <a:ext cx="1334412" cy="487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prstClr val="black"/>
                  </a:solidFill>
                </a:rPr>
                <a:t>DSSAT</a:t>
              </a:r>
              <a:endParaRPr lang="ko-KR" altLang="en-US" sz="1100" dirty="0">
                <a:solidFill>
                  <a:prstClr val="black"/>
                </a:solidFill>
              </a:endParaRPr>
            </a:p>
          </p:txBody>
        </p:sp>
      </p:grpSp>
      <p:cxnSp>
        <p:nvCxnSpPr>
          <p:cNvPr id="51" name="직선 화살표 연결선 50"/>
          <p:cNvCxnSpPr>
            <a:endCxn id="19" idx="1"/>
          </p:cNvCxnSpPr>
          <p:nvPr/>
        </p:nvCxnSpPr>
        <p:spPr bwMode="auto">
          <a:xfrm flipV="1">
            <a:off x="2404630" y="3937781"/>
            <a:ext cx="442936" cy="7633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2" name="직선 화살표 연결선 51"/>
          <p:cNvCxnSpPr>
            <a:endCxn id="38" idx="1"/>
          </p:cNvCxnSpPr>
          <p:nvPr/>
        </p:nvCxnSpPr>
        <p:spPr bwMode="auto">
          <a:xfrm>
            <a:off x="2404630" y="4699510"/>
            <a:ext cx="469162" cy="6005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3" name="직선 화살표 연결선 52"/>
          <p:cNvCxnSpPr>
            <a:endCxn id="50" idx="1"/>
          </p:cNvCxnSpPr>
          <p:nvPr/>
        </p:nvCxnSpPr>
        <p:spPr bwMode="auto">
          <a:xfrm>
            <a:off x="2359083" y="4141711"/>
            <a:ext cx="504994" cy="15523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54" name="그룹 53"/>
          <p:cNvGrpSpPr/>
          <p:nvPr/>
        </p:nvGrpSpPr>
        <p:grpSpPr>
          <a:xfrm>
            <a:off x="2855821" y="5954207"/>
            <a:ext cx="1127170" cy="270543"/>
            <a:chOff x="2987923" y="3272125"/>
            <a:chExt cx="1354252" cy="504056"/>
          </a:xfrm>
        </p:grpSpPr>
        <p:sp>
          <p:nvSpPr>
            <p:cNvPr id="55" name="모서리가 둥근 직사각형 54"/>
            <p:cNvSpPr/>
            <p:nvPr/>
          </p:nvSpPr>
          <p:spPr bwMode="auto">
            <a:xfrm>
              <a:off x="2987924" y="3272125"/>
              <a:ext cx="1354251" cy="50405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sz="110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987923" y="3281772"/>
              <a:ext cx="1334412" cy="487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prstClr val="black"/>
                  </a:solidFill>
                </a:rPr>
                <a:t>Python</a:t>
              </a:r>
              <a:endParaRPr lang="ko-KR" altLang="en-US" sz="1100" dirty="0">
                <a:solidFill>
                  <a:prstClr val="black"/>
                </a:solidFill>
              </a:endParaRPr>
            </a:p>
          </p:txBody>
        </p:sp>
      </p:grp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4499443" y="1937722"/>
            <a:ext cx="6390786" cy="31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447786592" descr="EMB00013fbcc06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444" y="3484238"/>
            <a:ext cx="3774558" cy="285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691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C00000"/>
                </a:solidFill>
              </a:rPr>
              <a:t>Partnership #1</a:t>
            </a:r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6968" y="1636776"/>
            <a:ext cx="77358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Domestic Partnership between climate groups</a:t>
            </a:r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ko-K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KMA - APCC</a:t>
            </a:r>
            <a:endParaRPr lang="en-US" altLang="ko-K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APCC supports operational climate prediction activity of KMA via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Climate monitoring/analysis/provision of forecast guidance </a:t>
            </a:r>
            <a:r>
              <a:rPr lang="en-US" altLang="ko-KR" sz="2400" i="1" dirty="0" smtClean="0"/>
              <a:t>(weekly discussion)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Developing updated methods for long range forecast </a:t>
            </a:r>
          </a:p>
        </p:txBody>
      </p:sp>
    </p:spTree>
    <p:extLst>
      <p:ext uri="{BB962C8B-B14F-4D97-AF65-F5344CB8AC3E}">
        <p14:creationId xmlns:p14="http://schemas.microsoft.com/office/powerpoint/2010/main" val="1935023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C00000"/>
                </a:solidFill>
              </a:rPr>
              <a:t>Partnership #1</a:t>
            </a:r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6968" y="1975104"/>
            <a:ext cx="77358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Domestic Partnership between climate groups</a:t>
            </a:r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ko-K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Sharing tasks/roles/support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NHMS, Academia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ko-K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Pro : sustainability, communication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Con : sometimes being competitive, similar capacity</a:t>
            </a:r>
          </a:p>
        </p:txBody>
      </p:sp>
    </p:spTree>
    <p:extLst>
      <p:ext uri="{BB962C8B-B14F-4D97-AF65-F5344CB8AC3E}">
        <p14:creationId xmlns:p14="http://schemas.microsoft.com/office/powerpoint/2010/main" val="2408999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C00000"/>
                </a:solidFill>
              </a:rPr>
              <a:t>Partnership #2</a:t>
            </a:r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9536" y="1690689"/>
            <a:ext cx="77358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International </a:t>
            </a:r>
            <a:r>
              <a:rPr lang="en-US" altLang="ko-KR" sz="2800" dirty="0"/>
              <a:t>p</a:t>
            </a:r>
            <a:r>
              <a:rPr lang="en-US" altLang="ko-KR" sz="2800" dirty="0" smtClean="0"/>
              <a:t>artnership between climate groups</a:t>
            </a:r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ko-K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APCC-NHMSs in Pacific Islands Countries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APCC developed seasonal rainfall forecast tool for Pacific (PICASO)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ko-KR" sz="28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4047156"/>
            <a:ext cx="3232560" cy="238973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8563" y="4047156"/>
            <a:ext cx="3764952" cy="238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01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C00000"/>
                </a:solidFill>
              </a:rPr>
              <a:t>Partnership #2</a:t>
            </a:r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6968" y="1690689"/>
            <a:ext cx="77358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Initiated by a 3yr-project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ko-KR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Ownership : PICASO run by Pacific agency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Sustaining mechanism : APCC involves RCOF as RCC partner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Follow up : high level recognition (Ministers) and GCF project for further development of the tool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1143353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C00000"/>
                </a:solidFill>
              </a:rPr>
              <a:t>Partnership #2</a:t>
            </a:r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6968" y="1975104"/>
            <a:ext cx="773582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International </a:t>
            </a:r>
            <a:r>
              <a:rPr lang="en-US" altLang="ko-KR" sz="2800" dirty="0"/>
              <a:t>p</a:t>
            </a:r>
            <a:r>
              <a:rPr lang="en-US" altLang="ko-KR" sz="2800" dirty="0" smtClean="0"/>
              <a:t>artnership between climate groups</a:t>
            </a:r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ko-K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Technical support/Temporary role sharing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NHMSs, GPCs, Oversea Academia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ko-K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Pro : Capacity building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Con : Sustainability, output </a:t>
            </a:r>
          </a:p>
        </p:txBody>
      </p:sp>
      <p:pic>
        <p:nvPicPr>
          <p:cNvPr id="5124" name="Picture 4" descr="와일드 우드핸들 캠핑용 칼(믹스)/ 주머니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928" y="5157216"/>
            <a:ext cx="1389888" cy="138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칼백화점빅토리녹스 스위스 챔프 1.6795 - SwissChamp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5"/>
          <a:stretch/>
        </p:blipFill>
        <p:spPr bwMode="auto">
          <a:xfrm>
            <a:off x="7159879" y="5029200"/>
            <a:ext cx="1718945" cy="151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47688" y="5605272"/>
            <a:ext cx="512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vs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1061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C00000"/>
                </a:solidFill>
              </a:rPr>
              <a:t>Partnership #3</a:t>
            </a:r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3544" y="1690689"/>
            <a:ext cx="773582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Domestic Partnership between climate and other group</a:t>
            </a:r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ko-K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APCC vs Water Resource manager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APCC provides downscaled rainfall forecast of next season to manage drought condition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ko-K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KMA- WRM discussion is major channel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Not sure it is satisfactory (but they keep asking!)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ko-KR" sz="2400" i="1" dirty="0" smtClean="0"/>
              <a:t>Probably, it is included their SOP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ko-KR" sz="2400" i="1" dirty="0" smtClean="0"/>
              <a:t>They didn’t welcome further intervention such as developing methods of forecast based dam operation</a:t>
            </a:r>
          </a:p>
        </p:txBody>
      </p:sp>
    </p:spTree>
    <p:extLst>
      <p:ext uri="{BB962C8B-B14F-4D97-AF65-F5344CB8AC3E}">
        <p14:creationId xmlns:p14="http://schemas.microsoft.com/office/powerpoint/2010/main" val="2209828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>
                <a:solidFill>
                  <a:srgbClr val="C00000"/>
                </a:solidFill>
              </a:rPr>
              <a:t>Partnership #3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6968" y="1865376"/>
            <a:ext cx="77358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Domestic Partnership between climate and other group</a:t>
            </a:r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ko-K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Provider vs User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NHMS, Governments (other sectors), Public and Private sectors…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ko-K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Pro : If it works well, that’s what we wanted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Con : Usually not working… </a:t>
            </a:r>
          </a:p>
        </p:txBody>
      </p:sp>
    </p:spTree>
    <p:extLst>
      <p:ext uri="{BB962C8B-B14F-4D97-AF65-F5344CB8AC3E}">
        <p14:creationId xmlns:p14="http://schemas.microsoft.com/office/powerpoint/2010/main" val="1959695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C00000"/>
                </a:solidFill>
              </a:rPr>
              <a:t>Partnership #4</a:t>
            </a:r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6888" y="1380744"/>
            <a:ext cx="88971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International </a:t>
            </a:r>
            <a:r>
              <a:rPr lang="en-US" altLang="ko-KR" sz="2800" dirty="0"/>
              <a:t>p</a:t>
            </a:r>
            <a:r>
              <a:rPr lang="en-US" altLang="ko-KR" sz="2800" dirty="0" smtClean="0"/>
              <a:t>artnership between climate and other groups</a:t>
            </a:r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ko-KR" sz="2800" dirty="0"/>
          </a:p>
        </p:txBody>
      </p:sp>
      <p:sp>
        <p:nvSpPr>
          <p:cNvPr id="27" name="내용 개체 틀 2"/>
          <p:cNvSpPr>
            <a:spLocks noGrp="1"/>
          </p:cNvSpPr>
          <p:nvPr>
            <p:ph idx="1"/>
          </p:nvPr>
        </p:nvSpPr>
        <p:spPr>
          <a:xfrm>
            <a:off x="628650" y="1871345"/>
            <a:ext cx="7886700" cy="4351338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CREAMS </a:t>
            </a:r>
            <a:r>
              <a:rPr lang="en-US" altLang="ko-KR" sz="2000" dirty="0"/>
              <a:t>(Climate </a:t>
            </a:r>
            <a:r>
              <a:rPr lang="en-US" altLang="ko-KR" sz="2000" dirty="0" err="1"/>
              <a:t>RElated</a:t>
            </a:r>
            <a:r>
              <a:rPr lang="en-US" altLang="ko-KR" sz="2000" dirty="0"/>
              <a:t> Agricultural risk Management System</a:t>
            </a:r>
            <a:r>
              <a:rPr lang="en-US" altLang="ko-KR" sz="2000" dirty="0" smtClean="0"/>
              <a:t>) : 1vs1</a:t>
            </a:r>
            <a:endParaRPr lang="en-US" altLang="ko-KR" sz="2400" dirty="0"/>
          </a:p>
          <a:p>
            <a:endParaRPr lang="en-US" altLang="ko-KR" sz="2400" dirty="0"/>
          </a:p>
          <a:p>
            <a:endParaRPr lang="en-US" altLang="ko-KR" sz="2400" dirty="0"/>
          </a:p>
          <a:p>
            <a:endParaRPr lang="en-US" altLang="ko-KR" sz="2400" dirty="0"/>
          </a:p>
          <a:p>
            <a:endParaRPr lang="en-US" altLang="ko-KR" sz="2400" dirty="0"/>
          </a:p>
          <a:p>
            <a:endParaRPr lang="en-US" altLang="ko-KR" sz="2400" dirty="0"/>
          </a:p>
          <a:p>
            <a:r>
              <a:rPr lang="en-US" altLang="ko-KR" sz="2400" dirty="0"/>
              <a:t>Seasonal Pest </a:t>
            </a:r>
            <a:r>
              <a:rPr lang="en-US" altLang="ko-KR" sz="2400" dirty="0" smtClean="0"/>
              <a:t>outlook : Multi to Multi </a:t>
            </a:r>
            <a:endParaRPr lang="en-US" altLang="ko-KR" sz="2400" dirty="0"/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" r="1097"/>
          <a:stretch/>
        </p:blipFill>
        <p:spPr bwMode="auto">
          <a:xfrm>
            <a:off x="1183484" y="2451930"/>
            <a:ext cx="3101479" cy="1979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4676657" y="2451930"/>
            <a:ext cx="36559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Seasonal yield </a:t>
            </a:r>
            <a:r>
              <a:rPr lang="en-US" altLang="ko-KR" dirty="0" smtClean="0"/>
              <a:t>outlook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Provide crop management options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Monthly update for Agri. agency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818459" y="4745354"/>
            <a:ext cx="7696891" cy="1963720"/>
            <a:chOff x="0" y="2400994"/>
            <a:chExt cx="8928992" cy="2312325"/>
          </a:xfrm>
        </p:grpSpPr>
        <p:sp>
          <p:nvSpPr>
            <p:cNvPr id="31" name="오른쪽 화살표 30"/>
            <p:cNvSpPr/>
            <p:nvPr/>
          </p:nvSpPr>
          <p:spPr>
            <a:xfrm>
              <a:off x="5743253" y="3054552"/>
              <a:ext cx="683240" cy="1137048"/>
            </a:xfrm>
            <a:prstGeom prst="rightArrow">
              <a:avLst>
                <a:gd name="adj1" fmla="val 50000"/>
                <a:gd name="adj2" fmla="val 77898"/>
              </a:avLst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80000">
                  <a:schemeClr val="bg1">
                    <a:lumMod val="6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kern="0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3006948" y="2863470"/>
              <a:ext cx="2736304" cy="1328129"/>
              <a:chOff x="3217904" y="2623164"/>
              <a:chExt cx="2736304" cy="1301683"/>
            </a:xfrm>
          </p:grpSpPr>
          <p:sp>
            <p:nvSpPr>
              <p:cNvPr id="47" name="모서리가 둥근 직사각형 46"/>
              <p:cNvSpPr/>
              <p:nvPr/>
            </p:nvSpPr>
            <p:spPr bwMode="auto">
              <a:xfrm>
                <a:off x="3217904" y="2819111"/>
                <a:ext cx="2736304" cy="1105736"/>
              </a:xfrm>
              <a:prstGeom prst="roundRect">
                <a:avLst>
                  <a:gd name="adj" fmla="val 6181"/>
                </a:avLst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ko-KR" altLang="en-US" kern="0">
                  <a:solidFill>
                    <a:prstClr val="black"/>
                  </a:solidFill>
                  <a:latin typeface="Times New Roman" pitchFamily="18" charset="0"/>
                  <a:ea typeface="맑은 고딕"/>
                </a:endParaRPr>
              </a:p>
            </p:txBody>
          </p:sp>
          <p:sp>
            <p:nvSpPr>
              <p:cNvPr id="48" name="직사각형 47"/>
              <p:cNvSpPr/>
              <p:nvPr/>
            </p:nvSpPr>
            <p:spPr bwMode="auto">
              <a:xfrm>
                <a:off x="3320851" y="2623164"/>
                <a:ext cx="2532749" cy="335893"/>
              </a:xfrm>
              <a:prstGeom prst="rect">
                <a:avLst/>
              </a:prstGeom>
              <a:gradFill rotWithShape="1">
                <a:gsLst>
                  <a:gs pos="0">
                    <a:sysClr val="windowText" lastClr="000000">
                      <a:tint val="50000"/>
                      <a:satMod val="300000"/>
                    </a:sysClr>
                  </a:gs>
                  <a:gs pos="35000">
                    <a:sysClr val="windowText" lastClr="000000">
                      <a:tint val="37000"/>
                      <a:satMod val="300000"/>
                    </a:sysClr>
                  </a:gs>
                  <a:gs pos="100000">
                    <a:sysClr val="windowText" lastClr="000000">
                      <a:tint val="15000"/>
                      <a:satMod val="350000"/>
                    </a:sysClr>
                  </a:gs>
                </a:gsLst>
                <a:lin ang="16200000" scaled="1"/>
              </a:gradFill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0" rIns="9144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ko-KR" sz="200" b="1" kern="0" spc="-3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  <a:p>
                <a:pPr algn="ctr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ko-KR" b="1" kern="0" spc="-30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itchFamily="50" charset="-127"/>
                    <a:ea typeface="맑은 고딕" pitchFamily="50" charset="-127"/>
                  </a:rPr>
                  <a:t>Rice Pest M</a:t>
                </a:r>
                <a:r>
                  <a:rPr lang="en-US" altLang="ko-KR" b="1" kern="0" spc="-30" dirty="0" err="1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itchFamily="50" charset="-127"/>
                    <a:ea typeface="맑은 고딕" pitchFamily="50" charset="-127"/>
                  </a:rPr>
                  <a:t>odel</a:t>
                </a:r>
                <a:endParaRPr lang="en-US" altLang="ko-KR" b="1" kern="0" spc="-3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endParaRPr>
              </a:p>
              <a:p>
                <a:pPr algn="ctr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ko-KR" sz="800" b="1" kern="0" spc="-3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33" name="직사각형 32"/>
            <p:cNvSpPr/>
            <p:nvPr/>
          </p:nvSpPr>
          <p:spPr bwMode="auto">
            <a:xfrm>
              <a:off x="3119520" y="3346072"/>
              <a:ext cx="2523124" cy="69200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ko-KR" sz="200" b="1" kern="0" spc="-8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b="1" kern="0" spc="-8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rPr>
                <a:t>Process-based/</a:t>
              </a:r>
            </a:p>
            <a:p>
              <a:pPr algn="ctr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b="1" kern="0" spc="-8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rPr>
                <a:t>Empirical Models</a:t>
              </a:r>
            </a:p>
          </p:txBody>
        </p:sp>
        <p:sp>
          <p:nvSpPr>
            <p:cNvPr id="34" name="오른쪽 화살표 33"/>
            <p:cNvSpPr/>
            <p:nvPr/>
          </p:nvSpPr>
          <p:spPr>
            <a:xfrm>
              <a:off x="2003814" y="3372528"/>
              <a:ext cx="1085060" cy="438883"/>
            </a:xfrm>
            <a:prstGeom prst="rightArrow">
              <a:avLst>
                <a:gd name="adj1" fmla="val 50000"/>
                <a:gd name="adj2" fmla="val 62606"/>
              </a:avLst>
            </a:prstGeom>
            <a:solidFill>
              <a:sysClr val="windowText" lastClr="000000">
                <a:lumMod val="85000"/>
                <a:lumOff val="15000"/>
                <a:alpha val="47000"/>
              </a:sysClr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kern="0">
                <a:solidFill>
                  <a:prstClr val="white"/>
                </a:solidFill>
                <a:latin typeface="맑은 고딕"/>
                <a:ea typeface="맑은 고딕"/>
              </a:endParaRPr>
            </a:p>
          </p:txBody>
        </p:sp>
        <p:grpSp>
          <p:nvGrpSpPr>
            <p:cNvPr id="35" name="그룹 34"/>
            <p:cNvGrpSpPr/>
            <p:nvPr/>
          </p:nvGrpSpPr>
          <p:grpSpPr>
            <a:xfrm>
              <a:off x="2098720" y="2838528"/>
              <a:ext cx="461665" cy="1440159"/>
              <a:chOff x="2356900" y="2098074"/>
              <a:chExt cx="607585" cy="1440159"/>
            </a:xfrm>
          </p:grpSpPr>
          <p:sp>
            <p:nvSpPr>
              <p:cNvPr id="45" name="모서리가 둥근 직사각형 44"/>
              <p:cNvSpPr/>
              <p:nvPr/>
            </p:nvSpPr>
            <p:spPr bwMode="auto">
              <a:xfrm>
                <a:off x="2391621" y="2131734"/>
                <a:ext cx="566799" cy="1406499"/>
              </a:xfrm>
              <a:prstGeom prst="roundRect">
                <a:avLst>
                  <a:gd name="adj" fmla="val 7415"/>
                </a:avLst>
              </a:prstGeom>
              <a:solidFill>
                <a:sysClr val="windowText" lastClr="000000"/>
              </a:solidFill>
              <a:ln w="38100" cap="flat" cmpd="sng" algn="ctr">
                <a:solidFill>
                  <a:sysClr val="window" lastClr="FFFFFF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ko-KR" altLang="en-US" sz="1600" kern="0">
                  <a:solidFill>
                    <a:prstClr val="black"/>
                  </a:solidFill>
                  <a:latin typeface="Times New Roman" pitchFamily="18" charset="0"/>
                  <a:ea typeface="맑은 고딕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 rot="16200000">
                <a:off x="1941586" y="2513388"/>
                <a:ext cx="1438214" cy="6075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latinLnBrk="0">
                  <a:defRPr/>
                </a:pPr>
                <a:r>
                  <a:rPr lang="en-US" altLang="ko-KR" sz="1200" b="1" kern="0" dirty="0"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Spatial/Temporal</a:t>
                </a:r>
              </a:p>
              <a:p>
                <a:pPr algn="ctr" latinLnBrk="0">
                  <a:defRPr/>
                </a:pPr>
                <a:r>
                  <a:rPr lang="en-US" altLang="ko-KR" sz="1200" b="1" kern="0" dirty="0">
                    <a:solidFill>
                      <a:prstClr val="white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Downscaling</a:t>
                </a:r>
                <a:endParaRPr lang="ko-KR" altLang="en-US" sz="1200" b="1" kern="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36" name="그룹 35"/>
            <p:cNvGrpSpPr/>
            <p:nvPr/>
          </p:nvGrpSpPr>
          <p:grpSpPr>
            <a:xfrm>
              <a:off x="0" y="3001849"/>
              <a:ext cx="2016899" cy="1139244"/>
              <a:chOff x="210956" y="2115089"/>
              <a:chExt cx="2016899" cy="1421924"/>
            </a:xfrm>
          </p:grpSpPr>
          <p:sp>
            <p:nvSpPr>
              <p:cNvPr id="41" name="순서도: 대체 처리 40"/>
              <p:cNvSpPr/>
              <p:nvPr/>
            </p:nvSpPr>
            <p:spPr>
              <a:xfrm>
                <a:off x="395536" y="2132251"/>
                <a:ext cx="1804330" cy="1404762"/>
              </a:xfrm>
              <a:prstGeom prst="flowChartAlternateProcess">
                <a:avLst/>
              </a:prstGeom>
              <a:gradFill rotWithShape="1">
                <a:gsLst>
                  <a:gs pos="0">
                    <a:sysClr val="windowText" lastClr="000000">
                      <a:lumMod val="75000"/>
                      <a:lumOff val="25000"/>
                    </a:sysClr>
                  </a:gs>
                  <a:gs pos="80000">
                    <a:sysClr val="windowText" lastClr="000000">
                      <a:lumMod val="85000"/>
                      <a:lumOff val="15000"/>
                    </a:sysClr>
                  </a:gs>
                  <a:gs pos="100000">
                    <a:sysClr val="windowText" lastClr="000000">
                      <a:lumMod val="85000"/>
                      <a:lumOff val="15000"/>
                    </a:sysClr>
                  </a:gs>
                </a:gsLst>
                <a:lin ang="16200000" scaled="0"/>
              </a:gradFill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algn="ctr" latinLnBrk="0">
                  <a:defRPr/>
                </a:pPr>
                <a:endParaRPr lang="ko-KR" altLang="en-US" kern="0">
                  <a:solidFill>
                    <a:prstClr val="white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395536" y="2115089"/>
                <a:ext cx="1804330" cy="6530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latinLnBrk="0">
                  <a:defRPr/>
                </a:pPr>
                <a:r>
                  <a:rPr lang="en-US" altLang="ko-KR" sz="1400" b="1" kern="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/>
                    <a:ea typeface="맑은 고딕"/>
                  </a:rPr>
                  <a:t>Seasonal Climate Forecasts</a:t>
                </a:r>
              </a:p>
            </p:txBody>
          </p:sp>
          <p:sp>
            <p:nvSpPr>
              <p:cNvPr id="43" name="순서도: 대체 처리 42"/>
              <p:cNvSpPr/>
              <p:nvPr/>
            </p:nvSpPr>
            <p:spPr>
              <a:xfrm>
                <a:off x="523152" y="2785297"/>
                <a:ext cx="1571600" cy="256273"/>
              </a:xfrm>
              <a:prstGeom prst="flowChartAlternateProcess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latinLnBrk="0">
                  <a:defRPr/>
                </a:pPr>
                <a:r>
                  <a:rPr lang="en-US" altLang="ko-KR" sz="1400" kern="0" dirty="0">
                    <a:solidFill>
                      <a:prstClr val="black"/>
                    </a:solidFill>
                    <a:latin typeface="맑은 고딕"/>
                    <a:ea typeface="맑은 고딕"/>
                  </a:rPr>
                  <a:t>up to 3m lead</a:t>
                </a:r>
                <a:endParaRPr lang="ko-KR" altLang="en-US" sz="1400" kern="0" dirty="0">
                  <a:solidFill>
                    <a:prstClr val="black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210956" y="2994965"/>
                <a:ext cx="2016899" cy="4225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108000" latinLnBrk="0">
                  <a:buFont typeface="Wingdings" pitchFamily="2" charset="2"/>
                  <a:buChar char="§"/>
                  <a:defRPr/>
                </a:pPr>
                <a:r>
                  <a:rPr lang="ko-KR" altLang="en-US" sz="1600" b="1" kern="0" dirty="0">
                    <a:solidFill>
                      <a:prstClr val="white"/>
                    </a:solidFill>
                    <a:latin typeface="맑은 고딕"/>
                    <a:ea typeface="맑은 고딕"/>
                  </a:rPr>
                  <a:t> </a:t>
                </a:r>
                <a:r>
                  <a:rPr lang="en-US" altLang="ko-KR" sz="1600" b="1" kern="0" dirty="0">
                    <a:solidFill>
                      <a:prstClr val="white"/>
                    </a:solidFill>
                    <a:latin typeface="맑은 고딕"/>
                    <a:ea typeface="맑은 고딕"/>
                  </a:rPr>
                  <a:t>temp., prec., …</a:t>
                </a:r>
              </a:p>
            </p:txBody>
          </p:sp>
        </p:grpSp>
        <p:grpSp>
          <p:nvGrpSpPr>
            <p:cNvPr id="37" name="그룹 36"/>
            <p:cNvGrpSpPr/>
            <p:nvPr/>
          </p:nvGrpSpPr>
          <p:grpSpPr>
            <a:xfrm>
              <a:off x="6483950" y="2634254"/>
              <a:ext cx="2445042" cy="2079065"/>
              <a:chOff x="6367041" y="1484863"/>
              <a:chExt cx="2445042" cy="2474656"/>
            </a:xfrm>
          </p:grpSpPr>
          <p:sp>
            <p:nvSpPr>
              <p:cNvPr id="39" name="모서리가 둥근 직사각형 38"/>
              <p:cNvSpPr/>
              <p:nvPr/>
            </p:nvSpPr>
            <p:spPr>
              <a:xfrm>
                <a:off x="6367041" y="1484863"/>
                <a:ext cx="2381423" cy="2421726"/>
              </a:xfrm>
              <a:prstGeom prst="roundRect">
                <a:avLst>
                  <a:gd name="adj" fmla="val 8565"/>
                </a:avLst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  <p:txBody>
              <a:bodyPr rtlCol="0" anchor="ctr"/>
              <a:lstStyle/>
              <a:p>
                <a:pPr algn="ctr" latinLnBrk="0">
                  <a:defRPr/>
                </a:pPr>
                <a:endParaRPr lang="ko-KR" altLang="en-US" kern="0">
                  <a:solidFill>
                    <a:prstClr val="black"/>
                  </a:solidFill>
                  <a:latin typeface="맑은 고딕"/>
                  <a:ea typeface="맑은 고딕"/>
                </a:endParaRPr>
              </a:p>
            </p:txBody>
          </p:sp>
          <p:pic>
            <p:nvPicPr>
              <p:cNvPr id="40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03097" y="1512753"/>
                <a:ext cx="2408986" cy="24467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38" name="TextBox 37"/>
            <p:cNvSpPr txBox="1"/>
            <p:nvPr/>
          </p:nvSpPr>
          <p:spPr>
            <a:xfrm>
              <a:off x="6639976" y="2400994"/>
              <a:ext cx="2076991" cy="307777"/>
            </a:xfrm>
            <a:prstGeom prst="rect">
              <a:avLst/>
            </a:prstGeom>
            <a:solidFill>
              <a:sysClr val="window" lastClr="FFFFFF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36000" rIns="36000" rtlCol="0">
              <a:spAutoFit/>
            </a:bodyPr>
            <a:lstStyle/>
            <a:p>
              <a:pPr algn="ctr" latinLnBrk="0">
                <a:defRPr/>
              </a:pPr>
              <a:r>
                <a:rPr lang="en-US" altLang="ko-KR" sz="1400" b="1" kern="0" dirty="0">
                  <a:solidFill>
                    <a:prstClr val="black"/>
                  </a:solidFill>
                  <a:latin typeface="맑은 고딕"/>
                  <a:ea typeface="맑은 고딕"/>
                </a:rPr>
                <a:t>Seasonal Pest Outlook</a:t>
              </a:r>
              <a:endParaRPr lang="ko-KR" altLang="en-US" sz="1400" b="1" kern="0" dirty="0">
                <a:solidFill>
                  <a:prstClr val="black"/>
                </a:solidFill>
                <a:latin typeface="맑은 고딕"/>
                <a:ea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298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C00000"/>
                </a:solidFill>
              </a:rPr>
              <a:t>Partnership #4</a:t>
            </a:r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6968" y="1975104"/>
            <a:ext cx="77358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International </a:t>
            </a:r>
            <a:r>
              <a:rPr lang="en-US" altLang="ko-KR" sz="2800" dirty="0"/>
              <a:t>p</a:t>
            </a:r>
            <a:r>
              <a:rPr lang="en-US" altLang="ko-KR" sz="2800" dirty="0" smtClean="0"/>
              <a:t>artnership between climate and other groups</a:t>
            </a:r>
            <a:endParaRPr lang="en-US" altLang="ko-KR" dirty="0" smtClean="0"/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ko-K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Project based (mostly)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NHMSs, many players (Aid agency, Tech., Consultants…)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ko-K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Pro : Capacity building/Experiencing end to end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Con : sustainability, delaying</a:t>
            </a:r>
          </a:p>
        </p:txBody>
      </p:sp>
    </p:spTree>
    <p:extLst>
      <p:ext uri="{BB962C8B-B14F-4D97-AF65-F5344CB8AC3E}">
        <p14:creationId xmlns:p14="http://schemas.microsoft.com/office/powerpoint/2010/main" val="3127392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002060"/>
                </a:solidFill>
              </a:rPr>
              <a:t>Developing Partnership</a:t>
            </a:r>
            <a:endParaRPr lang="ko-KR" altLang="en-US" dirty="0">
              <a:solidFill>
                <a:srgbClr val="002060"/>
              </a:solidFill>
            </a:endParaRPr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between provider and user (3</a:t>
            </a:r>
            <a:r>
              <a:rPr lang="en-US" altLang="ko-KR" baseline="30000" dirty="0" smtClean="0"/>
              <a:t>rd</a:t>
            </a:r>
            <a:r>
              <a:rPr lang="en-US" altLang="ko-KR" dirty="0" smtClean="0"/>
              <a:t> partnership)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035298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C00000"/>
                </a:solidFill>
              </a:rPr>
              <a:t>Barriers</a:t>
            </a:r>
            <a:endParaRPr lang="ko-KR" altLang="en-US" sz="3600" dirty="0">
              <a:solidFill>
                <a:srgbClr val="C00000"/>
              </a:solidFill>
            </a:endParaRPr>
          </a:p>
        </p:txBody>
      </p:sp>
      <p:sp>
        <p:nvSpPr>
          <p:cNvPr id="10" name="내용 개체 틀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Credibility (reliability) of forecast information</a:t>
            </a:r>
          </a:p>
          <a:p>
            <a:r>
              <a:rPr lang="en-US" altLang="ko-KR" dirty="0"/>
              <a:t>Relevance of information for the decision context</a:t>
            </a:r>
          </a:p>
          <a:p>
            <a:r>
              <a:rPr lang="en-US" altLang="ko-KR" dirty="0"/>
              <a:t>Awareness or Accessibility of information </a:t>
            </a:r>
          </a:p>
          <a:p>
            <a:r>
              <a:rPr lang="en-US" altLang="ko-KR" dirty="0"/>
              <a:t>Institutional tendency (culture?) of users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3627" y="5992297"/>
            <a:ext cx="6787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How to create “</a:t>
            </a:r>
            <a:r>
              <a:rPr lang="en-US" altLang="ko-KR" dirty="0">
                <a:solidFill>
                  <a:srgbClr val="FF0000"/>
                </a:solidFill>
              </a:rPr>
              <a:t>early adopters</a:t>
            </a:r>
            <a:r>
              <a:rPr lang="en-US" altLang="ko-KR" dirty="0"/>
              <a:t>” of climate information?  : clear reward </a:t>
            </a:r>
            <a:endParaRPr lang="ko-KR" altLang="en-US" dirty="0"/>
          </a:p>
        </p:txBody>
      </p:sp>
      <p:pic>
        <p:nvPicPr>
          <p:cNvPr id="6" name="Google Shape;67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20788" y="3771661"/>
            <a:ext cx="6584185" cy="20359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683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C00000"/>
                </a:solidFill>
              </a:rPr>
              <a:t>Tailoring climate information</a:t>
            </a:r>
            <a:endParaRPr lang="ko-KR" altLang="en-US" sz="3600" dirty="0">
              <a:solidFill>
                <a:srgbClr val="C00000"/>
              </a:solidFill>
            </a:endParaRPr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Transforming information to enhance relevance (and reliability) </a:t>
            </a:r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Scale : Climate info. &gt;&gt; user interest</a:t>
            </a:r>
          </a:p>
          <a:p>
            <a:pPr lvl="1"/>
            <a:r>
              <a:rPr lang="en-US" altLang="ko-KR" dirty="0"/>
              <a:t>Statistical downscaling</a:t>
            </a:r>
          </a:p>
          <a:p>
            <a:r>
              <a:rPr lang="en-US" altLang="ko-KR" dirty="0"/>
              <a:t>Form (output) : lack of knowhow to use the info. </a:t>
            </a:r>
          </a:p>
          <a:p>
            <a:pPr lvl="1"/>
            <a:r>
              <a:rPr lang="en-US" altLang="ko-KR" dirty="0"/>
              <a:t>Statistical analysis of model output </a:t>
            </a:r>
          </a:p>
          <a:p>
            <a:pPr lvl="1"/>
            <a:r>
              <a:rPr lang="en-US" altLang="ko-KR" dirty="0"/>
              <a:t>Impact modeling </a:t>
            </a:r>
          </a:p>
        </p:txBody>
      </p:sp>
      <p:graphicFrame>
        <p:nvGraphicFramePr>
          <p:cNvPr id="7" name="다이어그램 6"/>
          <p:cNvGraphicFramePr/>
          <p:nvPr>
            <p:extLst/>
          </p:nvPr>
        </p:nvGraphicFramePr>
        <p:xfrm>
          <a:off x="1576668" y="2578036"/>
          <a:ext cx="5917640" cy="11858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타원 4"/>
          <p:cNvSpPr/>
          <p:nvPr/>
        </p:nvSpPr>
        <p:spPr>
          <a:xfrm>
            <a:off x="3370521" y="2902688"/>
            <a:ext cx="616688" cy="56352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855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C00000"/>
                </a:solidFill>
              </a:rPr>
              <a:t>Issues in tailoring</a:t>
            </a:r>
            <a:endParaRPr lang="ko-KR" altLang="en-US" sz="1600" dirty="0">
              <a:solidFill>
                <a:srgbClr val="C00000"/>
              </a:solidFill>
            </a:endParaRPr>
          </a:p>
        </p:txBody>
      </p:sp>
      <p:sp>
        <p:nvSpPr>
          <p:cNvPr id="10" name="내용 개체 틀 2"/>
          <p:cNvSpPr>
            <a:spLocks noGrp="1"/>
          </p:cNvSpPr>
          <p:nvPr>
            <p:ph idx="1"/>
          </p:nvPr>
        </p:nvSpPr>
        <p:spPr>
          <a:xfrm>
            <a:off x="628650" y="1825625"/>
            <a:ext cx="8217638" cy="4351338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Distortion of Information </a:t>
            </a:r>
          </a:p>
          <a:p>
            <a:pPr lvl="1"/>
            <a:r>
              <a:rPr lang="en-US" altLang="ko-KR" dirty="0"/>
              <a:t>Mismatch between Downscaled information and Original information</a:t>
            </a:r>
          </a:p>
          <a:p>
            <a:pPr lvl="1"/>
            <a:r>
              <a:rPr lang="en-US" altLang="ko-KR" dirty="0"/>
              <a:t>Maintain main “message” of Original output</a:t>
            </a:r>
          </a:p>
          <a:p>
            <a:pPr lvl="1"/>
            <a:r>
              <a:rPr lang="en-US" altLang="ko-KR" dirty="0"/>
              <a:t>Cautious and Physically sound calibration (e.g. systematic error correction)</a:t>
            </a:r>
          </a:p>
          <a:p>
            <a:pPr lvl="1"/>
            <a:endParaRPr lang="en-US" altLang="ko-KR" dirty="0"/>
          </a:p>
          <a:p>
            <a:r>
              <a:rPr lang="en-US" altLang="ko-KR" sz="2400" dirty="0"/>
              <a:t>Uncertainty</a:t>
            </a:r>
          </a:p>
          <a:p>
            <a:pPr lvl="1"/>
            <a:r>
              <a:rPr lang="en-US" altLang="ko-KR" dirty="0"/>
              <a:t>Impact model may add uncertainty (use multi models)</a:t>
            </a:r>
          </a:p>
          <a:p>
            <a:pPr lvl="1"/>
            <a:r>
              <a:rPr lang="en-US" altLang="ko-KR" dirty="0"/>
              <a:t>Does it matter?</a:t>
            </a:r>
          </a:p>
          <a:p>
            <a:pPr lvl="1"/>
            <a:r>
              <a:rPr lang="en-US" altLang="ko-KR" dirty="0"/>
              <a:t>Strategic communication and/or co-production 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92368" y="1690689"/>
            <a:ext cx="7050918" cy="379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47173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323964" cy="1325563"/>
          </a:xfrm>
        </p:spPr>
        <p:txBody>
          <a:bodyPr/>
          <a:lstStyle/>
          <a:p>
            <a:r>
              <a:rPr lang="en-US" altLang="ko-KR" dirty="0">
                <a:solidFill>
                  <a:srgbClr val="C00000"/>
                </a:solidFill>
              </a:rPr>
              <a:t>Review on ENSO may be interesting</a:t>
            </a:r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Testbed for climate prediction in decision making</a:t>
            </a:r>
          </a:p>
          <a:p>
            <a:r>
              <a:rPr lang="en-US" altLang="ko-KR" dirty="0"/>
              <a:t>Climate info. without Tailoring </a:t>
            </a:r>
          </a:p>
          <a:p>
            <a:r>
              <a:rPr lang="en-US" altLang="ko-KR" dirty="0"/>
              <a:t>What make ENSO info. be perceived as ‘useful’ info.</a:t>
            </a:r>
          </a:p>
          <a:p>
            <a:pPr lvl="1"/>
            <a:r>
              <a:rPr lang="en-US" altLang="ko-KR" dirty="0"/>
              <a:t>Celebrity</a:t>
            </a:r>
          </a:p>
          <a:p>
            <a:pPr lvl="1"/>
            <a:r>
              <a:rPr lang="en-US" altLang="ko-KR" dirty="0"/>
              <a:t>well </a:t>
            </a:r>
            <a:r>
              <a:rPr lang="en-US" altLang="ko-KR" dirty="0">
                <a:solidFill>
                  <a:srgbClr val="7030A0"/>
                </a:solidFill>
              </a:rPr>
              <a:t>predicted</a:t>
            </a:r>
            <a:r>
              <a:rPr lang="en-US" altLang="ko-KR" dirty="0"/>
              <a:t> (and studied)</a:t>
            </a:r>
          </a:p>
          <a:p>
            <a:pPr lvl="1"/>
            <a:r>
              <a:rPr lang="en-US" altLang="ko-KR" dirty="0"/>
              <a:t>well </a:t>
            </a:r>
            <a:r>
              <a:rPr lang="en-US" altLang="ko-KR" dirty="0">
                <a:solidFill>
                  <a:srgbClr val="0070C0"/>
                </a:solidFill>
              </a:rPr>
              <a:t>evaluated impacts</a:t>
            </a:r>
          </a:p>
          <a:p>
            <a:pPr lvl="1"/>
            <a:endParaRPr lang="en-US" altLang="ko-KR" dirty="0">
              <a:solidFill>
                <a:srgbClr val="0070C0"/>
              </a:solidFill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16" b="5239"/>
          <a:stretch/>
        </p:blipFill>
        <p:spPr bwMode="auto">
          <a:xfrm>
            <a:off x="4670944" y="4295553"/>
            <a:ext cx="4179006" cy="256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0930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C00000"/>
                </a:solidFill>
              </a:rPr>
              <a:t>We need to be prepared</a:t>
            </a:r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49" y="1825625"/>
            <a:ext cx="8068783" cy="4351338"/>
          </a:xfrm>
        </p:spPr>
        <p:txBody>
          <a:bodyPr/>
          <a:lstStyle/>
          <a:p>
            <a:r>
              <a:rPr lang="en-US" altLang="ko-KR" dirty="0" smtClean="0"/>
              <a:t>To </a:t>
            </a:r>
            <a:r>
              <a:rPr lang="en-US" altLang="ko-KR" dirty="0"/>
              <a:t>enhance uptake of climate information in decision making, transforming (tailoring) of information is needed </a:t>
            </a:r>
          </a:p>
          <a:p>
            <a:pPr lvl="1"/>
            <a:r>
              <a:rPr lang="en-US" altLang="ko-KR" dirty="0"/>
              <a:t>Scales, Form of information matter</a:t>
            </a:r>
          </a:p>
          <a:p>
            <a:r>
              <a:rPr lang="en-US" altLang="ko-KR" dirty="0"/>
              <a:t>Not only information contents but also credibility and valuation are important  </a:t>
            </a:r>
            <a:endParaRPr lang="ko-KR" altLang="en-US" dirty="0"/>
          </a:p>
        </p:txBody>
      </p:sp>
      <p:cxnSp>
        <p:nvCxnSpPr>
          <p:cNvPr id="5" name="직선 화살표 연결선 4"/>
          <p:cNvCxnSpPr/>
          <p:nvPr/>
        </p:nvCxnSpPr>
        <p:spPr>
          <a:xfrm>
            <a:off x="2184353" y="4486089"/>
            <a:ext cx="0" cy="505969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02120" y="4992058"/>
            <a:ext cx="3997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Reward to create early adopters</a:t>
            </a:r>
            <a:endParaRPr lang="ko-KR" altLang="en-US" dirty="0"/>
          </a:p>
        </p:txBody>
      </p:sp>
      <p:cxnSp>
        <p:nvCxnSpPr>
          <p:cNvPr id="7" name="직선 화살표 연결선 6"/>
          <p:cNvCxnSpPr/>
          <p:nvPr/>
        </p:nvCxnSpPr>
        <p:spPr>
          <a:xfrm>
            <a:off x="7382344" y="4078764"/>
            <a:ext cx="0" cy="373697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565647" y="4452461"/>
            <a:ext cx="3997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Fundamental aspect of forecast info.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0389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C00000"/>
                </a:solidFill>
              </a:rPr>
              <a:t>To be clear</a:t>
            </a:r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6968" y="1581912"/>
            <a:ext cx="7735824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What do you want to achieve through the partnership?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altLang="ko-KR" sz="2400" dirty="0" smtClean="0"/>
              <a:t>Small and clear victory is better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endParaRPr lang="en-US" altLang="ko-KR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What does your partner want (can you give it to them?)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altLang="ko-KR" sz="2400" dirty="0" smtClean="0"/>
              <a:t>You have to listen first and don’t be frustrated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endParaRPr lang="en-US" altLang="ko-KR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(most important) How to maintain partnership?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altLang="ko-KR" sz="2400" dirty="0" smtClean="0"/>
              <a:t>Meeting Mechanism (NFCS?)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altLang="ko-KR" sz="2400" dirty="0" smtClean="0"/>
              <a:t>Key person (at least for initiation)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altLang="ko-KR" sz="2400" dirty="0" smtClean="0"/>
              <a:t>Passion (minimal </a:t>
            </a:r>
            <a:r>
              <a:rPr lang="en-US" altLang="ko-KR" sz="2400" dirty="0" err="1" smtClean="0"/>
              <a:t>maintanence</a:t>
            </a:r>
            <a:r>
              <a:rPr lang="en-US" altLang="ko-KR" sz="2400" dirty="0" smtClean="0"/>
              <a:t>)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altLang="ko-KR" sz="2400" dirty="0" smtClean="0"/>
              <a:t>Legislation/SOP</a:t>
            </a:r>
          </a:p>
        </p:txBody>
      </p:sp>
    </p:spTree>
    <p:extLst>
      <p:ext uri="{BB962C8B-B14F-4D97-AF65-F5344CB8AC3E}">
        <p14:creationId xmlns:p14="http://schemas.microsoft.com/office/powerpoint/2010/main" val="3783500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87752" y="2304288"/>
            <a:ext cx="396849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 smtClean="0">
                <a:latin typeface="Comic Sans MS" panose="030F0702030302020204" pitchFamily="66" charset="0"/>
              </a:rPr>
              <a:t>Thank you</a:t>
            </a:r>
          </a:p>
          <a:p>
            <a:pPr algn="ctr"/>
            <a:endParaRPr lang="en-US" altLang="ko-KR" sz="6000" dirty="0"/>
          </a:p>
          <a:p>
            <a:pPr algn="ctr"/>
            <a:r>
              <a:rPr lang="en-US" altLang="ko-KR" sz="2800" dirty="0" smtClean="0">
                <a:latin typeface="+mj-lt"/>
              </a:rPr>
              <a:t>jhyoo@apcc21.org </a:t>
            </a:r>
            <a:endParaRPr lang="ko-KR" alt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06172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12858</TotalTime>
  <Words>837</Words>
  <Application>Microsoft Office PowerPoint</Application>
  <PresentationFormat>화면 슬라이드 쇼(4:3)</PresentationFormat>
  <Paragraphs>186</Paragraphs>
  <Slides>23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32" baseType="lpstr">
      <vt:lpstr>나눔고딕</vt:lpstr>
      <vt:lpstr>맑은 고딕</vt:lpstr>
      <vt:lpstr>Arial</vt:lpstr>
      <vt:lpstr>Calibri</vt:lpstr>
      <vt:lpstr>Calibri Light</vt:lpstr>
      <vt:lpstr>Comic Sans MS</vt:lpstr>
      <vt:lpstr>Times New Roman</vt:lpstr>
      <vt:lpstr>Wingdings</vt:lpstr>
      <vt:lpstr>Office 테마</vt:lpstr>
      <vt:lpstr>Developing partnership for using climate data </vt:lpstr>
      <vt:lpstr>Using climate information</vt:lpstr>
      <vt:lpstr>Partnership</vt:lpstr>
      <vt:lpstr>APEC Climate Center</vt:lpstr>
      <vt:lpstr>Products (seasonal and subseasonal)</vt:lpstr>
      <vt:lpstr>Tools</vt:lpstr>
      <vt:lpstr>Partnership #1</vt:lpstr>
      <vt:lpstr>Partnership #1</vt:lpstr>
      <vt:lpstr>Partnership #2</vt:lpstr>
      <vt:lpstr>Partnership #2</vt:lpstr>
      <vt:lpstr>Partnership #2</vt:lpstr>
      <vt:lpstr>Partnership #3</vt:lpstr>
      <vt:lpstr>Partnership #3</vt:lpstr>
      <vt:lpstr>Partnership #4</vt:lpstr>
      <vt:lpstr>Partnership #4</vt:lpstr>
      <vt:lpstr>Developing Partnership</vt:lpstr>
      <vt:lpstr>Barriers</vt:lpstr>
      <vt:lpstr>Tailoring climate information</vt:lpstr>
      <vt:lpstr>Issues in tailoring</vt:lpstr>
      <vt:lpstr>Review on ENSO may be interesting</vt:lpstr>
      <vt:lpstr>We need to be prepared</vt:lpstr>
      <vt:lpstr>To be clear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yoo</dc:creator>
  <cp:lastModifiedBy>APCC-LT-42</cp:lastModifiedBy>
  <cp:revision>73</cp:revision>
  <dcterms:created xsi:type="dcterms:W3CDTF">2016-09-14T21:23:27Z</dcterms:created>
  <dcterms:modified xsi:type="dcterms:W3CDTF">2021-11-16T14:18:36Z</dcterms:modified>
</cp:coreProperties>
</file>