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72" r:id="rId5"/>
    <p:sldId id="1327" r:id="rId6"/>
    <p:sldId id="1328" r:id="rId7"/>
    <p:sldId id="1329" r:id="rId8"/>
    <p:sldId id="1351" r:id="rId9"/>
    <p:sldId id="1330" r:id="rId10"/>
    <p:sldId id="1355" r:id="rId11"/>
    <p:sldId id="256" r:id="rId12"/>
    <p:sldId id="1340" r:id="rId13"/>
    <p:sldId id="1354" r:id="rId14"/>
    <p:sldId id="1352" r:id="rId15"/>
    <p:sldId id="26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B14563-6498-4912-B970-ADC2CB456461}" v="230" dt="2024-04-16T12:30:27.3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sia Alexieva" userId="e57645f5-582d-4337-a6d7-1b64a4eb37d3" providerId="ADAL" clId="{F2B14563-6498-4912-B970-ADC2CB456461}"/>
    <pc:docChg chg="undo redo custSel addSld delSld modSld">
      <pc:chgData name="Assia Alexieva" userId="e57645f5-582d-4337-a6d7-1b64a4eb37d3" providerId="ADAL" clId="{F2B14563-6498-4912-B970-ADC2CB456461}" dt="2024-04-16T13:39:51.254" v="931" actId="20577"/>
      <pc:docMkLst>
        <pc:docMk/>
      </pc:docMkLst>
      <pc:sldChg chg="modSp add mod">
        <pc:chgData name="Assia Alexieva" userId="e57645f5-582d-4337-a6d7-1b64a4eb37d3" providerId="ADAL" clId="{F2B14563-6498-4912-B970-ADC2CB456461}" dt="2024-04-16T12:42:28.242" v="918" actId="1076"/>
        <pc:sldMkLst>
          <pc:docMk/>
          <pc:sldMk cId="3323205804" sldId="272"/>
        </pc:sldMkLst>
        <pc:spChg chg="mod">
          <ac:chgData name="Assia Alexieva" userId="e57645f5-582d-4337-a6d7-1b64a4eb37d3" providerId="ADAL" clId="{F2B14563-6498-4912-B970-ADC2CB456461}" dt="2024-04-16T12:42:27.257" v="917" actId="20577"/>
          <ac:spMkLst>
            <pc:docMk/>
            <pc:sldMk cId="3323205804" sldId="272"/>
            <ac:spMk id="5" creationId="{00000000-0000-0000-0000-000000000000}"/>
          </ac:spMkLst>
        </pc:spChg>
        <pc:picChg chg="mod">
          <ac:chgData name="Assia Alexieva" userId="e57645f5-582d-4337-a6d7-1b64a4eb37d3" providerId="ADAL" clId="{F2B14563-6498-4912-B970-ADC2CB456461}" dt="2024-04-16T12:42:28.242" v="918" actId="1076"/>
          <ac:picMkLst>
            <pc:docMk/>
            <pc:sldMk cId="3323205804" sldId="272"/>
            <ac:picMk id="2" creationId="{00000000-0000-0000-0000-000000000000}"/>
          </ac:picMkLst>
        </pc:picChg>
      </pc:sldChg>
      <pc:sldChg chg="del">
        <pc:chgData name="Assia Alexieva" userId="e57645f5-582d-4337-a6d7-1b64a4eb37d3" providerId="ADAL" clId="{F2B14563-6498-4912-B970-ADC2CB456461}" dt="2024-04-16T11:36:46.029" v="66" actId="47"/>
        <pc:sldMkLst>
          <pc:docMk/>
          <pc:sldMk cId="2102021547" sldId="278"/>
        </pc:sldMkLst>
      </pc:sldChg>
      <pc:sldChg chg="add del">
        <pc:chgData name="Assia Alexieva" userId="e57645f5-582d-4337-a6d7-1b64a4eb37d3" providerId="ADAL" clId="{F2B14563-6498-4912-B970-ADC2CB456461}" dt="2024-04-16T11:31:39.001" v="2" actId="47"/>
        <pc:sldMkLst>
          <pc:docMk/>
          <pc:sldMk cId="473249433" sldId="623"/>
        </pc:sldMkLst>
      </pc:sldChg>
      <pc:sldChg chg="modSp mod">
        <pc:chgData name="Assia Alexieva" userId="e57645f5-582d-4337-a6d7-1b64a4eb37d3" providerId="ADAL" clId="{F2B14563-6498-4912-B970-ADC2CB456461}" dt="2024-04-16T13:39:51.254" v="931" actId="20577"/>
        <pc:sldMkLst>
          <pc:docMk/>
          <pc:sldMk cId="2640159516" sldId="1328"/>
        </pc:sldMkLst>
        <pc:spChg chg="mod">
          <ac:chgData name="Assia Alexieva" userId="e57645f5-582d-4337-a6d7-1b64a4eb37d3" providerId="ADAL" clId="{F2B14563-6498-4912-B970-ADC2CB456461}" dt="2024-04-16T13:39:51.254" v="931" actId="20577"/>
          <ac:spMkLst>
            <pc:docMk/>
            <pc:sldMk cId="2640159516" sldId="1328"/>
            <ac:spMk id="7" creationId="{20B7D592-EFEC-01F7-8456-2A2AA8FD260F}"/>
          </ac:spMkLst>
        </pc:spChg>
      </pc:sldChg>
      <pc:sldChg chg="del">
        <pc:chgData name="Assia Alexieva" userId="e57645f5-582d-4337-a6d7-1b64a4eb37d3" providerId="ADAL" clId="{F2B14563-6498-4912-B970-ADC2CB456461}" dt="2024-04-16T11:59:38.887" v="67" actId="47"/>
        <pc:sldMkLst>
          <pc:docMk/>
          <pc:sldMk cId="2236317543" sldId="1339"/>
        </pc:sldMkLst>
      </pc:sldChg>
      <pc:sldChg chg="del">
        <pc:chgData name="Assia Alexieva" userId="e57645f5-582d-4337-a6d7-1b64a4eb37d3" providerId="ADAL" clId="{F2B14563-6498-4912-B970-ADC2CB456461}" dt="2024-04-16T11:59:38.887" v="67" actId="47"/>
        <pc:sldMkLst>
          <pc:docMk/>
          <pc:sldMk cId="114585856" sldId="1342"/>
        </pc:sldMkLst>
      </pc:sldChg>
      <pc:sldChg chg="del">
        <pc:chgData name="Assia Alexieva" userId="e57645f5-582d-4337-a6d7-1b64a4eb37d3" providerId="ADAL" clId="{F2B14563-6498-4912-B970-ADC2CB456461}" dt="2024-04-16T11:59:38.887" v="67" actId="47"/>
        <pc:sldMkLst>
          <pc:docMk/>
          <pc:sldMk cId="1681255064" sldId="1345"/>
        </pc:sldMkLst>
      </pc:sldChg>
      <pc:sldChg chg="del">
        <pc:chgData name="Assia Alexieva" userId="e57645f5-582d-4337-a6d7-1b64a4eb37d3" providerId="ADAL" clId="{F2B14563-6498-4912-B970-ADC2CB456461}" dt="2024-04-16T11:59:38.887" v="67" actId="47"/>
        <pc:sldMkLst>
          <pc:docMk/>
          <pc:sldMk cId="2821152162" sldId="1347"/>
        </pc:sldMkLst>
      </pc:sldChg>
      <pc:sldChg chg="del">
        <pc:chgData name="Assia Alexieva" userId="e57645f5-582d-4337-a6d7-1b64a4eb37d3" providerId="ADAL" clId="{F2B14563-6498-4912-B970-ADC2CB456461}" dt="2024-04-16T11:59:38.887" v="67" actId="47"/>
        <pc:sldMkLst>
          <pc:docMk/>
          <pc:sldMk cId="2377628286" sldId="1348"/>
        </pc:sldMkLst>
      </pc:sldChg>
      <pc:sldChg chg="addSp delSp modSp mod">
        <pc:chgData name="Assia Alexieva" userId="e57645f5-582d-4337-a6d7-1b64a4eb37d3" providerId="ADAL" clId="{F2B14563-6498-4912-B970-ADC2CB456461}" dt="2024-04-16T12:41:27.632" v="914" actId="20577"/>
        <pc:sldMkLst>
          <pc:docMk/>
          <pc:sldMk cId="3467616651" sldId="1352"/>
        </pc:sldMkLst>
        <pc:spChg chg="del">
          <ac:chgData name="Assia Alexieva" userId="e57645f5-582d-4337-a6d7-1b64a4eb37d3" providerId="ADAL" clId="{F2B14563-6498-4912-B970-ADC2CB456461}" dt="2024-04-16T12:14:58.503" v="406" actId="478"/>
          <ac:spMkLst>
            <pc:docMk/>
            <pc:sldMk cId="3467616651" sldId="1352"/>
            <ac:spMk id="2" creationId="{4238446B-63A9-19ED-63BE-E410950D91FC}"/>
          </ac:spMkLst>
        </pc:spChg>
        <pc:spChg chg="mod">
          <ac:chgData name="Assia Alexieva" userId="e57645f5-582d-4337-a6d7-1b64a4eb37d3" providerId="ADAL" clId="{F2B14563-6498-4912-B970-ADC2CB456461}" dt="2024-04-16T12:15:10.856" v="426" actId="14100"/>
          <ac:spMkLst>
            <pc:docMk/>
            <pc:sldMk cId="3467616651" sldId="1352"/>
            <ac:spMk id="3" creationId="{783FDB7A-FEA9-50E1-B12F-035239B40921}"/>
          </ac:spMkLst>
        </pc:spChg>
        <pc:spChg chg="add mod">
          <ac:chgData name="Assia Alexieva" userId="e57645f5-582d-4337-a6d7-1b64a4eb37d3" providerId="ADAL" clId="{F2B14563-6498-4912-B970-ADC2CB456461}" dt="2024-04-16T12:41:27.632" v="914" actId="20577"/>
          <ac:spMkLst>
            <pc:docMk/>
            <pc:sldMk cId="3467616651" sldId="1352"/>
            <ac:spMk id="4" creationId="{F1D17F85-B2F0-26DE-E569-6AAB77EEA85F}"/>
          </ac:spMkLst>
        </pc:spChg>
        <pc:spChg chg="mod">
          <ac:chgData name="Assia Alexieva" userId="e57645f5-582d-4337-a6d7-1b64a4eb37d3" providerId="ADAL" clId="{F2B14563-6498-4912-B970-ADC2CB456461}" dt="2024-04-16T12:41:10.164" v="906" actId="1076"/>
          <ac:spMkLst>
            <pc:docMk/>
            <pc:sldMk cId="3467616651" sldId="1352"/>
            <ac:spMk id="5" creationId="{24C0B94A-D6D8-A60E-AAE6-7386D7A4A363}"/>
          </ac:spMkLst>
        </pc:spChg>
        <pc:spChg chg="mod">
          <ac:chgData name="Assia Alexieva" userId="e57645f5-582d-4337-a6d7-1b64a4eb37d3" providerId="ADAL" clId="{F2B14563-6498-4912-B970-ADC2CB456461}" dt="2024-04-16T12:41:10.164" v="906" actId="1076"/>
          <ac:spMkLst>
            <pc:docMk/>
            <pc:sldMk cId="3467616651" sldId="1352"/>
            <ac:spMk id="6" creationId="{ADAB3754-31D4-0F4A-D67A-313DD4F8B7E7}"/>
          </ac:spMkLst>
        </pc:spChg>
        <pc:spChg chg="del">
          <ac:chgData name="Assia Alexieva" userId="e57645f5-582d-4337-a6d7-1b64a4eb37d3" providerId="ADAL" clId="{F2B14563-6498-4912-B970-ADC2CB456461}" dt="2024-04-16T12:14:58.503" v="406" actId="478"/>
          <ac:spMkLst>
            <pc:docMk/>
            <pc:sldMk cId="3467616651" sldId="1352"/>
            <ac:spMk id="9" creationId="{1BCED867-D2E3-383D-843D-CF2DD92BD070}"/>
          </ac:spMkLst>
        </pc:spChg>
        <pc:spChg chg="add del mod">
          <ac:chgData name="Assia Alexieva" userId="e57645f5-582d-4337-a6d7-1b64a4eb37d3" providerId="ADAL" clId="{F2B14563-6498-4912-B970-ADC2CB456461}" dt="2024-04-16T12:33:31.793" v="616" actId="478"/>
          <ac:spMkLst>
            <pc:docMk/>
            <pc:sldMk cId="3467616651" sldId="1352"/>
            <ac:spMk id="10" creationId="{27D1BF53-7EC5-76A6-56FF-9F53C1A2A3F6}"/>
          </ac:spMkLst>
        </pc:spChg>
        <pc:spChg chg="del">
          <ac:chgData name="Assia Alexieva" userId="e57645f5-582d-4337-a6d7-1b64a4eb37d3" providerId="ADAL" clId="{F2B14563-6498-4912-B970-ADC2CB456461}" dt="2024-04-16T12:14:58.503" v="406" actId="478"/>
          <ac:spMkLst>
            <pc:docMk/>
            <pc:sldMk cId="3467616651" sldId="1352"/>
            <ac:spMk id="12" creationId="{DF71CA69-82E4-D699-8B1A-54135ACF2CFB}"/>
          </ac:spMkLst>
        </pc:spChg>
        <pc:spChg chg="del">
          <ac:chgData name="Assia Alexieva" userId="e57645f5-582d-4337-a6d7-1b64a4eb37d3" providerId="ADAL" clId="{F2B14563-6498-4912-B970-ADC2CB456461}" dt="2024-04-16T12:14:58.503" v="406" actId="478"/>
          <ac:spMkLst>
            <pc:docMk/>
            <pc:sldMk cId="3467616651" sldId="1352"/>
            <ac:spMk id="16" creationId="{85E25DF0-7704-CAAA-18F1-399AA13060D1}"/>
          </ac:spMkLst>
        </pc:spChg>
        <pc:spChg chg="mod">
          <ac:chgData name="Assia Alexieva" userId="e57645f5-582d-4337-a6d7-1b64a4eb37d3" providerId="ADAL" clId="{F2B14563-6498-4912-B970-ADC2CB456461}" dt="2024-04-16T12:41:10.164" v="906" actId="1076"/>
          <ac:spMkLst>
            <pc:docMk/>
            <pc:sldMk cId="3467616651" sldId="1352"/>
            <ac:spMk id="20" creationId="{9A9C6F77-1AD3-B6E3-733B-8648B973722F}"/>
          </ac:spMkLst>
        </pc:spChg>
        <pc:picChg chg="add mod">
          <ac:chgData name="Assia Alexieva" userId="e57645f5-582d-4337-a6d7-1b64a4eb37d3" providerId="ADAL" clId="{F2B14563-6498-4912-B970-ADC2CB456461}" dt="2024-04-16T12:41:10.164" v="906" actId="1076"/>
          <ac:picMkLst>
            <pc:docMk/>
            <pc:sldMk cId="3467616651" sldId="1352"/>
            <ac:picMk id="13" creationId="{7CD673EF-8792-195D-773E-20B0F8E35BF4}"/>
          </ac:picMkLst>
        </pc:picChg>
        <pc:cxnChg chg="mod">
          <ac:chgData name="Assia Alexieva" userId="e57645f5-582d-4337-a6d7-1b64a4eb37d3" providerId="ADAL" clId="{F2B14563-6498-4912-B970-ADC2CB456461}" dt="2024-04-16T12:41:10.164" v="906" actId="1076"/>
          <ac:cxnSpMkLst>
            <pc:docMk/>
            <pc:sldMk cId="3467616651" sldId="1352"/>
            <ac:cxnSpMk id="7" creationId="{A6355106-E39C-07F2-D181-310DA389B62D}"/>
          </ac:cxnSpMkLst>
        </pc:cxnChg>
      </pc:sldChg>
      <pc:sldChg chg="del">
        <pc:chgData name="Assia Alexieva" userId="e57645f5-582d-4337-a6d7-1b64a4eb37d3" providerId="ADAL" clId="{F2B14563-6498-4912-B970-ADC2CB456461}" dt="2024-04-16T12:36:58.930" v="724" actId="47"/>
        <pc:sldMkLst>
          <pc:docMk/>
          <pc:sldMk cId="214615815" sldId="1353"/>
        </pc:sldMkLst>
      </pc:sldChg>
      <pc:sldChg chg="addSp delSp modSp add mod">
        <pc:chgData name="Assia Alexieva" userId="e57645f5-582d-4337-a6d7-1b64a4eb37d3" providerId="ADAL" clId="{F2B14563-6498-4912-B970-ADC2CB456461}" dt="2024-04-16T12:13:02.448" v="404" actId="20577"/>
        <pc:sldMkLst>
          <pc:docMk/>
          <pc:sldMk cId="830494107" sldId="1355"/>
        </pc:sldMkLst>
        <pc:spChg chg="mod">
          <ac:chgData name="Assia Alexieva" userId="e57645f5-582d-4337-a6d7-1b64a4eb37d3" providerId="ADAL" clId="{F2B14563-6498-4912-B970-ADC2CB456461}" dt="2024-04-16T12:00:05.026" v="86" actId="20577"/>
          <ac:spMkLst>
            <pc:docMk/>
            <pc:sldMk cId="830494107" sldId="1355"/>
            <ac:spMk id="3" creationId="{783FDB7A-FEA9-50E1-B12F-035239B40921}"/>
          </ac:spMkLst>
        </pc:spChg>
        <pc:spChg chg="mod">
          <ac:chgData name="Assia Alexieva" userId="e57645f5-582d-4337-a6d7-1b64a4eb37d3" providerId="ADAL" clId="{F2B14563-6498-4912-B970-ADC2CB456461}" dt="2024-04-16T12:13:02.448" v="404" actId="20577"/>
          <ac:spMkLst>
            <pc:docMk/>
            <pc:sldMk cId="830494107" sldId="1355"/>
            <ac:spMk id="7" creationId="{20B7D592-EFEC-01F7-8456-2A2AA8FD260F}"/>
          </ac:spMkLst>
        </pc:spChg>
        <pc:spChg chg="del">
          <ac:chgData name="Assia Alexieva" userId="e57645f5-582d-4337-a6d7-1b64a4eb37d3" providerId="ADAL" clId="{F2B14563-6498-4912-B970-ADC2CB456461}" dt="2024-04-16T12:00:09.498" v="88" actId="478"/>
          <ac:spMkLst>
            <pc:docMk/>
            <pc:sldMk cId="830494107" sldId="1355"/>
            <ac:spMk id="13" creationId="{3E99DBDC-676A-87C3-15C7-F8F2C29C3557}"/>
          </ac:spMkLst>
        </pc:spChg>
        <pc:picChg chg="add del mod">
          <ac:chgData name="Assia Alexieva" userId="e57645f5-582d-4337-a6d7-1b64a4eb37d3" providerId="ADAL" clId="{F2B14563-6498-4912-B970-ADC2CB456461}" dt="2024-04-16T12:10:01.391" v="375" actId="478"/>
          <ac:picMkLst>
            <pc:docMk/>
            <pc:sldMk cId="830494107" sldId="1355"/>
            <ac:picMk id="4" creationId="{6069C783-CEA0-00CE-77B8-0ACF3BBE91D1}"/>
          </ac:picMkLst>
        </pc:picChg>
        <pc:picChg chg="del">
          <ac:chgData name="Assia Alexieva" userId="e57645f5-582d-4337-a6d7-1b64a4eb37d3" providerId="ADAL" clId="{F2B14563-6498-4912-B970-ADC2CB456461}" dt="2024-04-16T12:00:07.819" v="87" actId="478"/>
          <ac:picMkLst>
            <pc:docMk/>
            <pc:sldMk cId="830494107" sldId="1355"/>
            <ac:picMk id="12" creationId="{3704298A-DEBF-12ED-7B0E-A56F2080CAA7}"/>
          </ac:picMkLst>
        </pc:picChg>
      </pc:sldChg>
      <pc:sldChg chg="add del">
        <pc:chgData name="Assia Alexieva" userId="e57645f5-582d-4337-a6d7-1b64a4eb37d3" providerId="ADAL" clId="{F2B14563-6498-4912-B970-ADC2CB456461}" dt="2024-04-16T12:41:54.601" v="915" actId="47"/>
        <pc:sldMkLst>
          <pc:docMk/>
          <pc:sldMk cId="507020502" sldId="135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wmoomm.sharepoint.com/sites/CSG/Shared%20Documents/MERP/EWS/Report/Submissions-EW4All-Analysis-ab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273263860256387"/>
          <c:y val="3.2578766806224436E-2"/>
          <c:w val="0.70086445596699154"/>
          <c:h val="0.8672250842978506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Pivot_Analysis_Scores!$P$78</c:f>
              <c:strCache>
                <c:ptCount val="1"/>
                <c:pt idx="0">
                  <c:v>1: Less than basic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Pivot_Analysis_Scores!$Q$77:$Y$77</c:f>
              <c:strCache>
                <c:ptCount val="9"/>
                <c:pt idx="0">
                  <c:v>Overall capacity level</c:v>
                </c:pt>
                <c:pt idx="1">
                  <c:v>Legal framework and institutional mechanisms</c:v>
                </c:pt>
                <c:pt idx="2">
                  <c:v>Observational infrastructure</c:v>
                </c:pt>
                <c:pt idx="3">
                  <c:v>Hazard monitoring</c:v>
                </c:pt>
                <c:pt idx="4">
                  <c:v>Remote-sensing data</c:v>
                </c:pt>
                <c:pt idx="5">
                  <c:v>NWP model and forecasting tool application</c:v>
                </c:pt>
                <c:pt idx="6">
                  <c:v>Impact-based forecasting</c:v>
                </c:pt>
                <c:pt idx="7">
                  <c:v>Warning services and MHEWS operations</c:v>
                </c:pt>
                <c:pt idx="8">
                  <c:v>Financial and technical enablers</c:v>
                </c:pt>
              </c:strCache>
            </c:strRef>
          </c:cat>
          <c:val>
            <c:numRef>
              <c:f>Pivot_Analysis_Scores!$Q$78:$Y$78</c:f>
              <c:numCache>
                <c:formatCode>0%</c:formatCode>
                <c:ptCount val="9"/>
                <c:pt idx="0">
                  <c:v>0.23333333333333334</c:v>
                </c:pt>
                <c:pt idx="1">
                  <c:v>0.13333333333333333</c:v>
                </c:pt>
                <c:pt idx="2">
                  <c:v>0.16666666666666666</c:v>
                </c:pt>
                <c:pt idx="3">
                  <c:v>0.46666666666666662</c:v>
                </c:pt>
                <c:pt idx="4">
                  <c:v>0.26666666666666666</c:v>
                </c:pt>
                <c:pt idx="5">
                  <c:v>0.16666666666666666</c:v>
                </c:pt>
                <c:pt idx="6">
                  <c:v>0.73333333333333328</c:v>
                </c:pt>
                <c:pt idx="7">
                  <c:v>0.33333333333333331</c:v>
                </c:pt>
                <c:pt idx="8">
                  <c:v>0.3666666666666667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FC-4813-B6CB-4490D7AACCF7}"/>
            </c:ext>
          </c:extLst>
        </c:ser>
        <c:ser>
          <c:idx val="1"/>
          <c:order val="1"/>
          <c:tx>
            <c:strRef>
              <c:f>Pivot_Analysis_Scores!$P$79</c:f>
              <c:strCache>
                <c:ptCount val="1"/>
                <c:pt idx="0">
                  <c:v>2: Basic</c:v>
                </c:pt>
              </c:strCache>
            </c:strRef>
          </c:tx>
          <c:spPr>
            <a:solidFill>
              <a:srgbClr val="E6813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Pivot_Analysis_Scores!$Q$77:$Y$77</c:f>
              <c:strCache>
                <c:ptCount val="9"/>
                <c:pt idx="0">
                  <c:v>Overall capacity level</c:v>
                </c:pt>
                <c:pt idx="1">
                  <c:v>Legal framework and institutional mechanisms</c:v>
                </c:pt>
                <c:pt idx="2">
                  <c:v>Observational infrastructure</c:v>
                </c:pt>
                <c:pt idx="3">
                  <c:v>Hazard monitoring</c:v>
                </c:pt>
                <c:pt idx="4">
                  <c:v>Remote-sensing data</c:v>
                </c:pt>
                <c:pt idx="5">
                  <c:v>NWP model and forecasting tool application</c:v>
                </c:pt>
                <c:pt idx="6">
                  <c:v>Impact-based forecasting</c:v>
                </c:pt>
                <c:pt idx="7">
                  <c:v>Warning services and MHEWS operations</c:v>
                </c:pt>
                <c:pt idx="8">
                  <c:v>Financial and technical enablers</c:v>
                </c:pt>
              </c:strCache>
            </c:strRef>
          </c:cat>
          <c:val>
            <c:numRef>
              <c:f>Pivot_Analysis_Scores!$Q$79:$Y$79</c:f>
              <c:numCache>
                <c:formatCode>0%</c:formatCode>
                <c:ptCount val="9"/>
                <c:pt idx="0">
                  <c:v>0.53333333333333333</c:v>
                </c:pt>
                <c:pt idx="1">
                  <c:v>0.23333333333333331</c:v>
                </c:pt>
                <c:pt idx="2">
                  <c:v>0.43333333333333335</c:v>
                </c:pt>
                <c:pt idx="3">
                  <c:v>0.46666666666666662</c:v>
                </c:pt>
                <c:pt idx="4">
                  <c:v>0.19999999999999998</c:v>
                </c:pt>
                <c:pt idx="5">
                  <c:v>0.33333333333333331</c:v>
                </c:pt>
                <c:pt idx="6">
                  <c:v>0.19999999999999998</c:v>
                </c:pt>
                <c:pt idx="7">
                  <c:v>0.3</c:v>
                </c:pt>
                <c:pt idx="8">
                  <c:v>0.26666666666666666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FC-4813-B6CB-4490D7AACCF7}"/>
            </c:ext>
          </c:extLst>
        </c:ser>
        <c:ser>
          <c:idx val="2"/>
          <c:order val="2"/>
          <c:tx>
            <c:strRef>
              <c:f>Pivot_Analysis_Scores!$P$80</c:f>
              <c:strCache>
                <c:ptCount val="1"/>
                <c:pt idx="0">
                  <c:v>3: Moderate</c:v>
                </c:pt>
              </c:strCache>
            </c:strRef>
          </c:tx>
          <c:spPr>
            <a:solidFill>
              <a:srgbClr val="FFD86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Pivot_Analysis_Scores!$Q$77:$Y$77</c:f>
              <c:strCache>
                <c:ptCount val="9"/>
                <c:pt idx="0">
                  <c:v>Overall capacity level</c:v>
                </c:pt>
                <c:pt idx="1">
                  <c:v>Legal framework and institutional mechanisms</c:v>
                </c:pt>
                <c:pt idx="2">
                  <c:v>Observational infrastructure</c:v>
                </c:pt>
                <c:pt idx="3">
                  <c:v>Hazard monitoring</c:v>
                </c:pt>
                <c:pt idx="4">
                  <c:v>Remote-sensing data</c:v>
                </c:pt>
                <c:pt idx="5">
                  <c:v>NWP model and forecasting tool application</c:v>
                </c:pt>
                <c:pt idx="6">
                  <c:v>Impact-based forecasting</c:v>
                </c:pt>
                <c:pt idx="7">
                  <c:v>Warning services and MHEWS operations</c:v>
                </c:pt>
                <c:pt idx="8">
                  <c:v>Financial and technical enablers</c:v>
                </c:pt>
              </c:strCache>
            </c:strRef>
          </c:cat>
          <c:val>
            <c:numRef>
              <c:f>Pivot_Analysis_Scores!$Q$80:$Y$80</c:f>
              <c:numCache>
                <c:formatCode>0%</c:formatCode>
                <c:ptCount val="9"/>
                <c:pt idx="0">
                  <c:v>0.2</c:v>
                </c:pt>
                <c:pt idx="1">
                  <c:v>0.1</c:v>
                </c:pt>
                <c:pt idx="2">
                  <c:v>0.3</c:v>
                </c:pt>
                <c:pt idx="3">
                  <c:v>6.6666666666666666E-2</c:v>
                </c:pt>
                <c:pt idx="4">
                  <c:v>0.23333333333333334</c:v>
                </c:pt>
                <c:pt idx="5">
                  <c:v>0.23333333333333334</c:v>
                </c:pt>
                <c:pt idx="6">
                  <c:v>3.3333333333333333E-2</c:v>
                </c:pt>
                <c:pt idx="7">
                  <c:v>0.19999999999999998</c:v>
                </c:pt>
                <c:pt idx="8">
                  <c:v>6.6666666666666666E-2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FC-4813-B6CB-4490D7AACCF7}"/>
            </c:ext>
          </c:extLst>
        </c:ser>
        <c:ser>
          <c:idx val="3"/>
          <c:order val="3"/>
          <c:tx>
            <c:strRef>
              <c:f>Pivot_Analysis_Scores!$P$81</c:f>
              <c:strCache>
                <c:ptCount val="1"/>
                <c:pt idx="0">
                  <c:v>4: Comprehensive/adequate</c:v>
                </c:pt>
              </c:strCache>
            </c:strRef>
          </c:tx>
          <c:spPr>
            <a:solidFill>
              <a:srgbClr val="94C35A"/>
            </a:solidFill>
            <a:ln>
              <a:noFill/>
            </a:ln>
            <a:effectLst/>
          </c:spPr>
          <c:invertIfNegative val="0"/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FC-4813-B6CB-4490D7AACC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Pivot_Analysis_Scores!$Q$77:$Y$77</c:f>
              <c:strCache>
                <c:ptCount val="9"/>
                <c:pt idx="0">
                  <c:v>Overall capacity level</c:v>
                </c:pt>
                <c:pt idx="1">
                  <c:v>Legal framework and institutional mechanisms</c:v>
                </c:pt>
                <c:pt idx="2">
                  <c:v>Observational infrastructure</c:v>
                </c:pt>
                <c:pt idx="3">
                  <c:v>Hazard monitoring</c:v>
                </c:pt>
                <c:pt idx="4">
                  <c:v>Remote-sensing data</c:v>
                </c:pt>
                <c:pt idx="5">
                  <c:v>NWP model and forecasting tool application</c:v>
                </c:pt>
                <c:pt idx="6">
                  <c:v>Impact-based forecasting</c:v>
                </c:pt>
                <c:pt idx="7">
                  <c:v>Warning services and MHEWS operations</c:v>
                </c:pt>
                <c:pt idx="8">
                  <c:v>Financial and technical enablers</c:v>
                </c:pt>
              </c:strCache>
            </c:strRef>
          </c:cat>
          <c:val>
            <c:numRef>
              <c:f>Pivot_Analysis_Scores!$Q$81:$Y$81</c:f>
              <c:numCache>
                <c:formatCode>0%</c:formatCode>
                <c:ptCount val="9"/>
                <c:pt idx="0">
                  <c:v>3.3333333333333333E-2</c:v>
                </c:pt>
                <c:pt idx="1">
                  <c:v>0.3</c:v>
                </c:pt>
                <c:pt idx="2">
                  <c:v>0.1</c:v>
                </c:pt>
                <c:pt idx="3">
                  <c:v>0</c:v>
                </c:pt>
                <c:pt idx="4">
                  <c:v>6.6666666666666666E-2</c:v>
                </c:pt>
                <c:pt idx="5">
                  <c:v>0.23333333333333334</c:v>
                </c:pt>
                <c:pt idx="6">
                  <c:v>3.3333333333333333E-2</c:v>
                </c:pt>
                <c:pt idx="7">
                  <c:v>0.16666666666666666</c:v>
                </c:pt>
                <c:pt idx="8">
                  <c:v>0.16666666666666666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FC-4813-B6CB-4490D7AACCF7}"/>
            </c:ext>
          </c:extLst>
        </c:ser>
        <c:ser>
          <c:idx val="4"/>
          <c:order val="4"/>
          <c:tx>
            <c:strRef>
              <c:f>Pivot_Analysis_Scores!$P$82</c:f>
              <c:strCache>
                <c:ptCount val="1"/>
                <c:pt idx="0">
                  <c:v>5: Advanced</c:v>
                </c:pt>
              </c:strCache>
            </c:strRef>
          </c:tx>
          <c:spPr>
            <a:solidFill>
              <a:srgbClr val="0DA74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FFC-4813-B6CB-4490D7AACCF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FFC-4813-B6CB-4490D7AACCF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FFC-4813-B6CB-4490D7AACCF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FFC-4813-B6CB-4490D7AACCF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FFC-4813-B6CB-4490D7AACC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Pivot_Analysis_Scores!$Q$77:$Y$77</c:f>
              <c:strCache>
                <c:ptCount val="9"/>
                <c:pt idx="0">
                  <c:v>Overall capacity level</c:v>
                </c:pt>
                <c:pt idx="1">
                  <c:v>Legal framework and institutional mechanisms</c:v>
                </c:pt>
                <c:pt idx="2">
                  <c:v>Observational infrastructure</c:v>
                </c:pt>
                <c:pt idx="3">
                  <c:v>Hazard monitoring</c:v>
                </c:pt>
                <c:pt idx="4">
                  <c:v>Remote-sensing data</c:v>
                </c:pt>
                <c:pt idx="5">
                  <c:v>NWP model and forecasting tool application</c:v>
                </c:pt>
                <c:pt idx="6">
                  <c:v>Impact-based forecasting</c:v>
                </c:pt>
                <c:pt idx="7">
                  <c:v>Warning services and MHEWS operations</c:v>
                </c:pt>
                <c:pt idx="8">
                  <c:v>Financial and technical enablers</c:v>
                </c:pt>
              </c:strCache>
            </c:strRef>
          </c:cat>
          <c:val>
            <c:numRef>
              <c:f>Pivot_Analysis_Scores!$Q$82:$Y$82</c:f>
              <c:numCache>
                <c:formatCode>0%</c:formatCode>
                <c:ptCount val="9"/>
                <c:pt idx="0">
                  <c:v>0</c:v>
                </c:pt>
                <c:pt idx="1">
                  <c:v>0.23333333333333328</c:v>
                </c:pt>
                <c:pt idx="2">
                  <c:v>0</c:v>
                </c:pt>
                <c:pt idx="3">
                  <c:v>0</c:v>
                </c:pt>
                <c:pt idx="4">
                  <c:v>0.23333333333333334</c:v>
                </c:pt>
                <c:pt idx="5">
                  <c:v>3.3333333333333333E-2</c:v>
                </c:pt>
                <c:pt idx="6">
                  <c:v>0</c:v>
                </c:pt>
                <c:pt idx="7">
                  <c:v>0</c:v>
                </c:pt>
                <c:pt idx="8">
                  <c:v>0.13333333333333333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FFC-4813-B6CB-4490D7AACCF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899063039"/>
        <c:axId val="1286654559"/>
      </c:barChart>
      <c:catAx>
        <c:axId val="189906303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n-US"/>
          </a:p>
        </c:txPr>
        <c:crossAx val="1286654559"/>
        <c:crosses val="autoZero"/>
        <c:auto val="1"/>
        <c:lblAlgn val="ctr"/>
        <c:lblOffset val="100"/>
        <c:noMultiLvlLbl val="0"/>
      </c:catAx>
      <c:valAx>
        <c:axId val="1286654559"/>
        <c:scaling>
          <c:orientation val="minMax"/>
          <c:max val="1"/>
        </c:scaling>
        <c:delete val="1"/>
        <c:axPos val="t"/>
        <c:numFmt formatCode="0%" sourceLinked="1"/>
        <c:majorTickMark val="none"/>
        <c:minorTickMark val="none"/>
        <c:tickLblPos val="nextTo"/>
        <c:crossAx val="1899063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Verdana" panose="020B0604030504040204" pitchFamily="34" charset="0"/>
          <a:ea typeface="Verdana" panose="020B060403050404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0.10309</cdr:x>
      <cdr:y>0.62512</cdr:y>
    </cdr:from>
    <cdr:to>
      <cdr:x>0.29127</cdr:x>
      <cdr:y>0.69112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D407D32B-EBA4-630D-41CC-1C8A2928E87A}"/>
            </a:ext>
          </a:extLst>
        </cdr:cNvPr>
        <cdr:cNvSpPr/>
      </cdr:nvSpPr>
      <cdr:spPr>
        <a:xfrm xmlns:a="http://schemas.openxmlformats.org/drawingml/2006/main">
          <a:off x="984268" y="2485573"/>
          <a:ext cx="1796777" cy="26244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85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0.1072</cdr:x>
      <cdr:y>0.04215</cdr:y>
    </cdr:from>
    <cdr:to>
      <cdr:x>0.29538</cdr:x>
      <cdr:y>0.10816</cdr:y>
    </cdr:to>
    <cdr:sp macro="" textlink="">
      <cdr:nvSpPr>
        <cdr:cNvPr id="3" name="Oval 2">
          <a:extLst xmlns:a="http://schemas.openxmlformats.org/drawingml/2006/main">
            <a:ext uri="{FF2B5EF4-FFF2-40B4-BE49-F238E27FC236}">
              <a16:creationId xmlns:a16="http://schemas.microsoft.com/office/drawing/2014/main" id="{ED0D120B-5910-F591-3545-B78C7E176A5D}"/>
            </a:ext>
          </a:extLst>
        </cdr:cNvPr>
        <cdr:cNvSpPr/>
      </cdr:nvSpPr>
      <cdr:spPr>
        <a:xfrm xmlns:a="http://schemas.openxmlformats.org/drawingml/2006/main">
          <a:off x="1023534" y="167609"/>
          <a:ext cx="1796777" cy="26244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85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0.1226</cdr:x>
      <cdr:y>0.33458</cdr:y>
    </cdr:from>
    <cdr:to>
      <cdr:x>0.31078</cdr:x>
      <cdr:y>0.40058</cdr:y>
    </cdr:to>
    <cdr:sp macro="" textlink="">
      <cdr:nvSpPr>
        <cdr:cNvPr id="4" name="Oval 3">
          <a:extLst xmlns:a="http://schemas.openxmlformats.org/drawingml/2006/main">
            <a:ext uri="{FF2B5EF4-FFF2-40B4-BE49-F238E27FC236}">
              <a16:creationId xmlns:a16="http://schemas.microsoft.com/office/drawing/2014/main" id="{0511187B-084A-9C0D-3ECC-15042D634276}"/>
            </a:ext>
          </a:extLst>
        </cdr:cNvPr>
        <cdr:cNvSpPr/>
      </cdr:nvSpPr>
      <cdr:spPr>
        <a:xfrm xmlns:a="http://schemas.openxmlformats.org/drawingml/2006/main">
          <a:off x="1170586" y="1330341"/>
          <a:ext cx="1796777" cy="26244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85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24EFB1-90C6-4B3D-B79A-1ED847AAAEC1}" type="datetimeFigureOut">
              <a:rPr lang="en-SG" smtClean="0"/>
              <a:t>16/4/2024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47E1F6-1F6B-4EC0-8411-7440ED1649AC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09374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0DE91F-2AE5-4C28-06E5-BB914F1A25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054C9-947C-0E76-C2DC-35DF19F877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807A7-1C90-7835-E0D1-DE19D17B08A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65F2305-9C02-4070-953C-D3DD47F2A7DE}" type="slidenum">
              <a:t>2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0DE91F-2AE5-4C28-06E5-BB914F1A25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054C9-947C-0E76-C2DC-35DF19F877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807A7-1C90-7835-E0D1-DE19D17B08A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65F2305-9C02-4070-953C-D3DD47F2A7DE}" type="slidenum">
              <a:t>3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9485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EF4B8-0989-46A9-B61D-44DBC14BEB8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382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0DE91F-2AE5-4C28-06E5-BB914F1A25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054C9-947C-0E76-C2DC-35DF19F877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807A7-1C90-7835-E0D1-DE19D17B08A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65F2305-9C02-4070-953C-D3DD47F2A7DE}" type="slidenum">
              <a:t>5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6755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6EF4B8-0989-46A9-B61D-44DBC14BEB8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563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0DE91F-2AE5-4C28-06E5-BB914F1A25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054C9-947C-0E76-C2DC-35DF19F877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807A7-1C90-7835-E0D1-DE19D17B08A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65F2305-9C02-4070-953C-D3DD47F2A7DE}" type="slidenum">
              <a:t>7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6335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0DE91F-2AE5-4C28-06E5-BB914F1A25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054C9-947C-0E76-C2DC-35DF19F877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807A7-1C90-7835-E0D1-DE19D17B08A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65F2305-9C02-4070-953C-D3DD47F2A7DE}" type="slidenum">
              <a:t>11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4543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EC799-4231-2346-88CD-50EB4F7D6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A7F83-D93D-B848-B8B4-C00862A7B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10179-53D6-2541-984B-2302772D1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A9576-B9E5-EC45-822F-70872F47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FFFE-58EC-AD47-BCC4-79F7901ED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16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A14A7-5367-6641-89B3-ED5206D4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EACD7-D93B-FE43-8595-62E80F9C1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CB0E1-F717-8543-8276-E0FF351BF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C43B9-2296-0545-AA12-2E6E3353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8FCBA-5B72-1847-A4B5-B5B6FBAE9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64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917ED-B526-3741-9437-CAA67CD3D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CB9E6-61FE-0E4A-9EA7-A54AAE054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2FB81F-1A12-BC57-47E1-59B3ED43F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955C24-F47D-2884-89FC-108FF2BEC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D33A4C-D9C7-2D95-67CB-7147AEB7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8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CF550-CB93-6440-9E7D-1990C0230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34B28-9891-9C48-BBF7-3FA840B14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933CE-EA8D-4D49-A832-CFE5A31CF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8EF8E-143E-4648-850C-FFE87BCDC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E1F61-4260-9C4D-AB89-CE7BE42C2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0F333-43E3-5847-B0EC-E9AB122D5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89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7806A-B7D2-7140-9436-1143278A7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E6735-5C95-C54F-8E6D-915607B71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65059F-B372-DB48-B36F-AA1616F3B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46C662-5F07-F443-B63B-58577DB757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1AC9D6-AFA3-A546-BB82-E3D4FE01C9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A8E6B6-73E5-CA41-8BD4-041E50F46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D955FE-D63C-D841-944B-31661EB39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D28364-DF09-0447-BD31-D77CF631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90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7A369-3332-8449-82FA-53904157D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14008B-3EEF-6E40-9202-C50512A3B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C30F60-22F5-CF4F-8300-0C23FA8D6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26F9C5-71CD-DF4D-87AE-1E5603379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1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0D5756-9533-5947-8AA4-A55E45B5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54A894-2BDD-664C-9734-01944B8E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8AFC-927D-0E4C-8765-513AA32F5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43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0B2AB-6FB0-3F4B-B296-90A3EB5BD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6C93C-3293-7641-AEA6-C4007B00A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A7650-C748-FB4E-9BA6-288E3E3F4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3EDD49-D3A1-B74F-A8BB-1077D7DCE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082356-7C2E-8A4E-9BC3-2381AEED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5408F6-B699-7C45-B509-8772F6DF4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0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6179F-7EA1-A64F-AA5A-4307727C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E14D99-0F9D-1849-B080-00CC58551F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78331-B9EE-984C-BF89-C28E8A1BA6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CBAC-97ED-0B47-A77B-78F83C649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CB222-F7B7-A440-BD6A-F188B5160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D5C41-6ADD-3445-9543-8CBA4F2CC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9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04409-47BD-B745-9631-8FBF6F0C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50928A-9CEF-C94B-9E3D-ECF41CE9C8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DCF3C-E871-1246-AA8C-C00AA837E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2C893-02D2-3A40-92BD-4F2897741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0ACCC-903D-8849-B627-3B3B1442F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13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9679AA-F95A-6C49-924E-ED19D1BA6F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B20FD-2E08-4D4E-ABFE-5B18E37C8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732CF-C083-EB49-AADB-8BF4409CC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EBAD8-8AEC-6745-9184-44F30BB2B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D1102-6943-F445-BF9F-18E890F0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20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E42707-DAB0-9642-AB96-BCDAFE10A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C5FAD-B53E-A44E-ACCE-FA8671073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C309E-16C9-9949-AF70-5ED1258102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EED87-2C30-6C46-8CD5-5737BBF046EB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BAAE-3D1C-F24D-97C2-A7BE90B75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00EC8-E292-F447-B047-35F0458B2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23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mo.int/files/early-warnings-all-focus-hazard-monitoring-and-forecasting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mo.int/activities/monitoring-and-evaluation-merp/early-warnings-all-dashboard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179" y="-27001"/>
            <a:ext cx="12280358" cy="6912001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60982" y="690955"/>
            <a:ext cx="11409098" cy="4209519"/>
          </a:xfrm>
          <a:prstGeom prst="rect">
            <a:avLst/>
          </a:prstGeom>
        </p:spPr>
        <p:txBody>
          <a:bodyPr vert="horz" lIns="121871" tIns="60935" rIns="121871" bIns="60935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299" b="1" dirty="0">
              <a:solidFill>
                <a:srgbClr val="000090"/>
              </a:solidFill>
            </a:endParaRPr>
          </a:p>
          <a:p>
            <a:r>
              <a:rPr lang="en-US" sz="2400" b="1" dirty="0">
                <a:solidFill>
                  <a:srgbClr val="00009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 3.1(2)</a:t>
            </a:r>
          </a:p>
          <a:p>
            <a:endParaRPr lang="en-US" sz="2400" b="1" dirty="0">
              <a:solidFill>
                <a:srgbClr val="00009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800" b="1" dirty="0">
              <a:solidFill>
                <a:srgbClr val="00009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0009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Early Warnings for All: </a:t>
            </a:r>
          </a:p>
          <a:p>
            <a:r>
              <a:rPr lang="en-US" sz="2400" b="1" dirty="0">
                <a:solidFill>
                  <a:srgbClr val="00009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Rapid Assessment of Country Monitoring and </a:t>
            </a:r>
          </a:p>
          <a:p>
            <a:r>
              <a:rPr lang="en-US" sz="2400" b="1" dirty="0">
                <a:solidFill>
                  <a:srgbClr val="00009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Forecasting Capacity</a:t>
            </a:r>
          </a:p>
          <a:p>
            <a:endParaRPr lang="en-US" sz="2400" b="1" dirty="0">
              <a:solidFill>
                <a:srgbClr val="00009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2000" dirty="0">
                <a:solidFill>
                  <a:srgbClr val="00009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TCC-PAC-1 (2024)</a:t>
            </a:r>
          </a:p>
          <a:p>
            <a:r>
              <a:rPr lang="en-US" sz="2000" dirty="0">
                <a:solidFill>
                  <a:srgbClr val="00009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23-24 April 2024</a:t>
            </a:r>
          </a:p>
        </p:txBody>
      </p:sp>
    </p:spTree>
    <p:extLst>
      <p:ext uri="{BB962C8B-B14F-4D97-AF65-F5344CB8AC3E}">
        <p14:creationId xmlns:p14="http://schemas.microsoft.com/office/powerpoint/2010/main" val="3323205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24C0B94A-D6D8-A60E-AAE6-7386D7A4A363}"/>
              </a:ext>
            </a:extLst>
          </p:cNvPr>
          <p:cNvSpPr/>
          <p:nvPr/>
        </p:nvSpPr>
        <p:spPr>
          <a:xfrm>
            <a:off x="2956556" y="4707376"/>
            <a:ext cx="184727" cy="369335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H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DAB3754-31D4-0F4A-D67A-313DD4F8B7E7}"/>
              </a:ext>
            </a:extLst>
          </p:cNvPr>
          <p:cNvSpPr txBox="1"/>
          <p:nvPr/>
        </p:nvSpPr>
        <p:spPr>
          <a:xfrm>
            <a:off x="3030879" y="3226350"/>
            <a:ext cx="6143945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H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 </a:t>
            </a:r>
            <a:endParaRPr lang="en-CH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B7D592-EFEC-01F7-8456-2A2AA8FD260F}"/>
              </a:ext>
            </a:extLst>
          </p:cNvPr>
          <p:cNvSpPr txBox="1"/>
          <p:nvPr/>
        </p:nvSpPr>
        <p:spPr>
          <a:xfrm>
            <a:off x="91440" y="1375258"/>
            <a:ext cx="11440160" cy="238526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538160" marR="0" lvl="1" indent="-27464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>
                <a:solidFill>
                  <a:srgbClr val="000000"/>
                </a:solidFill>
                <a:latin typeface="Verdana" pitchFamily="34"/>
              </a:rPr>
              <a:t>I</a:t>
            </a:r>
            <a:r>
              <a:rPr lang="en-US" b="1" i="0" u="none" strike="noStrike" kern="1200" cap="none" spc="0" baseline="0">
                <a:solidFill>
                  <a:srgbClr val="000000"/>
                </a:solidFill>
                <a:uFillTx/>
                <a:latin typeface="Verdana" pitchFamily="34"/>
              </a:rPr>
              <a:t>nform the planning stage </a:t>
            </a:r>
            <a:r>
              <a:rPr lang="en-US" b="0" i="0" u="none" strike="noStrike" kern="1200" cap="none" spc="0" baseline="0">
                <a:solidFill>
                  <a:srgbClr val="000000"/>
                </a:solidFill>
                <a:uFillTx/>
                <a:latin typeface="Verdana" pitchFamily="34"/>
              </a:rPr>
              <a:t>of the Early Warnings for All Initiative</a:t>
            </a:r>
          </a:p>
          <a:p>
            <a:pPr marL="1006470" lvl="2" indent="-285750">
              <a:buSzPct val="100000"/>
              <a:buFont typeface="Courier New" panose="02070309020205020404" pitchFamily="49" charset="0"/>
              <a:buChar char="o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Verdana" pitchFamily="34"/>
              </a:rPr>
              <a:t>Quick baseline data, m</a:t>
            </a:r>
            <a:r>
              <a:rPr lang="en-US" b="0" i="0" u="none" strike="noStrike" kern="1200" cap="none" spc="0" baseline="0">
                <a:solidFill>
                  <a:srgbClr val="000000"/>
                </a:solidFill>
                <a:uFillTx/>
                <a:latin typeface="Verdana" pitchFamily="34"/>
              </a:rPr>
              <a:t>ore granular data</a:t>
            </a:r>
          </a:p>
          <a:p>
            <a:pPr marL="720720" lvl="2"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  <a:p>
            <a:pPr marL="538160" marR="0" lvl="1" indent="-27464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i="0" u="none" strike="noStrike" kern="1200" cap="none" spc="0" baseline="0">
                <a:solidFill>
                  <a:srgbClr val="000000"/>
                </a:solidFill>
                <a:uFillTx/>
                <a:latin typeface="Verdana" pitchFamily="34"/>
              </a:rPr>
              <a:t>Identify capacity gaps </a:t>
            </a:r>
          </a:p>
          <a:p>
            <a:pPr marL="1006470" lvl="2" indent="-285750">
              <a:buSzPct val="100000"/>
              <a:buFont typeface="Courier New" panose="02070309020205020404" pitchFamily="49" charset="0"/>
              <a:buChar char="o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>
                <a:solidFill>
                  <a:srgbClr val="000000"/>
                </a:solidFill>
                <a:latin typeface="Verdana" pitchFamily="34"/>
              </a:rPr>
              <a:t>Guide technical assistance and investments</a:t>
            </a:r>
            <a:endParaRPr lang="en-US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  <a:p>
            <a:pPr marL="538160" marR="0" lvl="1" indent="-27464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  <a:p>
            <a:pPr marL="538160" marR="0" lvl="1" indent="-27464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i="0" u="none" strike="noStrike" kern="1200" cap="none" spc="0" baseline="0">
                <a:solidFill>
                  <a:srgbClr val="000000"/>
                </a:solidFill>
                <a:uFillTx/>
                <a:latin typeface="Verdana" pitchFamily="34"/>
              </a:rPr>
              <a:t>Develop a tool for monitoring country capacity </a:t>
            </a:r>
          </a:p>
          <a:p>
            <a:pPr marL="1006470" lvl="2" indent="-285750">
              <a:buSzPct val="100000"/>
              <a:buFont typeface="Courier New" panose="02070309020205020404" pitchFamily="49" charset="0"/>
              <a:buChar char="o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0" i="0" u="none" strike="noStrike" kern="1200" cap="none" spc="0" baseline="0">
                <a:solidFill>
                  <a:srgbClr val="000000"/>
                </a:solidFill>
                <a:uFillTx/>
                <a:latin typeface="Verdana" pitchFamily="34"/>
              </a:rPr>
              <a:t>Maturity Index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04298A-DEBF-12ED-7B0E-A56F2080C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879" y="3808297"/>
            <a:ext cx="6520129" cy="3000229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3E99DBDC-676A-87C3-15C7-F8F2C29C3557}"/>
              </a:ext>
            </a:extLst>
          </p:cNvPr>
          <p:cNvSpPr/>
          <p:nvPr/>
        </p:nvSpPr>
        <p:spPr>
          <a:xfrm>
            <a:off x="6116299" y="3800957"/>
            <a:ext cx="3618337" cy="144211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5C2153-F13F-9485-852F-39D852C67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" y="0"/>
            <a:ext cx="12192000" cy="12220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83FDB7A-FEA9-50E1-B12F-035239B40921}"/>
              </a:ext>
            </a:extLst>
          </p:cNvPr>
          <p:cNvSpPr txBox="1"/>
          <p:nvPr/>
        </p:nvSpPr>
        <p:spPr>
          <a:xfrm>
            <a:off x="2532703" y="172636"/>
            <a:ext cx="7820337" cy="9579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rPr>
              <a:t>Purpose </a:t>
            </a:r>
            <a:r>
              <a:rPr 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| Pillar 2 Rapid Assessment</a:t>
            </a:r>
            <a:endParaRPr lang="en-GB" sz="2000" b="0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00"/>
    </mc:Choice>
    <mc:Fallback xmlns="">
      <p:transition spd="slow" advTm="4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E50F44B-66B4-910F-7601-71C6E9B0B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" y="0"/>
            <a:ext cx="12192000" cy="12220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83FDB7A-FEA9-50E1-B12F-035239B40921}"/>
              </a:ext>
            </a:extLst>
          </p:cNvPr>
          <p:cNvSpPr txBox="1"/>
          <p:nvPr/>
        </p:nvSpPr>
        <p:spPr>
          <a:xfrm>
            <a:off x="2722248" y="198816"/>
            <a:ext cx="6177912" cy="9579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Methodology | Pillar 2 Rapid Assessment</a:t>
            </a:r>
            <a:endParaRPr lang="en-GB" sz="2000" b="0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4C0B94A-D6D8-A60E-AAE6-7386D7A4A363}"/>
              </a:ext>
            </a:extLst>
          </p:cNvPr>
          <p:cNvSpPr/>
          <p:nvPr/>
        </p:nvSpPr>
        <p:spPr>
          <a:xfrm>
            <a:off x="2956556" y="4707376"/>
            <a:ext cx="184727" cy="369335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H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DAB3754-31D4-0F4A-D67A-313DD4F8B7E7}"/>
              </a:ext>
            </a:extLst>
          </p:cNvPr>
          <p:cNvSpPr txBox="1"/>
          <p:nvPr/>
        </p:nvSpPr>
        <p:spPr>
          <a:xfrm>
            <a:off x="3030879" y="3226350"/>
            <a:ext cx="6143945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H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 </a:t>
            </a:r>
            <a:endParaRPr lang="en-CH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B7D592-EFEC-01F7-8456-2A2AA8FD260F}"/>
              </a:ext>
            </a:extLst>
          </p:cNvPr>
          <p:cNvSpPr txBox="1"/>
          <p:nvPr/>
        </p:nvSpPr>
        <p:spPr>
          <a:xfrm>
            <a:off x="69310" y="1420836"/>
            <a:ext cx="6143945" cy="51090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63520" lvl="1">
              <a:spcAft>
                <a:spcPts val="600"/>
              </a:spcAft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dirty="0">
                <a:solidFill>
                  <a:srgbClr val="000000"/>
                </a:solidFill>
                <a:latin typeface="Verdana" pitchFamily="34"/>
              </a:rPr>
              <a:t>Scope:</a:t>
            </a:r>
          </a:p>
          <a:p>
            <a:pPr marL="538160" lvl="1" indent="-274640">
              <a:spcAft>
                <a:spcPts val="600"/>
              </a:spcAft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dirty="0">
                <a:solidFill>
                  <a:srgbClr val="000000"/>
                </a:solidFill>
                <a:latin typeface="Verdana" pitchFamily="34"/>
              </a:rPr>
              <a:t>8 elements of hydrometeorological value chain</a:t>
            </a:r>
          </a:p>
          <a:p>
            <a:pPr marL="538160" lvl="1" indent="-274640">
              <a:spcAft>
                <a:spcPts val="600"/>
              </a:spcAft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dirty="0">
                <a:solidFill>
                  <a:srgbClr val="000000"/>
                </a:solidFill>
                <a:latin typeface="Verdana" pitchFamily="34"/>
              </a:rPr>
              <a:t>70+ data points</a:t>
            </a:r>
          </a:p>
          <a:p>
            <a:pPr marL="538160" lvl="1" indent="-274640">
              <a:spcAft>
                <a:spcPts val="600"/>
              </a:spcAft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dirty="0">
                <a:solidFill>
                  <a:srgbClr val="000000"/>
                </a:solidFill>
                <a:latin typeface="Verdana" pitchFamily="34"/>
              </a:rPr>
              <a:t>Quantitative and qualitative data</a:t>
            </a:r>
          </a:p>
          <a:p>
            <a:pPr marL="538160" lvl="1" indent="-274640">
              <a:spcAft>
                <a:spcPts val="600"/>
              </a:spcAft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dirty="0">
                <a:solidFill>
                  <a:srgbClr val="000000"/>
                </a:solidFill>
                <a:latin typeface="Verdana" pitchFamily="34"/>
              </a:rPr>
              <a:t>5 priority hazards </a:t>
            </a:r>
            <a:br>
              <a:rPr lang="en-US" sz="1600" dirty="0">
                <a:solidFill>
                  <a:srgbClr val="000000"/>
                </a:solidFill>
                <a:latin typeface="Verdana" pitchFamily="34"/>
              </a:rPr>
            </a:br>
            <a:r>
              <a:rPr lang="en-US" sz="1600" dirty="0">
                <a:solidFill>
                  <a:srgbClr val="000000"/>
                </a:solidFill>
                <a:latin typeface="Verdana" pitchFamily="34"/>
              </a:rPr>
              <a:t>(based on WMO Catalogue of Hazardous Events )</a:t>
            </a:r>
          </a:p>
          <a:p>
            <a:pPr marL="263520" lvl="1">
              <a:spcAft>
                <a:spcPts val="600"/>
              </a:spcAft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dirty="0">
              <a:solidFill>
                <a:srgbClr val="000000"/>
              </a:solidFill>
              <a:latin typeface="Verdana" pitchFamily="34"/>
            </a:endParaRPr>
          </a:p>
          <a:p>
            <a:pPr marL="263520" lvl="1">
              <a:spcAft>
                <a:spcPts val="600"/>
              </a:spcAft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dirty="0">
                <a:solidFill>
                  <a:srgbClr val="000000"/>
                </a:solidFill>
                <a:latin typeface="Verdana" pitchFamily="34"/>
              </a:rPr>
              <a:t>Approach:</a:t>
            </a:r>
          </a:p>
          <a:p>
            <a:pPr marL="538160" lvl="1" indent="-274640">
              <a:spcAft>
                <a:spcPts val="600"/>
              </a:spcAft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dirty="0">
                <a:solidFill>
                  <a:srgbClr val="000000"/>
                </a:solidFill>
                <a:latin typeface="Verdana" pitchFamily="34"/>
              </a:rPr>
              <a:t>Structured interviews</a:t>
            </a:r>
          </a:p>
          <a:p>
            <a:pPr marL="538160" lvl="1" indent="-274640">
              <a:spcAft>
                <a:spcPts val="600"/>
              </a:spcAft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>
                <a:solidFill>
                  <a:srgbClr val="000000"/>
                </a:solidFill>
                <a:latin typeface="Verdana" pitchFamily="34"/>
              </a:rPr>
              <a:t>Response weighting</a:t>
            </a:r>
            <a:endParaRPr lang="en-US" sz="1600" dirty="0">
              <a:solidFill>
                <a:srgbClr val="000000"/>
              </a:solidFill>
              <a:latin typeface="Verdana" pitchFamily="34"/>
            </a:endParaRPr>
          </a:p>
          <a:p>
            <a:pPr marL="538160" lvl="1" indent="-274640">
              <a:spcAft>
                <a:spcPts val="600"/>
              </a:spcAft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dirty="0">
                <a:solidFill>
                  <a:srgbClr val="000000"/>
                </a:solidFill>
                <a:latin typeface="Verdana" pitchFamily="34"/>
              </a:rPr>
              <a:t>Analysis of qualitative information</a:t>
            </a:r>
          </a:p>
          <a:p>
            <a:pPr marL="538160" lvl="1" indent="-274640">
              <a:spcAft>
                <a:spcPts val="600"/>
              </a:spcAft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dirty="0">
                <a:solidFill>
                  <a:srgbClr val="000000"/>
                </a:solidFill>
                <a:latin typeface="Verdana" pitchFamily="34"/>
              </a:rPr>
              <a:t>Maturity levels on a scale of 1-5</a:t>
            </a:r>
          </a:p>
          <a:p>
            <a:pPr marL="538160" marR="0" lvl="1" indent="-27464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dirty="0">
              <a:solidFill>
                <a:srgbClr val="000000"/>
              </a:solidFill>
              <a:latin typeface="Verdana" pitchFamily="34"/>
            </a:endParaRPr>
          </a:p>
          <a:p>
            <a:pPr marL="263520" marR="0" lvl="1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dirty="0">
                <a:solidFill>
                  <a:srgbClr val="000000"/>
                </a:solidFill>
                <a:latin typeface="Verdana" pitchFamily="34"/>
              </a:rPr>
              <a:t>Based on:</a:t>
            </a:r>
          </a:p>
          <a:p>
            <a:pPr marL="539750" lvl="2" indent="-269875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dirty="0">
                <a:solidFill>
                  <a:srgbClr val="000000"/>
                </a:solidFill>
                <a:latin typeface="Verdana" pitchFamily="34"/>
              </a:rPr>
              <a:t>Country </a:t>
            </a:r>
            <a:r>
              <a:rPr lang="en-US" sz="1600" dirty="0" err="1">
                <a:solidFill>
                  <a:srgbClr val="000000"/>
                </a:solidFill>
                <a:latin typeface="Verdana" pitchFamily="34"/>
              </a:rPr>
              <a:t>Hydromet</a:t>
            </a:r>
            <a:r>
              <a:rPr lang="en-US" sz="1600" dirty="0">
                <a:solidFill>
                  <a:srgbClr val="000000"/>
                </a:solidFill>
                <a:latin typeface="Verdana" pitchFamily="34"/>
              </a:rPr>
              <a:t> Diagnostics</a:t>
            </a:r>
          </a:p>
          <a:p>
            <a:pPr marL="539750" lvl="2" indent="-269875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dirty="0">
                <a:solidFill>
                  <a:srgbClr val="000000"/>
                </a:solidFill>
                <a:latin typeface="Verdana" pitchFamily="34"/>
              </a:rPr>
              <a:t>MHEWS Checklist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8613DC-7E8F-EF7B-2056-D025654A0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5266" y="1616009"/>
            <a:ext cx="5619115" cy="399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00"/>
    </mc:Choice>
    <mc:Fallback xmlns="">
      <p:transition spd="slow" advTm="4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FE2966-945B-0272-D67A-7934C3D38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" y="0"/>
            <a:ext cx="12192000" cy="122202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5B32BE1-3B39-0ED2-81E1-035D9013CE47}"/>
              </a:ext>
            </a:extLst>
          </p:cNvPr>
          <p:cNvSpPr txBox="1"/>
          <p:nvPr/>
        </p:nvSpPr>
        <p:spPr>
          <a:xfrm>
            <a:off x="2547263" y="142572"/>
            <a:ext cx="7280766" cy="9579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rPr>
              <a:t>Country Scorecards </a:t>
            </a:r>
            <a:r>
              <a:rPr 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| Pillar 2 Rapid Assessment</a:t>
            </a: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rPr>
              <a:t> </a:t>
            </a:r>
            <a:endParaRPr lang="en-GB" sz="2000" b="0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7E2053-3933-5CED-B102-8DAC89BCE3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6179"/>
            <a:ext cx="5584928" cy="31509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389E39-EEDA-DADD-9420-7167B1B669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0543" y="2512179"/>
            <a:ext cx="5580961" cy="31296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EFAFD1-D300-49CC-3C4A-7B39AD7751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7074" y="3701450"/>
            <a:ext cx="5580961" cy="313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779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E50F44B-66B4-910F-7601-71C6E9B0B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" y="0"/>
            <a:ext cx="12192000" cy="12220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83FDB7A-FEA9-50E1-B12F-035239B40921}"/>
              </a:ext>
            </a:extLst>
          </p:cNvPr>
          <p:cNvSpPr txBox="1"/>
          <p:nvPr/>
        </p:nvSpPr>
        <p:spPr>
          <a:xfrm>
            <a:off x="2580008" y="137767"/>
            <a:ext cx="7573184" cy="9579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Data Quality Assurance | Pillar 2 Rapid Assessment</a:t>
            </a:r>
            <a:endParaRPr lang="en-GB" sz="2000" b="0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4C0B94A-D6D8-A60E-AAE6-7386D7A4A363}"/>
              </a:ext>
            </a:extLst>
          </p:cNvPr>
          <p:cNvSpPr/>
          <p:nvPr/>
        </p:nvSpPr>
        <p:spPr>
          <a:xfrm>
            <a:off x="2956556" y="4707376"/>
            <a:ext cx="184727" cy="369335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H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DAB3754-31D4-0F4A-D67A-313DD4F8B7E7}"/>
              </a:ext>
            </a:extLst>
          </p:cNvPr>
          <p:cNvSpPr txBox="1"/>
          <p:nvPr/>
        </p:nvSpPr>
        <p:spPr>
          <a:xfrm>
            <a:off x="3030879" y="3226350"/>
            <a:ext cx="6143945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H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 </a:t>
            </a:r>
            <a:endParaRPr lang="en-CH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FCFC2D-09DB-0A09-372B-397A76F4A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820" y="1885947"/>
            <a:ext cx="10591800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8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00"/>
    </mc:Choice>
    <mc:Fallback xmlns="">
      <p:transition spd="slow" advTm="4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1A3D3C-CA16-FE5B-DCC1-96B0B875F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" y="0"/>
            <a:ext cx="12192000" cy="122202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5B32BE1-3B39-0ED2-81E1-035D9013CE47}"/>
              </a:ext>
            </a:extLst>
          </p:cNvPr>
          <p:cNvSpPr txBox="1"/>
          <p:nvPr/>
        </p:nvSpPr>
        <p:spPr>
          <a:xfrm>
            <a:off x="2708663" y="137026"/>
            <a:ext cx="6483890" cy="9579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Aggregate Results | Pillar 2 Rapid Assessment</a:t>
            </a: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  <a:ea typeface="Verdana" pitchFamily="34"/>
              </a:rPr>
              <a:t> </a:t>
            </a:r>
            <a:endParaRPr lang="en-GB" sz="2000" b="0" i="0" u="none" strike="noStrike" kern="1200" cap="none" spc="0" baseline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  <p:sp>
        <p:nvSpPr>
          <p:cNvPr id="8" name="Shape 79">
            <a:extLst>
              <a:ext uri="{FF2B5EF4-FFF2-40B4-BE49-F238E27FC236}">
                <a16:creationId xmlns:a16="http://schemas.microsoft.com/office/drawing/2014/main" id="{8F36EF2D-A8D3-E083-2905-BDB935AFAECB}"/>
              </a:ext>
            </a:extLst>
          </p:cNvPr>
          <p:cNvSpPr/>
          <p:nvPr/>
        </p:nvSpPr>
        <p:spPr>
          <a:xfrm>
            <a:off x="79221" y="1536042"/>
            <a:ext cx="11794293" cy="87716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190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Half of the 30 NMHS operate with basic monitoring and forecasting capacity; </a:t>
            </a:r>
          </a:p>
          <a:p>
            <a:pPr algn="ctr"/>
            <a:r>
              <a:rPr lang="en-US" sz="190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quarter with less-than-basic capacity</a:t>
            </a:r>
          </a:p>
          <a:p>
            <a:pPr algn="ctr"/>
            <a:endParaRPr lang="en-GB" sz="190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4F3F3B-6DC9-1B6F-50C8-55CC753854F1}"/>
              </a:ext>
            </a:extLst>
          </p:cNvPr>
          <p:cNvSpPr txBox="1"/>
          <p:nvPr/>
        </p:nvSpPr>
        <p:spPr>
          <a:xfrm>
            <a:off x="1946826" y="6271023"/>
            <a:ext cx="8777805" cy="302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CH" sz="1400" i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EW4All</a:t>
            </a:r>
            <a:r>
              <a:rPr lang="en-US" sz="1400" i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Pillar 2 capacity levels of 30 selected countries (data collected by WMO, 2023)</a:t>
            </a:r>
            <a:endParaRPr lang="en-CH" sz="1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4EEDDF4-F6FD-C289-C43A-FDD3B6622F11}"/>
              </a:ext>
            </a:extLst>
          </p:cNvPr>
          <p:cNvGraphicFramePr>
            <a:graphicFrameLocks/>
          </p:cNvGraphicFramePr>
          <p:nvPr/>
        </p:nvGraphicFramePr>
        <p:xfrm>
          <a:off x="1176585" y="2357227"/>
          <a:ext cx="9548046" cy="3976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23290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24C0B94A-D6D8-A60E-AAE6-7386D7A4A363}"/>
              </a:ext>
            </a:extLst>
          </p:cNvPr>
          <p:cNvSpPr/>
          <p:nvPr/>
        </p:nvSpPr>
        <p:spPr>
          <a:xfrm>
            <a:off x="2956556" y="4707376"/>
            <a:ext cx="184727" cy="369335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H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DAB3754-31D4-0F4A-D67A-313DD4F8B7E7}"/>
              </a:ext>
            </a:extLst>
          </p:cNvPr>
          <p:cNvSpPr txBox="1"/>
          <p:nvPr/>
        </p:nvSpPr>
        <p:spPr>
          <a:xfrm>
            <a:off x="3030879" y="3226350"/>
            <a:ext cx="6143945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H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 </a:t>
            </a:r>
            <a:endParaRPr lang="en-CH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B7D592-EFEC-01F7-8456-2A2AA8FD260F}"/>
              </a:ext>
            </a:extLst>
          </p:cNvPr>
          <p:cNvSpPr txBox="1"/>
          <p:nvPr/>
        </p:nvSpPr>
        <p:spPr>
          <a:xfrm>
            <a:off x="81815" y="1541231"/>
            <a:ext cx="11440160" cy="37702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63520" marR="0" lvl="1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>
                <a:solidFill>
                  <a:srgbClr val="000000"/>
                </a:solidFill>
                <a:latin typeface="Verdana" pitchFamily="34"/>
              </a:rPr>
              <a:t>Since June 2023 applied to:</a:t>
            </a:r>
          </a:p>
          <a:p>
            <a:pPr marL="995360" lvl="2" indent="-274640">
              <a:spcBef>
                <a:spcPts val="1200"/>
              </a:spcBef>
              <a:spcAft>
                <a:spcPts val="600"/>
              </a:spcAft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000000"/>
                </a:solidFill>
                <a:latin typeface="Verdana" pitchFamily="34"/>
              </a:rPr>
              <a:t>41 Members</a:t>
            </a:r>
            <a:r>
              <a:rPr lang="en-US" dirty="0">
                <a:solidFill>
                  <a:srgbClr val="000000"/>
                </a:solidFill>
                <a:latin typeface="Verdana" pitchFamily="34"/>
              </a:rPr>
              <a:t>, including</a:t>
            </a:r>
            <a:endParaRPr lang="en-US" b="1" dirty="0">
              <a:solidFill>
                <a:srgbClr val="000000"/>
              </a:solidFill>
              <a:latin typeface="Verdana" pitchFamily="34"/>
            </a:endParaRPr>
          </a:p>
          <a:p>
            <a:pPr marL="1452560" lvl="3" indent="-274640">
              <a:spcBef>
                <a:spcPts val="1200"/>
              </a:spcBef>
              <a:spcAft>
                <a:spcPts val="600"/>
              </a:spcAft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000000"/>
                </a:solidFill>
                <a:latin typeface="Verdana" pitchFamily="34"/>
              </a:rPr>
              <a:t>30 initial EW4All focus countries</a:t>
            </a:r>
          </a:p>
          <a:p>
            <a:pPr marL="1452560" lvl="3" indent="-274640">
              <a:spcBef>
                <a:spcPts val="1200"/>
              </a:spcBef>
              <a:spcAft>
                <a:spcPts val="600"/>
              </a:spcAft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000000"/>
                </a:solidFill>
                <a:latin typeface="Verdana" pitchFamily="34"/>
              </a:rPr>
              <a:t>8 RA VI Members (based on a request from the Management Group)</a:t>
            </a:r>
          </a:p>
          <a:p>
            <a:pPr marL="1452560" lvl="3" indent="-274640">
              <a:spcBef>
                <a:spcPts val="1200"/>
              </a:spcBef>
              <a:spcAft>
                <a:spcPts val="600"/>
              </a:spcAft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dirty="0">
                <a:solidFill>
                  <a:srgbClr val="000000"/>
                </a:solidFill>
                <a:latin typeface="Verdana" pitchFamily="34"/>
              </a:rPr>
              <a:t>3 other LDCs and SIDS</a:t>
            </a:r>
          </a:p>
          <a:p>
            <a:pPr marL="0" lvl="2">
              <a:spcAft>
                <a:spcPts val="600"/>
              </a:spcAft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800" b="1" dirty="0">
              <a:solidFill>
                <a:srgbClr val="000000"/>
              </a:solidFill>
              <a:latin typeface="Verdana" pitchFamily="34"/>
            </a:endParaRPr>
          </a:p>
          <a:p>
            <a:pPr marL="0" lvl="2" indent="269875">
              <a:spcAft>
                <a:spcPts val="600"/>
              </a:spcAft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>
                <a:solidFill>
                  <a:srgbClr val="000000"/>
                </a:solidFill>
                <a:latin typeface="Verdana" pitchFamily="34"/>
              </a:rPr>
              <a:t>Analysis is ongoing on:</a:t>
            </a:r>
          </a:p>
          <a:p>
            <a:pPr marL="996950" lvl="4" indent="-269875">
              <a:spcBef>
                <a:spcPts val="12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i="0" u="none" strike="noStrike" kern="1200" cap="none" spc="0" baseline="0" dirty="0">
                <a:solidFill>
                  <a:srgbClr val="000000"/>
                </a:solidFill>
                <a:uFillTx/>
                <a:latin typeface="Verdana" pitchFamily="34"/>
              </a:rPr>
              <a:t>8 Members</a:t>
            </a:r>
            <a:endParaRPr lang="en-US" b="0" i="0" u="none" strike="noStrike" kern="1200" cap="none" spc="0" baseline="0" dirty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5C2153-F13F-9485-852F-39D852C67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" y="0"/>
            <a:ext cx="12192000" cy="12220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83FDB7A-FEA9-50E1-B12F-035239B40921}"/>
              </a:ext>
            </a:extLst>
          </p:cNvPr>
          <p:cNvSpPr txBox="1"/>
          <p:nvPr/>
        </p:nvSpPr>
        <p:spPr>
          <a:xfrm>
            <a:off x="2532703" y="172636"/>
            <a:ext cx="7820337" cy="9579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Implementation | Pillar 2 Rapid Assessment</a:t>
            </a:r>
            <a:endParaRPr lang="en-GB" sz="2000" b="0" i="0" u="none" strike="noStrike" kern="1200" cap="none" spc="0" baseline="0" dirty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83049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00"/>
    </mc:Choice>
    <mc:Fallback xmlns="">
      <p:transition spd="slow" advTm="4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0A3A2E-A5EB-B57F-2743-C4244EF1B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099" y="-9144"/>
            <a:ext cx="4835253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E4065DE-E256-7F7D-D257-36F6322F77E0}"/>
              </a:ext>
            </a:extLst>
          </p:cNvPr>
          <p:cNvSpPr txBox="1"/>
          <p:nvPr/>
        </p:nvSpPr>
        <p:spPr>
          <a:xfrm>
            <a:off x="5303520" y="1985932"/>
            <a:ext cx="658368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Early Warnings for All in Focus: 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Calibri" panose="020F0502020204030204" pitchFamily="34" charset="0"/>
              <a:cs typeface="Calibri" panose="020F0502020204030204" pitchFamily="34" charset="0"/>
              <a:hlinkClick r:id="rId3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Verdana" panose="020B060403050404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A Rapid Assessment of Country Monitoring and Forecasting Capacity</a:t>
            </a:r>
            <a:endParaRPr kumimoji="0" lang="en-US" sz="2200" b="1" i="0" u="none" strike="noStrike" kern="1200" cap="none" spc="0" normalizeH="0" baseline="0" noProof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Blue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F2046397-A54D-7DE7-0CE3-E7E20BF67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2440" y="205619"/>
            <a:ext cx="1778000" cy="107876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037DE6-70F4-5BA3-AE79-5ED5E7BA9C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8375" y="3644265"/>
            <a:ext cx="283845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537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0983D9-2F96-3CD3-8C0F-58CAAAF76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96" y="0"/>
            <a:ext cx="1076940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D5F752-9910-1B31-109F-8A22D1F76A99}"/>
              </a:ext>
            </a:extLst>
          </p:cNvPr>
          <p:cNvSpPr txBox="1"/>
          <p:nvPr/>
        </p:nvSpPr>
        <p:spPr>
          <a:xfrm>
            <a:off x="8757823" y="227178"/>
            <a:ext cx="2722880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63520" marR="0" lvl="1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>
                <a:solidFill>
                  <a:srgbClr val="000000"/>
                </a:solidFill>
                <a:latin typeface="Verdana" pitchFamily="34"/>
                <a:hlinkClick r:id="rId3"/>
              </a:rPr>
              <a:t>Dashboard</a:t>
            </a:r>
            <a:endParaRPr lang="en-US" sz="2800" b="0" i="0" u="none" strike="noStrike" kern="1200" cap="none" spc="0" baseline="0">
              <a:solidFill>
                <a:srgbClr val="000000"/>
              </a:solidFill>
              <a:uFillTx/>
              <a:latin typeface="Verdana" pitchFamily="34"/>
            </a:endParaRPr>
          </a:p>
        </p:txBody>
      </p:sp>
      <p:pic>
        <p:nvPicPr>
          <p:cNvPr id="2" name="Picture 1" descr="A qr code with a white background&#10;&#10;Description automatically generated">
            <a:extLst>
              <a:ext uri="{FF2B5EF4-FFF2-40B4-BE49-F238E27FC236}">
                <a16:creationId xmlns:a16="http://schemas.microsoft.com/office/drawing/2014/main" id="{DD236D4A-EAAB-0763-63B9-E236C5226A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51760" cy="2651760"/>
          </a:xfrm>
          <a:prstGeom prst="rect">
            <a:avLst/>
          </a:prstGeom>
        </p:spPr>
      </p:pic>
      <p:pic>
        <p:nvPicPr>
          <p:cNvPr id="5" name="Picture 4" descr="A white cover with a logo&#10;&#10;Description automatically generated">
            <a:extLst>
              <a:ext uri="{FF2B5EF4-FFF2-40B4-BE49-F238E27FC236}">
                <a16:creationId xmlns:a16="http://schemas.microsoft.com/office/drawing/2014/main" id="{436C9BE7-1520-BE35-F306-BE1A362C51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4478"/>
          <a:stretch/>
        </p:blipFill>
        <p:spPr>
          <a:xfrm>
            <a:off x="-19945" y="4306445"/>
            <a:ext cx="359312" cy="256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344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over with a logo&#10;&#10;Description automatically generated">
            <a:extLst>
              <a:ext uri="{FF2B5EF4-FFF2-40B4-BE49-F238E27FC236}">
                <a16:creationId xmlns:a16="http://schemas.microsoft.com/office/drawing/2014/main" id="{436C9BE7-1520-BE35-F306-BE1A362C51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4478"/>
          <a:stretch/>
        </p:blipFill>
        <p:spPr>
          <a:xfrm>
            <a:off x="-19945" y="4306445"/>
            <a:ext cx="359312" cy="25625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BF3439-6382-E214-BECB-9FD9F2E9F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429" y="11028"/>
            <a:ext cx="11623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79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E50F44B-66B4-910F-7601-71C6E9B0B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" y="0"/>
            <a:ext cx="12192000" cy="12220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83FDB7A-FEA9-50E1-B12F-035239B40921}"/>
              </a:ext>
            </a:extLst>
          </p:cNvPr>
          <p:cNvSpPr txBox="1"/>
          <p:nvPr/>
        </p:nvSpPr>
        <p:spPr>
          <a:xfrm>
            <a:off x="2732407" y="132038"/>
            <a:ext cx="4746421" cy="9579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Next Steps | Rapid Assessment</a:t>
            </a:r>
            <a:endParaRPr lang="en-GB" sz="2000" b="0" i="0" u="none" strike="noStrike" kern="1200" cap="none" spc="0" baseline="0" dirty="0">
              <a:solidFill>
                <a:srgbClr val="FFFFFF"/>
              </a:solidFill>
              <a:uFillTx/>
              <a:latin typeface="Verdana" pitchFamily="34"/>
              <a:ea typeface="Verdana" pitchFamily="34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4C0B94A-D6D8-A60E-AAE6-7386D7A4A363}"/>
              </a:ext>
            </a:extLst>
          </p:cNvPr>
          <p:cNvSpPr/>
          <p:nvPr/>
        </p:nvSpPr>
        <p:spPr>
          <a:xfrm>
            <a:off x="3273834" y="4064236"/>
            <a:ext cx="184727" cy="369335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CH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DAB3754-31D4-0F4A-D67A-313DD4F8B7E7}"/>
              </a:ext>
            </a:extLst>
          </p:cNvPr>
          <p:cNvSpPr txBox="1"/>
          <p:nvPr/>
        </p:nvSpPr>
        <p:spPr>
          <a:xfrm>
            <a:off x="3223384" y="3004969"/>
            <a:ext cx="6143945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CH" sz="18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</a:rPr>
              <a:t> </a:t>
            </a:r>
            <a:endParaRPr lang="en-CH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0" name="Shape 79">
            <a:extLst>
              <a:ext uri="{FF2B5EF4-FFF2-40B4-BE49-F238E27FC236}">
                <a16:creationId xmlns:a16="http://schemas.microsoft.com/office/drawing/2014/main" id="{9A9C6F77-1AD3-B6E3-733B-8648B973722F}"/>
              </a:ext>
            </a:extLst>
          </p:cNvPr>
          <p:cNvSpPr/>
          <p:nvPr/>
        </p:nvSpPr>
        <p:spPr>
          <a:xfrm>
            <a:off x="529556" y="4793052"/>
            <a:ext cx="11531599" cy="169277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Expand beyond Pillar 2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UNDRR testing on Pillar 1</a:t>
            </a:r>
          </a:p>
          <a:p>
            <a:pPr marL="0" lvl="1">
              <a:spcAft>
                <a:spcPts val="600"/>
              </a:spcAft>
            </a:pP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Use in the development of EWS Maturity Index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EW4All Monitoring &amp; Evaluation Working Group (co-chaired by WMO and UNDRR)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6355106-E39C-07F2-D181-310DA389B62D}"/>
              </a:ext>
            </a:extLst>
          </p:cNvPr>
          <p:cNvCxnSpPr>
            <a:cxnSpLocks/>
          </p:cNvCxnSpPr>
          <p:nvPr/>
        </p:nvCxnSpPr>
        <p:spPr>
          <a:xfrm>
            <a:off x="7475047" y="5462466"/>
            <a:ext cx="4308271" cy="0"/>
          </a:xfrm>
          <a:prstGeom prst="straightConnector1">
            <a:avLst/>
          </a:prstGeom>
          <a:ln w="889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hape 79">
            <a:extLst>
              <a:ext uri="{FF2B5EF4-FFF2-40B4-BE49-F238E27FC236}">
                <a16:creationId xmlns:a16="http://schemas.microsoft.com/office/drawing/2014/main" id="{F1D17F85-B2F0-26DE-E569-6AAB77EEA85F}"/>
              </a:ext>
            </a:extLst>
          </p:cNvPr>
          <p:cNvSpPr/>
          <p:nvPr/>
        </p:nvSpPr>
        <p:spPr>
          <a:xfrm>
            <a:off x="404844" y="1431824"/>
            <a:ext cx="11531599" cy="255454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Transfer of know-how to the Regional Offices</a:t>
            </a:r>
          </a:p>
          <a:p>
            <a:pPr marL="285750" indent="-285750">
              <a:spcBef>
                <a:spcPts val="12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Scale up to more Members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	Mechanisms :</a:t>
            </a:r>
          </a:p>
          <a:p>
            <a:pPr marL="1257300" lvl="2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demand-driven (e.g. Members, Regional Associations)</a:t>
            </a:r>
          </a:p>
          <a:p>
            <a:pPr marL="1257300" lvl="2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through the SOFF Readiness Phase, CREWS Multi-Stakeholder Accelerator</a:t>
            </a:r>
          </a:p>
          <a:p>
            <a:pPr lvl="2">
              <a:spcAft>
                <a:spcPts val="600"/>
              </a:spcAft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285750" lvl="2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CD673EF-8792-195D-773E-20B0F8E35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441" y="3424160"/>
            <a:ext cx="9774404" cy="112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61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00"/>
    </mc:Choice>
    <mc:Fallback xmlns="">
      <p:transition spd="slow" advTm="4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EA28B-339C-72E2-024A-193EBA3D8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31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FR" sz="60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A72FBD4-668B-EB1A-B593-B2BE34336172}"/>
              </a:ext>
            </a:extLst>
          </p:cNvPr>
          <p:cNvSpPr txBox="1"/>
          <p:nvPr/>
        </p:nvSpPr>
        <p:spPr>
          <a:xfrm>
            <a:off x="2455999" y="5104748"/>
            <a:ext cx="7280001" cy="1508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Monitoring, Evaluation, Risk and Planning Office</a:t>
            </a:r>
          </a:p>
          <a:p>
            <a:pPr marR="0" algn="ctr" rtl="0">
              <a:lnSpc>
                <a:spcPct val="150000"/>
              </a:lnSpc>
            </a:pPr>
            <a:r>
              <a:rPr lang="en-US" sz="3200" baseline="300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merp@wmo.int</a:t>
            </a:r>
            <a:endParaRPr lang="en-US" sz="3200" b="0" i="0" u="none" strike="noStrike" baseline="3000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2600864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21" ma:contentTypeDescription="Create a new document." ma:contentTypeScope="" ma:versionID="b250211a4424471df0688432b14dd905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21ef636043b899a189d3668eaf0b3795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SO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P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SO" ma:index="20" nillable="true" ma:displayName="SO" ma:format="Dropdown" ma:internalName="SO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PA" ma:index="25" nillable="true" ma:displayName="PA" ma:format="Dropdown" ma:internalName="PA">
      <xsd:simpleType>
        <xsd:restriction base="dms:Text">
          <xsd:maxLength value="255"/>
        </xsd:restriction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f4218a87-9725-47d4-9cba-320e627e69dc}" ma:internalName="TaxCatchAll" ma:showField="CatchAllData" ma:web="9d2c9005-3129-4719-81ca-2fc8d806cf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2c9005-3129-4719-81ca-2fc8d806cf37" xsi:nil="true"/>
    <PA xmlns="2c63548e-e22e-43cb-a415-9193d4d80a38" xsi:nil="true"/>
    <lcf76f155ced4ddcb4097134ff3c332f xmlns="2c63548e-e22e-43cb-a415-9193d4d80a38">
      <Terms xmlns="http://schemas.microsoft.com/office/infopath/2007/PartnerControls"/>
    </lcf76f155ced4ddcb4097134ff3c332f>
    <SO xmlns="2c63548e-e22e-43cb-a415-9193d4d80a38" xsi:nil="true"/>
  </documentManagement>
</p:properties>
</file>

<file path=customXml/itemProps1.xml><?xml version="1.0" encoding="utf-8"?>
<ds:datastoreItem xmlns:ds="http://schemas.openxmlformats.org/officeDocument/2006/customXml" ds:itemID="{DBD23BC1-F7C7-4758-A3BB-6BF8C734A8E2}">
  <ds:schemaRefs>
    <ds:schemaRef ds:uri="2c63548e-e22e-43cb-a415-9193d4d80a38"/>
    <ds:schemaRef ds:uri="9d2c9005-3129-4719-81ca-2fc8d806cf3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0952164-BF21-4772-BEE2-1D12355868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448FE4-9556-4DE5-89E3-7E1219D2A54A}">
  <ds:schemaRefs>
    <ds:schemaRef ds:uri="2c63548e-e22e-43cb-a415-9193d4d80a38"/>
    <ds:schemaRef ds:uri="9d2c9005-3129-4719-81ca-2fc8d806cf37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346</Words>
  <Application>Microsoft Office PowerPoint</Application>
  <PresentationFormat>Widescreen</PresentationFormat>
  <Paragraphs>81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Klara Josipovic</dc:creator>
  <cp:lastModifiedBy>Assia Alexieva</cp:lastModifiedBy>
  <cp:revision>2</cp:revision>
  <dcterms:created xsi:type="dcterms:W3CDTF">2024-01-11T14:19:20Z</dcterms:created>
  <dcterms:modified xsi:type="dcterms:W3CDTF">2024-04-16T13:40:00Z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  <property fmtid="{D5CDD505-2E9C-101B-9397-08002B2CF9AE}" pid="3" name="MediaServiceImageTags">
    <vt:lpwstr/>
  </property>
</Properties>
</file>