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8" r:id="rId5"/>
    <p:sldId id="262" r:id="rId6"/>
    <p:sldId id="263" r:id="rId7"/>
    <p:sldId id="264" r:id="rId8"/>
    <p:sldId id="2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70" d="100"/>
          <a:sy n="70" d="100"/>
        </p:scale>
        <p:origin x="4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11/23/2021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11/23/2021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508803-412C-4C54-9B97-301579AE3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7257" y="1180010"/>
            <a:ext cx="7332617" cy="4313365"/>
          </a:xfrm>
        </p:spPr>
        <p:txBody>
          <a:bodyPr/>
          <a:lstStyle/>
          <a:p>
            <a:r>
              <a:rPr lang="en-US" sz="4000" dirty="0"/>
              <a:t>Theme #3</a:t>
            </a:r>
            <a:br>
              <a:rPr lang="en-US" sz="4000" dirty="0"/>
            </a:br>
            <a:r>
              <a:rPr lang="en-US" sz="4000" dirty="0"/>
              <a:t>Micro-credentials and credit transfer, how could we proceed</a:t>
            </a:r>
            <a:endParaRPr lang="it-IT" sz="40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FC6155C-35BB-47F1-97A3-54A7BAF17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1" y="5493376"/>
            <a:ext cx="11247120" cy="1228099"/>
          </a:xfrm>
        </p:spPr>
        <p:txBody>
          <a:bodyPr>
            <a:noAutofit/>
          </a:bodyPr>
          <a:lstStyle/>
          <a:p>
            <a:r>
              <a:rPr lang="en-US" sz="1400" b="1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ChairS</a:t>
            </a:r>
            <a:endParaRPr lang="en-US" sz="14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en-US" sz="14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Yan Ma, Chair of Reading-NUIST Academy; </a:t>
            </a:r>
          </a:p>
          <a:p>
            <a:r>
              <a:rPr lang="en-US" sz="1400" b="1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Vieri Tarchiani, </a:t>
            </a:r>
            <a:r>
              <a:rPr lang="it-IT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Istituto di </a:t>
            </a:r>
            <a:r>
              <a:rPr lang="it-IT" sz="14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BioEconomia</a:t>
            </a:r>
            <a:r>
              <a:rPr lang="it-IT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- Consiglio Nazionale delle Ricerche</a:t>
            </a:r>
            <a:endParaRPr lang="it-IT" sz="1400" dirty="0"/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4DCEF7FF-9096-4E13-83C9-567DB053574F}"/>
              </a:ext>
            </a:extLst>
          </p:cNvPr>
          <p:cNvSpPr txBox="1">
            <a:spLocks/>
          </p:cNvSpPr>
          <p:nvPr/>
        </p:nvSpPr>
        <p:spPr>
          <a:xfrm>
            <a:off x="609601" y="795102"/>
            <a:ext cx="11247120" cy="12280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b="1" i="0" kern="1200" cap="all" spc="4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SYMET-14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83916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293785-49F9-4B6F-9119-3BAFF301E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Background to the </a:t>
            </a:r>
            <a:r>
              <a:rPr lang="it-IT" dirty="0" err="1"/>
              <a:t>theme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016460-33B9-4718-B534-912727F92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1159" y="1720185"/>
            <a:ext cx="5245134" cy="3593591"/>
          </a:xfrm>
        </p:spPr>
        <p:txBody>
          <a:bodyPr>
            <a:noAutofit/>
          </a:bodyPr>
          <a:lstStyle/>
          <a:p>
            <a:r>
              <a:rPr lang="en-US" sz="2400" b="1" dirty="0"/>
              <a:t>Micro-credentials</a:t>
            </a:r>
            <a:r>
              <a:rPr lang="en-US" sz="2400" dirty="0"/>
              <a:t> demonstrate accomplishment of short or non-formal learning.</a:t>
            </a:r>
          </a:p>
          <a:p>
            <a:endParaRPr lang="en-US" sz="2400" dirty="0"/>
          </a:p>
          <a:p>
            <a:r>
              <a:rPr lang="en-US" sz="2400" dirty="0"/>
              <a:t>Micro-credentials can be </a:t>
            </a:r>
            <a:r>
              <a:rPr lang="en-US" sz="2400" b="1" dirty="0"/>
              <a:t>transferable and combinable </a:t>
            </a:r>
            <a:r>
              <a:rPr lang="en-US" sz="2400" dirty="0"/>
              <a:t>through credit transfer agreements.</a:t>
            </a:r>
          </a:p>
          <a:p>
            <a:endParaRPr lang="en-US" sz="2400" dirty="0"/>
          </a:p>
          <a:p>
            <a:r>
              <a:rPr lang="en-US" sz="2400" b="1" dirty="0"/>
              <a:t>Digital open badges </a:t>
            </a:r>
            <a:r>
              <a:rPr lang="en-US" sz="2400" dirty="0"/>
              <a:t>are a free and open technical standard that can be used by any organization. </a:t>
            </a:r>
            <a:endParaRPr lang="it-IT" sz="24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ADBC2CE-64F3-453C-9ACD-7C15DD9D3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626" y="3036584"/>
            <a:ext cx="3773223" cy="222944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5BF3360-B41B-4DAA-AD9B-F93B49547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6626" y="5266031"/>
            <a:ext cx="3773223" cy="155562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82EED39-6466-4D54-876B-3AA8111171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75" t="28657" r="34162" b="33997"/>
          <a:stretch/>
        </p:blipFill>
        <p:spPr>
          <a:xfrm>
            <a:off x="6846626" y="1457161"/>
            <a:ext cx="3773223" cy="157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65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0F8EAC3A-20BF-4775-8C0C-90AD5FB38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3250" y="4515135"/>
            <a:ext cx="3285460" cy="119667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How to encourage the adoption of the use of open digital badges as micro-credentials for training related to specific WMO or other recognized competency frameworks?</a:t>
            </a:r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928EB492-452E-4275-AB9D-189D4BBBBF19}"/>
              </a:ext>
            </a:extLst>
          </p:cNvPr>
          <p:cNvSpPr txBox="1">
            <a:spLocks/>
          </p:cNvSpPr>
          <p:nvPr/>
        </p:nvSpPr>
        <p:spPr>
          <a:xfrm>
            <a:off x="1251678" y="382385"/>
            <a:ext cx="6099916" cy="14921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900" b="1" i="0" kern="1200" cap="all" spc="30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/>
              <a:t>Participants to WG 3</a:t>
            </a:r>
            <a:endParaRPr lang="it-IT" dirty="0"/>
          </a:p>
        </p:txBody>
      </p:sp>
      <p:sp>
        <p:nvSpPr>
          <p:cNvPr id="12" name="Segnaposto contenuto 2">
            <a:extLst>
              <a:ext uri="{FF2B5EF4-FFF2-40B4-BE49-F238E27FC236}">
                <a16:creationId xmlns:a16="http://schemas.microsoft.com/office/drawing/2014/main" id="{5DF88201-F6D4-4C49-A323-514A88BE0B51}"/>
              </a:ext>
            </a:extLst>
          </p:cNvPr>
          <p:cNvSpPr txBox="1">
            <a:spLocks/>
          </p:cNvSpPr>
          <p:nvPr/>
        </p:nvSpPr>
        <p:spPr>
          <a:xfrm>
            <a:off x="1251678" y="2286001"/>
            <a:ext cx="6099916" cy="359359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None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Maria </a:t>
            </a:r>
            <a:r>
              <a:rPr lang="en-US" dirty="0" err="1"/>
              <a:t>Mamaeva</a:t>
            </a:r>
            <a:r>
              <a:rPr lang="en-US" dirty="0"/>
              <a:t>, State Hydrological Institute of ROSHYDROMET, Russia</a:t>
            </a:r>
          </a:p>
          <a:p>
            <a:r>
              <a:rPr lang="en-US" dirty="0" err="1"/>
              <a:t>Jeferson</a:t>
            </a:r>
            <a:r>
              <a:rPr lang="en-US" dirty="0"/>
              <a:t> </a:t>
            </a:r>
            <a:r>
              <a:rPr lang="en-US" dirty="0" err="1"/>
              <a:t>Zerrudo</a:t>
            </a:r>
            <a:r>
              <a:rPr lang="en-US" dirty="0"/>
              <a:t> DOST-PAGASA, Philippine</a:t>
            </a:r>
          </a:p>
          <a:p>
            <a:r>
              <a:rPr lang="en-US" dirty="0"/>
              <a:t>Hillary Weller, Reading University, UK</a:t>
            </a:r>
          </a:p>
          <a:p>
            <a:r>
              <a:rPr lang="en-US" dirty="0" err="1"/>
              <a:t>Hanas</a:t>
            </a:r>
            <a:r>
              <a:rPr lang="en-US" dirty="0"/>
              <a:t> Baz, Center of Meteorology, Saudi Arabia</a:t>
            </a:r>
          </a:p>
          <a:p>
            <a:r>
              <a:rPr lang="en-US" dirty="0"/>
              <a:t>With inputs from Mustafa </a:t>
            </a:r>
            <a:r>
              <a:rPr lang="en-US" dirty="0" err="1"/>
              <a:t>Adiguzel</a:t>
            </a:r>
            <a:r>
              <a:rPr lang="en-US" dirty="0"/>
              <a:t> and </a:t>
            </a:r>
            <a:r>
              <a:rPr lang="en-US" dirty="0" err="1"/>
              <a:t>Luciane</a:t>
            </a:r>
            <a:r>
              <a:rPr lang="en-US" dirty="0"/>
              <a:t> Veeck, WMO Secretariat</a:t>
            </a:r>
          </a:p>
          <a:p>
            <a:endParaRPr lang="en-US" dirty="0"/>
          </a:p>
          <a:p>
            <a:r>
              <a:rPr lang="en-US" dirty="0"/>
              <a:t>Chair and Rapporteur:  Vieri Tarchiani, IBE-CNR, Italy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3583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0851669-7281-49C2-8BF0-67BA70EC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2CD83027-F810-4211-94BC-25BDA157C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82385"/>
            <a:ext cx="8534399" cy="1413758"/>
          </a:xfrm>
        </p:spPr>
        <p:txBody>
          <a:bodyPr anchor="b">
            <a:normAutofit/>
          </a:bodyPr>
          <a:lstStyle/>
          <a:p>
            <a:pPr algn="ctr"/>
            <a:r>
              <a:rPr lang="it-IT" sz="4400" dirty="0"/>
              <a:t>Challenges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6992B13-74C4-4370-93C5-F5403D944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0"/>
            <a:ext cx="2275119" cy="6858000"/>
          </a:xfrm>
          <a:custGeom>
            <a:avLst/>
            <a:gdLst>
              <a:gd name="connsiteX0" fmla="*/ 0 w 2275119"/>
              <a:gd name="connsiteY0" fmla="*/ 0 h 6858000"/>
              <a:gd name="connsiteX1" fmla="*/ 1389294 w 2275119"/>
              <a:gd name="connsiteY1" fmla="*/ 0 h 6858000"/>
              <a:gd name="connsiteX2" fmla="*/ 1556068 w 2275119"/>
              <a:gd name="connsiteY2" fmla="*/ 0 h 6858000"/>
              <a:gd name="connsiteX3" fmla="*/ 2098907 w 2275119"/>
              <a:gd name="connsiteY3" fmla="*/ 0 h 6858000"/>
              <a:gd name="connsiteX4" fmla="*/ 2100494 w 2275119"/>
              <a:gd name="connsiteY4" fmla="*/ 68263 h 6858000"/>
              <a:gd name="connsiteX5" fmla="*/ 2108432 w 2275119"/>
              <a:gd name="connsiteY5" fmla="*/ 128588 h 6858000"/>
              <a:gd name="connsiteX6" fmla="*/ 2119544 w 2275119"/>
              <a:gd name="connsiteY6" fmla="*/ 180975 h 6858000"/>
              <a:gd name="connsiteX7" fmla="*/ 2133832 w 2275119"/>
              <a:gd name="connsiteY7" fmla="*/ 227013 h 6858000"/>
              <a:gd name="connsiteX8" fmla="*/ 2149707 w 2275119"/>
              <a:gd name="connsiteY8" fmla="*/ 268288 h 6858000"/>
              <a:gd name="connsiteX9" fmla="*/ 2168757 w 2275119"/>
              <a:gd name="connsiteY9" fmla="*/ 304800 h 6858000"/>
              <a:gd name="connsiteX10" fmla="*/ 2187807 w 2275119"/>
              <a:gd name="connsiteY10" fmla="*/ 342900 h 6858000"/>
              <a:gd name="connsiteX11" fmla="*/ 2206857 w 2275119"/>
              <a:gd name="connsiteY11" fmla="*/ 381000 h 6858000"/>
              <a:gd name="connsiteX12" fmla="*/ 2222732 w 2275119"/>
              <a:gd name="connsiteY12" fmla="*/ 417513 h 6858000"/>
              <a:gd name="connsiteX13" fmla="*/ 2238607 w 2275119"/>
              <a:gd name="connsiteY13" fmla="*/ 458788 h 6858000"/>
              <a:gd name="connsiteX14" fmla="*/ 2254482 w 2275119"/>
              <a:gd name="connsiteY14" fmla="*/ 504825 h 6858000"/>
              <a:gd name="connsiteX15" fmla="*/ 2265594 w 2275119"/>
              <a:gd name="connsiteY15" fmla="*/ 557213 h 6858000"/>
              <a:gd name="connsiteX16" fmla="*/ 2271944 w 2275119"/>
              <a:gd name="connsiteY16" fmla="*/ 617538 h 6858000"/>
              <a:gd name="connsiteX17" fmla="*/ 2275119 w 2275119"/>
              <a:gd name="connsiteY17" fmla="*/ 685800 h 6858000"/>
              <a:gd name="connsiteX18" fmla="*/ 2271944 w 2275119"/>
              <a:gd name="connsiteY18" fmla="*/ 754063 h 6858000"/>
              <a:gd name="connsiteX19" fmla="*/ 2265594 w 2275119"/>
              <a:gd name="connsiteY19" fmla="*/ 814388 h 6858000"/>
              <a:gd name="connsiteX20" fmla="*/ 2254482 w 2275119"/>
              <a:gd name="connsiteY20" fmla="*/ 866775 h 6858000"/>
              <a:gd name="connsiteX21" fmla="*/ 2238607 w 2275119"/>
              <a:gd name="connsiteY21" fmla="*/ 912813 h 6858000"/>
              <a:gd name="connsiteX22" fmla="*/ 2222732 w 2275119"/>
              <a:gd name="connsiteY22" fmla="*/ 954088 h 6858000"/>
              <a:gd name="connsiteX23" fmla="*/ 2206857 w 2275119"/>
              <a:gd name="connsiteY23" fmla="*/ 990600 h 6858000"/>
              <a:gd name="connsiteX24" fmla="*/ 2187807 w 2275119"/>
              <a:gd name="connsiteY24" fmla="*/ 1028700 h 6858000"/>
              <a:gd name="connsiteX25" fmla="*/ 2168757 w 2275119"/>
              <a:gd name="connsiteY25" fmla="*/ 1066800 h 6858000"/>
              <a:gd name="connsiteX26" fmla="*/ 2149707 w 2275119"/>
              <a:gd name="connsiteY26" fmla="*/ 1103313 h 6858000"/>
              <a:gd name="connsiteX27" fmla="*/ 2133832 w 2275119"/>
              <a:gd name="connsiteY27" fmla="*/ 1144588 h 6858000"/>
              <a:gd name="connsiteX28" fmla="*/ 2119544 w 2275119"/>
              <a:gd name="connsiteY28" fmla="*/ 1190625 h 6858000"/>
              <a:gd name="connsiteX29" fmla="*/ 2108432 w 2275119"/>
              <a:gd name="connsiteY29" fmla="*/ 1243013 h 6858000"/>
              <a:gd name="connsiteX30" fmla="*/ 2100494 w 2275119"/>
              <a:gd name="connsiteY30" fmla="*/ 1303338 h 6858000"/>
              <a:gd name="connsiteX31" fmla="*/ 2098907 w 2275119"/>
              <a:gd name="connsiteY31" fmla="*/ 1371600 h 6858000"/>
              <a:gd name="connsiteX32" fmla="*/ 2100494 w 2275119"/>
              <a:gd name="connsiteY32" fmla="*/ 1439863 h 6858000"/>
              <a:gd name="connsiteX33" fmla="*/ 2108432 w 2275119"/>
              <a:gd name="connsiteY33" fmla="*/ 1500188 h 6858000"/>
              <a:gd name="connsiteX34" fmla="*/ 2119544 w 2275119"/>
              <a:gd name="connsiteY34" fmla="*/ 1552575 h 6858000"/>
              <a:gd name="connsiteX35" fmla="*/ 2133832 w 2275119"/>
              <a:gd name="connsiteY35" fmla="*/ 1598613 h 6858000"/>
              <a:gd name="connsiteX36" fmla="*/ 2149707 w 2275119"/>
              <a:gd name="connsiteY36" fmla="*/ 1639888 h 6858000"/>
              <a:gd name="connsiteX37" fmla="*/ 2168757 w 2275119"/>
              <a:gd name="connsiteY37" fmla="*/ 1676400 h 6858000"/>
              <a:gd name="connsiteX38" fmla="*/ 2187807 w 2275119"/>
              <a:gd name="connsiteY38" fmla="*/ 1714500 h 6858000"/>
              <a:gd name="connsiteX39" fmla="*/ 2206857 w 2275119"/>
              <a:gd name="connsiteY39" fmla="*/ 1752600 h 6858000"/>
              <a:gd name="connsiteX40" fmla="*/ 2222732 w 2275119"/>
              <a:gd name="connsiteY40" fmla="*/ 1789113 h 6858000"/>
              <a:gd name="connsiteX41" fmla="*/ 2238607 w 2275119"/>
              <a:gd name="connsiteY41" fmla="*/ 1830388 h 6858000"/>
              <a:gd name="connsiteX42" fmla="*/ 2254482 w 2275119"/>
              <a:gd name="connsiteY42" fmla="*/ 1876425 h 6858000"/>
              <a:gd name="connsiteX43" fmla="*/ 2265594 w 2275119"/>
              <a:gd name="connsiteY43" fmla="*/ 1928813 h 6858000"/>
              <a:gd name="connsiteX44" fmla="*/ 2271944 w 2275119"/>
              <a:gd name="connsiteY44" fmla="*/ 1989138 h 6858000"/>
              <a:gd name="connsiteX45" fmla="*/ 2275119 w 2275119"/>
              <a:gd name="connsiteY45" fmla="*/ 2057400 h 6858000"/>
              <a:gd name="connsiteX46" fmla="*/ 2271944 w 2275119"/>
              <a:gd name="connsiteY46" fmla="*/ 2125663 h 6858000"/>
              <a:gd name="connsiteX47" fmla="*/ 2265594 w 2275119"/>
              <a:gd name="connsiteY47" fmla="*/ 2185988 h 6858000"/>
              <a:gd name="connsiteX48" fmla="*/ 2254482 w 2275119"/>
              <a:gd name="connsiteY48" fmla="*/ 2238375 h 6858000"/>
              <a:gd name="connsiteX49" fmla="*/ 2238607 w 2275119"/>
              <a:gd name="connsiteY49" fmla="*/ 2284413 h 6858000"/>
              <a:gd name="connsiteX50" fmla="*/ 2222732 w 2275119"/>
              <a:gd name="connsiteY50" fmla="*/ 2325688 h 6858000"/>
              <a:gd name="connsiteX51" fmla="*/ 2206857 w 2275119"/>
              <a:gd name="connsiteY51" fmla="*/ 2362200 h 6858000"/>
              <a:gd name="connsiteX52" fmla="*/ 2187807 w 2275119"/>
              <a:gd name="connsiteY52" fmla="*/ 2400300 h 6858000"/>
              <a:gd name="connsiteX53" fmla="*/ 2168757 w 2275119"/>
              <a:gd name="connsiteY53" fmla="*/ 2438400 h 6858000"/>
              <a:gd name="connsiteX54" fmla="*/ 2149707 w 2275119"/>
              <a:gd name="connsiteY54" fmla="*/ 2474913 h 6858000"/>
              <a:gd name="connsiteX55" fmla="*/ 2133832 w 2275119"/>
              <a:gd name="connsiteY55" fmla="*/ 2516188 h 6858000"/>
              <a:gd name="connsiteX56" fmla="*/ 2119544 w 2275119"/>
              <a:gd name="connsiteY56" fmla="*/ 2562225 h 6858000"/>
              <a:gd name="connsiteX57" fmla="*/ 2108432 w 2275119"/>
              <a:gd name="connsiteY57" fmla="*/ 2614613 h 6858000"/>
              <a:gd name="connsiteX58" fmla="*/ 2100494 w 2275119"/>
              <a:gd name="connsiteY58" fmla="*/ 2674938 h 6858000"/>
              <a:gd name="connsiteX59" fmla="*/ 2098907 w 2275119"/>
              <a:gd name="connsiteY59" fmla="*/ 2743200 h 6858000"/>
              <a:gd name="connsiteX60" fmla="*/ 2100494 w 2275119"/>
              <a:gd name="connsiteY60" fmla="*/ 2811463 h 6858000"/>
              <a:gd name="connsiteX61" fmla="*/ 2108432 w 2275119"/>
              <a:gd name="connsiteY61" fmla="*/ 2871788 h 6858000"/>
              <a:gd name="connsiteX62" fmla="*/ 2119544 w 2275119"/>
              <a:gd name="connsiteY62" fmla="*/ 2924175 h 6858000"/>
              <a:gd name="connsiteX63" fmla="*/ 2133832 w 2275119"/>
              <a:gd name="connsiteY63" fmla="*/ 2970213 h 6858000"/>
              <a:gd name="connsiteX64" fmla="*/ 2149707 w 2275119"/>
              <a:gd name="connsiteY64" fmla="*/ 3011488 h 6858000"/>
              <a:gd name="connsiteX65" fmla="*/ 2168757 w 2275119"/>
              <a:gd name="connsiteY65" fmla="*/ 3048000 h 6858000"/>
              <a:gd name="connsiteX66" fmla="*/ 2187807 w 2275119"/>
              <a:gd name="connsiteY66" fmla="*/ 3086100 h 6858000"/>
              <a:gd name="connsiteX67" fmla="*/ 2206857 w 2275119"/>
              <a:gd name="connsiteY67" fmla="*/ 3124200 h 6858000"/>
              <a:gd name="connsiteX68" fmla="*/ 2222732 w 2275119"/>
              <a:gd name="connsiteY68" fmla="*/ 3160713 h 6858000"/>
              <a:gd name="connsiteX69" fmla="*/ 2238607 w 2275119"/>
              <a:gd name="connsiteY69" fmla="*/ 3201988 h 6858000"/>
              <a:gd name="connsiteX70" fmla="*/ 2254482 w 2275119"/>
              <a:gd name="connsiteY70" fmla="*/ 3248025 h 6858000"/>
              <a:gd name="connsiteX71" fmla="*/ 2265594 w 2275119"/>
              <a:gd name="connsiteY71" fmla="*/ 3300413 h 6858000"/>
              <a:gd name="connsiteX72" fmla="*/ 2271944 w 2275119"/>
              <a:gd name="connsiteY72" fmla="*/ 3360738 h 6858000"/>
              <a:gd name="connsiteX73" fmla="*/ 2275119 w 2275119"/>
              <a:gd name="connsiteY73" fmla="*/ 3427413 h 6858000"/>
              <a:gd name="connsiteX74" fmla="*/ 2271944 w 2275119"/>
              <a:gd name="connsiteY74" fmla="*/ 3497263 h 6858000"/>
              <a:gd name="connsiteX75" fmla="*/ 2265594 w 2275119"/>
              <a:gd name="connsiteY75" fmla="*/ 3557588 h 6858000"/>
              <a:gd name="connsiteX76" fmla="*/ 2254482 w 2275119"/>
              <a:gd name="connsiteY76" fmla="*/ 3609975 h 6858000"/>
              <a:gd name="connsiteX77" fmla="*/ 2238607 w 2275119"/>
              <a:gd name="connsiteY77" fmla="*/ 3656013 h 6858000"/>
              <a:gd name="connsiteX78" fmla="*/ 2222732 w 2275119"/>
              <a:gd name="connsiteY78" fmla="*/ 3697288 h 6858000"/>
              <a:gd name="connsiteX79" fmla="*/ 2206857 w 2275119"/>
              <a:gd name="connsiteY79" fmla="*/ 3733800 h 6858000"/>
              <a:gd name="connsiteX80" fmla="*/ 2187807 w 2275119"/>
              <a:gd name="connsiteY80" fmla="*/ 3771900 h 6858000"/>
              <a:gd name="connsiteX81" fmla="*/ 2168757 w 2275119"/>
              <a:gd name="connsiteY81" fmla="*/ 3810000 h 6858000"/>
              <a:gd name="connsiteX82" fmla="*/ 2149707 w 2275119"/>
              <a:gd name="connsiteY82" fmla="*/ 3846513 h 6858000"/>
              <a:gd name="connsiteX83" fmla="*/ 2133832 w 2275119"/>
              <a:gd name="connsiteY83" fmla="*/ 3887788 h 6858000"/>
              <a:gd name="connsiteX84" fmla="*/ 2119544 w 2275119"/>
              <a:gd name="connsiteY84" fmla="*/ 3933825 h 6858000"/>
              <a:gd name="connsiteX85" fmla="*/ 2108432 w 2275119"/>
              <a:gd name="connsiteY85" fmla="*/ 3986213 h 6858000"/>
              <a:gd name="connsiteX86" fmla="*/ 2100494 w 2275119"/>
              <a:gd name="connsiteY86" fmla="*/ 4046538 h 6858000"/>
              <a:gd name="connsiteX87" fmla="*/ 2098907 w 2275119"/>
              <a:gd name="connsiteY87" fmla="*/ 4114800 h 6858000"/>
              <a:gd name="connsiteX88" fmla="*/ 2100494 w 2275119"/>
              <a:gd name="connsiteY88" fmla="*/ 4183063 h 6858000"/>
              <a:gd name="connsiteX89" fmla="*/ 2108432 w 2275119"/>
              <a:gd name="connsiteY89" fmla="*/ 4243388 h 6858000"/>
              <a:gd name="connsiteX90" fmla="*/ 2119544 w 2275119"/>
              <a:gd name="connsiteY90" fmla="*/ 4295775 h 6858000"/>
              <a:gd name="connsiteX91" fmla="*/ 2133832 w 2275119"/>
              <a:gd name="connsiteY91" fmla="*/ 4341813 h 6858000"/>
              <a:gd name="connsiteX92" fmla="*/ 2149707 w 2275119"/>
              <a:gd name="connsiteY92" fmla="*/ 4383088 h 6858000"/>
              <a:gd name="connsiteX93" fmla="*/ 2168757 w 2275119"/>
              <a:gd name="connsiteY93" fmla="*/ 4419600 h 6858000"/>
              <a:gd name="connsiteX94" fmla="*/ 2206857 w 2275119"/>
              <a:gd name="connsiteY94" fmla="*/ 4495800 h 6858000"/>
              <a:gd name="connsiteX95" fmla="*/ 2222732 w 2275119"/>
              <a:gd name="connsiteY95" fmla="*/ 4532313 h 6858000"/>
              <a:gd name="connsiteX96" fmla="*/ 2238607 w 2275119"/>
              <a:gd name="connsiteY96" fmla="*/ 4573588 h 6858000"/>
              <a:gd name="connsiteX97" fmla="*/ 2254482 w 2275119"/>
              <a:gd name="connsiteY97" fmla="*/ 4619625 h 6858000"/>
              <a:gd name="connsiteX98" fmla="*/ 2265594 w 2275119"/>
              <a:gd name="connsiteY98" fmla="*/ 4672013 h 6858000"/>
              <a:gd name="connsiteX99" fmla="*/ 2271944 w 2275119"/>
              <a:gd name="connsiteY99" fmla="*/ 4732338 h 6858000"/>
              <a:gd name="connsiteX100" fmla="*/ 2275119 w 2275119"/>
              <a:gd name="connsiteY100" fmla="*/ 4800600 h 6858000"/>
              <a:gd name="connsiteX101" fmla="*/ 2271944 w 2275119"/>
              <a:gd name="connsiteY101" fmla="*/ 4868863 h 6858000"/>
              <a:gd name="connsiteX102" fmla="*/ 2265594 w 2275119"/>
              <a:gd name="connsiteY102" fmla="*/ 4929188 h 6858000"/>
              <a:gd name="connsiteX103" fmla="*/ 2254482 w 2275119"/>
              <a:gd name="connsiteY103" fmla="*/ 4981575 h 6858000"/>
              <a:gd name="connsiteX104" fmla="*/ 2238607 w 2275119"/>
              <a:gd name="connsiteY104" fmla="*/ 5027613 h 6858000"/>
              <a:gd name="connsiteX105" fmla="*/ 2222732 w 2275119"/>
              <a:gd name="connsiteY105" fmla="*/ 5068888 h 6858000"/>
              <a:gd name="connsiteX106" fmla="*/ 2206857 w 2275119"/>
              <a:gd name="connsiteY106" fmla="*/ 5105400 h 6858000"/>
              <a:gd name="connsiteX107" fmla="*/ 2187807 w 2275119"/>
              <a:gd name="connsiteY107" fmla="*/ 5143500 h 6858000"/>
              <a:gd name="connsiteX108" fmla="*/ 2168757 w 2275119"/>
              <a:gd name="connsiteY108" fmla="*/ 5181600 h 6858000"/>
              <a:gd name="connsiteX109" fmla="*/ 2149707 w 2275119"/>
              <a:gd name="connsiteY109" fmla="*/ 5218113 h 6858000"/>
              <a:gd name="connsiteX110" fmla="*/ 2133832 w 2275119"/>
              <a:gd name="connsiteY110" fmla="*/ 5259388 h 6858000"/>
              <a:gd name="connsiteX111" fmla="*/ 2119544 w 2275119"/>
              <a:gd name="connsiteY111" fmla="*/ 5305425 h 6858000"/>
              <a:gd name="connsiteX112" fmla="*/ 2108432 w 2275119"/>
              <a:gd name="connsiteY112" fmla="*/ 5357813 h 6858000"/>
              <a:gd name="connsiteX113" fmla="*/ 2100494 w 2275119"/>
              <a:gd name="connsiteY113" fmla="*/ 5418138 h 6858000"/>
              <a:gd name="connsiteX114" fmla="*/ 2098907 w 2275119"/>
              <a:gd name="connsiteY114" fmla="*/ 5486400 h 6858000"/>
              <a:gd name="connsiteX115" fmla="*/ 2100494 w 2275119"/>
              <a:gd name="connsiteY115" fmla="*/ 5554663 h 6858000"/>
              <a:gd name="connsiteX116" fmla="*/ 2108432 w 2275119"/>
              <a:gd name="connsiteY116" fmla="*/ 5614988 h 6858000"/>
              <a:gd name="connsiteX117" fmla="*/ 2119544 w 2275119"/>
              <a:gd name="connsiteY117" fmla="*/ 5667375 h 6858000"/>
              <a:gd name="connsiteX118" fmla="*/ 2133832 w 2275119"/>
              <a:gd name="connsiteY118" fmla="*/ 5713413 h 6858000"/>
              <a:gd name="connsiteX119" fmla="*/ 2149707 w 2275119"/>
              <a:gd name="connsiteY119" fmla="*/ 5754688 h 6858000"/>
              <a:gd name="connsiteX120" fmla="*/ 2168757 w 2275119"/>
              <a:gd name="connsiteY120" fmla="*/ 5791200 h 6858000"/>
              <a:gd name="connsiteX121" fmla="*/ 2187807 w 2275119"/>
              <a:gd name="connsiteY121" fmla="*/ 5829300 h 6858000"/>
              <a:gd name="connsiteX122" fmla="*/ 2206857 w 2275119"/>
              <a:gd name="connsiteY122" fmla="*/ 5867400 h 6858000"/>
              <a:gd name="connsiteX123" fmla="*/ 2222732 w 2275119"/>
              <a:gd name="connsiteY123" fmla="*/ 5903913 h 6858000"/>
              <a:gd name="connsiteX124" fmla="*/ 2238607 w 2275119"/>
              <a:gd name="connsiteY124" fmla="*/ 5945188 h 6858000"/>
              <a:gd name="connsiteX125" fmla="*/ 2254482 w 2275119"/>
              <a:gd name="connsiteY125" fmla="*/ 5991225 h 6858000"/>
              <a:gd name="connsiteX126" fmla="*/ 2265594 w 2275119"/>
              <a:gd name="connsiteY126" fmla="*/ 6043613 h 6858000"/>
              <a:gd name="connsiteX127" fmla="*/ 2271944 w 2275119"/>
              <a:gd name="connsiteY127" fmla="*/ 6103938 h 6858000"/>
              <a:gd name="connsiteX128" fmla="*/ 2275119 w 2275119"/>
              <a:gd name="connsiteY128" fmla="*/ 6172200 h 6858000"/>
              <a:gd name="connsiteX129" fmla="*/ 2271944 w 2275119"/>
              <a:gd name="connsiteY129" fmla="*/ 6240463 h 6858000"/>
              <a:gd name="connsiteX130" fmla="*/ 2265594 w 2275119"/>
              <a:gd name="connsiteY130" fmla="*/ 6300788 h 6858000"/>
              <a:gd name="connsiteX131" fmla="*/ 2254482 w 2275119"/>
              <a:gd name="connsiteY131" fmla="*/ 6353175 h 6858000"/>
              <a:gd name="connsiteX132" fmla="*/ 2238607 w 2275119"/>
              <a:gd name="connsiteY132" fmla="*/ 6399213 h 6858000"/>
              <a:gd name="connsiteX133" fmla="*/ 2222732 w 2275119"/>
              <a:gd name="connsiteY133" fmla="*/ 6440488 h 6858000"/>
              <a:gd name="connsiteX134" fmla="*/ 2206857 w 2275119"/>
              <a:gd name="connsiteY134" fmla="*/ 6477000 h 6858000"/>
              <a:gd name="connsiteX135" fmla="*/ 2187807 w 2275119"/>
              <a:gd name="connsiteY135" fmla="*/ 6515100 h 6858000"/>
              <a:gd name="connsiteX136" fmla="*/ 2168757 w 2275119"/>
              <a:gd name="connsiteY136" fmla="*/ 6553200 h 6858000"/>
              <a:gd name="connsiteX137" fmla="*/ 2149707 w 2275119"/>
              <a:gd name="connsiteY137" fmla="*/ 6589713 h 6858000"/>
              <a:gd name="connsiteX138" fmla="*/ 2133832 w 2275119"/>
              <a:gd name="connsiteY138" fmla="*/ 6630988 h 6858000"/>
              <a:gd name="connsiteX139" fmla="*/ 2119544 w 2275119"/>
              <a:gd name="connsiteY139" fmla="*/ 6677025 h 6858000"/>
              <a:gd name="connsiteX140" fmla="*/ 2108432 w 2275119"/>
              <a:gd name="connsiteY140" fmla="*/ 6729413 h 6858000"/>
              <a:gd name="connsiteX141" fmla="*/ 2100494 w 2275119"/>
              <a:gd name="connsiteY141" fmla="*/ 6789738 h 6858000"/>
              <a:gd name="connsiteX142" fmla="*/ 2098907 w 2275119"/>
              <a:gd name="connsiteY142" fmla="*/ 6858000 h 6858000"/>
              <a:gd name="connsiteX143" fmla="*/ 1556068 w 2275119"/>
              <a:gd name="connsiteY143" fmla="*/ 6858000 h 6858000"/>
              <a:gd name="connsiteX144" fmla="*/ 1389294 w 2275119"/>
              <a:gd name="connsiteY144" fmla="*/ 6858000 h 6858000"/>
              <a:gd name="connsiteX145" fmla="*/ 0 w 2275119"/>
              <a:gd name="connsiteY14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2275119" h="6858000">
                <a:moveTo>
                  <a:pt x="0" y="0"/>
                </a:moveTo>
                <a:lnTo>
                  <a:pt x="1389294" y="0"/>
                </a:lnTo>
                <a:lnTo>
                  <a:pt x="1556068" y="0"/>
                </a:lnTo>
                <a:lnTo>
                  <a:pt x="2098907" y="0"/>
                </a:lnTo>
                <a:lnTo>
                  <a:pt x="2100494" y="68263"/>
                </a:lnTo>
                <a:lnTo>
                  <a:pt x="2108432" y="128588"/>
                </a:lnTo>
                <a:lnTo>
                  <a:pt x="2119544" y="180975"/>
                </a:lnTo>
                <a:lnTo>
                  <a:pt x="2133832" y="227013"/>
                </a:lnTo>
                <a:lnTo>
                  <a:pt x="2149707" y="268288"/>
                </a:lnTo>
                <a:lnTo>
                  <a:pt x="2168757" y="304800"/>
                </a:lnTo>
                <a:lnTo>
                  <a:pt x="2187807" y="342900"/>
                </a:lnTo>
                <a:lnTo>
                  <a:pt x="2206857" y="381000"/>
                </a:lnTo>
                <a:lnTo>
                  <a:pt x="2222732" y="417513"/>
                </a:lnTo>
                <a:lnTo>
                  <a:pt x="2238607" y="458788"/>
                </a:lnTo>
                <a:lnTo>
                  <a:pt x="2254482" y="504825"/>
                </a:lnTo>
                <a:lnTo>
                  <a:pt x="2265594" y="557213"/>
                </a:lnTo>
                <a:lnTo>
                  <a:pt x="2271944" y="617538"/>
                </a:lnTo>
                <a:lnTo>
                  <a:pt x="2275119" y="685800"/>
                </a:lnTo>
                <a:lnTo>
                  <a:pt x="2271944" y="754063"/>
                </a:lnTo>
                <a:lnTo>
                  <a:pt x="2265594" y="814388"/>
                </a:lnTo>
                <a:lnTo>
                  <a:pt x="2254482" y="866775"/>
                </a:lnTo>
                <a:lnTo>
                  <a:pt x="2238607" y="912813"/>
                </a:lnTo>
                <a:lnTo>
                  <a:pt x="2222732" y="954088"/>
                </a:lnTo>
                <a:lnTo>
                  <a:pt x="2206857" y="990600"/>
                </a:lnTo>
                <a:lnTo>
                  <a:pt x="2187807" y="1028700"/>
                </a:lnTo>
                <a:lnTo>
                  <a:pt x="2168757" y="1066800"/>
                </a:lnTo>
                <a:lnTo>
                  <a:pt x="2149707" y="1103313"/>
                </a:lnTo>
                <a:lnTo>
                  <a:pt x="2133832" y="1144588"/>
                </a:lnTo>
                <a:lnTo>
                  <a:pt x="2119544" y="1190625"/>
                </a:lnTo>
                <a:lnTo>
                  <a:pt x="2108432" y="1243013"/>
                </a:lnTo>
                <a:lnTo>
                  <a:pt x="2100494" y="1303338"/>
                </a:lnTo>
                <a:lnTo>
                  <a:pt x="2098907" y="1371600"/>
                </a:lnTo>
                <a:lnTo>
                  <a:pt x="2100494" y="1439863"/>
                </a:lnTo>
                <a:lnTo>
                  <a:pt x="2108432" y="1500188"/>
                </a:lnTo>
                <a:lnTo>
                  <a:pt x="2119544" y="1552575"/>
                </a:lnTo>
                <a:lnTo>
                  <a:pt x="2133832" y="1598613"/>
                </a:lnTo>
                <a:lnTo>
                  <a:pt x="2149707" y="1639888"/>
                </a:lnTo>
                <a:lnTo>
                  <a:pt x="2168757" y="1676400"/>
                </a:lnTo>
                <a:lnTo>
                  <a:pt x="2187807" y="1714500"/>
                </a:lnTo>
                <a:lnTo>
                  <a:pt x="2206857" y="1752600"/>
                </a:lnTo>
                <a:lnTo>
                  <a:pt x="2222732" y="1789113"/>
                </a:lnTo>
                <a:lnTo>
                  <a:pt x="2238607" y="1830388"/>
                </a:lnTo>
                <a:lnTo>
                  <a:pt x="2254482" y="1876425"/>
                </a:lnTo>
                <a:lnTo>
                  <a:pt x="2265594" y="1928813"/>
                </a:lnTo>
                <a:lnTo>
                  <a:pt x="2271944" y="1989138"/>
                </a:lnTo>
                <a:lnTo>
                  <a:pt x="2275119" y="2057400"/>
                </a:lnTo>
                <a:lnTo>
                  <a:pt x="2271944" y="2125663"/>
                </a:lnTo>
                <a:lnTo>
                  <a:pt x="2265594" y="2185988"/>
                </a:lnTo>
                <a:lnTo>
                  <a:pt x="2254482" y="2238375"/>
                </a:lnTo>
                <a:lnTo>
                  <a:pt x="2238607" y="2284413"/>
                </a:lnTo>
                <a:lnTo>
                  <a:pt x="2222732" y="2325688"/>
                </a:lnTo>
                <a:lnTo>
                  <a:pt x="2206857" y="2362200"/>
                </a:lnTo>
                <a:lnTo>
                  <a:pt x="2187807" y="2400300"/>
                </a:lnTo>
                <a:lnTo>
                  <a:pt x="2168757" y="2438400"/>
                </a:lnTo>
                <a:lnTo>
                  <a:pt x="2149707" y="2474913"/>
                </a:lnTo>
                <a:lnTo>
                  <a:pt x="2133832" y="2516188"/>
                </a:lnTo>
                <a:lnTo>
                  <a:pt x="2119544" y="2562225"/>
                </a:lnTo>
                <a:lnTo>
                  <a:pt x="2108432" y="2614613"/>
                </a:lnTo>
                <a:lnTo>
                  <a:pt x="2100494" y="2674938"/>
                </a:lnTo>
                <a:lnTo>
                  <a:pt x="2098907" y="2743200"/>
                </a:lnTo>
                <a:lnTo>
                  <a:pt x="2100494" y="2811463"/>
                </a:lnTo>
                <a:lnTo>
                  <a:pt x="2108432" y="2871788"/>
                </a:lnTo>
                <a:lnTo>
                  <a:pt x="2119544" y="2924175"/>
                </a:lnTo>
                <a:lnTo>
                  <a:pt x="2133832" y="2970213"/>
                </a:lnTo>
                <a:lnTo>
                  <a:pt x="2149707" y="3011488"/>
                </a:lnTo>
                <a:lnTo>
                  <a:pt x="2168757" y="3048000"/>
                </a:lnTo>
                <a:lnTo>
                  <a:pt x="2187807" y="3086100"/>
                </a:lnTo>
                <a:lnTo>
                  <a:pt x="2206857" y="3124200"/>
                </a:lnTo>
                <a:lnTo>
                  <a:pt x="2222732" y="3160713"/>
                </a:lnTo>
                <a:lnTo>
                  <a:pt x="2238607" y="3201988"/>
                </a:lnTo>
                <a:lnTo>
                  <a:pt x="2254482" y="3248025"/>
                </a:lnTo>
                <a:lnTo>
                  <a:pt x="2265594" y="3300413"/>
                </a:lnTo>
                <a:lnTo>
                  <a:pt x="2271944" y="3360738"/>
                </a:lnTo>
                <a:lnTo>
                  <a:pt x="2275119" y="3427413"/>
                </a:lnTo>
                <a:lnTo>
                  <a:pt x="2271944" y="3497263"/>
                </a:lnTo>
                <a:lnTo>
                  <a:pt x="2265594" y="3557588"/>
                </a:lnTo>
                <a:lnTo>
                  <a:pt x="2254482" y="3609975"/>
                </a:lnTo>
                <a:lnTo>
                  <a:pt x="2238607" y="3656013"/>
                </a:lnTo>
                <a:lnTo>
                  <a:pt x="2222732" y="3697288"/>
                </a:lnTo>
                <a:lnTo>
                  <a:pt x="2206857" y="3733800"/>
                </a:lnTo>
                <a:lnTo>
                  <a:pt x="2187807" y="3771900"/>
                </a:lnTo>
                <a:lnTo>
                  <a:pt x="2168757" y="3810000"/>
                </a:lnTo>
                <a:lnTo>
                  <a:pt x="2149707" y="3846513"/>
                </a:lnTo>
                <a:lnTo>
                  <a:pt x="2133832" y="3887788"/>
                </a:lnTo>
                <a:lnTo>
                  <a:pt x="2119544" y="3933825"/>
                </a:lnTo>
                <a:lnTo>
                  <a:pt x="2108432" y="3986213"/>
                </a:lnTo>
                <a:lnTo>
                  <a:pt x="2100494" y="4046538"/>
                </a:lnTo>
                <a:lnTo>
                  <a:pt x="2098907" y="4114800"/>
                </a:lnTo>
                <a:lnTo>
                  <a:pt x="2100494" y="4183063"/>
                </a:lnTo>
                <a:lnTo>
                  <a:pt x="2108432" y="4243388"/>
                </a:lnTo>
                <a:lnTo>
                  <a:pt x="2119544" y="4295775"/>
                </a:lnTo>
                <a:lnTo>
                  <a:pt x="2133832" y="4341813"/>
                </a:lnTo>
                <a:lnTo>
                  <a:pt x="2149707" y="4383088"/>
                </a:lnTo>
                <a:lnTo>
                  <a:pt x="2168757" y="4419600"/>
                </a:lnTo>
                <a:lnTo>
                  <a:pt x="2206857" y="4495800"/>
                </a:lnTo>
                <a:lnTo>
                  <a:pt x="2222732" y="4532313"/>
                </a:lnTo>
                <a:lnTo>
                  <a:pt x="2238607" y="4573588"/>
                </a:lnTo>
                <a:lnTo>
                  <a:pt x="2254482" y="4619625"/>
                </a:lnTo>
                <a:lnTo>
                  <a:pt x="2265594" y="4672013"/>
                </a:lnTo>
                <a:lnTo>
                  <a:pt x="2271944" y="4732338"/>
                </a:lnTo>
                <a:lnTo>
                  <a:pt x="2275119" y="4800600"/>
                </a:lnTo>
                <a:lnTo>
                  <a:pt x="2271944" y="4868863"/>
                </a:lnTo>
                <a:lnTo>
                  <a:pt x="2265594" y="4929188"/>
                </a:lnTo>
                <a:lnTo>
                  <a:pt x="2254482" y="4981575"/>
                </a:lnTo>
                <a:lnTo>
                  <a:pt x="2238607" y="5027613"/>
                </a:lnTo>
                <a:lnTo>
                  <a:pt x="2222732" y="5068888"/>
                </a:lnTo>
                <a:lnTo>
                  <a:pt x="2206857" y="5105400"/>
                </a:lnTo>
                <a:lnTo>
                  <a:pt x="2187807" y="5143500"/>
                </a:lnTo>
                <a:lnTo>
                  <a:pt x="2168757" y="5181600"/>
                </a:lnTo>
                <a:lnTo>
                  <a:pt x="2149707" y="5218113"/>
                </a:lnTo>
                <a:lnTo>
                  <a:pt x="2133832" y="5259388"/>
                </a:lnTo>
                <a:lnTo>
                  <a:pt x="2119544" y="5305425"/>
                </a:lnTo>
                <a:lnTo>
                  <a:pt x="2108432" y="5357813"/>
                </a:lnTo>
                <a:lnTo>
                  <a:pt x="2100494" y="5418138"/>
                </a:lnTo>
                <a:lnTo>
                  <a:pt x="2098907" y="5486400"/>
                </a:lnTo>
                <a:lnTo>
                  <a:pt x="2100494" y="5554663"/>
                </a:lnTo>
                <a:lnTo>
                  <a:pt x="2108432" y="5614988"/>
                </a:lnTo>
                <a:lnTo>
                  <a:pt x="2119544" y="5667375"/>
                </a:lnTo>
                <a:lnTo>
                  <a:pt x="2133832" y="5713413"/>
                </a:lnTo>
                <a:lnTo>
                  <a:pt x="2149707" y="5754688"/>
                </a:lnTo>
                <a:lnTo>
                  <a:pt x="2168757" y="5791200"/>
                </a:lnTo>
                <a:lnTo>
                  <a:pt x="2187807" y="5829300"/>
                </a:lnTo>
                <a:lnTo>
                  <a:pt x="2206857" y="5867400"/>
                </a:lnTo>
                <a:lnTo>
                  <a:pt x="2222732" y="5903913"/>
                </a:lnTo>
                <a:lnTo>
                  <a:pt x="2238607" y="5945188"/>
                </a:lnTo>
                <a:lnTo>
                  <a:pt x="2254482" y="5991225"/>
                </a:lnTo>
                <a:lnTo>
                  <a:pt x="2265594" y="6043613"/>
                </a:lnTo>
                <a:lnTo>
                  <a:pt x="2271944" y="6103938"/>
                </a:lnTo>
                <a:lnTo>
                  <a:pt x="2275119" y="6172200"/>
                </a:lnTo>
                <a:lnTo>
                  <a:pt x="2271944" y="6240463"/>
                </a:lnTo>
                <a:lnTo>
                  <a:pt x="2265594" y="6300788"/>
                </a:lnTo>
                <a:lnTo>
                  <a:pt x="2254482" y="6353175"/>
                </a:lnTo>
                <a:lnTo>
                  <a:pt x="2238607" y="6399213"/>
                </a:lnTo>
                <a:lnTo>
                  <a:pt x="2222732" y="6440488"/>
                </a:lnTo>
                <a:lnTo>
                  <a:pt x="2206857" y="6477000"/>
                </a:lnTo>
                <a:lnTo>
                  <a:pt x="2187807" y="6515100"/>
                </a:lnTo>
                <a:lnTo>
                  <a:pt x="2168757" y="6553200"/>
                </a:lnTo>
                <a:lnTo>
                  <a:pt x="2149707" y="6589713"/>
                </a:lnTo>
                <a:lnTo>
                  <a:pt x="2133832" y="6630988"/>
                </a:lnTo>
                <a:lnTo>
                  <a:pt x="2119544" y="6677025"/>
                </a:lnTo>
                <a:lnTo>
                  <a:pt x="2108432" y="6729413"/>
                </a:lnTo>
                <a:lnTo>
                  <a:pt x="2100494" y="6789738"/>
                </a:lnTo>
                <a:lnTo>
                  <a:pt x="2098907" y="6858000"/>
                </a:lnTo>
                <a:lnTo>
                  <a:pt x="1556068" y="6858000"/>
                </a:lnTo>
                <a:lnTo>
                  <a:pt x="13892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3AE1F77-1EC8-47BA-A381-B6618A2F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128E301-DB2F-4FC6-95C8-978887C69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178528"/>
            <a:ext cx="8534400" cy="4048101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Accreditation of issuing institutions: national level and international level both complicated and sensitive.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WMO is not an accrediting institution but can recognize institutions as RTCs or Contributing partners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Quality standards: how to be sure that quality standards are respected?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Technical standard to be adopted for micro-credential: who set them?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Which platform for sharing open badges to choose? free or charging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Competencies based Training: training courses should refer to a common CF and courses description, as well as micro-credentials, should include Skills &amp; Knowledge, but not all CF of WMO are coherent or developed in the same way (for example CFCSP doesn’t have yet S&amp;K defined). CF doesn’t exist for all profiles.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767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0851669-7281-49C2-8BF0-67BA70EC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6E60AEF-B79A-4919-AF3F-FC67F55C4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82385"/>
            <a:ext cx="8534399" cy="1413758"/>
          </a:xfrm>
        </p:spPr>
        <p:txBody>
          <a:bodyPr anchor="b">
            <a:normAutofit/>
          </a:bodyPr>
          <a:lstStyle/>
          <a:p>
            <a:pPr algn="ctr"/>
            <a:r>
              <a:rPr lang="it-IT" sz="4400" dirty="0" err="1"/>
              <a:t>OpportunitiEs</a:t>
            </a:r>
            <a:endParaRPr lang="it-IT" sz="44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6992B13-74C4-4370-93C5-F5403D944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0"/>
            <a:ext cx="2275119" cy="6858000"/>
          </a:xfrm>
          <a:custGeom>
            <a:avLst/>
            <a:gdLst>
              <a:gd name="connsiteX0" fmla="*/ 0 w 2275119"/>
              <a:gd name="connsiteY0" fmla="*/ 0 h 6858000"/>
              <a:gd name="connsiteX1" fmla="*/ 1389294 w 2275119"/>
              <a:gd name="connsiteY1" fmla="*/ 0 h 6858000"/>
              <a:gd name="connsiteX2" fmla="*/ 1556068 w 2275119"/>
              <a:gd name="connsiteY2" fmla="*/ 0 h 6858000"/>
              <a:gd name="connsiteX3" fmla="*/ 2098907 w 2275119"/>
              <a:gd name="connsiteY3" fmla="*/ 0 h 6858000"/>
              <a:gd name="connsiteX4" fmla="*/ 2100494 w 2275119"/>
              <a:gd name="connsiteY4" fmla="*/ 68263 h 6858000"/>
              <a:gd name="connsiteX5" fmla="*/ 2108432 w 2275119"/>
              <a:gd name="connsiteY5" fmla="*/ 128588 h 6858000"/>
              <a:gd name="connsiteX6" fmla="*/ 2119544 w 2275119"/>
              <a:gd name="connsiteY6" fmla="*/ 180975 h 6858000"/>
              <a:gd name="connsiteX7" fmla="*/ 2133832 w 2275119"/>
              <a:gd name="connsiteY7" fmla="*/ 227013 h 6858000"/>
              <a:gd name="connsiteX8" fmla="*/ 2149707 w 2275119"/>
              <a:gd name="connsiteY8" fmla="*/ 268288 h 6858000"/>
              <a:gd name="connsiteX9" fmla="*/ 2168757 w 2275119"/>
              <a:gd name="connsiteY9" fmla="*/ 304800 h 6858000"/>
              <a:gd name="connsiteX10" fmla="*/ 2187807 w 2275119"/>
              <a:gd name="connsiteY10" fmla="*/ 342900 h 6858000"/>
              <a:gd name="connsiteX11" fmla="*/ 2206857 w 2275119"/>
              <a:gd name="connsiteY11" fmla="*/ 381000 h 6858000"/>
              <a:gd name="connsiteX12" fmla="*/ 2222732 w 2275119"/>
              <a:gd name="connsiteY12" fmla="*/ 417513 h 6858000"/>
              <a:gd name="connsiteX13" fmla="*/ 2238607 w 2275119"/>
              <a:gd name="connsiteY13" fmla="*/ 458788 h 6858000"/>
              <a:gd name="connsiteX14" fmla="*/ 2254482 w 2275119"/>
              <a:gd name="connsiteY14" fmla="*/ 504825 h 6858000"/>
              <a:gd name="connsiteX15" fmla="*/ 2265594 w 2275119"/>
              <a:gd name="connsiteY15" fmla="*/ 557213 h 6858000"/>
              <a:gd name="connsiteX16" fmla="*/ 2271944 w 2275119"/>
              <a:gd name="connsiteY16" fmla="*/ 617538 h 6858000"/>
              <a:gd name="connsiteX17" fmla="*/ 2275119 w 2275119"/>
              <a:gd name="connsiteY17" fmla="*/ 685800 h 6858000"/>
              <a:gd name="connsiteX18" fmla="*/ 2271944 w 2275119"/>
              <a:gd name="connsiteY18" fmla="*/ 754063 h 6858000"/>
              <a:gd name="connsiteX19" fmla="*/ 2265594 w 2275119"/>
              <a:gd name="connsiteY19" fmla="*/ 814388 h 6858000"/>
              <a:gd name="connsiteX20" fmla="*/ 2254482 w 2275119"/>
              <a:gd name="connsiteY20" fmla="*/ 866775 h 6858000"/>
              <a:gd name="connsiteX21" fmla="*/ 2238607 w 2275119"/>
              <a:gd name="connsiteY21" fmla="*/ 912813 h 6858000"/>
              <a:gd name="connsiteX22" fmla="*/ 2222732 w 2275119"/>
              <a:gd name="connsiteY22" fmla="*/ 954088 h 6858000"/>
              <a:gd name="connsiteX23" fmla="*/ 2206857 w 2275119"/>
              <a:gd name="connsiteY23" fmla="*/ 990600 h 6858000"/>
              <a:gd name="connsiteX24" fmla="*/ 2187807 w 2275119"/>
              <a:gd name="connsiteY24" fmla="*/ 1028700 h 6858000"/>
              <a:gd name="connsiteX25" fmla="*/ 2168757 w 2275119"/>
              <a:gd name="connsiteY25" fmla="*/ 1066800 h 6858000"/>
              <a:gd name="connsiteX26" fmla="*/ 2149707 w 2275119"/>
              <a:gd name="connsiteY26" fmla="*/ 1103313 h 6858000"/>
              <a:gd name="connsiteX27" fmla="*/ 2133832 w 2275119"/>
              <a:gd name="connsiteY27" fmla="*/ 1144588 h 6858000"/>
              <a:gd name="connsiteX28" fmla="*/ 2119544 w 2275119"/>
              <a:gd name="connsiteY28" fmla="*/ 1190625 h 6858000"/>
              <a:gd name="connsiteX29" fmla="*/ 2108432 w 2275119"/>
              <a:gd name="connsiteY29" fmla="*/ 1243013 h 6858000"/>
              <a:gd name="connsiteX30" fmla="*/ 2100494 w 2275119"/>
              <a:gd name="connsiteY30" fmla="*/ 1303338 h 6858000"/>
              <a:gd name="connsiteX31" fmla="*/ 2098907 w 2275119"/>
              <a:gd name="connsiteY31" fmla="*/ 1371600 h 6858000"/>
              <a:gd name="connsiteX32" fmla="*/ 2100494 w 2275119"/>
              <a:gd name="connsiteY32" fmla="*/ 1439863 h 6858000"/>
              <a:gd name="connsiteX33" fmla="*/ 2108432 w 2275119"/>
              <a:gd name="connsiteY33" fmla="*/ 1500188 h 6858000"/>
              <a:gd name="connsiteX34" fmla="*/ 2119544 w 2275119"/>
              <a:gd name="connsiteY34" fmla="*/ 1552575 h 6858000"/>
              <a:gd name="connsiteX35" fmla="*/ 2133832 w 2275119"/>
              <a:gd name="connsiteY35" fmla="*/ 1598613 h 6858000"/>
              <a:gd name="connsiteX36" fmla="*/ 2149707 w 2275119"/>
              <a:gd name="connsiteY36" fmla="*/ 1639888 h 6858000"/>
              <a:gd name="connsiteX37" fmla="*/ 2168757 w 2275119"/>
              <a:gd name="connsiteY37" fmla="*/ 1676400 h 6858000"/>
              <a:gd name="connsiteX38" fmla="*/ 2187807 w 2275119"/>
              <a:gd name="connsiteY38" fmla="*/ 1714500 h 6858000"/>
              <a:gd name="connsiteX39" fmla="*/ 2206857 w 2275119"/>
              <a:gd name="connsiteY39" fmla="*/ 1752600 h 6858000"/>
              <a:gd name="connsiteX40" fmla="*/ 2222732 w 2275119"/>
              <a:gd name="connsiteY40" fmla="*/ 1789113 h 6858000"/>
              <a:gd name="connsiteX41" fmla="*/ 2238607 w 2275119"/>
              <a:gd name="connsiteY41" fmla="*/ 1830388 h 6858000"/>
              <a:gd name="connsiteX42" fmla="*/ 2254482 w 2275119"/>
              <a:gd name="connsiteY42" fmla="*/ 1876425 h 6858000"/>
              <a:gd name="connsiteX43" fmla="*/ 2265594 w 2275119"/>
              <a:gd name="connsiteY43" fmla="*/ 1928813 h 6858000"/>
              <a:gd name="connsiteX44" fmla="*/ 2271944 w 2275119"/>
              <a:gd name="connsiteY44" fmla="*/ 1989138 h 6858000"/>
              <a:gd name="connsiteX45" fmla="*/ 2275119 w 2275119"/>
              <a:gd name="connsiteY45" fmla="*/ 2057400 h 6858000"/>
              <a:gd name="connsiteX46" fmla="*/ 2271944 w 2275119"/>
              <a:gd name="connsiteY46" fmla="*/ 2125663 h 6858000"/>
              <a:gd name="connsiteX47" fmla="*/ 2265594 w 2275119"/>
              <a:gd name="connsiteY47" fmla="*/ 2185988 h 6858000"/>
              <a:gd name="connsiteX48" fmla="*/ 2254482 w 2275119"/>
              <a:gd name="connsiteY48" fmla="*/ 2238375 h 6858000"/>
              <a:gd name="connsiteX49" fmla="*/ 2238607 w 2275119"/>
              <a:gd name="connsiteY49" fmla="*/ 2284413 h 6858000"/>
              <a:gd name="connsiteX50" fmla="*/ 2222732 w 2275119"/>
              <a:gd name="connsiteY50" fmla="*/ 2325688 h 6858000"/>
              <a:gd name="connsiteX51" fmla="*/ 2206857 w 2275119"/>
              <a:gd name="connsiteY51" fmla="*/ 2362200 h 6858000"/>
              <a:gd name="connsiteX52" fmla="*/ 2187807 w 2275119"/>
              <a:gd name="connsiteY52" fmla="*/ 2400300 h 6858000"/>
              <a:gd name="connsiteX53" fmla="*/ 2168757 w 2275119"/>
              <a:gd name="connsiteY53" fmla="*/ 2438400 h 6858000"/>
              <a:gd name="connsiteX54" fmla="*/ 2149707 w 2275119"/>
              <a:gd name="connsiteY54" fmla="*/ 2474913 h 6858000"/>
              <a:gd name="connsiteX55" fmla="*/ 2133832 w 2275119"/>
              <a:gd name="connsiteY55" fmla="*/ 2516188 h 6858000"/>
              <a:gd name="connsiteX56" fmla="*/ 2119544 w 2275119"/>
              <a:gd name="connsiteY56" fmla="*/ 2562225 h 6858000"/>
              <a:gd name="connsiteX57" fmla="*/ 2108432 w 2275119"/>
              <a:gd name="connsiteY57" fmla="*/ 2614613 h 6858000"/>
              <a:gd name="connsiteX58" fmla="*/ 2100494 w 2275119"/>
              <a:gd name="connsiteY58" fmla="*/ 2674938 h 6858000"/>
              <a:gd name="connsiteX59" fmla="*/ 2098907 w 2275119"/>
              <a:gd name="connsiteY59" fmla="*/ 2743200 h 6858000"/>
              <a:gd name="connsiteX60" fmla="*/ 2100494 w 2275119"/>
              <a:gd name="connsiteY60" fmla="*/ 2811463 h 6858000"/>
              <a:gd name="connsiteX61" fmla="*/ 2108432 w 2275119"/>
              <a:gd name="connsiteY61" fmla="*/ 2871788 h 6858000"/>
              <a:gd name="connsiteX62" fmla="*/ 2119544 w 2275119"/>
              <a:gd name="connsiteY62" fmla="*/ 2924175 h 6858000"/>
              <a:gd name="connsiteX63" fmla="*/ 2133832 w 2275119"/>
              <a:gd name="connsiteY63" fmla="*/ 2970213 h 6858000"/>
              <a:gd name="connsiteX64" fmla="*/ 2149707 w 2275119"/>
              <a:gd name="connsiteY64" fmla="*/ 3011488 h 6858000"/>
              <a:gd name="connsiteX65" fmla="*/ 2168757 w 2275119"/>
              <a:gd name="connsiteY65" fmla="*/ 3048000 h 6858000"/>
              <a:gd name="connsiteX66" fmla="*/ 2187807 w 2275119"/>
              <a:gd name="connsiteY66" fmla="*/ 3086100 h 6858000"/>
              <a:gd name="connsiteX67" fmla="*/ 2206857 w 2275119"/>
              <a:gd name="connsiteY67" fmla="*/ 3124200 h 6858000"/>
              <a:gd name="connsiteX68" fmla="*/ 2222732 w 2275119"/>
              <a:gd name="connsiteY68" fmla="*/ 3160713 h 6858000"/>
              <a:gd name="connsiteX69" fmla="*/ 2238607 w 2275119"/>
              <a:gd name="connsiteY69" fmla="*/ 3201988 h 6858000"/>
              <a:gd name="connsiteX70" fmla="*/ 2254482 w 2275119"/>
              <a:gd name="connsiteY70" fmla="*/ 3248025 h 6858000"/>
              <a:gd name="connsiteX71" fmla="*/ 2265594 w 2275119"/>
              <a:gd name="connsiteY71" fmla="*/ 3300413 h 6858000"/>
              <a:gd name="connsiteX72" fmla="*/ 2271944 w 2275119"/>
              <a:gd name="connsiteY72" fmla="*/ 3360738 h 6858000"/>
              <a:gd name="connsiteX73" fmla="*/ 2275119 w 2275119"/>
              <a:gd name="connsiteY73" fmla="*/ 3427413 h 6858000"/>
              <a:gd name="connsiteX74" fmla="*/ 2271944 w 2275119"/>
              <a:gd name="connsiteY74" fmla="*/ 3497263 h 6858000"/>
              <a:gd name="connsiteX75" fmla="*/ 2265594 w 2275119"/>
              <a:gd name="connsiteY75" fmla="*/ 3557588 h 6858000"/>
              <a:gd name="connsiteX76" fmla="*/ 2254482 w 2275119"/>
              <a:gd name="connsiteY76" fmla="*/ 3609975 h 6858000"/>
              <a:gd name="connsiteX77" fmla="*/ 2238607 w 2275119"/>
              <a:gd name="connsiteY77" fmla="*/ 3656013 h 6858000"/>
              <a:gd name="connsiteX78" fmla="*/ 2222732 w 2275119"/>
              <a:gd name="connsiteY78" fmla="*/ 3697288 h 6858000"/>
              <a:gd name="connsiteX79" fmla="*/ 2206857 w 2275119"/>
              <a:gd name="connsiteY79" fmla="*/ 3733800 h 6858000"/>
              <a:gd name="connsiteX80" fmla="*/ 2187807 w 2275119"/>
              <a:gd name="connsiteY80" fmla="*/ 3771900 h 6858000"/>
              <a:gd name="connsiteX81" fmla="*/ 2168757 w 2275119"/>
              <a:gd name="connsiteY81" fmla="*/ 3810000 h 6858000"/>
              <a:gd name="connsiteX82" fmla="*/ 2149707 w 2275119"/>
              <a:gd name="connsiteY82" fmla="*/ 3846513 h 6858000"/>
              <a:gd name="connsiteX83" fmla="*/ 2133832 w 2275119"/>
              <a:gd name="connsiteY83" fmla="*/ 3887788 h 6858000"/>
              <a:gd name="connsiteX84" fmla="*/ 2119544 w 2275119"/>
              <a:gd name="connsiteY84" fmla="*/ 3933825 h 6858000"/>
              <a:gd name="connsiteX85" fmla="*/ 2108432 w 2275119"/>
              <a:gd name="connsiteY85" fmla="*/ 3986213 h 6858000"/>
              <a:gd name="connsiteX86" fmla="*/ 2100494 w 2275119"/>
              <a:gd name="connsiteY86" fmla="*/ 4046538 h 6858000"/>
              <a:gd name="connsiteX87" fmla="*/ 2098907 w 2275119"/>
              <a:gd name="connsiteY87" fmla="*/ 4114800 h 6858000"/>
              <a:gd name="connsiteX88" fmla="*/ 2100494 w 2275119"/>
              <a:gd name="connsiteY88" fmla="*/ 4183063 h 6858000"/>
              <a:gd name="connsiteX89" fmla="*/ 2108432 w 2275119"/>
              <a:gd name="connsiteY89" fmla="*/ 4243388 h 6858000"/>
              <a:gd name="connsiteX90" fmla="*/ 2119544 w 2275119"/>
              <a:gd name="connsiteY90" fmla="*/ 4295775 h 6858000"/>
              <a:gd name="connsiteX91" fmla="*/ 2133832 w 2275119"/>
              <a:gd name="connsiteY91" fmla="*/ 4341813 h 6858000"/>
              <a:gd name="connsiteX92" fmla="*/ 2149707 w 2275119"/>
              <a:gd name="connsiteY92" fmla="*/ 4383088 h 6858000"/>
              <a:gd name="connsiteX93" fmla="*/ 2168757 w 2275119"/>
              <a:gd name="connsiteY93" fmla="*/ 4419600 h 6858000"/>
              <a:gd name="connsiteX94" fmla="*/ 2206857 w 2275119"/>
              <a:gd name="connsiteY94" fmla="*/ 4495800 h 6858000"/>
              <a:gd name="connsiteX95" fmla="*/ 2222732 w 2275119"/>
              <a:gd name="connsiteY95" fmla="*/ 4532313 h 6858000"/>
              <a:gd name="connsiteX96" fmla="*/ 2238607 w 2275119"/>
              <a:gd name="connsiteY96" fmla="*/ 4573588 h 6858000"/>
              <a:gd name="connsiteX97" fmla="*/ 2254482 w 2275119"/>
              <a:gd name="connsiteY97" fmla="*/ 4619625 h 6858000"/>
              <a:gd name="connsiteX98" fmla="*/ 2265594 w 2275119"/>
              <a:gd name="connsiteY98" fmla="*/ 4672013 h 6858000"/>
              <a:gd name="connsiteX99" fmla="*/ 2271944 w 2275119"/>
              <a:gd name="connsiteY99" fmla="*/ 4732338 h 6858000"/>
              <a:gd name="connsiteX100" fmla="*/ 2275119 w 2275119"/>
              <a:gd name="connsiteY100" fmla="*/ 4800600 h 6858000"/>
              <a:gd name="connsiteX101" fmla="*/ 2271944 w 2275119"/>
              <a:gd name="connsiteY101" fmla="*/ 4868863 h 6858000"/>
              <a:gd name="connsiteX102" fmla="*/ 2265594 w 2275119"/>
              <a:gd name="connsiteY102" fmla="*/ 4929188 h 6858000"/>
              <a:gd name="connsiteX103" fmla="*/ 2254482 w 2275119"/>
              <a:gd name="connsiteY103" fmla="*/ 4981575 h 6858000"/>
              <a:gd name="connsiteX104" fmla="*/ 2238607 w 2275119"/>
              <a:gd name="connsiteY104" fmla="*/ 5027613 h 6858000"/>
              <a:gd name="connsiteX105" fmla="*/ 2222732 w 2275119"/>
              <a:gd name="connsiteY105" fmla="*/ 5068888 h 6858000"/>
              <a:gd name="connsiteX106" fmla="*/ 2206857 w 2275119"/>
              <a:gd name="connsiteY106" fmla="*/ 5105400 h 6858000"/>
              <a:gd name="connsiteX107" fmla="*/ 2187807 w 2275119"/>
              <a:gd name="connsiteY107" fmla="*/ 5143500 h 6858000"/>
              <a:gd name="connsiteX108" fmla="*/ 2168757 w 2275119"/>
              <a:gd name="connsiteY108" fmla="*/ 5181600 h 6858000"/>
              <a:gd name="connsiteX109" fmla="*/ 2149707 w 2275119"/>
              <a:gd name="connsiteY109" fmla="*/ 5218113 h 6858000"/>
              <a:gd name="connsiteX110" fmla="*/ 2133832 w 2275119"/>
              <a:gd name="connsiteY110" fmla="*/ 5259388 h 6858000"/>
              <a:gd name="connsiteX111" fmla="*/ 2119544 w 2275119"/>
              <a:gd name="connsiteY111" fmla="*/ 5305425 h 6858000"/>
              <a:gd name="connsiteX112" fmla="*/ 2108432 w 2275119"/>
              <a:gd name="connsiteY112" fmla="*/ 5357813 h 6858000"/>
              <a:gd name="connsiteX113" fmla="*/ 2100494 w 2275119"/>
              <a:gd name="connsiteY113" fmla="*/ 5418138 h 6858000"/>
              <a:gd name="connsiteX114" fmla="*/ 2098907 w 2275119"/>
              <a:gd name="connsiteY114" fmla="*/ 5486400 h 6858000"/>
              <a:gd name="connsiteX115" fmla="*/ 2100494 w 2275119"/>
              <a:gd name="connsiteY115" fmla="*/ 5554663 h 6858000"/>
              <a:gd name="connsiteX116" fmla="*/ 2108432 w 2275119"/>
              <a:gd name="connsiteY116" fmla="*/ 5614988 h 6858000"/>
              <a:gd name="connsiteX117" fmla="*/ 2119544 w 2275119"/>
              <a:gd name="connsiteY117" fmla="*/ 5667375 h 6858000"/>
              <a:gd name="connsiteX118" fmla="*/ 2133832 w 2275119"/>
              <a:gd name="connsiteY118" fmla="*/ 5713413 h 6858000"/>
              <a:gd name="connsiteX119" fmla="*/ 2149707 w 2275119"/>
              <a:gd name="connsiteY119" fmla="*/ 5754688 h 6858000"/>
              <a:gd name="connsiteX120" fmla="*/ 2168757 w 2275119"/>
              <a:gd name="connsiteY120" fmla="*/ 5791200 h 6858000"/>
              <a:gd name="connsiteX121" fmla="*/ 2187807 w 2275119"/>
              <a:gd name="connsiteY121" fmla="*/ 5829300 h 6858000"/>
              <a:gd name="connsiteX122" fmla="*/ 2206857 w 2275119"/>
              <a:gd name="connsiteY122" fmla="*/ 5867400 h 6858000"/>
              <a:gd name="connsiteX123" fmla="*/ 2222732 w 2275119"/>
              <a:gd name="connsiteY123" fmla="*/ 5903913 h 6858000"/>
              <a:gd name="connsiteX124" fmla="*/ 2238607 w 2275119"/>
              <a:gd name="connsiteY124" fmla="*/ 5945188 h 6858000"/>
              <a:gd name="connsiteX125" fmla="*/ 2254482 w 2275119"/>
              <a:gd name="connsiteY125" fmla="*/ 5991225 h 6858000"/>
              <a:gd name="connsiteX126" fmla="*/ 2265594 w 2275119"/>
              <a:gd name="connsiteY126" fmla="*/ 6043613 h 6858000"/>
              <a:gd name="connsiteX127" fmla="*/ 2271944 w 2275119"/>
              <a:gd name="connsiteY127" fmla="*/ 6103938 h 6858000"/>
              <a:gd name="connsiteX128" fmla="*/ 2275119 w 2275119"/>
              <a:gd name="connsiteY128" fmla="*/ 6172200 h 6858000"/>
              <a:gd name="connsiteX129" fmla="*/ 2271944 w 2275119"/>
              <a:gd name="connsiteY129" fmla="*/ 6240463 h 6858000"/>
              <a:gd name="connsiteX130" fmla="*/ 2265594 w 2275119"/>
              <a:gd name="connsiteY130" fmla="*/ 6300788 h 6858000"/>
              <a:gd name="connsiteX131" fmla="*/ 2254482 w 2275119"/>
              <a:gd name="connsiteY131" fmla="*/ 6353175 h 6858000"/>
              <a:gd name="connsiteX132" fmla="*/ 2238607 w 2275119"/>
              <a:gd name="connsiteY132" fmla="*/ 6399213 h 6858000"/>
              <a:gd name="connsiteX133" fmla="*/ 2222732 w 2275119"/>
              <a:gd name="connsiteY133" fmla="*/ 6440488 h 6858000"/>
              <a:gd name="connsiteX134" fmla="*/ 2206857 w 2275119"/>
              <a:gd name="connsiteY134" fmla="*/ 6477000 h 6858000"/>
              <a:gd name="connsiteX135" fmla="*/ 2187807 w 2275119"/>
              <a:gd name="connsiteY135" fmla="*/ 6515100 h 6858000"/>
              <a:gd name="connsiteX136" fmla="*/ 2168757 w 2275119"/>
              <a:gd name="connsiteY136" fmla="*/ 6553200 h 6858000"/>
              <a:gd name="connsiteX137" fmla="*/ 2149707 w 2275119"/>
              <a:gd name="connsiteY137" fmla="*/ 6589713 h 6858000"/>
              <a:gd name="connsiteX138" fmla="*/ 2133832 w 2275119"/>
              <a:gd name="connsiteY138" fmla="*/ 6630988 h 6858000"/>
              <a:gd name="connsiteX139" fmla="*/ 2119544 w 2275119"/>
              <a:gd name="connsiteY139" fmla="*/ 6677025 h 6858000"/>
              <a:gd name="connsiteX140" fmla="*/ 2108432 w 2275119"/>
              <a:gd name="connsiteY140" fmla="*/ 6729413 h 6858000"/>
              <a:gd name="connsiteX141" fmla="*/ 2100494 w 2275119"/>
              <a:gd name="connsiteY141" fmla="*/ 6789738 h 6858000"/>
              <a:gd name="connsiteX142" fmla="*/ 2098907 w 2275119"/>
              <a:gd name="connsiteY142" fmla="*/ 6858000 h 6858000"/>
              <a:gd name="connsiteX143" fmla="*/ 1556068 w 2275119"/>
              <a:gd name="connsiteY143" fmla="*/ 6858000 h 6858000"/>
              <a:gd name="connsiteX144" fmla="*/ 1389294 w 2275119"/>
              <a:gd name="connsiteY144" fmla="*/ 6858000 h 6858000"/>
              <a:gd name="connsiteX145" fmla="*/ 0 w 2275119"/>
              <a:gd name="connsiteY14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2275119" h="6858000">
                <a:moveTo>
                  <a:pt x="0" y="0"/>
                </a:moveTo>
                <a:lnTo>
                  <a:pt x="1389294" y="0"/>
                </a:lnTo>
                <a:lnTo>
                  <a:pt x="1556068" y="0"/>
                </a:lnTo>
                <a:lnTo>
                  <a:pt x="2098907" y="0"/>
                </a:lnTo>
                <a:lnTo>
                  <a:pt x="2100494" y="68263"/>
                </a:lnTo>
                <a:lnTo>
                  <a:pt x="2108432" y="128588"/>
                </a:lnTo>
                <a:lnTo>
                  <a:pt x="2119544" y="180975"/>
                </a:lnTo>
                <a:lnTo>
                  <a:pt x="2133832" y="227013"/>
                </a:lnTo>
                <a:lnTo>
                  <a:pt x="2149707" y="268288"/>
                </a:lnTo>
                <a:lnTo>
                  <a:pt x="2168757" y="304800"/>
                </a:lnTo>
                <a:lnTo>
                  <a:pt x="2187807" y="342900"/>
                </a:lnTo>
                <a:lnTo>
                  <a:pt x="2206857" y="381000"/>
                </a:lnTo>
                <a:lnTo>
                  <a:pt x="2222732" y="417513"/>
                </a:lnTo>
                <a:lnTo>
                  <a:pt x="2238607" y="458788"/>
                </a:lnTo>
                <a:lnTo>
                  <a:pt x="2254482" y="504825"/>
                </a:lnTo>
                <a:lnTo>
                  <a:pt x="2265594" y="557213"/>
                </a:lnTo>
                <a:lnTo>
                  <a:pt x="2271944" y="617538"/>
                </a:lnTo>
                <a:lnTo>
                  <a:pt x="2275119" y="685800"/>
                </a:lnTo>
                <a:lnTo>
                  <a:pt x="2271944" y="754063"/>
                </a:lnTo>
                <a:lnTo>
                  <a:pt x="2265594" y="814388"/>
                </a:lnTo>
                <a:lnTo>
                  <a:pt x="2254482" y="866775"/>
                </a:lnTo>
                <a:lnTo>
                  <a:pt x="2238607" y="912813"/>
                </a:lnTo>
                <a:lnTo>
                  <a:pt x="2222732" y="954088"/>
                </a:lnTo>
                <a:lnTo>
                  <a:pt x="2206857" y="990600"/>
                </a:lnTo>
                <a:lnTo>
                  <a:pt x="2187807" y="1028700"/>
                </a:lnTo>
                <a:lnTo>
                  <a:pt x="2168757" y="1066800"/>
                </a:lnTo>
                <a:lnTo>
                  <a:pt x="2149707" y="1103313"/>
                </a:lnTo>
                <a:lnTo>
                  <a:pt x="2133832" y="1144588"/>
                </a:lnTo>
                <a:lnTo>
                  <a:pt x="2119544" y="1190625"/>
                </a:lnTo>
                <a:lnTo>
                  <a:pt x="2108432" y="1243013"/>
                </a:lnTo>
                <a:lnTo>
                  <a:pt x="2100494" y="1303338"/>
                </a:lnTo>
                <a:lnTo>
                  <a:pt x="2098907" y="1371600"/>
                </a:lnTo>
                <a:lnTo>
                  <a:pt x="2100494" y="1439863"/>
                </a:lnTo>
                <a:lnTo>
                  <a:pt x="2108432" y="1500188"/>
                </a:lnTo>
                <a:lnTo>
                  <a:pt x="2119544" y="1552575"/>
                </a:lnTo>
                <a:lnTo>
                  <a:pt x="2133832" y="1598613"/>
                </a:lnTo>
                <a:lnTo>
                  <a:pt x="2149707" y="1639888"/>
                </a:lnTo>
                <a:lnTo>
                  <a:pt x="2168757" y="1676400"/>
                </a:lnTo>
                <a:lnTo>
                  <a:pt x="2187807" y="1714500"/>
                </a:lnTo>
                <a:lnTo>
                  <a:pt x="2206857" y="1752600"/>
                </a:lnTo>
                <a:lnTo>
                  <a:pt x="2222732" y="1789113"/>
                </a:lnTo>
                <a:lnTo>
                  <a:pt x="2238607" y="1830388"/>
                </a:lnTo>
                <a:lnTo>
                  <a:pt x="2254482" y="1876425"/>
                </a:lnTo>
                <a:lnTo>
                  <a:pt x="2265594" y="1928813"/>
                </a:lnTo>
                <a:lnTo>
                  <a:pt x="2271944" y="1989138"/>
                </a:lnTo>
                <a:lnTo>
                  <a:pt x="2275119" y="2057400"/>
                </a:lnTo>
                <a:lnTo>
                  <a:pt x="2271944" y="2125663"/>
                </a:lnTo>
                <a:lnTo>
                  <a:pt x="2265594" y="2185988"/>
                </a:lnTo>
                <a:lnTo>
                  <a:pt x="2254482" y="2238375"/>
                </a:lnTo>
                <a:lnTo>
                  <a:pt x="2238607" y="2284413"/>
                </a:lnTo>
                <a:lnTo>
                  <a:pt x="2222732" y="2325688"/>
                </a:lnTo>
                <a:lnTo>
                  <a:pt x="2206857" y="2362200"/>
                </a:lnTo>
                <a:lnTo>
                  <a:pt x="2187807" y="2400300"/>
                </a:lnTo>
                <a:lnTo>
                  <a:pt x="2168757" y="2438400"/>
                </a:lnTo>
                <a:lnTo>
                  <a:pt x="2149707" y="2474913"/>
                </a:lnTo>
                <a:lnTo>
                  <a:pt x="2133832" y="2516188"/>
                </a:lnTo>
                <a:lnTo>
                  <a:pt x="2119544" y="2562225"/>
                </a:lnTo>
                <a:lnTo>
                  <a:pt x="2108432" y="2614613"/>
                </a:lnTo>
                <a:lnTo>
                  <a:pt x="2100494" y="2674938"/>
                </a:lnTo>
                <a:lnTo>
                  <a:pt x="2098907" y="2743200"/>
                </a:lnTo>
                <a:lnTo>
                  <a:pt x="2100494" y="2811463"/>
                </a:lnTo>
                <a:lnTo>
                  <a:pt x="2108432" y="2871788"/>
                </a:lnTo>
                <a:lnTo>
                  <a:pt x="2119544" y="2924175"/>
                </a:lnTo>
                <a:lnTo>
                  <a:pt x="2133832" y="2970213"/>
                </a:lnTo>
                <a:lnTo>
                  <a:pt x="2149707" y="3011488"/>
                </a:lnTo>
                <a:lnTo>
                  <a:pt x="2168757" y="3048000"/>
                </a:lnTo>
                <a:lnTo>
                  <a:pt x="2187807" y="3086100"/>
                </a:lnTo>
                <a:lnTo>
                  <a:pt x="2206857" y="3124200"/>
                </a:lnTo>
                <a:lnTo>
                  <a:pt x="2222732" y="3160713"/>
                </a:lnTo>
                <a:lnTo>
                  <a:pt x="2238607" y="3201988"/>
                </a:lnTo>
                <a:lnTo>
                  <a:pt x="2254482" y="3248025"/>
                </a:lnTo>
                <a:lnTo>
                  <a:pt x="2265594" y="3300413"/>
                </a:lnTo>
                <a:lnTo>
                  <a:pt x="2271944" y="3360738"/>
                </a:lnTo>
                <a:lnTo>
                  <a:pt x="2275119" y="3427413"/>
                </a:lnTo>
                <a:lnTo>
                  <a:pt x="2271944" y="3497263"/>
                </a:lnTo>
                <a:lnTo>
                  <a:pt x="2265594" y="3557588"/>
                </a:lnTo>
                <a:lnTo>
                  <a:pt x="2254482" y="3609975"/>
                </a:lnTo>
                <a:lnTo>
                  <a:pt x="2238607" y="3656013"/>
                </a:lnTo>
                <a:lnTo>
                  <a:pt x="2222732" y="3697288"/>
                </a:lnTo>
                <a:lnTo>
                  <a:pt x="2206857" y="3733800"/>
                </a:lnTo>
                <a:lnTo>
                  <a:pt x="2187807" y="3771900"/>
                </a:lnTo>
                <a:lnTo>
                  <a:pt x="2168757" y="3810000"/>
                </a:lnTo>
                <a:lnTo>
                  <a:pt x="2149707" y="3846513"/>
                </a:lnTo>
                <a:lnTo>
                  <a:pt x="2133832" y="3887788"/>
                </a:lnTo>
                <a:lnTo>
                  <a:pt x="2119544" y="3933825"/>
                </a:lnTo>
                <a:lnTo>
                  <a:pt x="2108432" y="3986213"/>
                </a:lnTo>
                <a:lnTo>
                  <a:pt x="2100494" y="4046538"/>
                </a:lnTo>
                <a:lnTo>
                  <a:pt x="2098907" y="4114800"/>
                </a:lnTo>
                <a:lnTo>
                  <a:pt x="2100494" y="4183063"/>
                </a:lnTo>
                <a:lnTo>
                  <a:pt x="2108432" y="4243388"/>
                </a:lnTo>
                <a:lnTo>
                  <a:pt x="2119544" y="4295775"/>
                </a:lnTo>
                <a:lnTo>
                  <a:pt x="2133832" y="4341813"/>
                </a:lnTo>
                <a:lnTo>
                  <a:pt x="2149707" y="4383088"/>
                </a:lnTo>
                <a:lnTo>
                  <a:pt x="2168757" y="4419600"/>
                </a:lnTo>
                <a:lnTo>
                  <a:pt x="2206857" y="4495800"/>
                </a:lnTo>
                <a:lnTo>
                  <a:pt x="2222732" y="4532313"/>
                </a:lnTo>
                <a:lnTo>
                  <a:pt x="2238607" y="4573588"/>
                </a:lnTo>
                <a:lnTo>
                  <a:pt x="2254482" y="4619625"/>
                </a:lnTo>
                <a:lnTo>
                  <a:pt x="2265594" y="4672013"/>
                </a:lnTo>
                <a:lnTo>
                  <a:pt x="2271944" y="4732338"/>
                </a:lnTo>
                <a:lnTo>
                  <a:pt x="2275119" y="4800600"/>
                </a:lnTo>
                <a:lnTo>
                  <a:pt x="2271944" y="4868863"/>
                </a:lnTo>
                <a:lnTo>
                  <a:pt x="2265594" y="4929188"/>
                </a:lnTo>
                <a:lnTo>
                  <a:pt x="2254482" y="4981575"/>
                </a:lnTo>
                <a:lnTo>
                  <a:pt x="2238607" y="5027613"/>
                </a:lnTo>
                <a:lnTo>
                  <a:pt x="2222732" y="5068888"/>
                </a:lnTo>
                <a:lnTo>
                  <a:pt x="2206857" y="5105400"/>
                </a:lnTo>
                <a:lnTo>
                  <a:pt x="2187807" y="5143500"/>
                </a:lnTo>
                <a:lnTo>
                  <a:pt x="2168757" y="5181600"/>
                </a:lnTo>
                <a:lnTo>
                  <a:pt x="2149707" y="5218113"/>
                </a:lnTo>
                <a:lnTo>
                  <a:pt x="2133832" y="5259388"/>
                </a:lnTo>
                <a:lnTo>
                  <a:pt x="2119544" y="5305425"/>
                </a:lnTo>
                <a:lnTo>
                  <a:pt x="2108432" y="5357813"/>
                </a:lnTo>
                <a:lnTo>
                  <a:pt x="2100494" y="5418138"/>
                </a:lnTo>
                <a:lnTo>
                  <a:pt x="2098907" y="5486400"/>
                </a:lnTo>
                <a:lnTo>
                  <a:pt x="2100494" y="5554663"/>
                </a:lnTo>
                <a:lnTo>
                  <a:pt x="2108432" y="5614988"/>
                </a:lnTo>
                <a:lnTo>
                  <a:pt x="2119544" y="5667375"/>
                </a:lnTo>
                <a:lnTo>
                  <a:pt x="2133832" y="5713413"/>
                </a:lnTo>
                <a:lnTo>
                  <a:pt x="2149707" y="5754688"/>
                </a:lnTo>
                <a:lnTo>
                  <a:pt x="2168757" y="5791200"/>
                </a:lnTo>
                <a:lnTo>
                  <a:pt x="2187807" y="5829300"/>
                </a:lnTo>
                <a:lnTo>
                  <a:pt x="2206857" y="5867400"/>
                </a:lnTo>
                <a:lnTo>
                  <a:pt x="2222732" y="5903913"/>
                </a:lnTo>
                <a:lnTo>
                  <a:pt x="2238607" y="5945188"/>
                </a:lnTo>
                <a:lnTo>
                  <a:pt x="2254482" y="5991225"/>
                </a:lnTo>
                <a:lnTo>
                  <a:pt x="2265594" y="6043613"/>
                </a:lnTo>
                <a:lnTo>
                  <a:pt x="2271944" y="6103938"/>
                </a:lnTo>
                <a:lnTo>
                  <a:pt x="2275119" y="6172200"/>
                </a:lnTo>
                <a:lnTo>
                  <a:pt x="2271944" y="6240463"/>
                </a:lnTo>
                <a:lnTo>
                  <a:pt x="2265594" y="6300788"/>
                </a:lnTo>
                <a:lnTo>
                  <a:pt x="2254482" y="6353175"/>
                </a:lnTo>
                <a:lnTo>
                  <a:pt x="2238607" y="6399213"/>
                </a:lnTo>
                <a:lnTo>
                  <a:pt x="2222732" y="6440488"/>
                </a:lnTo>
                <a:lnTo>
                  <a:pt x="2206857" y="6477000"/>
                </a:lnTo>
                <a:lnTo>
                  <a:pt x="2187807" y="6515100"/>
                </a:lnTo>
                <a:lnTo>
                  <a:pt x="2168757" y="6553200"/>
                </a:lnTo>
                <a:lnTo>
                  <a:pt x="2149707" y="6589713"/>
                </a:lnTo>
                <a:lnTo>
                  <a:pt x="2133832" y="6630988"/>
                </a:lnTo>
                <a:lnTo>
                  <a:pt x="2119544" y="6677025"/>
                </a:lnTo>
                <a:lnTo>
                  <a:pt x="2108432" y="6729413"/>
                </a:lnTo>
                <a:lnTo>
                  <a:pt x="2100494" y="6789738"/>
                </a:lnTo>
                <a:lnTo>
                  <a:pt x="2098907" y="6858000"/>
                </a:lnTo>
                <a:lnTo>
                  <a:pt x="1556068" y="6858000"/>
                </a:lnTo>
                <a:lnTo>
                  <a:pt x="13892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AE1F77-1EC8-47BA-A381-B6618A2F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1B0A98-219A-42E2-8253-12C2AFDA9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178528"/>
            <a:ext cx="8534400" cy="3701065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Existing network of Institutions contributing to the WMO Global Campus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RTCs are recognized by WMO, and the confirmation process ensure some quality standards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Contributing partners with agreements with WMO can be also recognized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Some experience in using micro-credentials and open badges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Free platforms for open badges sharing: </a:t>
            </a:r>
            <a:r>
              <a:rPr lang="en-US" dirty="0">
                <a:sym typeface="Wingdings" panose="05000000000000000000" pitchFamily="2" charset="2"/>
              </a:rPr>
              <a:t>Badgr.io is an example already used and interoperable with Moodle, Blackboard and other e-learning platforms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Standards and CF provided (or potentially provided) by WMO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WMO could advise on standard to be used by the community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WMO could include this subject in the </a:t>
            </a:r>
            <a:r>
              <a:rPr lang="en-US" dirty="0" err="1"/>
              <a:t>ToT</a:t>
            </a:r>
            <a:r>
              <a:rPr lang="en-US" dirty="0"/>
              <a:t> courses</a:t>
            </a:r>
          </a:p>
        </p:txBody>
      </p:sp>
    </p:spTree>
    <p:extLst>
      <p:ext uri="{BB962C8B-B14F-4D97-AF65-F5344CB8AC3E}">
        <p14:creationId xmlns:p14="http://schemas.microsoft.com/office/powerpoint/2010/main" val="2835254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0851669-7281-49C2-8BF0-67BA70EC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5526FDE-E29B-42CF-9B8C-458FB1C43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82385"/>
            <a:ext cx="8534399" cy="1413758"/>
          </a:xfrm>
        </p:spPr>
        <p:txBody>
          <a:bodyPr anchor="b">
            <a:normAutofit/>
          </a:bodyPr>
          <a:lstStyle/>
          <a:p>
            <a:pPr algn="ctr"/>
            <a:r>
              <a:rPr lang="en-US" sz="4400" dirty="0"/>
              <a:t>Collaboration </a:t>
            </a:r>
            <a:br>
              <a:rPr lang="en-US" sz="4400" dirty="0"/>
            </a:br>
            <a:r>
              <a:rPr lang="en-US" sz="2200" dirty="0"/>
              <a:t>How can collaborative action contribute?</a:t>
            </a:r>
            <a:endParaRPr lang="it-IT" sz="22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6992B13-74C4-4370-93C5-F5403D944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0"/>
            <a:ext cx="2275119" cy="6858000"/>
          </a:xfrm>
          <a:custGeom>
            <a:avLst/>
            <a:gdLst>
              <a:gd name="connsiteX0" fmla="*/ 0 w 2275119"/>
              <a:gd name="connsiteY0" fmla="*/ 0 h 6858000"/>
              <a:gd name="connsiteX1" fmla="*/ 1389294 w 2275119"/>
              <a:gd name="connsiteY1" fmla="*/ 0 h 6858000"/>
              <a:gd name="connsiteX2" fmla="*/ 1556068 w 2275119"/>
              <a:gd name="connsiteY2" fmla="*/ 0 h 6858000"/>
              <a:gd name="connsiteX3" fmla="*/ 2098907 w 2275119"/>
              <a:gd name="connsiteY3" fmla="*/ 0 h 6858000"/>
              <a:gd name="connsiteX4" fmla="*/ 2100494 w 2275119"/>
              <a:gd name="connsiteY4" fmla="*/ 68263 h 6858000"/>
              <a:gd name="connsiteX5" fmla="*/ 2108432 w 2275119"/>
              <a:gd name="connsiteY5" fmla="*/ 128588 h 6858000"/>
              <a:gd name="connsiteX6" fmla="*/ 2119544 w 2275119"/>
              <a:gd name="connsiteY6" fmla="*/ 180975 h 6858000"/>
              <a:gd name="connsiteX7" fmla="*/ 2133832 w 2275119"/>
              <a:gd name="connsiteY7" fmla="*/ 227013 h 6858000"/>
              <a:gd name="connsiteX8" fmla="*/ 2149707 w 2275119"/>
              <a:gd name="connsiteY8" fmla="*/ 268288 h 6858000"/>
              <a:gd name="connsiteX9" fmla="*/ 2168757 w 2275119"/>
              <a:gd name="connsiteY9" fmla="*/ 304800 h 6858000"/>
              <a:gd name="connsiteX10" fmla="*/ 2187807 w 2275119"/>
              <a:gd name="connsiteY10" fmla="*/ 342900 h 6858000"/>
              <a:gd name="connsiteX11" fmla="*/ 2206857 w 2275119"/>
              <a:gd name="connsiteY11" fmla="*/ 381000 h 6858000"/>
              <a:gd name="connsiteX12" fmla="*/ 2222732 w 2275119"/>
              <a:gd name="connsiteY12" fmla="*/ 417513 h 6858000"/>
              <a:gd name="connsiteX13" fmla="*/ 2238607 w 2275119"/>
              <a:gd name="connsiteY13" fmla="*/ 458788 h 6858000"/>
              <a:gd name="connsiteX14" fmla="*/ 2254482 w 2275119"/>
              <a:gd name="connsiteY14" fmla="*/ 504825 h 6858000"/>
              <a:gd name="connsiteX15" fmla="*/ 2265594 w 2275119"/>
              <a:gd name="connsiteY15" fmla="*/ 557213 h 6858000"/>
              <a:gd name="connsiteX16" fmla="*/ 2271944 w 2275119"/>
              <a:gd name="connsiteY16" fmla="*/ 617538 h 6858000"/>
              <a:gd name="connsiteX17" fmla="*/ 2275119 w 2275119"/>
              <a:gd name="connsiteY17" fmla="*/ 685800 h 6858000"/>
              <a:gd name="connsiteX18" fmla="*/ 2271944 w 2275119"/>
              <a:gd name="connsiteY18" fmla="*/ 754063 h 6858000"/>
              <a:gd name="connsiteX19" fmla="*/ 2265594 w 2275119"/>
              <a:gd name="connsiteY19" fmla="*/ 814388 h 6858000"/>
              <a:gd name="connsiteX20" fmla="*/ 2254482 w 2275119"/>
              <a:gd name="connsiteY20" fmla="*/ 866775 h 6858000"/>
              <a:gd name="connsiteX21" fmla="*/ 2238607 w 2275119"/>
              <a:gd name="connsiteY21" fmla="*/ 912813 h 6858000"/>
              <a:gd name="connsiteX22" fmla="*/ 2222732 w 2275119"/>
              <a:gd name="connsiteY22" fmla="*/ 954088 h 6858000"/>
              <a:gd name="connsiteX23" fmla="*/ 2206857 w 2275119"/>
              <a:gd name="connsiteY23" fmla="*/ 990600 h 6858000"/>
              <a:gd name="connsiteX24" fmla="*/ 2187807 w 2275119"/>
              <a:gd name="connsiteY24" fmla="*/ 1028700 h 6858000"/>
              <a:gd name="connsiteX25" fmla="*/ 2168757 w 2275119"/>
              <a:gd name="connsiteY25" fmla="*/ 1066800 h 6858000"/>
              <a:gd name="connsiteX26" fmla="*/ 2149707 w 2275119"/>
              <a:gd name="connsiteY26" fmla="*/ 1103313 h 6858000"/>
              <a:gd name="connsiteX27" fmla="*/ 2133832 w 2275119"/>
              <a:gd name="connsiteY27" fmla="*/ 1144588 h 6858000"/>
              <a:gd name="connsiteX28" fmla="*/ 2119544 w 2275119"/>
              <a:gd name="connsiteY28" fmla="*/ 1190625 h 6858000"/>
              <a:gd name="connsiteX29" fmla="*/ 2108432 w 2275119"/>
              <a:gd name="connsiteY29" fmla="*/ 1243013 h 6858000"/>
              <a:gd name="connsiteX30" fmla="*/ 2100494 w 2275119"/>
              <a:gd name="connsiteY30" fmla="*/ 1303338 h 6858000"/>
              <a:gd name="connsiteX31" fmla="*/ 2098907 w 2275119"/>
              <a:gd name="connsiteY31" fmla="*/ 1371600 h 6858000"/>
              <a:gd name="connsiteX32" fmla="*/ 2100494 w 2275119"/>
              <a:gd name="connsiteY32" fmla="*/ 1439863 h 6858000"/>
              <a:gd name="connsiteX33" fmla="*/ 2108432 w 2275119"/>
              <a:gd name="connsiteY33" fmla="*/ 1500188 h 6858000"/>
              <a:gd name="connsiteX34" fmla="*/ 2119544 w 2275119"/>
              <a:gd name="connsiteY34" fmla="*/ 1552575 h 6858000"/>
              <a:gd name="connsiteX35" fmla="*/ 2133832 w 2275119"/>
              <a:gd name="connsiteY35" fmla="*/ 1598613 h 6858000"/>
              <a:gd name="connsiteX36" fmla="*/ 2149707 w 2275119"/>
              <a:gd name="connsiteY36" fmla="*/ 1639888 h 6858000"/>
              <a:gd name="connsiteX37" fmla="*/ 2168757 w 2275119"/>
              <a:gd name="connsiteY37" fmla="*/ 1676400 h 6858000"/>
              <a:gd name="connsiteX38" fmla="*/ 2187807 w 2275119"/>
              <a:gd name="connsiteY38" fmla="*/ 1714500 h 6858000"/>
              <a:gd name="connsiteX39" fmla="*/ 2206857 w 2275119"/>
              <a:gd name="connsiteY39" fmla="*/ 1752600 h 6858000"/>
              <a:gd name="connsiteX40" fmla="*/ 2222732 w 2275119"/>
              <a:gd name="connsiteY40" fmla="*/ 1789113 h 6858000"/>
              <a:gd name="connsiteX41" fmla="*/ 2238607 w 2275119"/>
              <a:gd name="connsiteY41" fmla="*/ 1830388 h 6858000"/>
              <a:gd name="connsiteX42" fmla="*/ 2254482 w 2275119"/>
              <a:gd name="connsiteY42" fmla="*/ 1876425 h 6858000"/>
              <a:gd name="connsiteX43" fmla="*/ 2265594 w 2275119"/>
              <a:gd name="connsiteY43" fmla="*/ 1928813 h 6858000"/>
              <a:gd name="connsiteX44" fmla="*/ 2271944 w 2275119"/>
              <a:gd name="connsiteY44" fmla="*/ 1989138 h 6858000"/>
              <a:gd name="connsiteX45" fmla="*/ 2275119 w 2275119"/>
              <a:gd name="connsiteY45" fmla="*/ 2057400 h 6858000"/>
              <a:gd name="connsiteX46" fmla="*/ 2271944 w 2275119"/>
              <a:gd name="connsiteY46" fmla="*/ 2125663 h 6858000"/>
              <a:gd name="connsiteX47" fmla="*/ 2265594 w 2275119"/>
              <a:gd name="connsiteY47" fmla="*/ 2185988 h 6858000"/>
              <a:gd name="connsiteX48" fmla="*/ 2254482 w 2275119"/>
              <a:gd name="connsiteY48" fmla="*/ 2238375 h 6858000"/>
              <a:gd name="connsiteX49" fmla="*/ 2238607 w 2275119"/>
              <a:gd name="connsiteY49" fmla="*/ 2284413 h 6858000"/>
              <a:gd name="connsiteX50" fmla="*/ 2222732 w 2275119"/>
              <a:gd name="connsiteY50" fmla="*/ 2325688 h 6858000"/>
              <a:gd name="connsiteX51" fmla="*/ 2206857 w 2275119"/>
              <a:gd name="connsiteY51" fmla="*/ 2362200 h 6858000"/>
              <a:gd name="connsiteX52" fmla="*/ 2187807 w 2275119"/>
              <a:gd name="connsiteY52" fmla="*/ 2400300 h 6858000"/>
              <a:gd name="connsiteX53" fmla="*/ 2168757 w 2275119"/>
              <a:gd name="connsiteY53" fmla="*/ 2438400 h 6858000"/>
              <a:gd name="connsiteX54" fmla="*/ 2149707 w 2275119"/>
              <a:gd name="connsiteY54" fmla="*/ 2474913 h 6858000"/>
              <a:gd name="connsiteX55" fmla="*/ 2133832 w 2275119"/>
              <a:gd name="connsiteY55" fmla="*/ 2516188 h 6858000"/>
              <a:gd name="connsiteX56" fmla="*/ 2119544 w 2275119"/>
              <a:gd name="connsiteY56" fmla="*/ 2562225 h 6858000"/>
              <a:gd name="connsiteX57" fmla="*/ 2108432 w 2275119"/>
              <a:gd name="connsiteY57" fmla="*/ 2614613 h 6858000"/>
              <a:gd name="connsiteX58" fmla="*/ 2100494 w 2275119"/>
              <a:gd name="connsiteY58" fmla="*/ 2674938 h 6858000"/>
              <a:gd name="connsiteX59" fmla="*/ 2098907 w 2275119"/>
              <a:gd name="connsiteY59" fmla="*/ 2743200 h 6858000"/>
              <a:gd name="connsiteX60" fmla="*/ 2100494 w 2275119"/>
              <a:gd name="connsiteY60" fmla="*/ 2811463 h 6858000"/>
              <a:gd name="connsiteX61" fmla="*/ 2108432 w 2275119"/>
              <a:gd name="connsiteY61" fmla="*/ 2871788 h 6858000"/>
              <a:gd name="connsiteX62" fmla="*/ 2119544 w 2275119"/>
              <a:gd name="connsiteY62" fmla="*/ 2924175 h 6858000"/>
              <a:gd name="connsiteX63" fmla="*/ 2133832 w 2275119"/>
              <a:gd name="connsiteY63" fmla="*/ 2970213 h 6858000"/>
              <a:gd name="connsiteX64" fmla="*/ 2149707 w 2275119"/>
              <a:gd name="connsiteY64" fmla="*/ 3011488 h 6858000"/>
              <a:gd name="connsiteX65" fmla="*/ 2168757 w 2275119"/>
              <a:gd name="connsiteY65" fmla="*/ 3048000 h 6858000"/>
              <a:gd name="connsiteX66" fmla="*/ 2187807 w 2275119"/>
              <a:gd name="connsiteY66" fmla="*/ 3086100 h 6858000"/>
              <a:gd name="connsiteX67" fmla="*/ 2206857 w 2275119"/>
              <a:gd name="connsiteY67" fmla="*/ 3124200 h 6858000"/>
              <a:gd name="connsiteX68" fmla="*/ 2222732 w 2275119"/>
              <a:gd name="connsiteY68" fmla="*/ 3160713 h 6858000"/>
              <a:gd name="connsiteX69" fmla="*/ 2238607 w 2275119"/>
              <a:gd name="connsiteY69" fmla="*/ 3201988 h 6858000"/>
              <a:gd name="connsiteX70" fmla="*/ 2254482 w 2275119"/>
              <a:gd name="connsiteY70" fmla="*/ 3248025 h 6858000"/>
              <a:gd name="connsiteX71" fmla="*/ 2265594 w 2275119"/>
              <a:gd name="connsiteY71" fmla="*/ 3300413 h 6858000"/>
              <a:gd name="connsiteX72" fmla="*/ 2271944 w 2275119"/>
              <a:gd name="connsiteY72" fmla="*/ 3360738 h 6858000"/>
              <a:gd name="connsiteX73" fmla="*/ 2275119 w 2275119"/>
              <a:gd name="connsiteY73" fmla="*/ 3427413 h 6858000"/>
              <a:gd name="connsiteX74" fmla="*/ 2271944 w 2275119"/>
              <a:gd name="connsiteY74" fmla="*/ 3497263 h 6858000"/>
              <a:gd name="connsiteX75" fmla="*/ 2265594 w 2275119"/>
              <a:gd name="connsiteY75" fmla="*/ 3557588 h 6858000"/>
              <a:gd name="connsiteX76" fmla="*/ 2254482 w 2275119"/>
              <a:gd name="connsiteY76" fmla="*/ 3609975 h 6858000"/>
              <a:gd name="connsiteX77" fmla="*/ 2238607 w 2275119"/>
              <a:gd name="connsiteY77" fmla="*/ 3656013 h 6858000"/>
              <a:gd name="connsiteX78" fmla="*/ 2222732 w 2275119"/>
              <a:gd name="connsiteY78" fmla="*/ 3697288 h 6858000"/>
              <a:gd name="connsiteX79" fmla="*/ 2206857 w 2275119"/>
              <a:gd name="connsiteY79" fmla="*/ 3733800 h 6858000"/>
              <a:gd name="connsiteX80" fmla="*/ 2187807 w 2275119"/>
              <a:gd name="connsiteY80" fmla="*/ 3771900 h 6858000"/>
              <a:gd name="connsiteX81" fmla="*/ 2168757 w 2275119"/>
              <a:gd name="connsiteY81" fmla="*/ 3810000 h 6858000"/>
              <a:gd name="connsiteX82" fmla="*/ 2149707 w 2275119"/>
              <a:gd name="connsiteY82" fmla="*/ 3846513 h 6858000"/>
              <a:gd name="connsiteX83" fmla="*/ 2133832 w 2275119"/>
              <a:gd name="connsiteY83" fmla="*/ 3887788 h 6858000"/>
              <a:gd name="connsiteX84" fmla="*/ 2119544 w 2275119"/>
              <a:gd name="connsiteY84" fmla="*/ 3933825 h 6858000"/>
              <a:gd name="connsiteX85" fmla="*/ 2108432 w 2275119"/>
              <a:gd name="connsiteY85" fmla="*/ 3986213 h 6858000"/>
              <a:gd name="connsiteX86" fmla="*/ 2100494 w 2275119"/>
              <a:gd name="connsiteY86" fmla="*/ 4046538 h 6858000"/>
              <a:gd name="connsiteX87" fmla="*/ 2098907 w 2275119"/>
              <a:gd name="connsiteY87" fmla="*/ 4114800 h 6858000"/>
              <a:gd name="connsiteX88" fmla="*/ 2100494 w 2275119"/>
              <a:gd name="connsiteY88" fmla="*/ 4183063 h 6858000"/>
              <a:gd name="connsiteX89" fmla="*/ 2108432 w 2275119"/>
              <a:gd name="connsiteY89" fmla="*/ 4243388 h 6858000"/>
              <a:gd name="connsiteX90" fmla="*/ 2119544 w 2275119"/>
              <a:gd name="connsiteY90" fmla="*/ 4295775 h 6858000"/>
              <a:gd name="connsiteX91" fmla="*/ 2133832 w 2275119"/>
              <a:gd name="connsiteY91" fmla="*/ 4341813 h 6858000"/>
              <a:gd name="connsiteX92" fmla="*/ 2149707 w 2275119"/>
              <a:gd name="connsiteY92" fmla="*/ 4383088 h 6858000"/>
              <a:gd name="connsiteX93" fmla="*/ 2168757 w 2275119"/>
              <a:gd name="connsiteY93" fmla="*/ 4419600 h 6858000"/>
              <a:gd name="connsiteX94" fmla="*/ 2206857 w 2275119"/>
              <a:gd name="connsiteY94" fmla="*/ 4495800 h 6858000"/>
              <a:gd name="connsiteX95" fmla="*/ 2222732 w 2275119"/>
              <a:gd name="connsiteY95" fmla="*/ 4532313 h 6858000"/>
              <a:gd name="connsiteX96" fmla="*/ 2238607 w 2275119"/>
              <a:gd name="connsiteY96" fmla="*/ 4573588 h 6858000"/>
              <a:gd name="connsiteX97" fmla="*/ 2254482 w 2275119"/>
              <a:gd name="connsiteY97" fmla="*/ 4619625 h 6858000"/>
              <a:gd name="connsiteX98" fmla="*/ 2265594 w 2275119"/>
              <a:gd name="connsiteY98" fmla="*/ 4672013 h 6858000"/>
              <a:gd name="connsiteX99" fmla="*/ 2271944 w 2275119"/>
              <a:gd name="connsiteY99" fmla="*/ 4732338 h 6858000"/>
              <a:gd name="connsiteX100" fmla="*/ 2275119 w 2275119"/>
              <a:gd name="connsiteY100" fmla="*/ 4800600 h 6858000"/>
              <a:gd name="connsiteX101" fmla="*/ 2271944 w 2275119"/>
              <a:gd name="connsiteY101" fmla="*/ 4868863 h 6858000"/>
              <a:gd name="connsiteX102" fmla="*/ 2265594 w 2275119"/>
              <a:gd name="connsiteY102" fmla="*/ 4929188 h 6858000"/>
              <a:gd name="connsiteX103" fmla="*/ 2254482 w 2275119"/>
              <a:gd name="connsiteY103" fmla="*/ 4981575 h 6858000"/>
              <a:gd name="connsiteX104" fmla="*/ 2238607 w 2275119"/>
              <a:gd name="connsiteY104" fmla="*/ 5027613 h 6858000"/>
              <a:gd name="connsiteX105" fmla="*/ 2222732 w 2275119"/>
              <a:gd name="connsiteY105" fmla="*/ 5068888 h 6858000"/>
              <a:gd name="connsiteX106" fmla="*/ 2206857 w 2275119"/>
              <a:gd name="connsiteY106" fmla="*/ 5105400 h 6858000"/>
              <a:gd name="connsiteX107" fmla="*/ 2187807 w 2275119"/>
              <a:gd name="connsiteY107" fmla="*/ 5143500 h 6858000"/>
              <a:gd name="connsiteX108" fmla="*/ 2168757 w 2275119"/>
              <a:gd name="connsiteY108" fmla="*/ 5181600 h 6858000"/>
              <a:gd name="connsiteX109" fmla="*/ 2149707 w 2275119"/>
              <a:gd name="connsiteY109" fmla="*/ 5218113 h 6858000"/>
              <a:gd name="connsiteX110" fmla="*/ 2133832 w 2275119"/>
              <a:gd name="connsiteY110" fmla="*/ 5259388 h 6858000"/>
              <a:gd name="connsiteX111" fmla="*/ 2119544 w 2275119"/>
              <a:gd name="connsiteY111" fmla="*/ 5305425 h 6858000"/>
              <a:gd name="connsiteX112" fmla="*/ 2108432 w 2275119"/>
              <a:gd name="connsiteY112" fmla="*/ 5357813 h 6858000"/>
              <a:gd name="connsiteX113" fmla="*/ 2100494 w 2275119"/>
              <a:gd name="connsiteY113" fmla="*/ 5418138 h 6858000"/>
              <a:gd name="connsiteX114" fmla="*/ 2098907 w 2275119"/>
              <a:gd name="connsiteY114" fmla="*/ 5486400 h 6858000"/>
              <a:gd name="connsiteX115" fmla="*/ 2100494 w 2275119"/>
              <a:gd name="connsiteY115" fmla="*/ 5554663 h 6858000"/>
              <a:gd name="connsiteX116" fmla="*/ 2108432 w 2275119"/>
              <a:gd name="connsiteY116" fmla="*/ 5614988 h 6858000"/>
              <a:gd name="connsiteX117" fmla="*/ 2119544 w 2275119"/>
              <a:gd name="connsiteY117" fmla="*/ 5667375 h 6858000"/>
              <a:gd name="connsiteX118" fmla="*/ 2133832 w 2275119"/>
              <a:gd name="connsiteY118" fmla="*/ 5713413 h 6858000"/>
              <a:gd name="connsiteX119" fmla="*/ 2149707 w 2275119"/>
              <a:gd name="connsiteY119" fmla="*/ 5754688 h 6858000"/>
              <a:gd name="connsiteX120" fmla="*/ 2168757 w 2275119"/>
              <a:gd name="connsiteY120" fmla="*/ 5791200 h 6858000"/>
              <a:gd name="connsiteX121" fmla="*/ 2187807 w 2275119"/>
              <a:gd name="connsiteY121" fmla="*/ 5829300 h 6858000"/>
              <a:gd name="connsiteX122" fmla="*/ 2206857 w 2275119"/>
              <a:gd name="connsiteY122" fmla="*/ 5867400 h 6858000"/>
              <a:gd name="connsiteX123" fmla="*/ 2222732 w 2275119"/>
              <a:gd name="connsiteY123" fmla="*/ 5903913 h 6858000"/>
              <a:gd name="connsiteX124" fmla="*/ 2238607 w 2275119"/>
              <a:gd name="connsiteY124" fmla="*/ 5945188 h 6858000"/>
              <a:gd name="connsiteX125" fmla="*/ 2254482 w 2275119"/>
              <a:gd name="connsiteY125" fmla="*/ 5991225 h 6858000"/>
              <a:gd name="connsiteX126" fmla="*/ 2265594 w 2275119"/>
              <a:gd name="connsiteY126" fmla="*/ 6043613 h 6858000"/>
              <a:gd name="connsiteX127" fmla="*/ 2271944 w 2275119"/>
              <a:gd name="connsiteY127" fmla="*/ 6103938 h 6858000"/>
              <a:gd name="connsiteX128" fmla="*/ 2275119 w 2275119"/>
              <a:gd name="connsiteY128" fmla="*/ 6172200 h 6858000"/>
              <a:gd name="connsiteX129" fmla="*/ 2271944 w 2275119"/>
              <a:gd name="connsiteY129" fmla="*/ 6240463 h 6858000"/>
              <a:gd name="connsiteX130" fmla="*/ 2265594 w 2275119"/>
              <a:gd name="connsiteY130" fmla="*/ 6300788 h 6858000"/>
              <a:gd name="connsiteX131" fmla="*/ 2254482 w 2275119"/>
              <a:gd name="connsiteY131" fmla="*/ 6353175 h 6858000"/>
              <a:gd name="connsiteX132" fmla="*/ 2238607 w 2275119"/>
              <a:gd name="connsiteY132" fmla="*/ 6399213 h 6858000"/>
              <a:gd name="connsiteX133" fmla="*/ 2222732 w 2275119"/>
              <a:gd name="connsiteY133" fmla="*/ 6440488 h 6858000"/>
              <a:gd name="connsiteX134" fmla="*/ 2206857 w 2275119"/>
              <a:gd name="connsiteY134" fmla="*/ 6477000 h 6858000"/>
              <a:gd name="connsiteX135" fmla="*/ 2187807 w 2275119"/>
              <a:gd name="connsiteY135" fmla="*/ 6515100 h 6858000"/>
              <a:gd name="connsiteX136" fmla="*/ 2168757 w 2275119"/>
              <a:gd name="connsiteY136" fmla="*/ 6553200 h 6858000"/>
              <a:gd name="connsiteX137" fmla="*/ 2149707 w 2275119"/>
              <a:gd name="connsiteY137" fmla="*/ 6589713 h 6858000"/>
              <a:gd name="connsiteX138" fmla="*/ 2133832 w 2275119"/>
              <a:gd name="connsiteY138" fmla="*/ 6630988 h 6858000"/>
              <a:gd name="connsiteX139" fmla="*/ 2119544 w 2275119"/>
              <a:gd name="connsiteY139" fmla="*/ 6677025 h 6858000"/>
              <a:gd name="connsiteX140" fmla="*/ 2108432 w 2275119"/>
              <a:gd name="connsiteY140" fmla="*/ 6729413 h 6858000"/>
              <a:gd name="connsiteX141" fmla="*/ 2100494 w 2275119"/>
              <a:gd name="connsiteY141" fmla="*/ 6789738 h 6858000"/>
              <a:gd name="connsiteX142" fmla="*/ 2098907 w 2275119"/>
              <a:gd name="connsiteY142" fmla="*/ 6858000 h 6858000"/>
              <a:gd name="connsiteX143" fmla="*/ 1556068 w 2275119"/>
              <a:gd name="connsiteY143" fmla="*/ 6858000 h 6858000"/>
              <a:gd name="connsiteX144" fmla="*/ 1389294 w 2275119"/>
              <a:gd name="connsiteY144" fmla="*/ 6858000 h 6858000"/>
              <a:gd name="connsiteX145" fmla="*/ 0 w 2275119"/>
              <a:gd name="connsiteY14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2275119" h="6858000">
                <a:moveTo>
                  <a:pt x="0" y="0"/>
                </a:moveTo>
                <a:lnTo>
                  <a:pt x="1389294" y="0"/>
                </a:lnTo>
                <a:lnTo>
                  <a:pt x="1556068" y="0"/>
                </a:lnTo>
                <a:lnTo>
                  <a:pt x="2098907" y="0"/>
                </a:lnTo>
                <a:lnTo>
                  <a:pt x="2100494" y="68263"/>
                </a:lnTo>
                <a:lnTo>
                  <a:pt x="2108432" y="128588"/>
                </a:lnTo>
                <a:lnTo>
                  <a:pt x="2119544" y="180975"/>
                </a:lnTo>
                <a:lnTo>
                  <a:pt x="2133832" y="227013"/>
                </a:lnTo>
                <a:lnTo>
                  <a:pt x="2149707" y="268288"/>
                </a:lnTo>
                <a:lnTo>
                  <a:pt x="2168757" y="304800"/>
                </a:lnTo>
                <a:lnTo>
                  <a:pt x="2187807" y="342900"/>
                </a:lnTo>
                <a:lnTo>
                  <a:pt x="2206857" y="381000"/>
                </a:lnTo>
                <a:lnTo>
                  <a:pt x="2222732" y="417513"/>
                </a:lnTo>
                <a:lnTo>
                  <a:pt x="2238607" y="458788"/>
                </a:lnTo>
                <a:lnTo>
                  <a:pt x="2254482" y="504825"/>
                </a:lnTo>
                <a:lnTo>
                  <a:pt x="2265594" y="557213"/>
                </a:lnTo>
                <a:lnTo>
                  <a:pt x="2271944" y="617538"/>
                </a:lnTo>
                <a:lnTo>
                  <a:pt x="2275119" y="685800"/>
                </a:lnTo>
                <a:lnTo>
                  <a:pt x="2271944" y="754063"/>
                </a:lnTo>
                <a:lnTo>
                  <a:pt x="2265594" y="814388"/>
                </a:lnTo>
                <a:lnTo>
                  <a:pt x="2254482" y="866775"/>
                </a:lnTo>
                <a:lnTo>
                  <a:pt x="2238607" y="912813"/>
                </a:lnTo>
                <a:lnTo>
                  <a:pt x="2222732" y="954088"/>
                </a:lnTo>
                <a:lnTo>
                  <a:pt x="2206857" y="990600"/>
                </a:lnTo>
                <a:lnTo>
                  <a:pt x="2187807" y="1028700"/>
                </a:lnTo>
                <a:lnTo>
                  <a:pt x="2168757" y="1066800"/>
                </a:lnTo>
                <a:lnTo>
                  <a:pt x="2149707" y="1103313"/>
                </a:lnTo>
                <a:lnTo>
                  <a:pt x="2133832" y="1144588"/>
                </a:lnTo>
                <a:lnTo>
                  <a:pt x="2119544" y="1190625"/>
                </a:lnTo>
                <a:lnTo>
                  <a:pt x="2108432" y="1243013"/>
                </a:lnTo>
                <a:lnTo>
                  <a:pt x="2100494" y="1303338"/>
                </a:lnTo>
                <a:lnTo>
                  <a:pt x="2098907" y="1371600"/>
                </a:lnTo>
                <a:lnTo>
                  <a:pt x="2100494" y="1439863"/>
                </a:lnTo>
                <a:lnTo>
                  <a:pt x="2108432" y="1500188"/>
                </a:lnTo>
                <a:lnTo>
                  <a:pt x="2119544" y="1552575"/>
                </a:lnTo>
                <a:lnTo>
                  <a:pt x="2133832" y="1598613"/>
                </a:lnTo>
                <a:lnTo>
                  <a:pt x="2149707" y="1639888"/>
                </a:lnTo>
                <a:lnTo>
                  <a:pt x="2168757" y="1676400"/>
                </a:lnTo>
                <a:lnTo>
                  <a:pt x="2187807" y="1714500"/>
                </a:lnTo>
                <a:lnTo>
                  <a:pt x="2206857" y="1752600"/>
                </a:lnTo>
                <a:lnTo>
                  <a:pt x="2222732" y="1789113"/>
                </a:lnTo>
                <a:lnTo>
                  <a:pt x="2238607" y="1830388"/>
                </a:lnTo>
                <a:lnTo>
                  <a:pt x="2254482" y="1876425"/>
                </a:lnTo>
                <a:lnTo>
                  <a:pt x="2265594" y="1928813"/>
                </a:lnTo>
                <a:lnTo>
                  <a:pt x="2271944" y="1989138"/>
                </a:lnTo>
                <a:lnTo>
                  <a:pt x="2275119" y="2057400"/>
                </a:lnTo>
                <a:lnTo>
                  <a:pt x="2271944" y="2125663"/>
                </a:lnTo>
                <a:lnTo>
                  <a:pt x="2265594" y="2185988"/>
                </a:lnTo>
                <a:lnTo>
                  <a:pt x="2254482" y="2238375"/>
                </a:lnTo>
                <a:lnTo>
                  <a:pt x="2238607" y="2284413"/>
                </a:lnTo>
                <a:lnTo>
                  <a:pt x="2222732" y="2325688"/>
                </a:lnTo>
                <a:lnTo>
                  <a:pt x="2206857" y="2362200"/>
                </a:lnTo>
                <a:lnTo>
                  <a:pt x="2187807" y="2400300"/>
                </a:lnTo>
                <a:lnTo>
                  <a:pt x="2168757" y="2438400"/>
                </a:lnTo>
                <a:lnTo>
                  <a:pt x="2149707" y="2474913"/>
                </a:lnTo>
                <a:lnTo>
                  <a:pt x="2133832" y="2516188"/>
                </a:lnTo>
                <a:lnTo>
                  <a:pt x="2119544" y="2562225"/>
                </a:lnTo>
                <a:lnTo>
                  <a:pt x="2108432" y="2614613"/>
                </a:lnTo>
                <a:lnTo>
                  <a:pt x="2100494" y="2674938"/>
                </a:lnTo>
                <a:lnTo>
                  <a:pt x="2098907" y="2743200"/>
                </a:lnTo>
                <a:lnTo>
                  <a:pt x="2100494" y="2811463"/>
                </a:lnTo>
                <a:lnTo>
                  <a:pt x="2108432" y="2871788"/>
                </a:lnTo>
                <a:lnTo>
                  <a:pt x="2119544" y="2924175"/>
                </a:lnTo>
                <a:lnTo>
                  <a:pt x="2133832" y="2970213"/>
                </a:lnTo>
                <a:lnTo>
                  <a:pt x="2149707" y="3011488"/>
                </a:lnTo>
                <a:lnTo>
                  <a:pt x="2168757" y="3048000"/>
                </a:lnTo>
                <a:lnTo>
                  <a:pt x="2187807" y="3086100"/>
                </a:lnTo>
                <a:lnTo>
                  <a:pt x="2206857" y="3124200"/>
                </a:lnTo>
                <a:lnTo>
                  <a:pt x="2222732" y="3160713"/>
                </a:lnTo>
                <a:lnTo>
                  <a:pt x="2238607" y="3201988"/>
                </a:lnTo>
                <a:lnTo>
                  <a:pt x="2254482" y="3248025"/>
                </a:lnTo>
                <a:lnTo>
                  <a:pt x="2265594" y="3300413"/>
                </a:lnTo>
                <a:lnTo>
                  <a:pt x="2271944" y="3360738"/>
                </a:lnTo>
                <a:lnTo>
                  <a:pt x="2275119" y="3427413"/>
                </a:lnTo>
                <a:lnTo>
                  <a:pt x="2271944" y="3497263"/>
                </a:lnTo>
                <a:lnTo>
                  <a:pt x="2265594" y="3557588"/>
                </a:lnTo>
                <a:lnTo>
                  <a:pt x="2254482" y="3609975"/>
                </a:lnTo>
                <a:lnTo>
                  <a:pt x="2238607" y="3656013"/>
                </a:lnTo>
                <a:lnTo>
                  <a:pt x="2222732" y="3697288"/>
                </a:lnTo>
                <a:lnTo>
                  <a:pt x="2206857" y="3733800"/>
                </a:lnTo>
                <a:lnTo>
                  <a:pt x="2187807" y="3771900"/>
                </a:lnTo>
                <a:lnTo>
                  <a:pt x="2168757" y="3810000"/>
                </a:lnTo>
                <a:lnTo>
                  <a:pt x="2149707" y="3846513"/>
                </a:lnTo>
                <a:lnTo>
                  <a:pt x="2133832" y="3887788"/>
                </a:lnTo>
                <a:lnTo>
                  <a:pt x="2119544" y="3933825"/>
                </a:lnTo>
                <a:lnTo>
                  <a:pt x="2108432" y="3986213"/>
                </a:lnTo>
                <a:lnTo>
                  <a:pt x="2100494" y="4046538"/>
                </a:lnTo>
                <a:lnTo>
                  <a:pt x="2098907" y="4114800"/>
                </a:lnTo>
                <a:lnTo>
                  <a:pt x="2100494" y="4183063"/>
                </a:lnTo>
                <a:lnTo>
                  <a:pt x="2108432" y="4243388"/>
                </a:lnTo>
                <a:lnTo>
                  <a:pt x="2119544" y="4295775"/>
                </a:lnTo>
                <a:lnTo>
                  <a:pt x="2133832" y="4341813"/>
                </a:lnTo>
                <a:lnTo>
                  <a:pt x="2149707" y="4383088"/>
                </a:lnTo>
                <a:lnTo>
                  <a:pt x="2168757" y="4419600"/>
                </a:lnTo>
                <a:lnTo>
                  <a:pt x="2206857" y="4495800"/>
                </a:lnTo>
                <a:lnTo>
                  <a:pt x="2222732" y="4532313"/>
                </a:lnTo>
                <a:lnTo>
                  <a:pt x="2238607" y="4573588"/>
                </a:lnTo>
                <a:lnTo>
                  <a:pt x="2254482" y="4619625"/>
                </a:lnTo>
                <a:lnTo>
                  <a:pt x="2265594" y="4672013"/>
                </a:lnTo>
                <a:lnTo>
                  <a:pt x="2271944" y="4732338"/>
                </a:lnTo>
                <a:lnTo>
                  <a:pt x="2275119" y="4800600"/>
                </a:lnTo>
                <a:lnTo>
                  <a:pt x="2271944" y="4868863"/>
                </a:lnTo>
                <a:lnTo>
                  <a:pt x="2265594" y="4929188"/>
                </a:lnTo>
                <a:lnTo>
                  <a:pt x="2254482" y="4981575"/>
                </a:lnTo>
                <a:lnTo>
                  <a:pt x="2238607" y="5027613"/>
                </a:lnTo>
                <a:lnTo>
                  <a:pt x="2222732" y="5068888"/>
                </a:lnTo>
                <a:lnTo>
                  <a:pt x="2206857" y="5105400"/>
                </a:lnTo>
                <a:lnTo>
                  <a:pt x="2187807" y="5143500"/>
                </a:lnTo>
                <a:lnTo>
                  <a:pt x="2168757" y="5181600"/>
                </a:lnTo>
                <a:lnTo>
                  <a:pt x="2149707" y="5218113"/>
                </a:lnTo>
                <a:lnTo>
                  <a:pt x="2133832" y="5259388"/>
                </a:lnTo>
                <a:lnTo>
                  <a:pt x="2119544" y="5305425"/>
                </a:lnTo>
                <a:lnTo>
                  <a:pt x="2108432" y="5357813"/>
                </a:lnTo>
                <a:lnTo>
                  <a:pt x="2100494" y="5418138"/>
                </a:lnTo>
                <a:lnTo>
                  <a:pt x="2098907" y="5486400"/>
                </a:lnTo>
                <a:lnTo>
                  <a:pt x="2100494" y="5554663"/>
                </a:lnTo>
                <a:lnTo>
                  <a:pt x="2108432" y="5614988"/>
                </a:lnTo>
                <a:lnTo>
                  <a:pt x="2119544" y="5667375"/>
                </a:lnTo>
                <a:lnTo>
                  <a:pt x="2133832" y="5713413"/>
                </a:lnTo>
                <a:lnTo>
                  <a:pt x="2149707" y="5754688"/>
                </a:lnTo>
                <a:lnTo>
                  <a:pt x="2168757" y="5791200"/>
                </a:lnTo>
                <a:lnTo>
                  <a:pt x="2187807" y="5829300"/>
                </a:lnTo>
                <a:lnTo>
                  <a:pt x="2206857" y="5867400"/>
                </a:lnTo>
                <a:lnTo>
                  <a:pt x="2222732" y="5903913"/>
                </a:lnTo>
                <a:lnTo>
                  <a:pt x="2238607" y="5945188"/>
                </a:lnTo>
                <a:lnTo>
                  <a:pt x="2254482" y="5991225"/>
                </a:lnTo>
                <a:lnTo>
                  <a:pt x="2265594" y="6043613"/>
                </a:lnTo>
                <a:lnTo>
                  <a:pt x="2271944" y="6103938"/>
                </a:lnTo>
                <a:lnTo>
                  <a:pt x="2275119" y="6172200"/>
                </a:lnTo>
                <a:lnTo>
                  <a:pt x="2271944" y="6240463"/>
                </a:lnTo>
                <a:lnTo>
                  <a:pt x="2265594" y="6300788"/>
                </a:lnTo>
                <a:lnTo>
                  <a:pt x="2254482" y="6353175"/>
                </a:lnTo>
                <a:lnTo>
                  <a:pt x="2238607" y="6399213"/>
                </a:lnTo>
                <a:lnTo>
                  <a:pt x="2222732" y="6440488"/>
                </a:lnTo>
                <a:lnTo>
                  <a:pt x="2206857" y="6477000"/>
                </a:lnTo>
                <a:lnTo>
                  <a:pt x="2187807" y="6515100"/>
                </a:lnTo>
                <a:lnTo>
                  <a:pt x="2168757" y="6553200"/>
                </a:lnTo>
                <a:lnTo>
                  <a:pt x="2149707" y="6589713"/>
                </a:lnTo>
                <a:lnTo>
                  <a:pt x="2133832" y="6630988"/>
                </a:lnTo>
                <a:lnTo>
                  <a:pt x="2119544" y="6677025"/>
                </a:lnTo>
                <a:lnTo>
                  <a:pt x="2108432" y="6729413"/>
                </a:lnTo>
                <a:lnTo>
                  <a:pt x="2100494" y="6789738"/>
                </a:lnTo>
                <a:lnTo>
                  <a:pt x="2098907" y="6858000"/>
                </a:lnTo>
                <a:lnTo>
                  <a:pt x="1556068" y="6858000"/>
                </a:lnTo>
                <a:lnTo>
                  <a:pt x="13892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AE1F77-1EC8-47BA-A381-B6618A2F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E7EC20A-B292-47DF-8293-25687DFA0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0" y="2178528"/>
            <a:ext cx="8534400" cy="4331454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dirty="0" err="1"/>
              <a:t>RTCs</a:t>
            </a:r>
            <a:r>
              <a:rPr lang="it-IT" dirty="0"/>
              <a:t> and </a:t>
            </a:r>
            <a:r>
              <a:rPr lang="it-IT" dirty="0" err="1"/>
              <a:t>Contributing</a:t>
            </a:r>
            <a:r>
              <a:rPr lang="it-IT" dirty="0"/>
              <a:t> Partners can </a:t>
            </a:r>
            <a:r>
              <a:rPr lang="en-US" dirty="0"/>
              <a:t>voluntarily</a:t>
            </a:r>
            <a:r>
              <a:rPr lang="it-IT" dirty="0"/>
              <a:t> test the use of </a:t>
            </a:r>
            <a:r>
              <a:rPr lang="it-IT" dirty="0" err="1"/>
              <a:t>microcredentials</a:t>
            </a:r>
            <a:r>
              <a:rPr lang="it-IT" dirty="0"/>
              <a:t> and open badges, building on the </a:t>
            </a:r>
            <a:r>
              <a:rPr lang="it-IT" dirty="0" err="1"/>
              <a:t>experience</a:t>
            </a:r>
            <a:r>
              <a:rPr lang="it-IT" dirty="0"/>
              <a:t> of partners </a:t>
            </a:r>
            <a:r>
              <a:rPr lang="it-IT" dirty="0" err="1"/>
              <a:t>already</a:t>
            </a:r>
            <a:r>
              <a:rPr lang="it-IT" dirty="0"/>
              <a:t> </a:t>
            </a:r>
            <a:r>
              <a:rPr lang="it-IT" dirty="0" err="1"/>
              <a:t>doing</a:t>
            </a:r>
            <a:endParaRPr lang="it-IT" dirty="0"/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A first community of institutions </a:t>
            </a:r>
            <a:r>
              <a:rPr lang="it-IT" dirty="0" err="1"/>
              <a:t>recognized</a:t>
            </a:r>
            <a:r>
              <a:rPr lang="it-IT" dirty="0"/>
              <a:t> by WMO </a:t>
            </a:r>
            <a:r>
              <a:rPr lang="it-IT" dirty="0" err="1"/>
              <a:t>could</a:t>
            </a:r>
            <a:r>
              <a:rPr lang="it-IT" dirty="0"/>
              <a:t> start the </a:t>
            </a:r>
            <a:r>
              <a:rPr lang="it-IT" dirty="0" err="1"/>
              <a:t>process</a:t>
            </a:r>
            <a:endParaRPr lang="it-IT" dirty="0"/>
          </a:p>
          <a:p>
            <a:pPr marL="457200" indent="-457200">
              <a:buFont typeface="+mj-lt"/>
              <a:buAutoNum type="arabicPeriod"/>
            </a:pPr>
            <a:r>
              <a:rPr lang="it-IT" dirty="0">
                <a:sym typeface="Wingdings" panose="05000000000000000000" pitchFamily="2" charset="2"/>
              </a:rPr>
              <a:t>The community of WMO </a:t>
            </a:r>
            <a:r>
              <a:rPr lang="it-IT" dirty="0" err="1">
                <a:sym typeface="Wingdings" panose="05000000000000000000" pitchFamily="2" charset="2"/>
              </a:rPr>
              <a:t>RTCs</a:t>
            </a:r>
            <a:r>
              <a:rPr lang="it-IT" dirty="0">
                <a:sym typeface="Wingdings" panose="05000000000000000000" pitchFamily="2" charset="2"/>
              </a:rPr>
              <a:t> </a:t>
            </a:r>
            <a:r>
              <a:rPr lang="it-IT" dirty="0" err="1">
                <a:sym typeface="Wingdings" panose="05000000000000000000" pitchFamily="2" charset="2"/>
              </a:rPr>
              <a:t>could</a:t>
            </a:r>
            <a:r>
              <a:rPr lang="it-IT" dirty="0">
                <a:sym typeface="Wingdings" panose="05000000000000000000" pitchFamily="2" charset="2"/>
              </a:rPr>
              <a:t> be the </a:t>
            </a:r>
            <a:r>
              <a:rPr lang="it-IT" dirty="0" err="1">
                <a:sym typeface="Wingdings" panose="05000000000000000000" pitchFamily="2" charset="2"/>
              </a:rPr>
              <a:t>starting</a:t>
            </a:r>
            <a:r>
              <a:rPr lang="it-IT" dirty="0">
                <a:sym typeface="Wingdings" panose="05000000000000000000" pitchFamily="2" charset="2"/>
              </a:rPr>
              <a:t> point.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>
                <a:sym typeface="Wingdings" panose="05000000000000000000" pitchFamily="2" charset="2"/>
              </a:rPr>
              <a:t>The network </a:t>
            </a:r>
            <a:r>
              <a:rPr lang="it-IT" dirty="0" err="1"/>
              <a:t>could</a:t>
            </a:r>
            <a:r>
              <a:rPr lang="it-IT" dirty="0"/>
              <a:t> be </a:t>
            </a:r>
            <a:r>
              <a:rPr lang="it-IT" dirty="0" err="1"/>
              <a:t>further</a:t>
            </a:r>
            <a:r>
              <a:rPr lang="it-IT" dirty="0"/>
              <a:t> </a:t>
            </a:r>
            <a:r>
              <a:rPr lang="it-IT" dirty="0" err="1">
                <a:sym typeface="Wingdings" panose="05000000000000000000" pitchFamily="2" charset="2"/>
              </a:rPr>
              <a:t>enlarged</a:t>
            </a:r>
            <a:r>
              <a:rPr lang="it-IT" dirty="0">
                <a:sym typeface="Wingdings" panose="05000000000000000000" pitchFamily="2" charset="2"/>
              </a:rPr>
              <a:t> with </a:t>
            </a:r>
            <a:r>
              <a:rPr lang="it-IT" dirty="0" err="1">
                <a:sym typeface="Wingdings" panose="05000000000000000000" pitchFamily="2" charset="2"/>
              </a:rPr>
              <a:t>other</a:t>
            </a:r>
            <a:r>
              <a:rPr lang="it-IT" dirty="0">
                <a:sym typeface="Wingdings" panose="05000000000000000000" pitchFamily="2" charset="2"/>
              </a:rPr>
              <a:t> «</a:t>
            </a:r>
            <a:r>
              <a:rPr lang="it-IT" dirty="0" err="1">
                <a:sym typeface="Wingdings" panose="05000000000000000000" pitchFamily="2" charset="2"/>
              </a:rPr>
              <a:t>contributing</a:t>
            </a:r>
            <a:r>
              <a:rPr lang="it-IT" dirty="0">
                <a:sym typeface="Wingdings" panose="05000000000000000000" pitchFamily="2" charset="2"/>
              </a:rPr>
              <a:t> partners» </a:t>
            </a:r>
            <a:r>
              <a:rPr lang="it-IT" dirty="0" err="1">
                <a:sym typeface="Wingdings" panose="05000000000000000000" pitchFamily="2" charset="2"/>
              </a:rPr>
              <a:t>having</a:t>
            </a:r>
            <a:r>
              <a:rPr lang="it-IT" dirty="0">
                <a:sym typeface="Wingdings" panose="05000000000000000000" pitchFamily="2" charset="2"/>
              </a:rPr>
              <a:t> an agreement with WMO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dirty="0">
                <a:sym typeface="Wingdings" panose="05000000000000000000" pitchFamily="2" charset="2"/>
              </a:rPr>
              <a:t>WMO and partners already using Open badges can collaborate to define standards and provide some guidance or advise on how to proceed (standard procedures and metadata of open badges)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100" dirty="0"/>
              <a:t>At the RA-I WMO Global Campus Meeting in Cairo, December 2019, AGRHYMET-RTC Niger, AEMET-RTC Spain, COMET, RTC South Africa had expressed interest in participating in a preliminary test of the use of open badges as core testing partners with the potential further participation of EAMAC, VLC Morocco, RTC Algeria and RTC Egypt,</a:t>
            </a:r>
            <a:endParaRPr lang="it-IT" sz="2100" dirty="0"/>
          </a:p>
        </p:txBody>
      </p:sp>
    </p:spTree>
    <p:extLst>
      <p:ext uri="{BB962C8B-B14F-4D97-AF65-F5344CB8AC3E}">
        <p14:creationId xmlns:p14="http://schemas.microsoft.com/office/powerpoint/2010/main" val="200989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2AF4F3B-0093-41A5-B8DC-D4596BA72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583" y="191305"/>
            <a:ext cx="10360925" cy="3593591"/>
          </a:xfrm>
        </p:spPr>
        <p:txBody>
          <a:bodyPr>
            <a:noAutofit/>
          </a:bodyPr>
          <a:lstStyle/>
          <a:p>
            <a:r>
              <a:rPr lang="en-GB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What steps might be required?</a:t>
            </a:r>
          </a:p>
          <a:p>
            <a:pPr lvl="1"/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Defining the community: RTCs and collaborating partners</a:t>
            </a:r>
          </a:p>
          <a:p>
            <a:pPr lvl="1"/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Proposing a basic standard (community identification, compulsory metadata, sharing platform)</a:t>
            </a:r>
          </a:p>
          <a:p>
            <a:pPr lvl="1"/>
            <a:r>
              <a:rPr lang="en-GB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Introduce voluntari</a:t>
            </a:r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ly on partners training courses</a:t>
            </a:r>
            <a:endParaRPr lang="en-GB" sz="1600" dirty="0"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Who is willing to take responsibility to contribute?</a:t>
            </a:r>
          </a:p>
          <a:p>
            <a:pPr lvl="1"/>
            <a:r>
              <a:rPr lang="en-GB" sz="16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As RTCs:</a:t>
            </a:r>
          </a:p>
          <a:p>
            <a:pPr lvl="2"/>
            <a:r>
              <a:rPr lang="en-GB" dirty="0"/>
              <a:t>DOST-PAGASA, Philippine </a:t>
            </a:r>
          </a:p>
          <a:p>
            <a:pPr lvl="2"/>
            <a:r>
              <a:rPr lang="en-GB" dirty="0"/>
              <a:t>IBE-CNR, Italy</a:t>
            </a:r>
          </a:p>
          <a:p>
            <a:pPr lvl="1"/>
            <a:r>
              <a:rPr lang="en-GB" sz="1600" dirty="0"/>
              <a:t>As contributing partners:</a:t>
            </a:r>
          </a:p>
          <a:p>
            <a:pPr lvl="2"/>
            <a:r>
              <a:rPr lang="en-GB" dirty="0"/>
              <a:t>Reading University, UK</a:t>
            </a:r>
          </a:p>
          <a:p>
            <a:pPr lvl="2"/>
            <a:r>
              <a:rPr lang="en-GB" dirty="0"/>
              <a:t>ROSHYDROMET, Russia</a:t>
            </a:r>
          </a:p>
          <a:p>
            <a:pPr marL="914400" lvl="2" indent="0">
              <a:buNone/>
            </a:pPr>
            <a:r>
              <a:rPr lang="en-GB" dirty="0"/>
              <a:t>To check if </a:t>
            </a:r>
            <a:r>
              <a:rPr lang="en-GB" sz="18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AGRHYMET-RTC Niger, AEMET-RTC Spain, COMET, RTC South Africa are still willing to participate</a:t>
            </a:r>
            <a:endParaRPr lang="en-GB" dirty="0"/>
          </a:p>
          <a:p>
            <a:r>
              <a:rPr lang="en-GB" b="1" dirty="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What contributions can offer?</a:t>
            </a:r>
          </a:p>
          <a:p>
            <a:pPr lvl="1"/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IBE-CNR and WMO could suggest the basic standard to set the badges</a:t>
            </a:r>
          </a:p>
          <a:p>
            <a:pPr lvl="1"/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All : Set-up badges in e-learning platforms (Moodle and Blackboard)</a:t>
            </a:r>
          </a:p>
          <a:p>
            <a:pPr lvl="1"/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All: Adopt Badgr.com as interoperable platform</a:t>
            </a:r>
          </a:p>
          <a:p>
            <a:pPr lvl="1"/>
            <a:r>
              <a:rPr lang="en-GB" sz="16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All: provide feedback and lessons learned within a year</a:t>
            </a:r>
          </a:p>
          <a:p>
            <a:pPr lvl="1"/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014672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23E407-8F9E-4A5C-A28D-1DE92F5F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Recommended Actions</a:t>
            </a:r>
            <a:br>
              <a:rPr lang="en-US" dirty="0"/>
            </a:br>
            <a:r>
              <a:rPr lang="en-US" sz="2200" dirty="0"/>
              <a:t>Which recommendations does the group propose that could meet the chosen goals and contribute to the SYMET Statement?</a:t>
            </a:r>
            <a:endParaRPr lang="it-IT" sz="2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EF061B3-A8D6-4C23-B130-E968F81F9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Launch a Global Campus Open Badges initiative</a:t>
            </a:r>
          </a:p>
          <a:p>
            <a:r>
              <a:rPr lang="en-GB" dirty="0"/>
              <a:t>Define a minimum set of standard metadata for badges and propose an open badges sharing platform such as Badgr.io</a:t>
            </a:r>
          </a:p>
          <a:p>
            <a:r>
              <a:rPr lang="en-GB" sz="20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RTCs and collaborating partners are invited to participate in the community of open badges</a:t>
            </a:r>
          </a:p>
          <a:p>
            <a:r>
              <a:rPr lang="en-GB" sz="2000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RTCs and collaborating partners are invited to adopt the minimum standard metadata for setting badges in their e-learning platforms</a:t>
            </a:r>
          </a:p>
          <a:p>
            <a:r>
              <a:rPr lang="en-GB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Partners adopt voluntarily the open badges for some short term training courses as test </a:t>
            </a:r>
            <a:r>
              <a:rPr lang="en-GB" dirty="0" err="1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nand</a:t>
            </a:r>
            <a:r>
              <a:rPr lang="en-GB" dirty="0"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provide feedbacks</a:t>
            </a:r>
          </a:p>
          <a:p>
            <a:endParaRPr lang="en-GB" dirty="0"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596677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0</TotalTime>
  <Words>778</Words>
  <Application>Microsoft Office PowerPoint</Application>
  <PresentationFormat>Widescreen</PresentationFormat>
  <Paragraphs>69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Gill Sans MT</vt:lpstr>
      <vt:lpstr>Impact</vt:lpstr>
      <vt:lpstr>Badge</vt:lpstr>
      <vt:lpstr>Theme #3 Micro-credentials and credit transfer, how could we proceed</vt:lpstr>
      <vt:lpstr>Background to the theme</vt:lpstr>
      <vt:lpstr>How to encourage the adoption of the use of open digital badges as micro-credentials for training related to specific WMO or other recognized competency frameworks?</vt:lpstr>
      <vt:lpstr>Challenges</vt:lpstr>
      <vt:lpstr>OpportunitiEs</vt:lpstr>
      <vt:lpstr>Collaboration  How can collaborative action contribute?</vt:lpstr>
      <vt:lpstr>Presentazione standard di PowerPoint</vt:lpstr>
      <vt:lpstr>Recommended Actions Which recommendations does the group propose that could meet the chosen goals and contribute to the SYMET Statement?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 #3 Micro-credentials and credit transfer, how could we proceed</dc:title>
  <dc:creator>Vieri Tarchiani</dc:creator>
  <cp:lastModifiedBy>Vieri Tarchiani</cp:lastModifiedBy>
  <cp:revision>8</cp:revision>
  <dcterms:created xsi:type="dcterms:W3CDTF">2021-11-23T09:24:13Z</dcterms:created>
  <dcterms:modified xsi:type="dcterms:W3CDTF">2021-11-23T17:42:57Z</dcterms:modified>
</cp:coreProperties>
</file>