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08" y="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16.11.2023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82445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16.11.2023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76775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16.11.2023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15541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16.11.2023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0860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16.11.2023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2851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16.11.2023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490555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16.11.2023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359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16.11.2023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8463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16.11.2023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8279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16.11.2023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29370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0DA2F4-0C67-4CE7-8E5E-5D2A502A78BE}" type="datetimeFigureOut">
              <a:rPr lang="de-DE" smtClean="0"/>
              <a:t>16.11.2023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2311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0DA2F4-0C67-4CE7-8E5E-5D2A502A78BE}" type="datetimeFigureOut">
              <a:rPr lang="de-DE" smtClean="0"/>
              <a:t>16.11.2023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069282-A04E-4588-B732-38BC36EEE56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479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771787" y="184557"/>
            <a:ext cx="110734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/>
              <a:t>The </a:t>
            </a:r>
            <a:r>
              <a:rPr lang="de-DE" sz="2800" dirty="0" err="1" smtClean="0"/>
              <a:t>new</a:t>
            </a:r>
            <a:r>
              <a:rPr lang="de-DE" sz="2800" dirty="0" smtClean="0"/>
              <a:t> </a:t>
            </a:r>
            <a:r>
              <a:rPr lang="de-DE" sz="2800" dirty="0" err="1" smtClean="0"/>
              <a:t>challenge</a:t>
            </a:r>
            <a:r>
              <a:rPr lang="de-DE" sz="2800" dirty="0" smtClean="0"/>
              <a:t>: </a:t>
            </a:r>
            <a:r>
              <a:rPr lang="de-DE" sz="2800" dirty="0" err="1" smtClean="0"/>
              <a:t>Artifical</a:t>
            </a:r>
            <a:r>
              <a:rPr lang="de-DE" sz="2800" dirty="0" smtClean="0"/>
              <a:t> </a:t>
            </a:r>
            <a:r>
              <a:rPr lang="de-DE" sz="2800" dirty="0" err="1" smtClean="0"/>
              <a:t>Intelligence</a:t>
            </a:r>
            <a:r>
              <a:rPr lang="de-DE" sz="2800" dirty="0" smtClean="0"/>
              <a:t> (AI) </a:t>
            </a:r>
            <a:r>
              <a:rPr lang="de-DE" sz="2800" dirty="0" err="1" smtClean="0"/>
              <a:t>and</a:t>
            </a:r>
            <a:r>
              <a:rPr lang="de-DE" sz="2800" dirty="0" smtClean="0"/>
              <a:t> </a:t>
            </a:r>
            <a:r>
              <a:rPr lang="de-DE" sz="2800" dirty="0" err="1" smtClean="0"/>
              <a:t>Examinations</a:t>
            </a:r>
            <a:endParaRPr lang="de-DE" sz="2800" dirty="0" smtClean="0"/>
          </a:p>
          <a:p>
            <a:pPr algn="ctr"/>
            <a:r>
              <a:rPr lang="de-DE" dirty="0" err="1" smtClean="0"/>
              <a:t>Thursday</a:t>
            </a:r>
            <a:r>
              <a:rPr lang="de-DE" dirty="0" smtClean="0"/>
              <a:t> 16th November 05:00 – 06:30 UTC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18782" y="1182848"/>
            <a:ext cx="11308359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de-DE" sz="2400" dirty="0" smtClean="0"/>
              <a:t>Area </a:t>
            </a:r>
            <a:r>
              <a:rPr lang="de-DE" sz="2400" dirty="0" smtClean="0"/>
              <a:t>„</a:t>
            </a:r>
            <a:r>
              <a:rPr lang="de-DE" sz="2400" dirty="0" err="1" smtClean="0"/>
              <a:t>examinations</a:t>
            </a:r>
            <a:r>
              <a:rPr lang="de-DE" sz="2400" dirty="0" smtClean="0"/>
              <a:t>“: </a:t>
            </a:r>
            <a:r>
              <a:rPr lang="de-DE" sz="2400" dirty="0" err="1" smtClean="0"/>
              <a:t>Concept</a:t>
            </a:r>
            <a:r>
              <a:rPr lang="de-DE" sz="2400" dirty="0" smtClean="0"/>
              <a:t>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dirty="0" err="1" smtClean="0"/>
              <a:t>the</a:t>
            </a:r>
            <a:r>
              <a:rPr lang="de-DE" sz="2400" dirty="0" smtClean="0"/>
              <a:t> University </a:t>
            </a:r>
            <a:r>
              <a:rPr lang="de-DE" sz="2400" dirty="0" err="1" smtClean="0"/>
              <a:t>of</a:t>
            </a:r>
            <a:r>
              <a:rPr lang="de-DE" sz="2400" dirty="0" smtClean="0"/>
              <a:t> Hamburg: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complete communication with KI (questions/prompts, </a:t>
            </a:r>
            <a:r>
              <a:rPr lang="en-US" dirty="0" err="1"/>
              <a:t>anwers</a:t>
            </a:r>
            <a:r>
              <a:rPr lang="en-US" dirty="0"/>
              <a:t>/texts from AI, etc.) has to be documented in a separate </a:t>
            </a:r>
            <a:r>
              <a:rPr lang="en-US" dirty="0" smtClean="0"/>
              <a:t>file;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  </a:t>
            </a:r>
            <a:r>
              <a:rPr lang="en-US" dirty="0"/>
              <a:t>order to mark texts that are based upon AI, explanations and comments can be highlighted with a special font or </a:t>
            </a:r>
            <a:r>
              <a:rPr lang="en-US" dirty="0" err="1" smtClean="0"/>
              <a:t>colour</a:t>
            </a:r>
            <a:r>
              <a:rPr lang="en-US" dirty="0" smtClean="0"/>
              <a:t>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This </a:t>
            </a:r>
            <a:r>
              <a:rPr lang="en-US" dirty="0"/>
              <a:t>documentation has to be delivered together with the </a:t>
            </a:r>
            <a:r>
              <a:rPr lang="en-US" dirty="0" smtClean="0"/>
              <a:t>thesis;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All </a:t>
            </a:r>
            <a:r>
              <a:rPr lang="en-US" dirty="0"/>
              <a:t>text passages with KI have to be cited. The same scheme has to be used as for articles, etc. If necessary you ae allowed to use footnotes (e.g., see documentation </a:t>
            </a:r>
            <a:r>
              <a:rPr lang="en-US" dirty="0" err="1"/>
              <a:t>ChatGPD</a:t>
            </a:r>
            <a:r>
              <a:rPr lang="en-US" dirty="0"/>
              <a:t> (Year), p xx-</a:t>
            </a:r>
            <a:r>
              <a:rPr lang="en-US" dirty="0" err="1"/>
              <a:t>yy</a:t>
            </a:r>
            <a:r>
              <a:rPr lang="en-US" dirty="0" smtClean="0"/>
              <a:t>);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documentation must be listed in </a:t>
            </a:r>
            <a:r>
              <a:rPr lang="en-US" dirty="0" smtClean="0"/>
              <a:t>references;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Both </a:t>
            </a:r>
            <a:r>
              <a:rPr lang="en-US" dirty="0"/>
              <a:t>original texts and translations with AI have to be listed in the references, e.g., Meier 2007, p 208-209, translated with KI-Tool </a:t>
            </a:r>
            <a:r>
              <a:rPr lang="en-US" dirty="0" smtClean="0"/>
              <a:t>Z)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The </a:t>
            </a:r>
            <a:r>
              <a:rPr lang="en-US" dirty="0"/>
              <a:t>student has always the full responsibility for arguments, statements, citations, sources and for the correctness. It must clear that the thesis is state of the art and </a:t>
            </a:r>
            <a:r>
              <a:rPr lang="en-US" dirty="0" smtClean="0"/>
              <a:t>self-contained;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In </a:t>
            </a:r>
            <a:r>
              <a:rPr lang="en-US" dirty="0"/>
              <a:t>the case of missing citations of AI-tools the process will be same as for other </a:t>
            </a:r>
            <a:r>
              <a:rPr lang="en-US" dirty="0" err="1"/>
              <a:t>souces</a:t>
            </a:r>
            <a:r>
              <a:rPr lang="en-US" dirty="0"/>
              <a:t> categories (e.g., articles in scientific journals).</a:t>
            </a:r>
          </a:p>
          <a:p>
            <a:endParaRPr lang="de-DE" sz="2400" dirty="0" smtClean="0"/>
          </a:p>
          <a:p>
            <a:pPr marL="857250" lvl="1" indent="-400050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107830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/>
          <p:cNvSpPr txBox="1"/>
          <p:nvPr/>
        </p:nvSpPr>
        <p:spPr>
          <a:xfrm>
            <a:off x="771787" y="184557"/>
            <a:ext cx="1107346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dirty="0" smtClean="0"/>
              <a:t>The </a:t>
            </a:r>
            <a:r>
              <a:rPr lang="de-DE" sz="2800" dirty="0" err="1" smtClean="0"/>
              <a:t>new</a:t>
            </a:r>
            <a:r>
              <a:rPr lang="de-DE" sz="2800" dirty="0" smtClean="0"/>
              <a:t> </a:t>
            </a:r>
            <a:r>
              <a:rPr lang="de-DE" sz="2800" dirty="0" err="1" smtClean="0"/>
              <a:t>challenge</a:t>
            </a:r>
            <a:r>
              <a:rPr lang="de-DE" sz="2800" dirty="0" smtClean="0"/>
              <a:t>: </a:t>
            </a:r>
            <a:r>
              <a:rPr lang="de-DE" sz="2800" dirty="0" err="1" smtClean="0"/>
              <a:t>Artifical</a:t>
            </a:r>
            <a:r>
              <a:rPr lang="de-DE" sz="2800" dirty="0" smtClean="0"/>
              <a:t> </a:t>
            </a:r>
            <a:r>
              <a:rPr lang="de-DE" sz="2800" dirty="0" err="1" smtClean="0"/>
              <a:t>Intelligence</a:t>
            </a:r>
            <a:r>
              <a:rPr lang="de-DE" sz="2800" dirty="0" smtClean="0"/>
              <a:t> (AI) </a:t>
            </a:r>
            <a:r>
              <a:rPr lang="de-DE" sz="2800" dirty="0" err="1" smtClean="0"/>
              <a:t>and</a:t>
            </a:r>
            <a:r>
              <a:rPr lang="de-DE" sz="2800" dirty="0" smtClean="0"/>
              <a:t> </a:t>
            </a:r>
            <a:r>
              <a:rPr lang="de-DE" sz="2800" dirty="0" err="1" smtClean="0"/>
              <a:t>Examinations</a:t>
            </a:r>
            <a:endParaRPr lang="de-DE" sz="2800" dirty="0" smtClean="0"/>
          </a:p>
          <a:p>
            <a:pPr algn="ctr"/>
            <a:r>
              <a:rPr lang="de-DE" dirty="0" err="1" smtClean="0"/>
              <a:t>Thursday</a:t>
            </a:r>
            <a:r>
              <a:rPr lang="de-DE" dirty="0" smtClean="0"/>
              <a:t> 16th November 05:00 – 06:30 UTC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318782" y="1182848"/>
            <a:ext cx="11308359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>
              <a:buAutoNum type="romanUcPeriod"/>
            </a:pPr>
            <a:r>
              <a:rPr lang="de-DE" sz="2400" dirty="0" smtClean="0"/>
              <a:t>Area </a:t>
            </a:r>
            <a:r>
              <a:rPr lang="de-DE" sz="2400" dirty="0" smtClean="0"/>
              <a:t>„</a:t>
            </a:r>
            <a:r>
              <a:rPr lang="de-DE" sz="2400" dirty="0" err="1" smtClean="0"/>
              <a:t>examinations</a:t>
            </a:r>
            <a:r>
              <a:rPr lang="de-DE" sz="2400" dirty="0" smtClean="0"/>
              <a:t>“: </a:t>
            </a:r>
            <a:r>
              <a:rPr lang="de-DE" sz="2400" dirty="0" err="1" smtClean="0"/>
              <a:t>Some</a:t>
            </a:r>
            <a:r>
              <a:rPr lang="de-DE" sz="2400" dirty="0" smtClean="0"/>
              <a:t> </a:t>
            </a:r>
            <a:r>
              <a:rPr lang="de-DE" sz="2400" dirty="0" err="1" smtClean="0"/>
              <a:t>preliminary</a:t>
            </a:r>
            <a:r>
              <a:rPr lang="de-DE" sz="2400" dirty="0" smtClean="0"/>
              <a:t> </a:t>
            </a:r>
            <a:r>
              <a:rPr lang="de-DE" sz="2400" dirty="0" err="1" smtClean="0"/>
              <a:t>thoughts</a:t>
            </a:r>
            <a:r>
              <a:rPr lang="de-DE" sz="2400" dirty="0" smtClean="0"/>
              <a:t> at </a:t>
            </a:r>
            <a:r>
              <a:rPr lang="de-DE" sz="2400" dirty="0" err="1" smtClean="0"/>
              <a:t>Faculty</a:t>
            </a:r>
            <a:r>
              <a:rPr lang="de-DE" sz="2400" dirty="0" smtClean="0"/>
              <a:t> „Wetterdienst“ at University </a:t>
            </a:r>
            <a:r>
              <a:rPr lang="de-DE" sz="2400" dirty="0" err="1" smtClean="0"/>
              <a:t>of</a:t>
            </a:r>
            <a:r>
              <a:rPr lang="de-DE" sz="2400" dirty="0" smtClean="0"/>
              <a:t> </a:t>
            </a:r>
            <a:r>
              <a:rPr lang="de-DE" sz="2400" smtClean="0"/>
              <a:t>Applied Science</a:t>
            </a:r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(</a:t>
            </a:r>
            <a:r>
              <a:rPr lang="en-US" dirty="0" err="1"/>
              <a:t>ChatGPD</a:t>
            </a:r>
            <a:r>
              <a:rPr lang="en-US" dirty="0"/>
              <a:t>) is only able to write texts from already existing documents. However, at least presently only people are able to develop new ideas and techniques. </a:t>
            </a:r>
            <a:r>
              <a:rPr lang="en-US" dirty="0" err="1"/>
              <a:t>ChatGPD</a:t>
            </a:r>
            <a:r>
              <a:rPr lang="en-US" dirty="0"/>
              <a:t> is not always up to date. </a:t>
            </a:r>
            <a:r>
              <a:rPr lang="en-US" dirty="0" err="1"/>
              <a:t>ChatGPD</a:t>
            </a:r>
            <a:r>
              <a:rPr lang="en-US" dirty="0"/>
              <a:t> is trained to deliver flowing texts, less to scientific correctness. </a:t>
            </a:r>
            <a:endParaRPr lang="en-US" dirty="0" smtClean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Do you agree with these statements?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Ideas for overcoming this issue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Discussions </a:t>
            </a:r>
            <a:r>
              <a:rPr lang="en-US" dirty="0"/>
              <a:t>between student and advisor in order to check the student’s understanding and the grade of independent </a:t>
            </a:r>
            <a:r>
              <a:rPr lang="en-US" dirty="0" smtClean="0"/>
              <a:t>work,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Presentation </a:t>
            </a:r>
            <a:r>
              <a:rPr lang="en-US" dirty="0"/>
              <a:t>of essential results with questions and answers from the </a:t>
            </a:r>
            <a:r>
              <a:rPr lang="en-US" dirty="0" smtClean="0"/>
              <a:t>auditory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dirty="0" smtClean="0"/>
              <a:t>How </a:t>
            </a:r>
            <a:r>
              <a:rPr lang="en-US" dirty="0"/>
              <a:t>to integrate these outcomes in the evaluation/marking of a thesis?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857250" lvl="1" indent="-400050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216583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</Words>
  <Application>Microsoft Office PowerPoint</Application>
  <PresentationFormat>Breitbild</PresentationFormat>
  <Paragraphs>20</Paragraphs>
  <Slides>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</vt:lpstr>
      <vt:lpstr>PowerPoint-Präsentation</vt:lpstr>
      <vt:lpstr>PowerPoint-Präsentation</vt:lpstr>
    </vt:vector>
  </TitlesOfParts>
  <Company>Deutscher Wetterdienst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Jacobs Wilfried</dc:creator>
  <cp:lastModifiedBy>Jacobs Wilfried</cp:lastModifiedBy>
  <cp:revision>31</cp:revision>
  <cp:lastPrinted>2023-11-13T10:46:50Z</cp:lastPrinted>
  <dcterms:created xsi:type="dcterms:W3CDTF">2023-11-13T06:59:59Z</dcterms:created>
  <dcterms:modified xsi:type="dcterms:W3CDTF">2023-11-16T07:36:30Z</dcterms:modified>
</cp:coreProperties>
</file>