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  <p:sldMasterId id="2147483650" r:id="rId2"/>
    <p:sldMasterId id="2147483655" r:id="rId3"/>
    <p:sldMasterId id="2147484688" r:id="rId4"/>
    <p:sldMasterId id="2147484713" r:id="rId5"/>
  </p:sldMasterIdLst>
  <p:notesMasterIdLst>
    <p:notesMasterId r:id="rId20"/>
  </p:notesMasterIdLst>
  <p:handoutMasterIdLst>
    <p:handoutMasterId r:id="rId21"/>
  </p:handoutMasterIdLst>
  <p:sldIdLst>
    <p:sldId id="521" r:id="rId6"/>
    <p:sldId id="522" r:id="rId7"/>
    <p:sldId id="523" r:id="rId8"/>
    <p:sldId id="512" r:id="rId9"/>
    <p:sldId id="514" r:id="rId10"/>
    <p:sldId id="513" r:id="rId11"/>
    <p:sldId id="508" r:id="rId12"/>
    <p:sldId id="509" r:id="rId13"/>
    <p:sldId id="516" r:id="rId14"/>
    <p:sldId id="517" r:id="rId15"/>
    <p:sldId id="519" r:id="rId16"/>
    <p:sldId id="520" r:id="rId17"/>
    <p:sldId id="518" r:id="rId18"/>
    <p:sldId id="469" r:id="rId1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rgbClr val="FFFFFF"/>
        </a:solidFill>
        <a:latin typeface="Arial Narrow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rgbClr val="FFFFFF"/>
        </a:solidFill>
        <a:latin typeface="Arial Narrow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rgbClr val="FFFFFF"/>
        </a:solidFill>
        <a:latin typeface="Arial Narrow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rgbClr val="FFFFFF"/>
        </a:solidFill>
        <a:latin typeface="Arial Narrow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rgbClr val="FFFFFF"/>
        </a:solidFill>
        <a:latin typeface="Arial Narrow" pitchFamily="34" charset="0"/>
        <a:ea typeface="+mn-ea"/>
        <a:cs typeface="Arial" charset="0"/>
      </a:defRPr>
    </a:lvl5pPr>
    <a:lvl6pPr marL="2286000" algn="l" defTabSz="914400" rtl="0" eaLnBrk="1" latinLnBrk="0" hangingPunct="1">
      <a:defRPr sz="1600" b="1" kern="1200">
        <a:solidFill>
          <a:srgbClr val="FFFFFF"/>
        </a:solidFill>
        <a:latin typeface="Arial Narrow" pitchFamily="34" charset="0"/>
        <a:ea typeface="+mn-ea"/>
        <a:cs typeface="Arial" charset="0"/>
      </a:defRPr>
    </a:lvl6pPr>
    <a:lvl7pPr marL="2743200" algn="l" defTabSz="914400" rtl="0" eaLnBrk="1" latinLnBrk="0" hangingPunct="1">
      <a:defRPr sz="1600" b="1" kern="1200">
        <a:solidFill>
          <a:srgbClr val="FFFFFF"/>
        </a:solidFill>
        <a:latin typeface="Arial Narrow" pitchFamily="34" charset="0"/>
        <a:ea typeface="+mn-ea"/>
        <a:cs typeface="Arial" charset="0"/>
      </a:defRPr>
    </a:lvl7pPr>
    <a:lvl8pPr marL="3200400" algn="l" defTabSz="914400" rtl="0" eaLnBrk="1" latinLnBrk="0" hangingPunct="1">
      <a:defRPr sz="1600" b="1" kern="1200">
        <a:solidFill>
          <a:srgbClr val="FFFFFF"/>
        </a:solidFill>
        <a:latin typeface="Arial Narrow" pitchFamily="34" charset="0"/>
        <a:ea typeface="+mn-ea"/>
        <a:cs typeface="Arial" charset="0"/>
      </a:defRPr>
    </a:lvl8pPr>
    <a:lvl9pPr marL="3657600" algn="l" defTabSz="914400" rtl="0" eaLnBrk="1" latinLnBrk="0" hangingPunct="1">
      <a:defRPr sz="1600" b="1" kern="1200">
        <a:solidFill>
          <a:srgbClr val="FFFFFF"/>
        </a:solidFill>
        <a:latin typeface="Arial Narrow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006600"/>
    <a:srgbClr val="000099"/>
    <a:srgbClr val="FF9900"/>
    <a:srgbClr val="FFFF99"/>
    <a:srgbClr val="FFFFCC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226" autoAdjust="0"/>
    <p:restoredTop sz="88040" autoAdjust="0"/>
  </p:normalViewPr>
  <p:slideViewPr>
    <p:cSldViewPr>
      <p:cViewPr>
        <p:scale>
          <a:sx n="60" d="100"/>
          <a:sy n="60" d="100"/>
        </p:scale>
        <p:origin x="-1410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7DE039E7-258E-487E-8E04-FCC9DBFE85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1855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B519A171-1096-48BA-ACB3-0A25F92F67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9671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ln/>
          <a:extLst/>
        </p:spPr>
        <p:txBody>
          <a:bodyPr/>
          <a:lstStyle/>
          <a:p>
            <a:r>
              <a:rPr lang="en-US" altLang="en-US" dirty="0" smtClean="0">
                <a:latin typeface="+mj-lt"/>
              </a:rPr>
              <a:t>What are future national strategic requirements, </a:t>
            </a:r>
            <a:r>
              <a:rPr lang="en-GB" altLang="en-US" dirty="0" smtClean="0">
                <a:latin typeface="+mj-lt"/>
              </a:rPr>
              <a:t>priorities and biggest gaps in observations, systems, processes, capabilities, etc.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9pPr>
          </a:lstStyle>
          <a:p>
            <a:fld id="{E9608A65-D1FE-4B2D-8D15-FB8BFAEBE31E}" type="slidenum">
              <a:rPr lang="en-US" altLang="en-US" sz="1200" b="0">
                <a:solidFill>
                  <a:schemeClr val="tx1"/>
                </a:solidFill>
                <a:latin typeface="Times" pitchFamily="18" charset="0"/>
              </a:rPr>
              <a:pPr/>
              <a:t>5</a:t>
            </a:fld>
            <a:endParaRPr lang="en-US" altLang="en-US" sz="1200" b="0">
              <a:solidFill>
                <a:schemeClr val="tx1"/>
              </a:solidFill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N-WIP should specify expected deliverables and outcomes, priorities, activities, timeline, resources, responsibilities, etc. needed for: </a:t>
            </a:r>
          </a:p>
          <a:p>
            <a:r>
              <a:rPr lang="en-US" dirty="0" smtClean="0">
                <a:latin typeface="+mn-lt"/>
              </a:rPr>
              <a:t>(a)</a:t>
            </a:r>
            <a:r>
              <a:rPr lang="en-US" baseline="0" dirty="0" smtClean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Establishment of national WIGOS governance, coordination and implementation mechanisms and team; </a:t>
            </a:r>
          </a:p>
          <a:p>
            <a:r>
              <a:rPr lang="en-US" dirty="0" smtClean="0">
                <a:latin typeface="+mn-lt"/>
              </a:rPr>
              <a:t>(b) Development of national partnerships;</a:t>
            </a:r>
          </a:p>
          <a:p>
            <a:r>
              <a:rPr lang="en-US" dirty="0" smtClean="0">
                <a:latin typeface="+mn-lt"/>
              </a:rPr>
              <a:t>(c) Identification and mitigation of critical gaps in the WIGOS component observing systems (national RRR process implementation);</a:t>
            </a:r>
          </a:p>
          <a:p>
            <a:r>
              <a:rPr lang="en-US" dirty="0" smtClean="0">
                <a:latin typeface="+mn-lt"/>
              </a:rPr>
              <a:t>(d) Sustained and standardized operation of national observing networks/systems;</a:t>
            </a:r>
          </a:p>
          <a:p>
            <a:r>
              <a:rPr lang="en-US" dirty="0" smtClean="0">
                <a:latin typeface="+mn-lt"/>
              </a:rPr>
              <a:t>(e) Operational implementation of WIGOS Metadata Standard through populating the OSCAR/Surface database and keeping its content up-to-date; </a:t>
            </a:r>
          </a:p>
          <a:p>
            <a:r>
              <a:rPr lang="en-US" dirty="0" smtClean="0">
                <a:latin typeface="+mn-lt"/>
              </a:rPr>
              <a:t>(f) Monitoring availability and quality of their observations through the WDQMS and taking corrective actions as necessary;</a:t>
            </a:r>
          </a:p>
          <a:p>
            <a:r>
              <a:rPr lang="en-US" dirty="0" smtClean="0">
                <a:latin typeface="+mn-lt"/>
              </a:rPr>
              <a:t>(g) Capacity development of staff managing and operating national observing networks/systems.</a:t>
            </a:r>
          </a:p>
          <a:p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6800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6800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6800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9A171-1096-48BA-ACB3-0A25F92F6765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8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wmo_ppt_2012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68313" y="1341438"/>
            <a:ext cx="1079500" cy="3667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 eaLnBrk="0" hangingPunct="0">
              <a:spcBef>
                <a:spcPct val="50000"/>
              </a:spcBef>
              <a:defRPr/>
            </a:pPr>
            <a:r>
              <a:rPr lang="en-US" sz="1800" b="0" smtClean="0">
                <a:solidFill>
                  <a:schemeClr val="bg1"/>
                </a:solidFill>
                <a:latin typeface="Arial Black" pitchFamily="34" charset="0"/>
                <a:cs typeface="+mn-cs"/>
              </a:rPr>
              <a:t>WMO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11188" y="3211513"/>
            <a:ext cx="7921625" cy="1730375"/>
          </a:xfrm>
        </p:spPr>
        <p:txBody>
          <a:bodyPr/>
          <a:lstStyle>
            <a:lvl1pPr algn="ctr">
              <a:defRPr sz="400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11188" y="5106988"/>
            <a:ext cx="7921625" cy="914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52460392"/>
      </p:ext>
    </p:extLst>
  </p:cSld>
  <p:clrMapOvr>
    <a:masterClrMapping/>
  </p:clrMapOvr>
  <p:transition spd="slow"/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wmo_ppt_2012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68313" y="1341438"/>
            <a:ext cx="1079500" cy="3667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 eaLnBrk="0" hangingPunct="0">
              <a:spcBef>
                <a:spcPct val="50000"/>
              </a:spcBef>
              <a:defRPr/>
            </a:pPr>
            <a:r>
              <a:rPr lang="en-US" sz="1800" b="0" smtClean="0">
                <a:solidFill>
                  <a:schemeClr val="bg1"/>
                </a:solidFill>
                <a:latin typeface="Arial Black" pitchFamily="34" charset="0"/>
                <a:cs typeface="+mn-cs"/>
              </a:rPr>
              <a:t>WMO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908175" y="260350"/>
            <a:ext cx="6985000" cy="1470025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908175" y="3405188"/>
            <a:ext cx="6985000" cy="1752600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4046986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033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4943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3350" y="1412875"/>
            <a:ext cx="3703638" cy="4683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9388" y="1412875"/>
            <a:ext cx="3705225" cy="4683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98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355160" cy="108012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311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710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729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344816" cy="1008112"/>
          </a:xfrm>
        </p:spPr>
        <p:txBody>
          <a:bodyPr/>
          <a:lstStyle>
            <a:lvl1pPr algn="l">
              <a:defRPr sz="3200" b="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12776"/>
            <a:ext cx="5111750" cy="47133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2169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63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557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5488" y="188913"/>
            <a:ext cx="1889125" cy="59070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3350" y="188913"/>
            <a:ext cx="5519738" cy="59070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288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713788" cy="792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50825" y="1052513"/>
            <a:ext cx="8713788" cy="4897437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14027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4716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484438" y="6462713"/>
            <a:ext cx="2447925" cy="31273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World Met Day Forum 2013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5148263" y="6462713"/>
            <a:ext cx="1905000" cy="31273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F76A36-633F-4237-9729-3B9C7FF239AA}" type="slidenum">
              <a:rPr lang="en-US"/>
              <a:pPr>
                <a:defRPr/>
              </a:pPr>
              <a:t>‹#›</a:t>
            </a:fld>
            <a:r>
              <a:rPr lang="en-US"/>
              <a:t>WIGOS </a:t>
            </a:r>
          </a:p>
        </p:txBody>
      </p:sp>
    </p:spTree>
    <p:extLst>
      <p:ext uri="{BB962C8B-B14F-4D97-AF65-F5344CB8AC3E}">
        <p14:creationId xmlns:p14="http://schemas.microsoft.com/office/powerpoint/2010/main" val="3050166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319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388" y="981075"/>
            <a:ext cx="4316412" cy="5472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81075"/>
            <a:ext cx="4316413" cy="5472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877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557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4224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0939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9957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87975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266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188913"/>
            <a:ext cx="2195513" cy="6264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188913"/>
            <a:ext cx="6437312" cy="6264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5074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World Met Day Forum 2013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EA3CC-B69E-4C9B-BBA2-9AC9D3BC4EC1}" type="slidenum">
              <a:rPr lang="en-US"/>
              <a:pPr>
                <a:defRPr/>
              </a:pPr>
              <a:t>‹#›</a:t>
            </a:fld>
            <a:r>
              <a:rPr lang="en-US"/>
              <a:t>WIGOS </a:t>
            </a:r>
          </a:p>
        </p:txBody>
      </p:sp>
    </p:spTree>
    <p:extLst>
      <p:ext uri="{BB962C8B-B14F-4D97-AF65-F5344CB8AC3E}">
        <p14:creationId xmlns:p14="http://schemas.microsoft.com/office/powerpoint/2010/main" val="16990842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World Met Day Forum 2013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B7721-50D3-4C5E-9E07-64D5546DE976}" type="slidenum">
              <a:rPr lang="en-US"/>
              <a:pPr>
                <a:defRPr/>
              </a:pPr>
              <a:t>‹#›</a:t>
            </a:fld>
            <a:r>
              <a:rPr lang="en-US"/>
              <a:t>WIGOS </a:t>
            </a:r>
          </a:p>
        </p:txBody>
      </p:sp>
    </p:spTree>
    <p:extLst>
      <p:ext uri="{BB962C8B-B14F-4D97-AF65-F5344CB8AC3E}">
        <p14:creationId xmlns:p14="http://schemas.microsoft.com/office/powerpoint/2010/main" val="7159283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World Met Day Forum 2013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9A69A-2378-441F-91B3-6CAED9BA831C}" type="slidenum">
              <a:rPr lang="en-US"/>
              <a:pPr>
                <a:defRPr/>
              </a:pPr>
              <a:t>‹#›</a:t>
            </a:fld>
            <a:r>
              <a:rPr lang="en-US"/>
              <a:t>WIGOS </a:t>
            </a:r>
          </a:p>
        </p:txBody>
      </p:sp>
    </p:spTree>
    <p:extLst>
      <p:ext uri="{BB962C8B-B14F-4D97-AF65-F5344CB8AC3E}">
        <p14:creationId xmlns:p14="http://schemas.microsoft.com/office/powerpoint/2010/main" val="1888382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World Met Day Forum 2013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C291A8-57AA-48DC-B21E-716718670635}" type="slidenum">
              <a:rPr lang="en-US"/>
              <a:pPr>
                <a:defRPr/>
              </a:pPr>
              <a:t>‹#›</a:t>
            </a:fld>
            <a:r>
              <a:rPr lang="en-US"/>
              <a:t>WIGOS </a:t>
            </a:r>
          </a:p>
        </p:txBody>
      </p:sp>
    </p:spTree>
    <p:extLst>
      <p:ext uri="{BB962C8B-B14F-4D97-AF65-F5344CB8AC3E}">
        <p14:creationId xmlns:p14="http://schemas.microsoft.com/office/powerpoint/2010/main" val="37825715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World Met Day Forum 2013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4EBDA-093E-4727-A94D-754BCBF7256A}" type="slidenum">
              <a:rPr lang="en-US"/>
              <a:pPr>
                <a:defRPr/>
              </a:pPr>
              <a:t>‹#›</a:t>
            </a:fld>
            <a:r>
              <a:rPr lang="en-US"/>
              <a:t>WIGOS </a:t>
            </a:r>
          </a:p>
        </p:txBody>
      </p:sp>
    </p:spTree>
    <p:extLst>
      <p:ext uri="{BB962C8B-B14F-4D97-AF65-F5344CB8AC3E}">
        <p14:creationId xmlns:p14="http://schemas.microsoft.com/office/powerpoint/2010/main" val="10239952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World Met Day Forum 2013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CC976-D05D-4264-9F0C-A77D9DF13034}" type="slidenum">
              <a:rPr lang="en-US"/>
              <a:pPr>
                <a:defRPr/>
              </a:pPr>
              <a:t>‹#›</a:t>
            </a:fld>
            <a:r>
              <a:rPr lang="en-US"/>
              <a:t>WIGOS </a:t>
            </a:r>
          </a:p>
        </p:txBody>
      </p:sp>
    </p:spTree>
    <p:extLst>
      <p:ext uri="{BB962C8B-B14F-4D97-AF65-F5344CB8AC3E}">
        <p14:creationId xmlns:p14="http://schemas.microsoft.com/office/powerpoint/2010/main" val="22776696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World Met Day Forum 2013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B2451-6B64-4EED-AAE0-46AF58729BE9}" type="slidenum">
              <a:rPr lang="en-US"/>
              <a:pPr>
                <a:defRPr/>
              </a:pPr>
              <a:t>‹#›</a:t>
            </a:fld>
            <a:r>
              <a:rPr lang="en-US"/>
              <a:t>WIGOS </a:t>
            </a:r>
          </a:p>
        </p:txBody>
      </p:sp>
    </p:spTree>
    <p:extLst>
      <p:ext uri="{BB962C8B-B14F-4D97-AF65-F5344CB8AC3E}">
        <p14:creationId xmlns:p14="http://schemas.microsoft.com/office/powerpoint/2010/main" val="17735495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World Met Day Forum 2013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E96E2-8E8E-4E3F-B3BB-49394D2547A9}" type="slidenum">
              <a:rPr lang="en-US"/>
              <a:pPr>
                <a:defRPr/>
              </a:pPr>
              <a:t>‹#›</a:t>
            </a:fld>
            <a:r>
              <a:rPr lang="en-US"/>
              <a:t>WIGOS </a:t>
            </a:r>
          </a:p>
        </p:txBody>
      </p:sp>
    </p:spTree>
    <p:extLst>
      <p:ext uri="{BB962C8B-B14F-4D97-AF65-F5344CB8AC3E}">
        <p14:creationId xmlns:p14="http://schemas.microsoft.com/office/powerpoint/2010/main" val="26785273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World Met Day Forum 2013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F08BC-A657-4FC1-AA9B-0EFC1A3696FC}" type="slidenum">
              <a:rPr lang="en-US"/>
              <a:pPr>
                <a:defRPr/>
              </a:pPr>
              <a:t>‹#›</a:t>
            </a:fld>
            <a:r>
              <a:rPr lang="en-US"/>
              <a:t>WIGOS </a:t>
            </a:r>
          </a:p>
        </p:txBody>
      </p:sp>
    </p:spTree>
    <p:extLst>
      <p:ext uri="{BB962C8B-B14F-4D97-AF65-F5344CB8AC3E}">
        <p14:creationId xmlns:p14="http://schemas.microsoft.com/office/powerpoint/2010/main" val="36506348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World Met Day Forum 2013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5614F-45F1-4DFB-AF4F-CB44D336F8EF}" type="slidenum">
              <a:rPr lang="en-US"/>
              <a:pPr>
                <a:defRPr/>
              </a:pPr>
              <a:t>‹#›</a:t>
            </a:fld>
            <a:r>
              <a:rPr lang="en-US"/>
              <a:t>WIGOS </a:t>
            </a:r>
          </a:p>
        </p:txBody>
      </p:sp>
    </p:spTree>
    <p:extLst>
      <p:ext uri="{BB962C8B-B14F-4D97-AF65-F5344CB8AC3E}">
        <p14:creationId xmlns:p14="http://schemas.microsoft.com/office/powerpoint/2010/main" val="5734897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6563" y="1600200"/>
            <a:ext cx="2178050" cy="4525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1600200"/>
            <a:ext cx="6383338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World Met Day Forum 2013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916C7-794D-41EB-AC17-6D4103AD8398}" type="slidenum">
              <a:rPr lang="en-US"/>
              <a:pPr>
                <a:defRPr/>
              </a:pPr>
              <a:t>‹#›</a:t>
            </a:fld>
            <a:r>
              <a:rPr lang="en-US"/>
              <a:t>WIGOS </a:t>
            </a:r>
          </a:p>
        </p:txBody>
      </p:sp>
    </p:spTree>
    <p:extLst>
      <p:ext uri="{BB962C8B-B14F-4D97-AF65-F5344CB8AC3E}">
        <p14:creationId xmlns:p14="http://schemas.microsoft.com/office/powerpoint/2010/main" val="35471053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2.jpeg" descr="wmo_ppt_2012_las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/>
          <p:nvPr/>
        </p:nvSpPr>
        <p:spPr>
          <a:xfrm>
            <a:off x="117475" y="6532671"/>
            <a:ext cx="1141413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defRPr sz="1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</a:pPr>
            <a:r>
              <a:rPr b="0" kern="0" dirty="0">
                <a:solidFill>
                  <a:srgbClr val="000000"/>
                </a:solidFill>
              </a:rPr>
              <a:t>www.wmo.int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xfrm>
            <a:off x="5148262" y="6462712"/>
            <a:ext cx="386662" cy="375227"/>
          </a:xfrm>
          <a:prstGeom prst="rect">
            <a:avLst/>
          </a:prstGeom>
        </p:spPr>
        <p:txBody>
          <a:bodyPr lIns="45718" tIns="45718" rIns="45718" bIns="45718"/>
          <a:lstStyle>
            <a:lvl1pPr algn="l">
              <a:defRPr sz="2000" b="1">
                <a:solidFill>
                  <a:srgbClr val="008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5115431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2.jpeg" descr="wmo_ppt_2012_las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hape 58"/>
          <p:cNvSpPr/>
          <p:nvPr/>
        </p:nvSpPr>
        <p:spPr>
          <a:xfrm>
            <a:off x="117475" y="6530182"/>
            <a:ext cx="1141413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defRPr sz="12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</a:pPr>
            <a:r>
              <a:rPr b="0" kern="0" dirty="0">
                <a:solidFill>
                  <a:srgbClr val="000000"/>
                </a:solidFill>
              </a:rPr>
              <a:t>www.wmo.int</a:t>
            </a:r>
          </a:p>
        </p:txBody>
      </p:sp>
      <p:sp>
        <p:nvSpPr>
          <p:cNvPr id="59" name="Shape 59"/>
          <p:cNvSpPr>
            <a:spLocks noGrp="1"/>
          </p:cNvSpPr>
          <p:nvPr>
            <p:ph type="title"/>
          </p:nvPr>
        </p:nvSpPr>
        <p:spPr>
          <a:xfrm>
            <a:off x="250825" y="3573462"/>
            <a:ext cx="8713790" cy="71914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ctr" defTabSz="914400">
              <a:defRPr sz="400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Title Text</a:t>
            </a:r>
          </a:p>
        </p:txBody>
      </p:sp>
      <p:sp>
        <p:nvSpPr>
          <p:cNvPr id="60" name="Shape 60"/>
          <p:cNvSpPr>
            <a:spLocks noGrp="1"/>
          </p:cNvSpPr>
          <p:nvPr>
            <p:ph type="sldNum" sz="quarter" idx="2"/>
          </p:nvPr>
        </p:nvSpPr>
        <p:spPr>
          <a:xfrm>
            <a:off x="5148262" y="6462712"/>
            <a:ext cx="386662" cy="375227"/>
          </a:xfrm>
          <a:prstGeom prst="rect">
            <a:avLst/>
          </a:prstGeom>
        </p:spPr>
        <p:txBody>
          <a:bodyPr lIns="45718" tIns="45718" rIns="45718" bIns="45718"/>
          <a:lstStyle>
            <a:lvl1pPr algn="l">
              <a:defRPr sz="2000" b="1">
                <a:solidFill>
                  <a:srgbClr val="008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0734776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/>
        </p:nvSpPr>
        <p:spPr>
          <a:xfrm>
            <a:off x="468312" y="6356350"/>
            <a:ext cx="5688015" cy="282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23" y="0"/>
                </a:moveTo>
                <a:lnTo>
                  <a:pt x="0" y="21600"/>
                </a:lnTo>
                <a:lnTo>
                  <a:pt x="21077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F369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457200" fontAlgn="auto" hangingPunct="0">
              <a:spcBef>
                <a:spcPts val="0"/>
              </a:spcBef>
              <a:spcAft>
                <a:spcPts val="0"/>
              </a:spcAft>
              <a:defRPr sz="1800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800" b="0" kern="0" dirty="0">
              <a:solidFill>
                <a:srgbClr val="3333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Shape 77"/>
          <p:cNvSpPr/>
          <p:nvPr/>
        </p:nvSpPr>
        <p:spPr>
          <a:xfrm>
            <a:off x="5364162" y="5373687"/>
            <a:ext cx="792172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</a:pPr>
            <a:r>
              <a:rPr b="0" kern="0" dirty="0"/>
              <a:t>Slide </a:t>
            </a:r>
          </a:p>
        </p:txBody>
      </p:sp>
      <p:pic>
        <p:nvPicPr>
          <p:cNvPr id="78" name="image2.png" descr="ECMWF_new_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43662" y="6310312"/>
            <a:ext cx="2084397" cy="37466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hape 79"/>
          <p:cNvSpPr>
            <a:spLocks noGrp="1"/>
          </p:cNvSpPr>
          <p:nvPr>
            <p:ph type="sldNum" sz="quarter" idx="2"/>
          </p:nvPr>
        </p:nvSpPr>
        <p:spPr>
          <a:xfrm>
            <a:off x="4932362" y="6353175"/>
            <a:ext cx="351731" cy="345629"/>
          </a:xfrm>
          <a:prstGeom prst="rect">
            <a:avLst/>
          </a:prstGeom>
        </p:spPr>
        <p:txBody>
          <a:bodyPr/>
          <a:lstStyle>
            <a:lvl1pPr algn="l"/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6831584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xfrm>
            <a:off x="1331640" y="159491"/>
            <a:ext cx="7355162" cy="1138419"/>
          </a:xfrm>
          <a:prstGeom prst="rect">
            <a:avLst/>
          </a:prstGeom>
        </p:spPr>
        <p:txBody>
          <a:bodyPr anchor="ctr"/>
          <a:lstStyle>
            <a:lvl1pPr defTabSz="914400">
              <a:defRPr sz="3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3" name="Shape 103"/>
          <p:cNvSpPr>
            <a:spLocks noGrp="1"/>
          </p:cNvSpPr>
          <p:nvPr>
            <p:ph type="body" sz="quarter" idx="1"/>
          </p:nvPr>
        </p:nvSpPr>
        <p:spPr>
          <a:xfrm>
            <a:off x="457200" y="1297907"/>
            <a:ext cx="4040188" cy="876968"/>
          </a:xfrm>
          <a:prstGeom prst="rect">
            <a:avLst/>
          </a:prstGeom>
        </p:spPr>
        <p:txBody>
          <a:bodyPr anchor="b"/>
          <a:lstStyle>
            <a:lvl1pPr defTabSz="914400">
              <a:spcBef>
                <a:spcPts val="500"/>
              </a:spcBef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702127" indent="-244927" defTabSz="914400">
              <a:spcBef>
                <a:spcPts val="500"/>
              </a:spcBef>
              <a:buSzPct val="100000"/>
              <a:buChar char="▪"/>
              <a:defRPr sz="2400" b="1">
                <a:latin typeface="Arial"/>
                <a:ea typeface="Arial"/>
                <a:cs typeface="Arial"/>
                <a:sym typeface="Arial"/>
              </a:defRPr>
            </a:lvl2pPr>
            <a:lvl3pPr marL="1143000" indent="-228600" defTabSz="914400">
              <a:spcBef>
                <a:spcPts val="500"/>
              </a:spcBef>
              <a:buSzPct val="100000"/>
              <a:buChar char="▪"/>
              <a:defRPr sz="2400" b="1">
                <a:latin typeface="Arial"/>
                <a:ea typeface="Arial"/>
                <a:cs typeface="Arial"/>
                <a:sym typeface="Arial"/>
              </a:defRPr>
            </a:lvl3pPr>
            <a:lvl4pPr marL="1645920" indent="-274319" defTabSz="914400">
              <a:spcBef>
                <a:spcPts val="500"/>
              </a:spcBef>
              <a:buSzPct val="100000"/>
              <a:buChar char="▪"/>
              <a:defRPr sz="2400" b="1">
                <a:latin typeface="Arial"/>
                <a:ea typeface="Arial"/>
                <a:cs typeface="Arial"/>
                <a:sym typeface="Arial"/>
              </a:defRPr>
            </a:lvl4pPr>
            <a:lvl5pPr marL="2103120" indent="-274320" defTabSz="914400">
              <a:spcBef>
                <a:spcPts val="500"/>
              </a:spcBef>
              <a:buSzPct val="100000"/>
              <a:buChar char="▪"/>
              <a:defRPr sz="2400" b="1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hape 104"/>
          <p:cNvSpPr>
            <a:spLocks noGrp="1"/>
          </p:cNvSpPr>
          <p:nvPr>
            <p:ph type="sldNum" sz="quarter" idx="2"/>
          </p:nvPr>
        </p:nvSpPr>
        <p:spPr>
          <a:xfrm>
            <a:off x="4419600" y="6356350"/>
            <a:ext cx="2133600" cy="36830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3476831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title"/>
          </p:nvPr>
        </p:nvSpPr>
        <p:spPr>
          <a:xfrm>
            <a:off x="250825" y="117475"/>
            <a:ext cx="8713790" cy="935038"/>
          </a:xfrm>
          <a:prstGeom prst="rect">
            <a:avLst/>
          </a:prstGeom>
        </p:spPr>
        <p:txBody>
          <a:bodyPr anchor="ctr"/>
          <a:lstStyle>
            <a:lvl1pPr defTabSz="914400">
              <a:defRPr sz="3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8" name="Shape 128"/>
          <p:cNvSpPr>
            <a:spLocks noGrp="1"/>
          </p:cNvSpPr>
          <p:nvPr>
            <p:ph type="body" idx="1"/>
          </p:nvPr>
        </p:nvSpPr>
        <p:spPr>
          <a:xfrm>
            <a:off x="250825" y="1052512"/>
            <a:ext cx="8713790" cy="5805490"/>
          </a:xfrm>
          <a:prstGeom prst="rect">
            <a:avLst/>
          </a:prstGeom>
        </p:spPr>
        <p:txBody>
          <a:bodyPr/>
          <a:lstStyle>
            <a:lvl1pPr marL="5334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906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2pPr>
            <a:lvl3pPr marL="14478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3pPr>
            <a:lvl4pPr marL="19050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4pPr>
            <a:lvl5pPr marL="23622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Shape 129"/>
          <p:cNvSpPr>
            <a:spLocks noGrp="1"/>
          </p:cNvSpPr>
          <p:nvPr>
            <p:ph type="sldNum" sz="quarter" idx="2"/>
          </p:nvPr>
        </p:nvSpPr>
        <p:spPr>
          <a:xfrm>
            <a:off x="6837709" y="6478587"/>
            <a:ext cx="182217" cy="17281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3305813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1.png" descr="wmo_ppt_2012.ps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xfrm>
            <a:off x="1908175" y="0"/>
            <a:ext cx="6985000" cy="1990725"/>
          </a:xfrm>
          <a:prstGeom prst="rect">
            <a:avLst/>
          </a:prstGeom>
        </p:spPr>
        <p:txBody>
          <a:bodyPr anchor="ctr"/>
          <a:lstStyle>
            <a:lvl1pPr defTabSz="914400">
              <a:defRPr sz="4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38" name="Shape 138"/>
          <p:cNvSpPr>
            <a:spLocks noGrp="1"/>
          </p:cNvSpPr>
          <p:nvPr>
            <p:ph type="body" sz="half" idx="1"/>
          </p:nvPr>
        </p:nvSpPr>
        <p:spPr>
          <a:xfrm>
            <a:off x="1908175" y="3405187"/>
            <a:ext cx="6985000" cy="3452813"/>
          </a:xfrm>
          <a:prstGeom prst="rect">
            <a:avLst/>
          </a:prstGeom>
        </p:spPr>
        <p:txBody>
          <a:bodyPr/>
          <a:lstStyle>
            <a:lvl1pPr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906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4478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9050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3622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" name="Shape 139"/>
          <p:cNvSpPr>
            <a:spLocks noGrp="1"/>
          </p:cNvSpPr>
          <p:nvPr>
            <p:ph type="sldNum" sz="quarter" idx="2"/>
          </p:nvPr>
        </p:nvSpPr>
        <p:spPr>
          <a:xfrm>
            <a:off x="6766280" y="6467475"/>
            <a:ext cx="182217" cy="17281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6507769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xfrm>
            <a:off x="250825" y="0"/>
            <a:ext cx="8713790" cy="1169988"/>
          </a:xfrm>
          <a:prstGeom prst="rect">
            <a:avLst/>
          </a:prstGeom>
        </p:spPr>
        <p:txBody>
          <a:bodyPr anchor="ctr"/>
          <a:lstStyle>
            <a:lvl1pPr defTabSz="914400">
              <a:defRPr sz="3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47" name="Shape 147"/>
          <p:cNvSpPr>
            <a:spLocks noGrp="1"/>
          </p:cNvSpPr>
          <p:nvPr>
            <p:ph type="sldNum" sz="quarter" idx="2"/>
          </p:nvPr>
        </p:nvSpPr>
        <p:spPr>
          <a:xfrm>
            <a:off x="6837709" y="6478587"/>
            <a:ext cx="182217" cy="17281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4769229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xfrm>
            <a:off x="250825" y="117475"/>
            <a:ext cx="8713790" cy="935038"/>
          </a:xfrm>
          <a:prstGeom prst="rect">
            <a:avLst/>
          </a:prstGeom>
        </p:spPr>
        <p:txBody>
          <a:bodyPr anchor="ctr"/>
          <a:lstStyle>
            <a:lvl1pPr defTabSz="914400">
              <a:defRPr sz="3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55" name="Shape 155"/>
          <p:cNvSpPr>
            <a:spLocks noGrp="1"/>
          </p:cNvSpPr>
          <p:nvPr>
            <p:ph type="body" idx="1"/>
          </p:nvPr>
        </p:nvSpPr>
        <p:spPr>
          <a:xfrm>
            <a:off x="250825" y="1052512"/>
            <a:ext cx="8713790" cy="5805488"/>
          </a:xfrm>
          <a:prstGeom prst="rect">
            <a:avLst/>
          </a:prstGeom>
        </p:spPr>
        <p:txBody>
          <a:bodyPr/>
          <a:lstStyle>
            <a:lvl1pPr marL="5334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1286932" indent="-829732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2pPr>
            <a:lvl3pPr marL="14478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3pPr>
            <a:lvl4pPr marL="19050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4pPr>
            <a:lvl5pPr marL="2421464" indent="-592664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6" name="Shape 156"/>
          <p:cNvSpPr>
            <a:spLocks noGrp="1"/>
          </p:cNvSpPr>
          <p:nvPr>
            <p:ph type="sldNum" sz="quarter" idx="2"/>
          </p:nvPr>
        </p:nvSpPr>
        <p:spPr>
          <a:xfrm>
            <a:off x="6868219" y="6478587"/>
            <a:ext cx="151707" cy="177801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6856460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sldNum" sz="quarter" idx="2"/>
          </p:nvPr>
        </p:nvSpPr>
        <p:spPr>
          <a:xfrm>
            <a:off x="8367172" y="6184899"/>
            <a:ext cx="521246" cy="546101"/>
          </a:xfrm>
          <a:prstGeom prst="rect">
            <a:avLst/>
          </a:prstGeom>
        </p:spPr>
        <p:txBody>
          <a:bodyPr anchor="ctr"/>
          <a:lstStyle>
            <a:lvl1pPr>
              <a:defRPr sz="3600">
                <a:latin typeface="News Gothic MT"/>
                <a:ea typeface="News Gothic MT"/>
                <a:cs typeface="News Gothic MT"/>
                <a:sym typeface="News Gothic M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2939130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/>
          </p:cNvSpPr>
          <p:nvPr>
            <p:ph type="title"/>
          </p:nvPr>
        </p:nvSpPr>
        <p:spPr>
          <a:xfrm>
            <a:off x="250825" y="0"/>
            <a:ext cx="8713790" cy="1169988"/>
          </a:xfrm>
          <a:prstGeom prst="rect">
            <a:avLst/>
          </a:prstGeom>
        </p:spPr>
        <p:txBody>
          <a:bodyPr lIns="45718" tIns="45718" rIns="45718" bIns="45718" anchor="ctr"/>
          <a:lstStyle>
            <a:lvl1pPr defTabSz="914400">
              <a:defRPr sz="3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71" name="Shape 171"/>
          <p:cNvSpPr>
            <a:spLocks noGrp="1"/>
          </p:cNvSpPr>
          <p:nvPr>
            <p:ph type="sldNum" sz="quarter" idx="2"/>
          </p:nvPr>
        </p:nvSpPr>
        <p:spPr>
          <a:xfrm>
            <a:off x="6746273" y="6478587"/>
            <a:ext cx="273652" cy="264251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1200"/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575954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87" name="Shape 18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8" name="Shape 18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38205953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/>
          </p:cNvSpPr>
          <p:nvPr>
            <p:ph type="title"/>
          </p:nvPr>
        </p:nvSpPr>
        <p:spPr>
          <a:xfrm>
            <a:off x="250825" y="117475"/>
            <a:ext cx="8713790" cy="935038"/>
          </a:xfrm>
          <a:prstGeom prst="rect">
            <a:avLst/>
          </a:prstGeom>
        </p:spPr>
        <p:txBody>
          <a:bodyPr anchor="ctr"/>
          <a:lstStyle>
            <a:lvl1pPr defTabSz="914400">
              <a:defRPr sz="3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03" name="Shape 203"/>
          <p:cNvSpPr>
            <a:spLocks noGrp="1"/>
          </p:cNvSpPr>
          <p:nvPr>
            <p:ph type="body" idx="1"/>
          </p:nvPr>
        </p:nvSpPr>
        <p:spPr>
          <a:xfrm>
            <a:off x="250825" y="1052512"/>
            <a:ext cx="8713790" cy="5805490"/>
          </a:xfrm>
          <a:prstGeom prst="rect">
            <a:avLst/>
          </a:prstGeom>
        </p:spPr>
        <p:txBody>
          <a:bodyPr/>
          <a:lstStyle>
            <a:lvl1pPr marL="5334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906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2pPr>
            <a:lvl3pPr marL="14478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3pPr>
            <a:lvl4pPr marL="19050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4pPr>
            <a:lvl5pPr marL="2362200" indent="-533400" defTabSz="914400">
              <a:spcBef>
                <a:spcPts val="600"/>
              </a:spcBef>
              <a:buClr>
                <a:srgbClr val="FF9900"/>
              </a:buClr>
              <a:buSzPct val="100000"/>
              <a:buFont typeface="Wingdings"/>
              <a:buChar char="▪"/>
              <a:defRPr sz="2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4" name="Shape 204"/>
          <p:cNvSpPr>
            <a:spLocks noGrp="1"/>
          </p:cNvSpPr>
          <p:nvPr>
            <p:ph type="sldNum" sz="quarter" idx="2"/>
          </p:nvPr>
        </p:nvSpPr>
        <p:spPr>
          <a:xfrm>
            <a:off x="6837709" y="6478587"/>
            <a:ext cx="182217" cy="17281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178511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8971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934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3564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6626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9344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8590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8900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22350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6962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8" name="Shape 6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Shape 6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76807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6.jp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wmo_ppt_2012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88913"/>
            <a:ext cx="87137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052513"/>
            <a:ext cx="8713788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0"/>
            <a:r>
              <a:rPr lang="en-US" altLang="en-US" smtClean="0"/>
              <a:t>First level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4" r:id="rId1"/>
    <p:sldLayoutId id="2147484685" r:id="rId2"/>
    <p:sldLayoutId id="2147484652" r:id="rId3"/>
    <p:sldLayoutId id="2147484653" r:id="rId4"/>
    <p:sldLayoutId id="2147484654" r:id="rId5"/>
    <p:sldLayoutId id="2147484655" r:id="rId6"/>
    <p:sldLayoutId id="2147484656" r:id="rId7"/>
    <p:sldLayoutId id="2147484657" r:id="rId8"/>
    <p:sldLayoutId id="2147484658" r:id="rId9"/>
    <p:sldLayoutId id="2147484659" r:id="rId10"/>
    <p:sldLayoutId id="2147484660" r:id="rId11"/>
    <p:sldLayoutId id="2147484661" r:id="rId12"/>
    <p:sldLayoutId id="2147484662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Narrow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Narrow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Narrow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Narrow" pitchFamily="34" charset="0"/>
        </a:defRPr>
      </a:lvl9pPr>
    </p:titleStyle>
    <p:bodyStyle>
      <a:lvl1pPr marL="533400" indent="-5334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  <a:ea typeface="+mn-ea"/>
          <a:cs typeface="+mn-cs"/>
        </a:defRPr>
      </a:lvl1pPr>
      <a:lvl2pPr marL="990600" indent="-5334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371600" indent="-4572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400">
          <a:solidFill>
            <a:schemeClr val="tx1"/>
          </a:solidFill>
          <a:latin typeface="Arial" charset="0"/>
        </a:defRPr>
      </a:lvl3pPr>
      <a:lvl4pPr marL="1752600" indent="-3810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chemeClr val="tx1"/>
          </a:solidFill>
          <a:latin typeface="Arial" charset="0"/>
        </a:defRPr>
      </a:lvl4pPr>
      <a:lvl5pPr marL="2209800" indent="-3810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chemeClr val="tx1"/>
          </a:solidFill>
          <a:latin typeface="Arial" charset="0"/>
        </a:defRPr>
      </a:lvl5pPr>
      <a:lvl6pPr marL="2667000" indent="-3810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124200" indent="-3810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581400" indent="-3810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4038600" indent="-381000" algn="l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wmo_ppt_2012_last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3573463"/>
            <a:ext cx="8713788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Thank you for your attention</a:t>
            </a:r>
          </a:p>
        </p:txBody>
      </p:sp>
      <p:sp>
        <p:nvSpPr>
          <p:cNvPr id="3079" name="Title 9"/>
          <p:cNvSpPr txBox="1">
            <a:spLocks/>
          </p:cNvSpPr>
          <p:nvPr/>
        </p:nvSpPr>
        <p:spPr bwMode="auto">
          <a:xfrm>
            <a:off x="117475" y="6380163"/>
            <a:ext cx="1141413" cy="4778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 b="0" smtClean="0"/>
              <a:t>www.wmo.int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3" r:id="rId1"/>
    <p:sldLayoutId id="2147484686" r:id="rId2"/>
    <p:sldLayoutId id="2147484664" r:id="rId3"/>
    <p:sldLayoutId id="2147484665" r:id="rId4"/>
    <p:sldLayoutId id="2147484666" r:id="rId5"/>
    <p:sldLayoutId id="2147484667" r:id="rId6"/>
    <p:sldLayoutId id="2147484668" r:id="rId7"/>
    <p:sldLayoutId id="2147484669" r:id="rId8"/>
    <p:sldLayoutId id="2147484670" r:id="rId9"/>
    <p:sldLayoutId id="2147484671" r:id="rId10"/>
    <p:sldLayoutId id="214748467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Narrow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Narrow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Narrow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800">
          <a:solidFill>
            <a:schemeClr val="bg1"/>
          </a:solidFill>
          <a:latin typeface="Arial" charset="0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400">
          <a:solidFill>
            <a:schemeClr val="bg1"/>
          </a:solidFill>
          <a:latin typeface="Arial" charset="0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chemeClr val="bg1"/>
          </a:solidFill>
          <a:latin typeface="Arial" charset="0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chemeClr val="bg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wmo_ppt_2012_last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Title 9"/>
          <p:cNvSpPr txBox="1">
            <a:spLocks/>
          </p:cNvSpPr>
          <p:nvPr/>
        </p:nvSpPr>
        <p:spPr bwMode="auto">
          <a:xfrm>
            <a:off x="117475" y="6380163"/>
            <a:ext cx="1141413" cy="4778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defTabSz="45720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 b="0" smtClean="0"/>
              <a:t>www.wmo.int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3573463"/>
            <a:ext cx="8713788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Thank you for your attention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84438" y="6462713"/>
            <a:ext cx="2447925" cy="31273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World Met Day Forum 2013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148263" y="6462713"/>
            <a:ext cx="1905000" cy="31273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868B1F-7BC9-4EC4-8A85-E7DB9F386664}" type="slidenum">
              <a:rPr lang="en-US"/>
              <a:pPr>
                <a:defRPr/>
              </a:pPr>
              <a:t>‹#›</a:t>
            </a:fld>
            <a:r>
              <a:rPr lang="en-US"/>
              <a:t>WIGOS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73" r:id="rId1"/>
    <p:sldLayoutId id="2147484674" r:id="rId2"/>
    <p:sldLayoutId id="2147484675" r:id="rId3"/>
    <p:sldLayoutId id="2147484676" r:id="rId4"/>
    <p:sldLayoutId id="2147484677" r:id="rId5"/>
    <p:sldLayoutId id="2147484678" r:id="rId6"/>
    <p:sldLayoutId id="2147484679" r:id="rId7"/>
    <p:sldLayoutId id="2147484680" r:id="rId8"/>
    <p:sldLayoutId id="2147484681" r:id="rId9"/>
    <p:sldLayoutId id="2147484682" r:id="rId10"/>
    <p:sldLayoutId id="214748468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Narrow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Narrow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Narrow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Narrow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Narrow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Narrow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Narrow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 Narrow" pitchFamily="34" charset="0"/>
          <a:cs typeface="Arial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800">
          <a:solidFill>
            <a:schemeClr val="bg1"/>
          </a:solidFill>
          <a:latin typeface="+mn-lt"/>
          <a:cs typeface="+mn-cs"/>
        </a:defRPr>
      </a:lvl2pPr>
      <a:lvl3pPr marL="1143000" indent="-228600" algn="ctr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400">
          <a:solidFill>
            <a:schemeClr val="bg1"/>
          </a:solidFill>
          <a:latin typeface="+mn-lt"/>
          <a:cs typeface="+mn-cs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chemeClr val="bg1"/>
          </a:solidFill>
          <a:latin typeface="+mn-lt"/>
          <a:cs typeface="+mn-cs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chemeClr val="bg1"/>
          </a:solidFill>
          <a:latin typeface="+mn-lt"/>
          <a:cs typeface="+mn-cs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 descr="wmo_ppt_2012.jp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325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668194" y="6478587"/>
            <a:ext cx="351731" cy="34562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b="0" kern="0">
                <a:solidFill>
                  <a:srgbClr val="000000"/>
                </a:solidFill>
              </a:rPr>
              <a:pPr fontAlgn="auto" hangingPunct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b="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71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9" r:id="rId1"/>
    <p:sldLayoutId id="2147484691" r:id="rId2"/>
    <p:sldLayoutId id="2147484692" r:id="rId3"/>
    <p:sldLayoutId id="2147484693" r:id="rId4"/>
    <p:sldLayoutId id="2147484694" r:id="rId5"/>
    <p:sldLayoutId id="2147484695" r:id="rId6"/>
    <p:sldLayoutId id="2147484696" r:id="rId7"/>
    <p:sldLayoutId id="2147484697" r:id="rId8"/>
    <p:sldLayoutId id="2147484698" r:id="rId9"/>
    <p:sldLayoutId id="2147484699" r:id="rId10"/>
    <p:sldLayoutId id="2147484700" r:id="rId11"/>
    <p:sldLayoutId id="2147484701" r:id="rId12"/>
  </p:sldLayoutIdLst>
  <p:transition spd="med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5pPr>
      <a:lvl6pPr marL="2514600" marR="0" indent="-228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▪"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6pPr>
      <a:lvl7pPr marL="2971800" marR="0" indent="-228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▪"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7pPr>
      <a:lvl8pPr marL="3429000" marR="0" indent="-228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▪"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8pPr>
      <a:lvl9pPr marL="3886200" marR="0" indent="-228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Tx/>
        <a:buChar char="▪"/>
        <a:tabLst/>
        <a:defRPr sz="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9259AF2F-52C6-9B46-B8B2-0579234AE62E}" type="slidenum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  <a:sym typeface="Helvetica Neue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  <a:cs typeface="+mn-cs"/>
              <a:sym typeface="Helvetica Neue"/>
            </a:endParaRPr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37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4" r:id="rId1"/>
    <p:sldLayoutId id="2147484715" r:id="rId2"/>
    <p:sldLayoutId id="2147484716" r:id="rId3"/>
    <p:sldLayoutId id="2147484717" r:id="rId4"/>
    <p:sldLayoutId id="2147484718" r:id="rId5"/>
    <p:sldLayoutId id="2147484719" r:id="rId6"/>
    <p:sldLayoutId id="2147484720" r:id="rId7"/>
    <p:sldLayoutId id="2147484721" r:id="rId8"/>
    <p:sldLayoutId id="2147484722" r:id="rId9"/>
    <p:sldLayoutId id="2147484723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mo.int/pages/prog/www/wigos/documents/Principal_Docs/OSS_eBook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oscar.wmo.int/surface/index.html" TargetMode="External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wmo.int/wigo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36"/>
            <a:ext cx="9216000" cy="691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75200" y="5895293"/>
            <a:ext cx="4223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b="1" smtClean="0">
                <a:solidFill>
                  <a:srgbClr val="000090"/>
                </a:solidFill>
              </a:rPr>
              <a:t>Timo Pröscholdt</a:t>
            </a:r>
            <a:br>
              <a:rPr lang="fr-CH" sz="2000" b="1" smtClean="0">
                <a:solidFill>
                  <a:srgbClr val="000090"/>
                </a:solidFill>
              </a:rPr>
            </a:br>
            <a:r>
              <a:rPr lang="fr-CH" sz="2000" b="1" smtClean="0">
                <a:solidFill>
                  <a:srgbClr val="000090"/>
                </a:solidFill>
              </a:rPr>
              <a:t>WIGOS project office</a:t>
            </a:r>
            <a:endParaRPr lang="fr-CH" sz="2000" dirty="0">
              <a:solidFill>
                <a:srgbClr val="000090"/>
              </a:solidFill>
            </a:endParaRPr>
          </a:p>
        </p:txBody>
      </p:sp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000" b="1" smtClean="0">
                <a:solidFill>
                  <a:srgbClr val="000090"/>
                </a:solidFill>
              </a:rPr>
              <a:t>Webinar </a:t>
            </a:r>
            <a:r>
              <a:rPr lang="en-US" sz="4000" b="1" smtClean="0">
                <a:solidFill>
                  <a:srgbClr val="000090"/>
                </a:solidFill>
              </a:rPr>
              <a:t>#9 </a:t>
            </a:r>
            <a:r>
              <a:rPr lang="en-US" sz="4000" b="1" smtClean="0">
                <a:solidFill>
                  <a:srgbClr val="000090"/>
                </a:solidFill>
              </a:rPr>
              <a:t>– </a:t>
            </a:r>
            <a:r>
              <a:rPr lang="en-US" sz="4000" b="1" smtClean="0">
                <a:solidFill>
                  <a:srgbClr val="000090"/>
                </a:solidFill>
              </a:rPr>
              <a:t>WIGOS implemementation steps</a:t>
            </a:r>
            <a:endParaRPr lang="en-US" sz="4000" b="1" smtClean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fr-CH" sz="4000" b="1" smtClean="0">
                <a:solidFill>
                  <a:srgbClr val="000090"/>
                </a:solidFill>
              </a:rPr>
              <a:t>6 May 2019</a:t>
            </a:r>
            <a:endParaRPr lang="en-US" sz="40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0959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Agenda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Introduction</a:t>
            </a:r>
          </a:p>
          <a:p>
            <a:r>
              <a:rPr lang="fr-CH" smtClean="0"/>
              <a:t>WIGOS Implementation steps &amp;  metrics</a:t>
            </a:r>
          </a:p>
          <a:p>
            <a:r>
              <a:rPr lang="fr-CH" smtClean="0"/>
              <a:t>Feedback </a:t>
            </a:r>
            <a:r>
              <a:rPr lang="fr-CH" smtClean="0"/>
              <a:t>and discussion (all)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8727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</a:t>
            </a:r>
            <a:r>
              <a:rPr lang="en-US" sz="3600" b="1" dirty="0">
                <a:solidFill>
                  <a:srgbClr val="000090"/>
                </a:solidFill>
              </a:rPr>
              <a:t>OSCAR/Surface </a:t>
            </a:r>
            <a:r>
              <a:rPr lang="en-US" sz="3600" b="1" dirty="0" smtClean="0">
                <a:solidFill>
                  <a:srgbClr val="000090"/>
                </a:solidFill>
              </a:rPr>
              <a:t>webinar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Monthly  webinar with varying topic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Audience are OSCAR/Surface Focal Points and </a:t>
            </a:r>
            <a:r>
              <a:rPr lang="fr-CH" sz="2400" dirty="0" err="1" smtClean="0"/>
              <a:t>Users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Every first Monday of </a:t>
            </a:r>
            <a:r>
              <a:rPr lang="fr-CH" sz="2400" dirty="0" smtClean="0"/>
              <a:t>the </a:t>
            </a:r>
            <a:r>
              <a:rPr lang="fr-CH" sz="2400" err="1" smtClean="0"/>
              <a:t>month</a:t>
            </a:r>
            <a:r>
              <a:rPr lang="fr-CH" sz="2400" smtClean="0"/>
              <a:t> 11h </a:t>
            </a:r>
            <a:r>
              <a:rPr lang="fr-CH" sz="2400" dirty="0" smtClean="0"/>
              <a:t>UTC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Hosted</a:t>
            </a:r>
            <a:r>
              <a:rPr lang="fr-CH" sz="2400" dirty="0" smtClean="0"/>
              <a:t> in the WMO </a:t>
            </a:r>
            <a:r>
              <a:rPr lang="fr-CH" sz="2400" dirty="0" err="1" smtClean="0"/>
              <a:t>Webex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Please</a:t>
            </a:r>
            <a:r>
              <a:rPr lang="fr-CH" sz="2400" dirty="0" smtClean="0"/>
              <a:t> </a:t>
            </a:r>
            <a:r>
              <a:rPr lang="fr-CH" sz="2400" dirty="0" err="1" smtClean="0"/>
              <a:t>suggest</a:t>
            </a:r>
            <a:r>
              <a:rPr lang="fr-CH" sz="2400" dirty="0" smtClean="0"/>
              <a:t> topics</a:t>
            </a:r>
          </a:p>
          <a:p>
            <a:pPr marL="682625" indent="-682625">
              <a:buFont typeface="+mj-lt"/>
              <a:buAutoNum type="romanUcPeriod"/>
            </a:pPr>
            <a:endParaRPr lang="fr-CH" sz="2400" dirty="0" smtClean="0"/>
          </a:p>
        </p:txBody>
      </p:sp>
    </p:spTree>
    <p:extLst>
      <p:ext uri="{BB962C8B-B14F-4D97-AF65-F5344CB8AC3E}">
        <p14:creationId xmlns:p14="http://schemas.microsoft.com/office/powerpoint/2010/main" val="171755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05088" y="3456000"/>
            <a:ext cx="4033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smtClean="0">
                <a:solidFill>
                  <a:srgbClr val="000090"/>
                </a:solidFill>
              </a:rPr>
              <a:t>Timo Pröscholdt</a:t>
            </a:r>
            <a:endParaRPr lang="fr-CH" sz="2000" dirty="0" smtClean="0">
              <a:solidFill>
                <a:srgbClr val="000090"/>
              </a:solidFill>
            </a:endParaRPr>
          </a:p>
          <a:p>
            <a:pPr algn="ctr"/>
            <a:r>
              <a:rPr lang="fr-CH" sz="2000" dirty="0" smtClean="0">
                <a:solidFill>
                  <a:srgbClr val="000090"/>
                </a:solidFill>
              </a:rPr>
              <a:t>WIGOS </a:t>
            </a:r>
            <a:r>
              <a:rPr lang="fr-CH" sz="2000" dirty="0">
                <a:solidFill>
                  <a:srgbClr val="000090"/>
                </a:solidFill>
              </a:rPr>
              <a:t>Project </a:t>
            </a:r>
            <a:r>
              <a:rPr lang="fr-CH" sz="2000" dirty="0" smtClean="0">
                <a:solidFill>
                  <a:srgbClr val="000090"/>
                </a:solidFill>
              </a:rPr>
              <a:t>Office</a:t>
            </a:r>
          </a:p>
        </p:txBody>
      </p:sp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000" b="1" smtClean="0">
                <a:solidFill>
                  <a:srgbClr val="000090"/>
                </a:solidFill>
              </a:rPr>
              <a:t>National WIGOS implementation steps</a:t>
            </a:r>
            <a:endParaRPr lang="en-US" sz="4000" b="1" dirty="0">
              <a:solidFill>
                <a:srgbClr val="00009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015" y="2101743"/>
            <a:ext cx="71112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(</a:t>
            </a:r>
            <a:r>
              <a:rPr lang="en-US" sz="3200">
                <a:solidFill>
                  <a:srgbClr val="000090"/>
                </a:solidFill>
              </a:rPr>
              <a:t>with focus on OSCAR/Surface and WDMS</a:t>
            </a:r>
            <a:r>
              <a:rPr lang="en-US" sz="320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)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040652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 idx="4294967295"/>
          </p:nvPr>
        </p:nvSpPr>
        <p:spPr>
          <a:xfrm>
            <a:off x="250825" y="260574"/>
            <a:ext cx="8713788" cy="79216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WIGOS Planning</a:t>
            </a:r>
            <a:endParaRPr lang="en-AU" altLang="en-US" sz="3600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/>
          <p:cNvSpPr txBox="1">
            <a:spLocks/>
          </p:cNvSpPr>
          <p:nvPr/>
        </p:nvSpPr>
        <p:spPr bwMode="auto">
          <a:xfrm>
            <a:off x="251520" y="1197123"/>
            <a:ext cx="8712968" cy="525621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533400" indent="-5334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1pPr>
            <a:lvl2pPr marL="990600" indent="-5334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Narrow" pitchFamily="34" charset="0"/>
                <a:cs typeface="Arial" charset="0"/>
              </a:defRPr>
            </a:lvl9pPr>
          </a:lstStyle>
          <a:p>
            <a:pPr marL="268288" indent="-268288"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§"/>
            </a:pPr>
            <a:r>
              <a:rPr lang="en-US" altLang="en-US" sz="2800" b="0" dirty="0">
                <a:solidFill>
                  <a:schemeClr val="tx1"/>
                </a:solidFill>
                <a:latin typeface="Arial" charset="0"/>
              </a:rPr>
              <a:t>First step of the WIGOS </a:t>
            </a:r>
            <a:r>
              <a:rPr lang="en-US" altLang="en-US" sz="2800" b="0" dirty="0" smtClean="0">
                <a:solidFill>
                  <a:schemeClr val="tx1"/>
                </a:solidFill>
                <a:latin typeface="Arial" charset="0"/>
              </a:rPr>
              <a:t>Planning is </a:t>
            </a:r>
            <a:r>
              <a:rPr lang="en-US" altLang="en-US" sz="2800" dirty="0">
                <a:solidFill>
                  <a:schemeClr val="tx1"/>
                </a:solidFill>
                <a:latin typeface="Arial" charset="0"/>
              </a:rPr>
              <a:t>to understand:</a:t>
            </a:r>
          </a:p>
          <a:p>
            <a:pPr lvl="1"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ü"/>
            </a:pPr>
            <a:r>
              <a:rPr lang="en-US" altLang="en-US" sz="2800" b="0" dirty="0">
                <a:solidFill>
                  <a:schemeClr val="tx1"/>
                </a:solidFill>
                <a:latin typeface="Arial" charset="0"/>
              </a:rPr>
              <a:t>What does it mean to implement </a:t>
            </a:r>
            <a:r>
              <a:rPr lang="en-US" altLang="en-US" sz="2800" dirty="0">
                <a:solidFill>
                  <a:schemeClr val="tx1"/>
                </a:solidFill>
                <a:latin typeface="Arial" charset="0"/>
              </a:rPr>
              <a:t>a WIGOS concept of</a:t>
            </a:r>
            <a:r>
              <a:rPr lang="en-US" altLang="en-US" sz="2800" b="0" dirty="0">
                <a:solidFill>
                  <a:schemeClr val="tx1"/>
                </a:solidFill>
                <a:latin typeface="Arial" charset="0"/>
              </a:rPr>
              <a:t> integration, partnership, data sharing, culture of compliance, etc.in </a:t>
            </a:r>
            <a:r>
              <a:rPr lang="en-US" altLang="en-US" sz="2800" dirty="0" smtClean="0">
                <a:solidFill>
                  <a:schemeClr val="tx1"/>
                </a:solidFill>
                <a:latin typeface="Arial" charset="0"/>
              </a:rPr>
              <a:t>“our”</a:t>
            </a:r>
            <a:r>
              <a:rPr lang="en-US" altLang="en-US" sz="2800" b="0" dirty="0" smtClean="0">
                <a:solidFill>
                  <a:schemeClr val="tx1"/>
                </a:solidFill>
                <a:latin typeface="Arial" charset="0"/>
              </a:rPr>
              <a:t> (NMHS) </a:t>
            </a:r>
            <a:r>
              <a:rPr lang="en-US" altLang="en-US" sz="2800" b="0" dirty="0">
                <a:solidFill>
                  <a:schemeClr val="tx1"/>
                </a:solidFill>
                <a:latin typeface="Arial" charset="0"/>
              </a:rPr>
              <a:t>national approach to observations? </a:t>
            </a:r>
          </a:p>
          <a:p>
            <a:pPr lvl="1"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ü"/>
            </a:pPr>
            <a:r>
              <a:rPr lang="en-US" altLang="en-US" sz="2800" b="0" dirty="0">
                <a:solidFill>
                  <a:schemeClr val="tx1"/>
                </a:solidFill>
                <a:latin typeface="Arial" charset="0"/>
              </a:rPr>
              <a:t>What are </a:t>
            </a:r>
            <a:r>
              <a:rPr lang="en-US" altLang="en-US" sz="2800" dirty="0">
                <a:solidFill>
                  <a:schemeClr val="tx1"/>
                </a:solidFill>
                <a:latin typeface="Arial" charset="0"/>
              </a:rPr>
              <a:t>future strategic</a:t>
            </a:r>
            <a:r>
              <a:rPr lang="en-US" altLang="en-US" sz="2800" b="0" dirty="0">
                <a:solidFill>
                  <a:schemeClr val="tx1"/>
                </a:solidFill>
                <a:latin typeface="Arial" charset="0"/>
              </a:rPr>
              <a:t> requirements, needs and priorities in front of </a:t>
            </a:r>
            <a:r>
              <a:rPr lang="en-US" altLang="en-US" sz="2800" dirty="0" smtClean="0">
                <a:solidFill>
                  <a:schemeClr val="tx1"/>
                </a:solidFill>
                <a:latin typeface="Arial" charset="0"/>
              </a:rPr>
              <a:t>“us”</a:t>
            </a:r>
            <a:r>
              <a:rPr lang="en-US" altLang="en-US" sz="2800" b="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altLang="en-US" sz="2800" b="0" dirty="0">
                <a:solidFill>
                  <a:schemeClr val="tx1"/>
                </a:solidFill>
                <a:latin typeface="Arial" charset="0"/>
              </a:rPr>
              <a:t>(NMHS)?</a:t>
            </a:r>
          </a:p>
          <a:p>
            <a:pPr lvl="1"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ü"/>
            </a:pPr>
            <a:r>
              <a:rPr lang="en-US" altLang="en-US" sz="2800" b="0" dirty="0">
                <a:solidFill>
                  <a:schemeClr val="tx1"/>
                </a:solidFill>
                <a:latin typeface="Arial" charset="0"/>
              </a:rPr>
              <a:t>What are the steps to put the </a:t>
            </a:r>
            <a:r>
              <a:rPr lang="en-US" altLang="en-US" sz="2800" dirty="0">
                <a:solidFill>
                  <a:schemeClr val="tx1"/>
                </a:solidFill>
                <a:latin typeface="Arial" charset="0"/>
              </a:rPr>
              <a:t>national WIGOS Framework</a:t>
            </a:r>
            <a:r>
              <a:rPr lang="en-US" altLang="en-US" sz="2800" b="0" dirty="0">
                <a:solidFill>
                  <a:schemeClr val="tx1"/>
                </a:solidFill>
                <a:latin typeface="Arial" charset="0"/>
              </a:rPr>
              <a:t> in place?</a:t>
            </a:r>
          </a:p>
          <a:p>
            <a:pPr lvl="1"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ü"/>
            </a:pPr>
            <a:r>
              <a:rPr lang="en-US" altLang="en-US" sz="2800" b="0" dirty="0">
                <a:solidFill>
                  <a:schemeClr val="tx1"/>
                </a:solidFill>
                <a:latin typeface="Arial" charset="0"/>
              </a:rPr>
              <a:t>What is the </a:t>
            </a:r>
            <a:r>
              <a:rPr lang="en-US" altLang="en-US" sz="2800" dirty="0">
                <a:solidFill>
                  <a:schemeClr val="tx1"/>
                </a:solidFill>
                <a:latin typeface="Arial" charset="0"/>
              </a:rPr>
              <a:t>purpose</a:t>
            </a:r>
            <a:r>
              <a:rPr lang="en-US" altLang="en-US" sz="2800" b="0" dirty="0">
                <a:solidFill>
                  <a:schemeClr val="tx1"/>
                </a:solidFill>
                <a:latin typeface="Arial" charset="0"/>
              </a:rPr>
              <a:t> of N-WIP? </a:t>
            </a:r>
          </a:p>
          <a:p>
            <a:pPr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§"/>
            </a:pPr>
            <a:endParaRPr lang="en-US" altLang="en-US" sz="28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4713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187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defRPr/>
            </a:pPr>
            <a:r>
              <a:rPr lang="en-AU" sz="3600" dirty="0" smtClean="0">
                <a:solidFill>
                  <a:srgbClr val="00009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Two </a:t>
            </a:r>
            <a:r>
              <a:rPr lang="en-AU" sz="3600" dirty="0">
                <a:solidFill>
                  <a:srgbClr val="00009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basic </a:t>
            </a:r>
            <a:r>
              <a:rPr lang="en-AU" sz="3600" dirty="0" smtClean="0">
                <a:solidFill>
                  <a:srgbClr val="00009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steps in National Implementation</a:t>
            </a:r>
            <a:endParaRPr sz="3600" dirty="0">
              <a:solidFill>
                <a:srgbClr val="000099"/>
              </a:solidFill>
            </a:endParaRPr>
          </a:p>
        </p:txBody>
      </p:sp>
      <p:sp>
        <p:nvSpPr>
          <p:cNvPr id="281" name="Shape 281"/>
          <p:cNvSpPr>
            <a:spLocks noGrp="1"/>
          </p:cNvSpPr>
          <p:nvPr>
            <p:ph type="body" idx="1"/>
          </p:nvPr>
        </p:nvSpPr>
        <p:spPr>
          <a:xfrm>
            <a:off x="322138" y="1157768"/>
            <a:ext cx="8642350" cy="50075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 defTabSz="824503">
              <a:lnSpc>
                <a:spcPct val="90000"/>
              </a:lnSpc>
              <a:spcBef>
                <a:spcPts val="700"/>
              </a:spcBef>
              <a:buSzPct val="100000"/>
              <a:buFont typeface="+mj-lt"/>
              <a:buAutoNum type="arabicPeriod"/>
              <a:defRPr sz="2376">
                <a:latin typeface="Arial"/>
                <a:ea typeface="Arial"/>
                <a:cs typeface="Arial"/>
                <a:sym typeface="Arial"/>
              </a:defRPr>
            </a:pPr>
            <a:r>
              <a:rPr lang="en-GB" sz="3200" dirty="0" smtClean="0"/>
              <a:t>Development of a </a:t>
            </a:r>
            <a:r>
              <a:rPr lang="en-GB" sz="3200" b="1" dirty="0" smtClean="0"/>
              <a:t>National Observing Strategy</a:t>
            </a:r>
            <a:r>
              <a:rPr lang="en-GB" sz="3200" dirty="0" smtClean="0"/>
              <a:t> </a:t>
            </a:r>
            <a:r>
              <a:rPr lang="en-GB" sz="2800" dirty="0" smtClean="0"/>
              <a:t>(the example can be found at: </a:t>
            </a:r>
            <a:r>
              <a:rPr lang="en-GB" sz="2800" dirty="0" smtClean="0">
                <a:hlinkClick r:id="rId3"/>
              </a:rPr>
              <a:t>https://www.wmo.int/pages/prog/www/wigos/documents/Principal_Docs/OSS_eBook.pdf</a:t>
            </a:r>
            <a:r>
              <a:rPr lang="en-GB" sz="2800" dirty="0" smtClean="0"/>
              <a:t>)</a:t>
            </a:r>
            <a:r>
              <a:rPr lang="en-GB" sz="3200" dirty="0" smtClean="0"/>
              <a:t> and</a:t>
            </a:r>
          </a:p>
          <a:p>
            <a:pPr marL="457200" indent="-457200" defTabSz="824503">
              <a:lnSpc>
                <a:spcPct val="90000"/>
              </a:lnSpc>
              <a:spcBef>
                <a:spcPts val="700"/>
              </a:spcBef>
              <a:buSzPct val="100000"/>
              <a:buFont typeface="+mj-lt"/>
              <a:buAutoNum type="arabicPeriod"/>
              <a:defRPr sz="2376">
                <a:latin typeface="Arial"/>
                <a:ea typeface="Arial"/>
                <a:cs typeface="Arial"/>
                <a:sym typeface="Arial"/>
              </a:defRPr>
            </a:pPr>
            <a:endParaRPr lang="en-GB" sz="3200" dirty="0" smtClean="0"/>
          </a:p>
          <a:p>
            <a:pPr marL="457200" indent="-457200" defTabSz="824503">
              <a:lnSpc>
                <a:spcPct val="90000"/>
              </a:lnSpc>
              <a:spcBef>
                <a:spcPts val="700"/>
              </a:spcBef>
              <a:buSzPct val="100000"/>
              <a:buFont typeface="+mj-lt"/>
              <a:buAutoNum type="arabicPeriod"/>
              <a:defRPr sz="2376">
                <a:latin typeface="Arial"/>
                <a:ea typeface="Arial"/>
                <a:cs typeface="Arial"/>
                <a:sym typeface="Arial"/>
              </a:defRPr>
            </a:pPr>
            <a:r>
              <a:rPr lang="en-GB" sz="3200" dirty="0" smtClean="0"/>
              <a:t>Development of a </a:t>
            </a:r>
            <a:r>
              <a:rPr lang="en-GB" sz="3200" b="1" dirty="0" smtClean="0"/>
              <a:t>National WIGOS Implementation Plan</a:t>
            </a:r>
            <a:r>
              <a:rPr lang="en-GB" sz="3200" dirty="0" smtClean="0"/>
              <a:t> (N-WIP), building on the National Observing Strategy</a:t>
            </a:r>
            <a:endParaRPr lang="en-US" sz="3200" dirty="0"/>
          </a:p>
          <a:p>
            <a:pPr marL="0" indent="0" defTabSz="824503">
              <a:lnSpc>
                <a:spcPct val="90000"/>
              </a:lnSpc>
              <a:spcBef>
                <a:spcPts val="700"/>
              </a:spcBef>
              <a:buSzPct val="100000"/>
              <a:buNone/>
              <a:defRPr sz="2376">
                <a:latin typeface="Arial"/>
                <a:ea typeface="Arial"/>
                <a:cs typeface="Arial"/>
                <a:sym typeface="Arial"/>
              </a:defRPr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5032202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rgbClr val="00009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“WIGOS Ready” level</a:t>
            </a:r>
            <a:endParaRPr lang="es-ES_tradnl" dirty="0"/>
          </a:p>
        </p:txBody>
      </p:sp>
      <p:sp>
        <p:nvSpPr>
          <p:cNvPr id="7" name="Shape 281"/>
          <p:cNvSpPr>
            <a:spLocks noGrp="1"/>
          </p:cNvSpPr>
          <p:nvPr>
            <p:ph type="body" idx="1"/>
          </p:nvPr>
        </p:nvSpPr>
        <p:spPr>
          <a:xfrm>
            <a:off x="314325" y="1412776"/>
            <a:ext cx="8642350" cy="47525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arenR"/>
            </a:pPr>
            <a:r>
              <a:rPr lang="en-GB" sz="2800" u="sng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  <a:hlinkClick r:id="rId2"/>
              </a:rPr>
              <a:t> </a:t>
            </a:r>
            <a:r>
              <a:rPr lang="en-GB" sz="2800" b="1" u="sng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  <a:hlinkClick r:id="rId2"/>
              </a:rPr>
              <a:t>OSCAR/Surface</a:t>
            </a:r>
            <a:r>
              <a:rPr lang="en-GB" sz="2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                                       completed WIGOS metadata of all </a:t>
            </a:r>
            <a:r>
              <a:rPr lang="en-US" sz="2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observing stations across all WIGOS components</a:t>
            </a:r>
            <a:r>
              <a:rPr lang="en-GB" sz="2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for which observations are exchanged internationally</a:t>
            </a:r>
            <a:r>
              <a:rPr lang="en-US" sz="2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;</a:t>
            </a:r>
            <a:r>
              <a:rPr lang="en-US" sz="2800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endParaRPr lang="en-GB" sz="2800" b="1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en-GB" sz="280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8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WIGOS </a:t>
            </a:r>
            <a:r>
              <a:rPr lang="en-GB" sz="2800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metadata</a:t>
            </a:r>
            <a:r>
              <a:rPr lang="en-GB" sz="2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compliance achieved;</a:t>
            </a:r>
          </a:p>
          <a:p>
            <a:pPr marL="514350" lvl="0" indent="-514350">
              <a:buFont typeface="+mj-lt"/>
              <a:buAutoNum type="arabicParenR"/>
            </a:pPr>
            <a:r>
              <a:rPr lang="en-GB" sz="280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8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WIGOS </a:t>
            </a:r>
            <a:r>
              <a:rPr lang="en-GB" sz="2800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Station Identifiers</a:t>
            </a:r>
            <a:r>
              <a:rPr lang="en-GB" sz="2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 implemented;</a:t>
            </a:r>
          </a:p>
          <a:p>
            <a:pPr marL="514350" lvl="0" indent="-514350">
              <a:buFont typeface="+mj-lt"/>
              <a:buAutoNum type="arabicParenR"/>
            </a:pPr>
            <a:r>
              <a:rPr lang="en-GB" sz="280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GB" sz="2800" b="1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WDQMS</a:t>
            </a:r>
            <a:r>
              <a:rPr lang="en-GB" sz="2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: national process for acting on quality problem information received from the WDQMS in place;</a:t>
            </a:r>
          </a:p>
        </p:txBody>
      </p:sp>
    </p:spTree>
    <p:extLst>
      <p:ext uri="{BB962C8B-B14F-4D97-AF65-F5344CB8AC3E}">
        <p14:creationId xmlns:p14="http://schemas.microsoft.com/office/powerpoint/2010/main" val="24185020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rgbClr val="00009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“WIGOS Ready” </a:t>
            </a:r>
            <a:r>
              <a:rPr lang="en-AU" dirty="0" smtClean="0">
                <a:solidFill>
                  <a:srgbClr val="00009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level </a:t>
            </a:r>
            <a:r>
              <a:rPr lang="en-AU" sz="4000" dirty="0" smtClean="0">
                <a:solidFill>
                  <a:srgbClr val="00009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(cont.)</a:t>
            </a:r>
            <a:endParaRPr lang="es-ES_tradnl" dirty="0"/>
          </a:p>
        </p:txBody>
      </p:sp>
      <p:sp>
        <p:nvSpPr>
          <p:cNvPr id="7" name="Shape 281"/>
          <p:cNvSpPr>
            <a:spLocks noGrp="1"/>
          </p:cNvSpPr>
          <p:nvPr>
            <p:ph type="body" idx="1"/>
          </p:nvPr>
        </p:nvSpPr>
        <p:spPr>
          <a:xfrm>
            <a:off x="314325" y="1412776"/>
            <a:ext cx="8642350" cy="47525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arenR" startAt="5"/>
            </a:pPr>
            <a:r>
              <a:rPr lang="en-GB" sz="2800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National WIGOS governance, coordination</a:t>
            </a:r>
            <a:r>
              <a:rPr lang="en-GB" sz="2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and implementation mechanisms established;</a:t>
            </a:r>
          </a:p>
          <a:p>
            <a:pPr marL="457200" lvl="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arenR" startAt="5"/>
            </a:pPr>
            <a:r>
              <a:rPr lang="en-GB" sz="2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Nominate national </a:t>
            </a:r>
            <a:r>
              <a:rPr lang="en-GB" sz="2800" b="1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WIGOS focal points and OSCAR FPs</a:t>
            </a:r>
            <a:r>
              <a:rPr lang="en-GB" sz="2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;</a:t>
            </a:r>
          </a:p>
          <a:p>
            <a:pPr marL="457200" lvl="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arenR" startAt="5"/>
            </a:pPr>
            <a:r>
              <a:rPr lang="en-GB" sz="28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WIGOS implementation coordinated with the implementation of WIS and other WMO key priorities.</a:t>
            </a:r>
          </a:p>
        </p:txBody>
      </p:sp>
    </p:spTree>
    <p:extLst>
      <p:ext uri="{BB962C8B-B14F-4D97-AF65-F5344CB8AC3E}">
        <p14:creationId xmlns:p14="http://schemas.microsoft.com/office/powerpoint/2010/main" val="33600127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/>
          </p:cNvSpPr>
          <p:nvPr>
            <p:ph type="title"/>
          </p:nvPr>
        </p:nvSpPr>
        <p:spPr>
          <a:xfrm>
            <a:off x="250824" y="260549"/>
            <a:ext cx="8713790" cy="792187"/>
          </a:xfrm>
          <a:prstGeom prst="rect">
            <a:avLst/>
          </a:prstGeom>
        </p:spPr>
        <p:txBody>
          <a:bodyPr anchor="ctr">
            <a:normAutofit fontScale="90000"/>
          </a:bodyPr>
          <a:lstStyle/>
          <a:p>
            <a:pPr>
              <a:defRPr/>
            </a:pPr>
            <a:r>
              <a:rPr lang="en-AU" sz="3600" smtClean="0">
                <a:solidFill>
                  <a:srgbClr val="00009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Executive Council (EC-69) WIGOS indicators</a:t>
            </a:r>
            <a:endParaRPr sz="3600" dirty="0">
              <a:solidFill>
                <a:srgbClr val="000099"/>
              </a:solidFill>
            </a:endParaRPr>
          </a:p>
        </p:txBody>
      </p:sp>
      <p:sp>
        <p:nvSpPr>
          <p:cNvPr id="281" name="Shape 281"/>
          <p:cNvSpPr>
            <a:spLocks noGrp="1"/>
          </p:cNvSpPr>
          <p:nvPr>
            <p:ph type="body" idx="1"/>
          </p:nvPr>
        </p:nvSpPr>
        <p:spPr>
          <a:xfrm>
            <a:off x="314325" y="1157768"/>
            <a:ext cx="8642350" cy="50075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en-GB" sz="2000" smtClean="0"/>
              <a:t>National </a:t>
            </a:r>
            <a:r>
              <a:rPr lang="en-GB" sz="2000"/>
              <a:t>WIGOS governance mechanism: in place (I=1/0); </a:t>
            </a:r>
            <a:r>
              <a:rPr lang="en-GB" sz="2000" b="1" baseline="30000"/>
              <a:t>1)</a:t>
            </a:r>
            <a:endParaRPr lang="en-US" sz="2000" b="1"/>
          </a:p>
          <a:p>
            <a:pPr marL="742950" lvl="0" indent="-742950">
              <a:buFont typeface="+mj-lt"/>
              <a:buAutoNum type="arabicPeriod"/>
            </a:pPr>
            <a:r>
              <a:rPr lang="en-GB" sz="2000"/>
              <a:t>National WIGOS partnership agreements for integration and open-sharing of observations from NMHSs and non-NMHSs sources: in place (I=1/0); </a:t>
            </a:r>
            <a:r>
              <a:rPr lang="en-GB" sz="2000" b="1" baseline="30000"/>
              <a:t>1)</a:t>
            </a:r>
            <a:endParaRPr lang="en-US" sz="2000" b="1"/>
          </a:p>
          <a:p>
            <a:pPr marL="742950" lvl="0" indent="-742950">
              <a:buFont typeface="+mj-lt"/>
              <a:buAutoNum type="arabicPeriod"/>
            </a:pPr>
            <a:r>
              <a:rPr lang="en-GB" sz="2000"/>
              <a:t>OSCAR/Surface and the WIGOS Metadata Standard: OSCAR/Surface being populated and updated with WIGOS metadata for which observations are exchanged internationally (I=1/0) with the following sub-indicators: </a:t>
            </a:r>
            <a:endParaRPr lang="en-US" sz="2000" b="1"/>
          </a:p>
          <a:p>
            <a:pPr marL="457200" lvl="1" indent="0">
              <a:buNone/>
            </a:pPr>
            <a:r>
              <a:rPr lang="en-GB" sz="1800"/>
              <a:t>3.1: Number of reporting stations updated by Member in OSCAR/Surface ≥1.</a:t>
            </a:r>
            <a:r>
              <a:rPr lang="en-GB" sz="1800" b="1"/>
              <a:t> </a:t>
            </a:r>
            <a:r>
              <a:rPr lang="en-GB" sz="1800" b="1" baseline="30000"/>
              <a:t>2)</a:t>
            </a:r>
            <a:endParaRPr lang="en-US" sz="1800" b="1"/>
          </a:p>
          <a:p>
            <a:pPr marL="457200" lvl="1" indent="0">
              <a:buNone/>
            </a:pPr>
            <a:r>
              <a:rPr lang="en-GB" sz="1800"/>
              <a:t>3.2: Number of reporting stations included in OSCAR/Surface with all Metadata Standard mandatory elements ≥1. </a:t>
            </a:r>
            <a:r>
              <a:rPr lang="en-GB" sz="1800" b="1" baseline="30000"/>
              <a:t>2)</a:t>
            </a:r>
            <a:endParaRPr lang="en-US" sz="1800" b="1"/>
          </a:p>
          <a:p>
            <a:pPr marL="457200" lvl="1" indent="0">
              <a:buNone/>
            </a:pPr>
            <a:r>
              <a:rPr lang="en-GB" sz="1800"/>
              <a:t>3.3: Number of staff trained in OSCAR/Surface ≥1.</a:t>
            </a:r>
            <a:r>
              <a:rPr lang="en-GB" sz="1800" b="1"/>
              <a:t> </a:t>
            </a:r>
            <a:r>
              <a:rPr lang="en-GB" sz="1800" b="1" baseline="30000"/>
              <a:t>1)</a:t>
            </a:r>
            <a:endParaRPr lang="en-US" sz="1800" b="1"/>
          </a:p>
          <a:p>
            <a:pPr marL="742950" lvl="0" indent="-742950">
              <a:buFont typeface="+mj-lt"/>
              <a:buAutoNum type="arabicPeriod"/>
            </a:pPr>
            <a:r>
              <a:rPr lang="en-GB" sz="2000"/>
              <a:t>WIGOS Station Identifiers: implemented (I=1/0) with the following sub-indicator </a:t>
            </a:r>
            <a:endParaRPr lang="en-US" sz="2000" b="1"/>
          </a:p>
          <a:p>
            <a:pPr marL="400050" lvl="1" indent="0">
              <a:buNone/>
            </a:pPr>
            <a:r>
              <a:rPr lang="en-GB" sz="1800"/>
              <a:t>4.1: Number of stations reporting in WIS with the WIGOS ID &gt; 0.</a:t>
            </a:r>
            <a:r>
              <a:rPr lang="en-GB" sz="1800" b="1"/>
              <a:t> </a:t>
            </a:r>
            <a:r>
              <a:rPr lang="en-GB" sz="1800" b="1" baseline="30000"/>
              <a:t>3</a:t>
            </a:r>
            <a:r>
              <a:rPr lang="en-GB" sz="1800" b="1" baseline="30000" smtClean="0"/>
              <a:t>)</a:t>
            </a:r>
            <a:endParaRPr lang="en-US" sz="1800" b="1"/>
          </a:p>
        </p:txBody>
      </p:sp>
    </p:spTree>
    <p:extLst>
      <p:ext uri="{BB962C8B-B14F-4D97-AF65-F5344CB8AC3E}">
        <p14:creationId xmlns:p14="http://schemas.microsoft.com/office/powerpoint/2010/main" val="314004164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/>
          </p:cNvSpPr>
          <p:nvPr>
            <p:ph type="title"/>
          </p:nvPr>
        </p:nvSpPr>
        <p:spPr>
          <a:xfrm>
            <a:off x="250824" y="260549"/>
            <a:ext cx="8713790" cy="792187"/>
          </a:xfrm>
          <a:prstGeom prst="rect">
            <a:avLst/>
          </a:prstGeom>
        </p:spPr>
        <p:txBody>
          <a:bodyPr anchor="ctr">
            <a:normAutofit fontScale="90000"/>
          </a:bodyPr>
          <a:lstStyle/>
          <a:p>
            <a:pPr>
              <a:defRPr/>
            </a:pPr>
            <a:r>
              <a:rPr lang="en-AU" sz="3600" smtClean="0">
                <a:solidFill>
                  <a:srgbClr val="00009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Executive Council (EC-69) WIGOS indicators</a:t>
            </a:r>
            <a:br>
              <a:rPr lang="en-AU" sz="3600" smtClean="0">
                <a:solidFill>
                  <a:srgbClr val="00009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</a:br>
            <a:r>
              <a:rPr lang="en-AU" sz="3600" smtClean="0">
                <a:solidFill>
                  <a:srgbClr val="00009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(cont)</a:t>
            </a:r>
            <a:endParaRPr sz="3600" dirty="0">
              <a:solidFill>
                <a:srgbClr val="000099"/>
              </a:solidFill>
            </a:endParaRPr>
          </a:p>
        </p:txBody>
      </p:sp>
      <p:sp>
        <p:nvSpPr>
          <p:cNvPr id="281" name="Shape 281"/>
          <p:cNvSpPr>
            <a:spLocks noGrp="1"/>
          </p:cNvSpPr>
          <p:nvPr>
            <p:ph type="body" idx="1"/>
          </p:nvPr>
        </p:nvSpPr>
        <p:spPr>
          <a:xfrm>
            <a:off x="314325" y="1157768"/>
            <a:ext cx="8642350" cy="5007536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buFont typeface="+mj-lt"/>
              <a:buAutoNum type="arabicPeriod" startAt="5"/>
            </a:pPr>
            <a:r>
              <a:rPr lang="en-GB" sz="2400"/>
              <a:t>WIGOS Data Quality Monitoring System (WDQMS): national process for acting on quality problem information received from the WDQMS in place (I=1/0);</a:t>
            </a:r>
            <a:r>
              <a:rPr lang="en-GB" sz="2400" b="1"/>
              <a:t> </a:t>
            </a:r>
            <a:r>
              <a:rPr lang="en-GB" sz="2400" b="1" baseline="30000"/>
              <a:t>1)</a:t>
            </a:r>
            <a:r>
              <a:rPr lang="en-GB" sz="2400"/>
              <a:t> </a:t>
            </a:r>
            <a:endParaRPr lang="en-US" sz="2400" b="1"/>
          </a:p>
          <a:p>
            <a:pPr marL="0" indent="0">
              <a:buNone/>
            </a:pPr>
            <a:r>
              <a:rPr lang="en-GB" sz="2400" smtClean="0"/>
              <a:t>	- Sub-indicator </a:t>
            </a:r>
            <a:r>
              <a:rPr lang="en-GB" sz="2400"/>
              <a:t>5: % of reporting stations making available observations at frequency and timeliness as specified in OSCAR/Surface ≥ 70.</a:t>
            </a:r>
            <a:r>
              <a:rPr lang="en-GB" sz="2400" b="1"/>
              <a:t> </a:t>
            </a:r>
            <a:r>
              <a:rPr lang="en-GB" sz="2400" b="1" baseline="30000"/>
              <a:t>4)</a:t>
            </a:r>
            <a:endParaRPr lang="en-US" sz="2400" b="1"/>
          </a:p>
          <a:p>
            <a:pPr lvl="0">
              <a:buFont typeface="+mj-lt"/>
              <a:buAutoNum type="arabicPeriod" startAt="5"/>
            </a:pPr>
            <a:r>
              <a:rPr lang="en-GB" sz="2400"/>
              <a:t>National WIGOS focal point: nomination completed (I=1/0);</a:t>
            </a:r>
            <a:r>
              <a:rPr lang="en-GB" sz="2400" b="1"/>
              <a:t> </a:t>
            </a:r>
            <a:r>
              <a:rPr lang="en-GB" sz="2400" b="1" baseline="30000"/>
              <a:t>1)</a:t>
            </a:r>
            <a:endParaRPr lang="en-US" sz="2400" b="1"/>
          </a:p>
          <a:p>
            <a:pPr lvl="0">
              <a:buFont typeface="+mj-lt"/>
              <a:buAutoNum type="arabicPeriod" startAt="5"/>
            </a:pPr>
            <a:r>
              <a:rPr lang="en-GB" sz="2400"/>
              <a:t>National OSCAR/Surface focal point: nomination completed (I=1/0);</a:t>
            </a:r>
            <a:r>
              <a:rPr lang="en-GB" sz="2400" b="1"/>
              <a:t> </a:t>
            </a:r>
            <a:r>
              <a:rPr lang="en-GB" sz="2400" b="1" baseline="30000"/>
              <a:t>1)</a:t>
            </a:r>
            <a:endParaRPr lang="en-US" sz="2400" b="1"/>
          </a:p>
          <a:p>
            <a:pPr lvl="0">
              <a:buFont typeface="+mj-lt"/>
              <a:buAutoNum type="arabicPeriod" startAt="5"/>
            </a:pPr>
            <a:r>
              <a:rPr lang="en-GB" sz="2400"/>
              <a:t>National WDQMS focal point nomination completed (I=1/0);</a:t>
            </a:r>
            <a:r>
              <a:rPr lang="en-GB" sz="2400" b="1"/>
              <a:t> </a:t>
            </a:r>
            <a:r>
              <a:rPr lang="en-GB" sz="2400" b="1" baseline="30000"/>
              <a:t>1)</a:t>
            </a:r>
            <a:endParaRPr lang="en-US" sz="2400" b="1"/>
          </a:p>
          <a:p>
            <a:pPr lvl="0">
              <a:buFont typeface="+mj-lt"/>
              <a:buAutoNum type="arabicPeriod" startAt="5"/>
            </a:pPr>
            <a:r>
              <a:rPr lang="en-GB" sz="2400"/>
              <a:t>National WIGOS Implementation Plan adopted/approved (I=1/0);</a:t>
            </a:r>
            <a:r>
              <a:rPr lang="en-GB" sz="2400" b="1"/>
              <a:t> </a:t>
            </a:r>
            <a:r>
              <a:rPr lang="en-GB" sz="2400" b="1" baseline="30000"/>
              <a:t>1)</a:t>
            </a:r>
            <a:endParaRPr lang="en-US" sz="2400" b="1"/>
          </a:p>
          <a:p>
            <a:pPr marL="742950" lvl="0" indent="-742950">
              <a:buFont typeface="+mj-lt"/>
              <a:buAutoNum type="arabicPeriod" startAt="5"/>
            </a:pP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186000257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41" y="0"/>
            <a:ext cx="9100159" cy="1089764"/>
          </a:xfrm>
        </p:spPr>
        <p:txBody>
          <a:bodyPr>
            <a:noAutofit/>
          </a:bodyPr>
          <a:lstStyle/>
          <a:p>
            <a:r>
              <a:rPr lang="fr-CH" sz="3600" b="1" smtClean="0">
                <a:solidFill>
                  <a:srgbClr val="C00000"/>
                </a:solidFill>
              </a:rPr>
              <a:t>OSCAR/Surface metrics (Executive Council 69</a:t>
            </a:r>
            <a:r>
              <a:rPr lang="fr-CH" sz="3600" b="1" dirty="0">
                <a:solidFill>
                  <a:srgbClr val="C00000"/>
                </a:solidFill>
              </a:rPr>
              <a:t>)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71184"/>
            <a:ext cx="7920880" cy="527345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800"/>
              <a:t>3) OSCAR/Surface and the WIGOS Metadata Standard: OSCAR/Surface being populated and updated with WIGOS metadata for which observations are exchanged internationally (I=1/0) with the following sub-indicators: </a:t>
            </a:r>
            <a:endParaRPr lang="en-US" sz="2800" b="1"/>
          </a:p>
          <a:p>
            <a:r>
              <a:rPr lang="en-GB" sz="2800"/>
              <a:t>3.1: Number of reporting stations updated by Member in OSCAR/Surface ≥1.</a:t>
            </a:r>
            <a:r>
              <a:rPr lang="en-GB" sz="2800" b="1"/>
              <a:t> </a:t>
            </a:r>
            <a:r>
              <a:rPr lang="en-GB" sz="2800" b="1" baseline="30000"/>
              <a:t>2)</a:t>
            </a:r>
            <a:endParaRPr lang="en-US" sz="2800" b="1"/>
          </a:p>
          <a:p>
            <a:r>
              <a:rPr lang="en-GB" sz="2800"/>
              <a:t>3.2: Number of reporting stations included in OSCAR/Surface with all Metadata Standard mandatory elements ≥1. </a:t>
            </a:r>
            <a:r>
              <a:rPr lang="en-GB" sz="2800" b="1" baseline="30000" smtClean="0"/>
              <a:t>2</a:t>
            </a:r>
            <a:endParaRPr lang="en-GB" sz="2800" b="1" baseline="30000"/>
          </a:p>
        </p:txBody>
      </p:sp>
    </p:spTree>
    <p:extLst>
      <p:ext uri="{BB962C8B-B14F-4D97-AF65-F5344CB8AC3E}">
        <p14:creationId xmlns:p14="http://schemas.microsoft.com/office/powerpoint/2010/main" val="227417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41" y="0"/>
            <a:ext cx="9100159" cy="1089764"/>
          </a:xfrm>
        </p:spPr>
        <p:txBody>
          <a:bodyPr>
            <a:noAutofit/>
          </a:bodyPr>
          <a:lstStyle/>
          <a:p>
            <a:r>
              <a:rPr lang="fr-CH" sz="3600" b="1" smtClean="0">
                <a:solidFill>
                  <a:srgbClr val="C00000"/>
                </a:solidFill>
              </a:rPr>
              <a:t>OSCAR/Surface metrics (Executive Council 69</a:t>
            </a:r>
            <a:r>
              <a:rPr lang="fr-CH" sz="3600" b="1" smtClean="0">
                <a:solidFill>
                  <a:srgbClr val="C00000"/>
                </a:solidFill>
              </a:rPr>
              <a:t>)</a:t>
            </a:r>
            <a:br>
              <a:rPr lang="fr-CH" sz="3600" b="1" smtClean="0">
                <a:solidFill>
                  <a:srgbClr val="C00000"/>
                </a:solidFill>
              </a:rPr>
            </a:br>
            <a:r>
              <a:rPr lang="fr-CH" sz="3600" b="1" smtClean="0">
                <a:solidFill>
                  <a:srgbClr val="C00000"/>
                </a:solidFill>
              </a:rPr>
              <a:t>(cont.)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71184"/>
            <a:ext cx="8136904" cy="527345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800" smtClean="0"/>
              <a:t>5) WIGOS </a:t>
            </a:r>
            <a:r>
              <a:rPr lang="en-GB" sz="2800"/>
              <a:t>Data Quality Monitoring System (WDQMS): national process for acting on quality problem information received from the WDQMS in place (I=1/0);</a:t>
            </a:r>
            <a:r>
              <a:rPr lang="en-GB" sz="2800" b="1"/>
              <a:t> </a:t>
            </a:r>
            <a:r>
              <a:rPr lang="en-GB" sz="2800" b="1" baseline="30000"/>
              <a:t>1)</a:t>
            </a:r>
            <a:r>
              <a:rPr lang="en-GB" sz="2800"/>
              <a:t> </a:t>
            </a:r>
            <a:endParaRPr lang="en-US" sz="2800" b="1"/>
          </a:p>
          <a:p>
            <a:pPr marL="0" indent="0">
              <a:buNone/>
            </a:pPr>
            <a:r>
              <a:rPr lang="en-GB" sz="2800"/>
              <a:t>	- Sub-indicator 5: % of reporting stations making available observations at frequency and timeliness as specified in OSCAR/Surface ≥ 70.</a:t>
            </a:r>
            <a:r>
              <a:rPr lang="en-GB" sz="2800" b="1"/>
              <a:t> </a:t>
            </a:r>
            <a:r>
              <a:rPr lang="en-GB" sz="2800" b="1" baseline="30000"/>
              <a:t>4)</a:t>
            </a:r>
            <a:endParaRPr lang="en-US" sz="2800" b="1"/>
          </a:p>
        </p:txBody>
      </p:sp>
    </p:spTree>
    <p:extLst>
      <p:ext uri="{BB962C8B-B14F-4D97-AF65-F5344CB8AC3E}">
        <p14:creationId xmlns:p14="http://schemas.microsoft.com/office/powerpoint/2010/main" val="2731565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smtClean="0"/>
              <a:t>Interplay between OSCAR/Surface and WDQMS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5338936" cy="4525963"/>
          </a:xfrm>
        </p:spPr>
        <p:txBody>
          <a:bodyPr/>
          <a:lstStyle/>
          <a:p>
            <a:r>
              <a:rPr lang="fr-CH" smtClean="0"/>
              <a:t>WDQMS uses basline information from OSCAR</a:t>
            </a:r>
          </a:p>
          <a:p>
            <a:pPr lvl="1"/>
            <a:r>
              <a:rPr lang="fr-CH" smtClean="0"/>
              <a:t>List of stations</a:t>
            </a:r>
          </a:p>
          <a:p>
            <a:pPr lvl="1"/>
            <a:r>
              <a:rPr lang="fr-CH" smtClean="0"/>
              <a:t>Number of expected</a:t>
            </a:r>
          </a:p>
          <a:p>
            <a:r>
              <a:rPr lang="fr-CH" smtClean="0"/>
              <a:t>WDQMS draws points on map and colors them as a function of OSCAR metadata and received observations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4" y="1268759"/>
            <a:ext cx="2786956" cy="219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4" y="3645024"/>
            <a:ext cx="2786956" cy="2458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08012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1786346"/>
            <a:ext cx="8229600" cy="22907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smtClean="0">
                <a:solidFill>
                  <a:srgbClr val="000090"/>
                </a:solidFill>
              </a:rPr>
              <a:t>Thank you</a:t>
            </a:r>
            <a:endParaRPr lang="en-US" sz="4000" dirty="0" smtClean="0">
              <a:solidFill>
                <a:srgbClr val="000090"/>
              </a:solidFill>
            </a:endParaRPr>
          </a:p>
          <a:p>
            <a:endParaRPr lang="en-US" sz="4000" dirty="0" smtClean="0">
              <a:solidFill>
                <a:srgbClr val="000090"/>
              </a:solidFill>
            </a:endParaRPr>
          </a:p>
          <a:p>
            <a:r>
              <a:rPr lang="en-AU" sz="4000" dirty="0">
                <a:hlinkClick r:id="rId4"/>
              </a:rPr>
              <a:t>www.wmo.int/wigos</a:t>
            </a:r>
            <a:endParaRPr lang="en-US" sz="40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11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dy slide">
  <a:themeElements>
    <a:clrScheme name="WMO-Title-SF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WMO-Title-SF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MO-Title-SF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MO-Title-SF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MO-Title-SF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MO-Title-SF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MO-Title-SF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MO-Title-SF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MO-Title-SF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MO-Title-SF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MO-Title-SF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MO-Title-SF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MO-Title-SF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MO-Title-SF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losing slide">
  <a:themeElements>
    <a:clrScheme name="1_SmallLog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mallLogo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1_SmallLog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mallLog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mallLog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mallLog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mallLog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mallLog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mallLog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mallLog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mallLog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mallLog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mallLog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mallLog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losing slide">
  <a:themeElements>
    <a:clrScheme name="1_Closing 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losing slide">
      <a:majorFont>
        <a:latin typeface="Arial Narrow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losing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losing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losing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losing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losing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losing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losing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losing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losing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losing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losing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losing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8ECED"/>
      </a:accent5>
      <a:accent6>
        <a:srgbClr val="2E2E8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2_WM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WMO_Powerpoint_template_en</Template>
  <TotalTime>7511</TotalTime>
  <Words>783</Words>
  <Application>Microsoft Office PowerPoint</Application>
  <PresentationFormat>On-screen Show (4:3)</PresentationFormat>
  <Paragraphs>78</Paragraphs>
  <Slides>14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Body slide</vt:lpstr>
      <vt:lpstr>Closing slide</vt:lpstr>
      <vt:lpstr>1_Closing slide</vt:lpstr>
      <vt:lpstr>Default</vt:lpstr>
      <vt:lpstr>2_WMO</vt:lpstr>
      <vt:lpstr>PowerPoint Presentation</vt:lpstr>
      <vt:lpstr>Agenda</vt:lpstr>
      <vt:lpstr>The OSCAR/Surface webinar</vt:lpstr>
      <vt:lpstr>PowerPoint Presentation</vt:lpstr>
      <vt:lpstr>National WIGOS Planning</vt:lpstr>
      <vt:lpstr>Two basic steps in National Implementation</vt:lpstr>
      <vt:lpstr>“WIGOS Ready” level</vt:lpstr>
      <vt:lpstr>“WIGOS Ready” level (cont.)</vt:lpstr>
      <vt:lpstr>Executive Council (EC-69) WIGOS indicators</vt:lpstr>
      <vt:lpstr>Executive Council (EC-69) WIGOS indicators (cont)</vt:lpstr>
      <vt:lpstr>OSCAR/Surface metrics (Executive Council 69)</vt:lpstr>
      <vt:lpstr>OSCAR/Surface metrics (Executive Council 69) (cont.)</vt:lpstr>
      <vt:lpstr>Interplay between OSCAR/Surface and WDQMS</vt:lpstr>
      <vt:lpstr>PowerPoint Presentation</vt:lpstr>
    </vt:vector>
  </TitlesOfParts>
  <Company>wmo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WIGOS Implementation</dc:title>
  <dc:subject>WIGOS - DRR FP</dc:subject>
  <dc:creator>IZahumensky</dc:creator>
  <cp:lastModifiedBy>Timo Proescholdt</cp:lastModifiedBy>
  <cp:revision>315</cp:revision>
  <cp:lastPrinted>2016-10-28T13:17:12Z</cp:lastPrinted>
  <dcterms:created xsi:type="dcterms:W3CDTF">2013-01-10T13:51:34Z</dcterms:created>
  <dcterms:modified xsi:type="dcterms:W3CDTF">2019-05-06T10:48:56Z</dcterms:modified>
</cp:coreProperties>
</file>