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mov" ContentType="video/quicktime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4" r:id="rId4"/>
    <p:sldId id="258" r:id="rId5"/>
    <p:sldId id="260" r:id="rId6"/>
    <p:sldId id="261" r:id="rId7"/>
    <p:sldId id="263" r:id="rId8"/>
    <p:sldId id="265" r:id="rId9"/>
    <p:sldId id="345" r:id="rId10"/>
    <p:sldId id="341" r:id="rId11"/>
    <p:sldId id="266" r:id="rId12"/>
    <p:sldId id="321" r:id="rId13"/>
    <p:sldId id="322" r:id="rId14"/>
    <p:sldId id="323" r:id="rId15"/>
    <p:sldId id="324" r:id="rId16"/>
    <p:sldId id="325" r:id="rId17"/>
    <p:sldId id="326" r:id="rId18"/>
    <p:sldId id="327" r:id="rId19"/>
    <p:sldId id="328" r:id="rId20"/>
    <p:sldId id="329" r:id="rId21"/>
    <p:sldId id="330" r:id="rId22"/>
    <p:sldId id="331" r:id="rId23"/>
    <p:sldId id="332" r:id="rId24"/>
    <p:sldId id="333" r:id="rId25"/>
    <p:sldId id="336" r:id="rId26"/>
    <p:sldId id="338" r:id="rId27"/>
    <p:sldId id="337" r:id="rId28"/>
    <p:sldId id="340" r:id="rId29"/>
    <p:sldId id="334" r:id="rId30"/>
    <p:sldId id="335" r:id="rId31"/>
    <p:sldId id="342" r:id="rId32"/>
    <p:sldId id="343" r:id="rId33"/>
    <p:sldId id="344" r:id="rId34"/>
    <p:sldId id="346" r:id="rId35"/>
    <p:sldId id="347" r:id="rId36"/>
    <p:sldId id="348" r:id="rId37"/>
    <p:sldId id="339" r:id="rId38"/>
    <p:sldId id="262" r:id="rId39"/>
    <p:sldId id="349" r:id="rId40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06" autoAdjust="0"/>
    <p:restoredTop sz="94660"/>
  </p:normalViewPr>
  <p:slideViewPr>
    <p:cSldViewPr snapToGrid="0">
      <p:cViewPr varScale="1">
        <p:scale>
          <a:sx n="69" d="100"/>
          <a:sy n="69" d="100"/>
        </p:scale>
        <p:origin x="52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9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77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6C215-9BE4-4E56-927A-A3281727E837}" type="datetimeFigureOut">
              <a:rPr lang="es-ES" smtClean="0"/>
              <a:t>28/05/2023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1E0CAA-E878-49E6-A7EC-E8504925C6B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343209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6C215-9BE4-4E56-927A-A3281727E837}" type="datetimeFigureOut">
              <a:rPr lang="es-ES" smtClean="0"/>
              <a:t>28/05/2023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1E0CAA-E878-49E6-A7EC-E8504925C6B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827127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6C215-9BE4-4E56-927A-A3281727E837}" type="datetimeFigureOut">
              <a:rPr lang="es-ES" smtClean="0"/>
              <a:t>28/05/2023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1E0CAA-E878-49E6-A7EC-E8504925C6B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236239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6C215-9BE4-4E56-927A-A3281727E837}" type="datetimeFigureOut">
              <a:rPr lang="es-ES" smtClean="0"/>
              <a:t>28/05/2023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1E0CAA-E878-49E6-A7EC-E8504925C6B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272690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6C215-9BE4-4E56-927A-A3281727E837}" type="datetimeFigureOut">
              <a:rPr lang="es-ES" smtClean="0"/>
              <a:t>28/05/2023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1E0CAA-E878-49E6-A7EC-E8504925C6B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120555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6C215-9BE4-4E56-927A-A3281727E837}" type="datetimeFigureOut">
              <a:rPr lang="es-ES" smtClean="0"/>
              <a:t>28/05/2023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1E0CAA-E878-49E6-A7EC-E8504925C6B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501580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6C215-9BE4-4E56-927A-A3281727E837}" type="datetimeFigureOut">
              <a:rPr lang="es-ES" smtClean="0"/>
              <a:t>28/05/2023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1E0CAA-E878-49E6-A7EC-E8504925C6B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91674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6C215-9BE4-4E56-927A-A3281727E837}" type="datetimeFigureOut">
              <a:rPr lang="es-ES" smtClean="0"/>
              <a:t>28/05/2023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1E0CAA-E878-49E6-A7EC-E8504925C6B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363495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6C215-9BE4-4E56-927A-A3281727E837}" type="datetimeFigureOut">
              <a:rPr lang="es-ES" smtClean="0"/>
              <a:t>28/05/2023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1E0CAA-E878-49E6-A7EC-E8504925C6B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51185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6C215-9BE4-4E56-927A-A3281727E837}" type="datetimeFigureOut">
              <a:rPr lang="es-ES" smtClean="0"/>
              <a:t>28/05/2023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1E0CAA-E878-49E6-A7EC-E8504925C6B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775140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6C215-9BE4-4E56-927A-A3281727E837}" type="datetimeFigureOut">
              <a:rPr lang="es-ES" smtClean="0"/>
              <a:t>28/05/2023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1E0CAA-E878-49E6-A7EC-E8504925C6B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405325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76C215-9BE4-4E56-927A-A3281727E837}" type="datetimeFigureOut">
              <a:rPr lang="es-ES" smtClean="0"/>
              <a:t>28/05/2023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1E0CAA-E878-49E6-A7EC-E8504925C6B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229485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ov"/><Relationship Id="rId1" Type="http://schemas.microsoft.com/office/2007/relationships/media" Target="../media/media1.mov"/><Relationship Id="rId5" Type="http://schemas.openxmlformats.org/officeDocument/2006/relationships/image" Target="../media/image1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13" Type="http://schemas.openxmlformats.org/officeDocument/2006/relationships/image" Target="../media/image26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12" Type="http://schemas.openxmlformats.org/officeDocument/2006/relationships/image" Target="../media/image2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11" Type="http://schemas.openxmlformats.org/officeDocument/2006/relationships/image" Target="../media/image24.png"/><Relationship Id="rId5" Type="http://schemas.openxmlformats.org/officeDocument/2006/relationships/image" Target="../media/image18.png"/><Relationship Id="rId10" Type="http://schemas.openxmlformats.org/officeDocument/2006/relationships/image" Target="../media/image23.png"/><Relationship Id="rId4" Type="http://schemas.openxmlformats.org/officeDocument/2006/relationships/image" Target="../media/image17.png"/><Relationship Id="rId9" Type="http://schemas.openxmlformats.org/officeDocument/2006/relationships/image" Target="../media/image22.png"/><Relationship Id="rId14" Type="http://schemas.openxmlformats.org/officeDocument/2006/relationships/image" Target="../media/image2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9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16.png"/><Relationship Id="rId7" Type="http://schemas.openxmlformats.org/officeDocument/2006/relationships/image" Target="../media/image3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3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3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4.e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7" Type="http://schemas.openxmlformats.org/officeDocument/2006/relationships/image" Target="../media/image4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60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59.emf"/><Relationship Id="rId5" Type="http://schemas.openxmlformats.org/officeDocument/2006/relationships/oleObject" Target="../embeddings/oleObject1.bin"/><Relationship Id="rId4" Type="http://schemas.openxmlformats.org/officeDocument/2006/relationships/hyperlink" Target="20230516_indices_FWI_MAD.pdf" TargetMode="Externa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3.png"/><Relationship Id="rId5" Type="http://schemas.openxmlformats.org/officeDocument/2006/relationships/hyperlink" Target="20230516_indices_FWI_municipios_v6_D+1_EXT.csv" TargetMode="External"/><Relationship Id="rId4" Type="http://schemas.openxmlformats.org/officeDocument/2006/relationships/image" Target="../media/image6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www.aemet.es/es/eltiempo/prediccion/incendios" TargetMode="External"/><Relationship Id="rId4" Type="http://schemas.openxmlformats.org/officeDocument/2006/relationships/image" Target="../media/image6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gwis.jrc.ec.europa.eu/apps/gwis_current_situation/" TargetMode="External"/><Relationship Id="rId5" Type="http://schemas.openxmlformats.org/officeDocument/2006/relationships/image" Target="../media/image67.png"/><Relationship Id="rId4" Type="http://schemas.openxmlformats.org/officeDocument/2006/relationships/hyperlink" Target="https://effis.jrc.ec.europa.eu/apps/effis_current_situation/" TargetMode="Externa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9.png"/><Relationship Id="rId4" Type="http://schemas.openxmlformats.org/officeDocument/2006/relationships/hyperlink" Target="https://worldview.earthdata.nasa.gov/" TargetMode="Externa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3.png"/><Relationship Id="rId5" Type="http://schemas.openxmlformats.org/officeDocument/2006/relationships/image" Target="../media/image72.png"/><Relationship Id="rId4" Type="http://schemas.openxmlformats.org/officeDocument/2006/relationships/image" Target="../media/image71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6.png"/><Relationship Id="rId4" Type="http://schemas.openxmlformats.org/officeDocument/2006/relationships/image" Target="../media/image75.jpe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wmf"/><Relationship Id="rId3" Type="http://schemas.openxmlformats.org/officeDocument/2006/relationships/image" Target="../media/image1.png"/><Relationship Id="rId7" Type="http://schemas.openxmlformats.org/officeDocument/2006/relationships/oleObject" Target="../embeddings/oleObject2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80.png"/><Relationship Id="rId5" Type="http://schemas.openxmlformats.org/officeDocument/2006/relationships/image" Target="../media/image79.png"/><Relationship Id="rId4" Type="http://schemas.openxmlformats.org/officeDocument/2006/relationships/image" Target="../media/image78.jpeg"/><Relationship Id="rId9" Type="http://schemas.openxmlformats.org/officeDocument/2006/relationships/image" Target="../media/image81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3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2.png"/><Relationship Id="rId4" Type="http://schemas.openxmlformats.org/officeDocument/2006/relationships/image" Target="../media/image85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2.png"/><Relationship Id="rId4" Type="http://schemas.openxmlformats.org/officeDocument/2006/relationships/image" Target="../media/image87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0.png"/><Relationship Id="rId5" Type="http://schemas.openxmlformats.org/officeDocument/2006/relationships/image" Target="../media/image89.png"/><Relationship Id="rId4" Type="http://schemas.openxmlformats.org/officeDocument/2006/relationships/image" Target="../media/image82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2.png"/><Relationship Id="rId4" Type="http://schemas.openxmlformats.org/officeDocument/2006/relationships/image" Target="../media/image91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5.png"/><Relationship Id="rId4" Type="http://schemas.openxmlformats.org/officeDocument/2006/relationships/image" Target="../media/image94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7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x1SgmFa0r04&amp;ab_channel=NASAGoddard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8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>
                <a:lumMod val="5000"/>
                <a:lumOff val="95000"/>
              </a:schemeClr>
            </a:gs>
            <a:gs pos="74000">
              <a:schemeClr val="accent2">
                <a:lumMod val="45000"/>
                <a:lumOff val="55000"/>
              </a:schemeClr>
            </a:gs>
            <a:gs pos="83000">
              <a:schemeClr val="accent2">
                <a:lumMod val="45000"/>
                <a:lumOff val="55000"/>
              </a:schemeClr>
            </a:gs>
            <a:gs pos="100000">
              <a:schemeClr val="accent2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619829" y="2025182"/>
            <a:ext cx="111691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b="1" dirty="0" smtClean="0"/>
              <a:t>Riesgo de incendios forestales: experiencia de AEMET.</a:t>
            </a:r>
            <a:endParaRPr lang="es-ES" sz="3600" b="1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905" y="242097"/>
            <a:ext cx="671050" cy="617872"/>
          </a:xfrm>
          <a:prstGeom prst="rect">
            <a:avLst/>
          </a:prstGeom>
        </p:spPr>
      </p:pic>
      <p:sp>
        <p:nvSpPr>
          <p:cNvPr id="6" name="CuadroTexto 5"/>
          <p:cNvSpPr txBox="1"/>
          <p:nvPr/>
        </p:nvSpPr>
        <p:spPr>
          <a:xfrm>
            <a:off x="1343984" y="330677"/>
            <a:ext cx="38547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3200" b="1" dirty="0" smtClean="0">
                <a:solidFill>
                  <a:schemeClr val="accent1">
                    <a:lumMod val="75000"/>
                  </a:schemeClr>
                </a:solidFill>
              </a:rPr>
              <a:t>Aula Francisco Morán</a:t>
            </a:r>
            <a:endParaRPr lang="es-E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1026" name="Picture 2" descr="Incendio forestal - Wikipedia, la enciclopedia libr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0289" y="2881193"/>
            <a:ext cx="4588259" cy="283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uadroTexto 6"/>
          <p:cNvSpPr txBox="1"/>
          <p:nvPr/>
        </p:nvSpPr>
        <p:spPr>
          <a:xfrm>
            <a:off x="472542" y="6235103"/>
            <a:ext cx="107567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 dirty="0" smtClean="0">
                <a:solidFill>
                  <a:schemeClr val="accent1">
                    <a:lumMod val="75000"/>
                  </a:schemeClr>
                </a:solidFill>
              </a:rPr>
              <a:t>Jueves 18 de mayo de 2023                                                                                                          Ramiro Romero Fresneda</a:t>
            </a:r>
            <a:endParaRPr lang="es-ES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769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>
                <a:lumMod val="5000"/>
                <a:lumOff val="95000"/>
              </a:schemeClr>
            </a:gs>
            <a:gs pos="74000">
              <a:schemeClr val="accent2">
                <a:lumMod val="45000"/>
                <a:lumOff val="55000"/>
              </a:schemeClr>
            </a:gs>
            <a:gs pos="83000">
              <a:schemeClr val="accent2">
                <a:lumMod val="45000"/>
                <a:lumOff val="55000"/>
              </a:schemeClr>
            </a:gs>
            <a:gs pos="100000">
              <a:schemeClr val="accent2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2211394" y="1446242"/>
            <a:ext cx="7419565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i="1" dirty="0" smtClean="0"/>
              <a:t>Índice</a:t>
            </a:r>
          </a:p>
          <a:p>
            <a:endParaRPr lang="es-ES" sz="24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400" b="1" dirty="0" smtClean="0"/>
              <a:t>Los incendios forestales en España.</a:t>
            </a:r>
          </a:p>
          <a:p>
            <a:endParaRPr lang="es-ES" sz="24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400" b="1" dirty="0" smtClean="0"/>
              <a:t>El sistema FWI: calibración.</a:t>
            </a:r>
          </a:p>
          <a:p>
            <a:endParaRPr lang="es-ES" sz="24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400" b="1" dirty="0" smtClean="0"/>
              <a:t>Herramientas de visualización. Nuevos desarrollos.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s-ES" sz="24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400" b="1" dirty="0" smtClean="0"/>
              <a:t>ARISTOTLE.</a:t>
            </a:r>
          </a:p>
          <a:p>
            <a:endParaRPr lang="es-ES" sz="24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400" b="1" dirty="0" smtClean="0"/>
              <a:t>Predicciones estacionales.</a:t>
            </a:r>
          </a:p>
          <a:p>
            <a:endParaRPr lang="es-ES" dirty="0"/>
          </a:p>
          <a:p>
            <a:endParaRPr lang="es-ES" dirty="0"/>
          </a:p>
        </p:txBody>
      </p:sp>
      <p:grpSp>
        <p:nvGrpSpPr>
          <p:cNvPr id="6" name="Grupo 5"/>
          <p:cNvGrpSpPr/>
          <p:nvPr/>
        </p:nvGrpSpPr>
        <p:grpSpPr>
          <a:xfrm>
            <a:off x="28455" y="34718"/>
            <a:ext cx="5166655" cy="423061"/>
            <a:chOff x="81677" y="99646"/>
            <a:chExt cx="5166655" cy="423061"/>
          </a:xfrm>
        </p:grpSpPr>
        <p:pic>
          <p:nvPicPr>
            <p:cNvPr id="3" name="Imagen 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1677" y="99646"/>
              <a:ext cx="367407" cy="338291"/>
            </a:xfrm>
            <a:prstGeom prst="rect">
              <a:avLst/>
            </a:prstGeom>
          </p:spPr>
        </p:pic>
        <p:sp>
          <p:nvSpPr>
            <p:cNvPr id="4" name="CuadroTexto 3"/>
            <p:cNvSpPr txBox="1"/>
            <p:nvPr/>
          </p:nvSpPr>
          <p:spPr>
            <a:xfrm>
              <a:off x="449084" y="268791"/>
              <a:ext cx="2019928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1050" b="1" dirty="0" smtClean="0">
                  <a:solidFill>
                    <a:schemeClr val="accent1">
                      <a:lumMod val="75000"/>
                    </a:schemeClr>
                  </a:solidFill>
                </a:rPr>
                <a:t>Aula Francisco Morán</a:t>
              </a:r>
              <a:endParaRPr lang="es-ES" sz="1050" b="1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  <p:sp>
          <p:nvSpPr>
            <p:cNvPr id="5" name="CuadroTexto 4"/>
            <p:cNvSpPr txBox="1"/>
            <p:nvPr/>
          </p:nvSpPr>
          <p:spPr>
            <a:xfrm>
              <a:off x="1793941" y="261097"/>
              <a:ext cx="345439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1100" b="1" dirty="0" smtClean="0"/>
                <a:t>Riesgo de incendios forestales: experiencia de AEMET.</a:t>
              </a:r>
              <a:endParaRPr lang="es-ES" sz="11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4036654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>
                <a:lumMod val="5000"/>
                <a:lumOff val="95000"/>
              </a:schemeClr>
            </a:gs>
            <a:gs pos="74000">
              <a:schemeClr val="accent2">
                <a:lumMod val="45000"/>
                <a:lumOff val="55000"/>
              </a:schemeClr>
            </a:gs>
            <a:gs pos="83000">
              <a:schemeClr val="accent2">
                <a:lumMod val="45000"/>
                <a:lumOff val="55000"/>
              </a:schemeClr>
            </a:gs>
            <a:gs pos="100000">
              <a:schemeClr val="accent2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MOD14A1_M_FIRE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595562" y="839762"/>
            <a:ext cx="7487386" cy="5012742"/>
          </a:xfrm>
          <a:prstGeom prst="rect">
            <a:avLst/>
          </a:prstGeom>
        </p:spPr>
      </p:pic>
      <p:grpSp>
        <p:nvGrpSpPr>
          <p:cNvPr id="7" name="Grupo 6"/>
          <p:cNvGrpSpPr/>
          <p:nvPr/>
        </p:nvGrpSpPr>
        <p:grpSpPr>
          <a:xfrm>
            <a:off x="28455" y="34718"/>
            <a:ext cx="5166655" cy="423061"/>
            <a:chOff x="81677" y="99646"/>
            <a:chExt cx="5166655" cy="423061"/>
          </a:xfrm>
        </p:grpSpPr>
        <p:pic>
          <p:nvPicPr>
            <p:cNvPr id="8" name="Imagen 7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1677" y="99646"/>
              <a:ext cx="367407" cy="338291"/>
            </a:xfrm>
            <a:prstGeom prst="rect">
              <a:avLst/>
            </a:prstGeom>
          </p:spPr>
        </p:pic>
        <p:sp>
          <p:nvSpPr>
            <p:cNvPr id="9" name="CuadroTexto 8"/>
            <p:cNvSpPr txBox="1"/>
            <p:nvPr/>
          </p:nvSpPr>
          <p:spPr>
            <a:xfrm>
              <a:off x="449084" y="268791"/>
              <a:ext cx="2019928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1050" b="1" dirty="0" smtClean="0">
                  <a:solidFill>
                    <a:schemeClr val="accent1">
                      <a:lumMod val="75000"/>
                    </a:schemeClr>
                  </a:solidFill>
                </a:rPr>
                <a:t>Aula Francisco Morán</a:t>
              </a:r>
              <a:endParaRPr lang="es-ES" sz="1050" b="1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  <p:sp>
          <p:nvSpPr>
            <p:cNvPr id="10" name="CuadroTexto 9"/>
            <p:cNvSpPr txBox="1"/>
            <p:nvPr/>
          </p:nvSpPr>
          <p:spPr>
            <a:xfrm>
              <a:off x="1793941" y="261097"/>
              <a:ext cx="345439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1100" b="1" dirty="0" smtClean="0"/>
                <a:t>Riesgo de incendios forestales: experiencia de AEMET.</a:t>
              </a:r>
              <a:endParaRPr lang="es-ES" sz="1100" b="1" dirty="0"/>
            </a:p>
          </p:txBody>
        </p:sp>
      </p:grpSp>
      <p:sp>
        <p:nvSpPr>
          <p:cNvPr id="11" name="Rectángulo 10"/>
          <p:cNvSpPr/>
          <p:nvPr/>
        </p:nvSpPr>
        <p:spPr>
          <a:xfrm>
            <a:off x="9059666" y="110739"/>
            <a:ext cx="305186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600" dirty="0" smtClean="0"/>
              <a:t>Los incendios forestales en España</a:t>
            </a:r>
          </a:p>
        </p:txBody>
      </p:sp>
    </p:spTree>
    <p:extLst>
      <p:ext uri="{BB962C8B-B14F-4D97-AF65-F5344CB8AC3E}">
        <p14:creationId xmlns:p14="http://schemas.microsoft.com/office/powerpoint/2010/main" val="7783427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>
                <a:lumMod val="5000"/>
                <a:lumOff val="95000"/>
              </a:schemeClr>
            </a:gs>
            <a:gs pos="74000">
              <a:schemeClr val="accent2">
                <a:lumMod val="45000"/>
                <a:lumOff val="55000"/>
              </a:schemeClr>
            </a:gs>
            <a:gs pos="83000">
              <a:schemeClr val="accent2">
                <a:lumMod val="45000"/>
                <a:lumOff val="55000"/>
              </a:schemeClr>
            </a:gs>
            <a:gs pos="100000">
              <a:schemeClr val="accent2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612" y="978468"/>
            <a:ext cx="5416550" cy="341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11"/>
          <p:cNvSpPr>
            <a:spLocks noChangeArrowheads="1"/>
          </p:cNvSpPr>
          <p:nvPr/>
        </p:nvSpPr>
        <p:spPr bwMode="auto">
          <a:xfrm>
            <a:off x="6714272" y="1400177"/>
            <a:ext cx="3362325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lr>
                <a:srgbClr val="BD3632"/>
              </a:buClr>
              <a:buChar char="•"/>
              <a:defRPr sz="3200">
                <a:solidFill>
                  <a:srgbClr val="00338D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BD3632"/>
              </a:buClr>
              <a:buChar char="•"/>
              <a:defRPr sz="2800">
                <a:solidFill>
                  <a:srgbClr val="00338D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338D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338D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338D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338D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338D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338D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338D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just">
              <a:spcBef>
                <a:spcPct val="0"/>
              </a:spcBef>
              <a:buClrTx/>
              <a:buFontTx/>
              <a:buNone/>
            </a:pPr>
            <a:r>
              <a:rPr lang="es-ES" altLang="es-ES" sz="1600" dirty="0">
                <a:solidFill>
                  <a:srgbClr val="0066FF"/>
                </a:solidFill>
                <a:latin typeface="+mn-lt"/>
              </a:rPr>
              <a:t>4 zonas bien diferenciadas: noroeste, comunidades interiores, mediterráneo y Canarias</a:t>
            </a:r>
            <a:endParaRPr lang="es-ES" altLang="es-ES" sz="1800" dirty="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2896" y="2786158"/>
            <a:ext cx="4960138" cy="3388775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5695162" y="6333294"/>
            <a:ext cx="603402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000" dirty="0" smtClean="0"/>
              <a:t>Fuente: Los incendios forestales en España. Decenio 2006-2015. Ministerio de Agricultura, Pesca y Alimentación.</a:t>
            </a:r>
            <a:endParaRPr lang="es-ES" sz="1000" dirty="0"/>
          </a:p>
        </p:txBody>
      </p:sp>
      <p:grpSp>
        <p:nvGrpSpPr>
          <p:cNvPr id="6" name="Grupo 5"/>
          <p:cNvGrpSpPr/>
          <p:nvPr/>
        </p:nvGrpSpPr>
        <p:grpSpPr>
          <a:xfrm>
            <a:off x="28455" y="34718"/>
            <a:ext cx="5166655" cy="423061"/>
            <a:chOff x="81677" y="99646"/>
            <a:chExt cx="5166655" cy="423061"/>
          </a:xfrm>
        </p:grpSpPr>
        <p:pic>
          <p:nvPicPr>
            <p:cNvPr id="7" name="Imagen 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1677" y="99646"/>
              <a:ext cx="367407" cy="338291"/>
            </a:xfrm>
            <a:prstGeom prst="rect">
              <a:avLst/>
            </a:prstGeom>
          </p:spPr>
        </p:pic>
        <p:sp>
          <p:nvSpPr>
            <p:cNvPr id="8" name="CuadroTexto 7"/>
            <p:cNvSpPr txBox="1"/>
            <p:nvPr/>
          </p:nvSpPr>
          <p:spPr>
            <a:xfrm>
              <a:off x="449084" y="268791"/>
              <a:ext cx="2019928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1050" b="1" dirty="0" smtClean="0">
                  <a:solidFill>
                    <a:schemeClr val="accent1">
                      <a:lumMod val="75000"/>
                    </a:schemeClr>
                  </a:solidFill>
                </a:rPr>
                <a:t>Aula Francisco Morán</a:t>
              </a:r>
              <a:endParaRPr lang="es-ES" sz="1050" b="1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  <p:sp>
          <p:nvSpPr>
            <p:cNvPr id="9" name="CuadroTexto 8"/>
            <p:cNvSpPr txBox="1"/>
            <p:nvPr/>
          </p:nvSpPr>
          <p:spPr>
            <a:xfrm>
              <a:off x="1793941" y="261097"/>
              <a:ext cx="345439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1100" b="1" dirty="0" smtClean="0"/>
                <a:t>Riesgo de incendios forestales: experiencia de AEMET.</a:t>
              </a:r>
              <a:endParaRPr lang="es-ES" sz="1100" b="1" dirty="0"/>
            </a:p>
          </p:txBody>
        </p:sp>
      </p:grpSp>
      <p:sp>
        <p:nvSpPr>
          <p:cNvPr id="10" name="Rectángulo 9"/>
          <p:cNvSpPr/>
          <p:nvPr/>
        </p:nvSpPr>
        <p:spPr>
          <a:xfrm>
            <a:off x="9059666" y="110739"/>
            <a:ext cx="305186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600" dirty="0" smtClean="0"/>
              <a:t>Los incendios forestales en España</a:t>
            </a:r>
          </a:p>
        </p:txBody>
      </p:sp>
    </p:spTree>
    <p:extLst>
      <p:ext uri="{BB962C8B-B14F-4D97-AF65-F5344CB8AC3E}">
        <p14:creationId xmlns:p14="http://schemas.microsoft.com/office/powerpoint/2010/main" val="586954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>
                <a:lumMod val="5000"/>
                <a:lumOff val="95000"/>
              </a:schemeClr>
            </a:gs>
            <a:gs pos="74000">
              <a:schemeClr val="accent2">
                <a:lumMod val="45000"/>
                <a:lumOff val="55000"/>
              </a:schemeClr>
            </a:gs>
            <a:gs pos="83000">
              <a:schemeClr val="accent2">
                <a:lumMod val="45000"/>
                <a:lumOff val="55000"/>
              </a:schemeClr>
            </a:gs>
            <a:gs pos="100000">
              <a:schemeClr val="accent2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524" y="2052728"/>
            <a:ext cx="4581525" cy="204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9871" y="2241677"/>
            <a:ext cx="4867954" cy="3096057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5906177" y="5451358"/>
            <a:ext cx="603402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000" dirty="0" smtClean="0"/>
              <a:t>Fuente: Los incendios forestales en España. Decenio 2006-2015. Ministerio de Agricultura, Pesca y Alimentación.</a:t>
            </a:r>
            <a:endParaRPr lang="es-ES" sz="1000" dirty="0"/>
          </a:p>
        </p:txBody>
      </p:sp>
      <p:grpSp>
        <p:nvGrpSpPr>
          <p:cNvPr id="6" name="Grupo 5"/>
          <p:cNvGrpSpPr/>
          <p:nvPr/>
        </p:nvGrpSpPr>
        <p:grpSpPr>
          <a:xfrm>
            <a:off x="28455" y="34718"/>
            <a:ext cx="5166655" cy="423061"/>
            <a:chOff x="81677" y="99646"/>
            <a:chExt cx="5166655" cy="423061"/>
          </a:xfrm>
        </p:grpSpPr>
        <p:pic>
          <p:nvPicPr>
            <p:cNvPr id="7" name="Imagen 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1677" y="99646"/>
              <a:ext cx="367407" cy="338291"/>
            </a:xfrm>
            <a:prstGeom prst="rect">
              <a:avLst/>
            </a:prstGeom>
          </p:spPr>
        </p:pic>
        <p:sp>
          <p:nvSpPr>
            <p:cNvPr id="8" name="CuadroTexto 7"/>
            <p:cNvSpPr txBox="1"/>
            <p:nvPr/>
          </p:nvSpPr>
          <p:spPr>
            <a:xfrm>
              <a:off x="449084" y="268791"/>
              <a:ext cx="2019928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1050" b="1" dirty="0" smtClean="0">
                  <a:solidFill>
                    <a:schemeClr val="accent1">
                      <a:lumMod val="75000"/>
                    </a:schemeClr>
                  </a:solidFill>
                </a:rPr>
                <a:t>Aula Francisco Morán</a:t>
              </a:r>
              <a:endParaRPr lang="es-ES" sz="1050" b="1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  <p:sp>
          <p:nvSpPr>
            <p:cNvPr id="9" name="CuadroTexto 8"/>
            <p:cNvSpPr txBox="1"/>
            <p:nvPr/>
          </p:nvSpPr>
          <p:spPr>
            <a:xfrm>
              <a:off x="1793941" y="261097"/>
              <a:ext cx="345439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1100" b="1" dirty="0" smtClean="0"/>
                <a:t>Riesgo de incendios forestales: experiencia de AEMET.</a:t>
              </a:r>
              <a:endParaRPr lang="es-ES" sz="1100" b="1" dirty="0"/>
            </a:p>
          </p:txBody>
        </p:sp>
      </p:grpSp>
      <p:sp>
        <p:nvSpPr>
          <p:cNvPr id="10" name="Rectángulo 9"/>
          <p:cNvSpPr/>
          <p:nvPr/>
        </p:nvSpPr>
        <p:spPr>
          <a:xfrm>
            <a:off x="9059666" y="110739"/>
            <a:ext cx="305186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600" dirty="0" smtClean="0"/>
              <a:t>Los incendios forestales en España</a:t>
            </a:r>
          </a:p>
        </p:txBody>
      </p:sp>
    </p:spTree>
    <p:extLst>
      <p:ext uri="{BB962C8B-B14F-4D97-AF65-F5344CB8AC3E}">
        <p14:creationId xmlns:p14="http://schemas.microsoft.com/office/powerpoint/2010/main" val="4230922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>
                <a:lumMod val="5000"/>
                <a:lumOff val="95000"/>
              </a:schemeClr>
            </a:gs>
            <a:gs pos="74000">
              <a:schemeClr val="accent2">
                <a:lumMod val="45000"/>
                <a:lumOff val="55000"/>
              </a:schemeClr>
            </a:gs>
            <a:gs pos="83000">
              <a:schemeClr val="accent2">
                <a:lumMod val="45000"/>
                <a:lumOff val="55000"/>
              </a:schemeClr>
            </a:gs>
            <a:gs pos="100000">
              <a:schemeClr val="accent2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340" y="1260230"/>
            <a:ext cx="5384307" cy="40909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3994" y="3195367"/>
            <a:ext cx="4830528" cy="31765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Grupo 3"/>
          <p:cNvGrpSpPr/>
          <p:nvPr/>
        </p:nvGrpSpPr>
        <p:grpSpPr>
          <a:xfrm>
            <a:off x="28455" y="34718"/>
            <a:ext cx="5166655" cy="423061"/>
            <a:chOff x="81677" y="99646"/>
            <a:chExt cx="5166655" cy="423061"/>
          </a:xfrm>
        </p:grpSpPr>
        <p:pic>
          <p:nvPicPr>
            <p:cNvPr id="5" name="Imagen 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1677" y="99646"/>
              <a:ext cx="367407" cy="338291"/>
            </a:xfrm>
            <a:prstGeom prst="rect">
              <a:avLst/>
            </a:prstGeom>
          </p:spPr>
        </p:pic>
        <p:sp>
          <p:nvSpPr>
            <p:cNvPr id="6" name="CuadroTexto 5"/>
            <p:cNvSpPr txBox="1"/>
            <p:nvPr/>
          </p:nvSpPr>
          <p:spPr>
            <a:xfrm>
              <a:off x="449084" y="268791"/>
              <a:ext cx="2019928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1050" b="1" dirty="0" smtClean="0">
                  <a:solidFill>
                    <a:schemeClr val="accent1">
                      <a:lumMod val="75000"/>
                    </a:schemeClr>
                  </a:solidFill>
                </a:rPr>
                <a:t>Aula Francisco Morán</a:t>
              </a:r>
              <a:endParaRPr lang="es-ES" sz="1050" b="1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  <p:sp>
          <p:nvSpPr>
            <p:cNvPr id="7" name="CuadroTexto 6"/>
            <p:cNvSpPr txBox="1"/>
            <p:nvPr/>
          </p:nvSpPr>
          <p:spPr>
            <a:xfrm>
              <a:off x="1793941" y="261097"/>
              <a:ext cx="345439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1100" b="1" dirty="0" smtClean="0"/>
                <a:t>Riesgo de incendios forestales: experiencia de AEMET.</a:t>
              </a:r>
              <a:endParaRPr lang="es-ES" sz="1100" b="1" dirty="0"/>
            </a:p>
          </p:txBody>
        </p:sp>
      </p:grpSp>
      <p:sp>
        <p:nvSpPr>
          <p:cNvPr id="8" name="Rectángulo 7"/>
          <p:cNvSpPr/>
          <p:nvPr/>
        </p:nvSpPr>
        <p:spPr>
          <a:xfrm>
            <a:off x="9059666" y="110739"/>
            <a:ext cx="305186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600" dirty="0" smtClean="0"/>
              <a:t>Los incendios forestales en España</a:t>
            </a:r>
          </a:p>
        </p:txBody>
      </p:sp>
    </p:spTree>
    <p:extLst>
      <p:ext uri="{BB962C8B-B14F-4D97-AF65-F5344CB8AC3E}">
        <p14:creationId xmlns:p14="http://schemas.microsoft.com/office/powerpoint/2010/main" val="3309190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>
                <a:lumMod val="5000"/>
                <a:lumOff val="95000"/>
              </a:schemeClr>
            </a:gs>
            <a:gs pos="74000">
              <a:schemeClr val="accent2">
                <a:lumMod val="45000"/>
                <a:lumOff val="55000"/>
              </a:schemeClr>
            </a:gs>
            <a:gs pos="83000">
              <a:schemeClr val="accent2">
                <a:lumMod val="45000"/>
                <a:lumOff val="55000"/>
              </a:schemeClr>
            </a:gs>
            <a:gs pos="100000">
              <a:schemeClr val="accent2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5108" y="1273657"/>
            <a:ext cx="8148683" cy="4681345"/>
          </a:xfrm>
          <a:prstGeom prst="rect">
            <a:avLst/>
          </a:prstGeom>
        </p:spPr>
      </p:pic>
      <p:sp>
        <p:nvSpPr>
          <p:cNvPr id="4" name="CuadroTexto 3"/>
          <p:cNvSpPr txBox="1"/>
          <p:nvPr/>
        </p:nvSpPr>
        <p:spPr>
          <a:xfrm>
            <a:off x="2651653" y="6046711"/>
            <a:ext cx="498726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000" dirty="0" smtClean="0"/>
              <a:t>Fuente: Los incendios forestales en España. Ministerio de Agricultura, Pesca y Alimentación.</a:t>
            </a:r>
            <a:endParaRPr lang="es-ES" sz="1000" dirty="0"/>
          </a:p>
        </p:txBody>
      </p:sp>
      <p:grpSp>
        <p:nvGrpSpPr>
          <p:cNvPr id="5" name="Grupo 4"/>
          <p:cNvGrpSpPr/>
          <p:nvPr/>
        </p:nvGrpSpPr>
        <p:grpSpPr>
          <a:xfrm>
            <a:off x="28455" y="34718"/>
            <a:ext cx="5166655" cy="423061"/>
            <a:chOff x="81677" y="99646"/>
            <a:chExt cx="5166655" cy="423061"/>
          </a:xfrm>
        </p:grpSpPr>
        <p:pic>
          <p:nvPicPr>
            <p:cNvPr id="6" name="Imagen 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1677" y="99646"/>
              <a:ext cx="367407" cy="338291"/>
            </a:xfrm>
            <a:prstGeom prst="rect">
              <a:avLst/>
            </a:prstGeom>
          </p:spPr>
        </p:pic>
        <p:sp>
          <p:nvSpPr>
            <p:cNvPr id="7" name="CuadroTexto 6"/>
            <p:cNvSpPr txBox="1"/>
            <p:nvPr/>
          </p:nvSpPr>
          <p:spPr>
            <a:xfrm>
              <a:off x="449084" y="268791"/>
              <a:ext cx="2019928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1050" b="1" dirty="0" smtClean="0">
                  <a:solidFill>
                    <a:schemeClr val="accent1">
                      <a:lumMod val="75000"/>
                    </a:schemeClr>
                  </a:solidFill>
                </a:rPr>
                <a:t>Aula Francisco Morán</a:t>
              </a:r>
              <a:endParaRPr lang="es-ES" sz="1050" b="1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  <p:sp>
          <p:nvSpPr>
            <p:cNvPr id="8" name="CuadroTexto 7"/>
            <p:cNvSpPr txBox="1"/>
            <p:nvPr/>
          </p:nvSpPr>
          <p:spPr>
            <a:xfrm>
              <a:off x="1793941" y="261097"/>
              <a:ext cx="345439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1100" b="1" dirty="0" smtClean="0"/>
                <a:t>Riesgo de incendios forestales: experiencia de AEMET.</a:t>
              </a:r>
              <a:endParaRPr lang="es-ES" sz="1100" b="1" dirty="0"/>
            </a:p>
          </p:txBody>
        </p:sp>
      </p:grpSp>
      <p:sp>
        <p:nvSpPr>
          <p:cNvPr id="9" name="Rectángulo 8"/>
          <p:cNvSpPr/>
          <p:nvPr/>
        </p:nvSpPr>
        <p:spPr>
          <a:xfrm>
            <a:off x="9059666" y="110739"/>
            <a:ext cx="305186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600" dirty="0" smtClean="0"/>
              <a:t>Los incendios forestales en España</a:t>
            </a:r>
          </a:p>
        </p:txBody>
      </p:sp>
    </p:spTree>
    <p:extLst>
      <p:ext uri="{BB962C8B-B14F-4D97-AF65-F5344CB8AC3E}">
        <p14:creationId xmlns:p14="http://schemas.microsoft.com/office/powerpoint/2010/main" val="3218190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>
                <a:lumMod val="5000"/>
                <a:lumOff val="95000"/>
              </a:schemeClr>
            </a:gs>
            <a:gs pos="74000">
              <a:schemeClr val="accent2">
                <a:lumMod val="45000"/>
                <a:lumOff val="55000"/>
              </a:schemeClr>
            </a:gs>
            <a:gs pos="83000">
              <a:schemeClr val="accent2">
                <a:lumMod val="45000"/>
                <a:lumOff val="55000"/>
              </a:schemeClr>
            </a:gs>
            <a:gs pos="100000">
              <a:schemeClr val="accent2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627" y="1959620"/>
            <a:ext cx="4940937" cy="3643036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9344" y="1959620"/>
            <a:ext cx="5500505" cy="3643036"/>
          </a:xfrm>
          <a:prstGeom prst="rect">
            <a:avLst/>
          </a:prstGeom>
        </p:spPr>
      </p:pic>
      <p:grpSp>
        <p:nvGrpSpPr>
          <p:cNvPr id="4" name="Grupo 3"/>
          <p:cNvGrpSpPr/>
          <p:nvPr/>
        </p:nvGrpSpPr>
        <p:grpSpPr>
          <a:xfrm>
            <a:off x="28455" y="34718"/>
            <a:ext cx="5166655" cy="423061"/>
            <a:chOff x="81677" y="99646"/>
            <a:chExt cx="5166655" cy="423061"/>
          </a:xfrm>
        </p:grpSpPr>
        <p:pic>
          <p:nvPicPr>
            <p:cNvPr id="5" name="Imagen 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1677" y="99646"/>
              <a:ext cx="367407" cy="338291"/>
            </a:xfrm>
            <a:prstGeom prst="rect">
              <a:avLst/>
            </a:prstGeom>
          </p:spPr>
        </p:pic>
        <p:sp>
          <p:nvSpPr>
            <p:cNvPr id="6" name="CuadroTexto 5"/>
            <p:cNvSpPr txBox="1"/>
            <p:nvPr/>
          </p:nvSpPr>
          <p:spPr>
            <a:xfrm>
              <a:off x="449084" y="268791"/>
              <a:ext cx="2019928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1050" b="1" dirty="0" smtClean="0">
                  <a:solidFill>
                    <a:schemeClr val="accent1">
                      <a:lumMod val="75000"/>
                    </a:schemeClr>
                  </a:solidFill>
                </a:rPr>
                <a:t>Aula Francisco Morán</a:t>
              </a:r>
              <a:endParaRPr lang="es-ES" sz="1050" b="1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  <p:sp>
          <p:nvSpPr>
            <p:cNvPr id="7" name="CuadroTexto 6"/>
            <p:cNvSpPr txBox="1"/>
            <p:nvPr/>
          </p:nvSpPr>
          <p:spPr>
            <a:xfrm>
              <a:off x="1793941" y="261097"/>
              <a:ext cx="345439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1100" b="1" dirty="0" smtClean="0"/>
                <a:t>Riesgo de incendios forestales: experiencia de AEMET.</a:t>
              </a:r>
              <a:endParaRPr lang="es-ES" sz="1100" b="1" dirty="0"/>
            </a:p>
          </p:txBody>
        </p:sp>
      </p:grpSp>
      <p:sp>
        <p:nvSpPr>
          <p:cNvPr id="8" name="Rectángulo 7"/>
          <p:cNvSpPr/>
          <p:nvPr/>
        </p:nvSpPr>
        <p:spPr>
          <a:xfrm>
            <a:off x="9059666" y="110739"/>
            <a:ext cx="305186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600" dirty="0" smtClean="0"/>
              <a:t>Los incendios forestales en España</a:t>
            </a:r>
          </a:p>
        </p:txBody>
      </p:sp>
    </p:spTree>
    <p:extLst>
      <p:ext uri="{BB962C8B-B14F-4D97-AF65-F5344CB8AC3E}">
        <p14:creationId xmlns:p14="http://schemas.microsoft.com/office/powerpoint/2010/main" val="2853699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>
                <a:lumMod val="5000"/>
                <a:lumOff val="95000"/>
              </a:schemeClr>
            </a:gs>
            <a:gs pos="74000">
              <a:schemeClr val="accent2">
                <a:lumMod val="45000"/>
                <a:lumOff val="55000"/>
              </a:schemeClr>
            </a:gs>
            <a:gs pos="83000">
              <a:schemeClr val="accent2">
                <a:lumMod val="45000"/>
                <a:lumOff val="55000"/>
              </a:schemeClr>
            </a:gs>
            <a:gs pos="100000">
              <a:schemeClr val="accent2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o 2"/>
          <p:cNvGrpSpPr/>
          <p:nvPr/>
        </p:nvGrpSpPr>
        <p:grpSpPr>
          <a:xfrm>
            <a:off x="28455" y="34718"/>
            <a:ext cx="5166655" cy="423061"/>
            <a:chOff x="81677" y="99646"/>
            <a:chExt cx="5166655" cy="423061"/>
          </a:xfrm>
        </p:grpSpPr>
        <p:pic>
          <p:nvPicPr>
            <p:cNvPr id="4" name="Imagen 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1677" y="99646"/>
              <a:ext cx="367407" cy="338291"/>
            </a:xfrm>
            <a:prstGeom prst="rect">
              <a:avLst/>
            </a:prstGeom>
          </p:spPr>
        </p:pic>
        <p:sp>
          <p:nvSpPr>
            <p:cNvPr id="5" name="CuadroTexto 4"/>
            <p:cNvSpPr txBox="1"/>
            <p:nvPr/>
          </p:nvSpPr>
          <p:spPr>
            <a:xfrm>
              <a:off x="449084" y="268791"/>
              <a:ext cx="2019928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1050" b="1" dirty="0" smtClean="0">
                  <a:solidFill>
                    <a:schemeClr val="accent1">
                      <a:lumMod val="75000"/>
                    </a:schemeClr>
                  </a:solidFill>
                </a:rPr>
                <a:t>Aula Francisco Morán</a:t>
              </a:r>
              <a:endParaRPr lang="es-ES" sz="1050" b="1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  <p:sp>
          <p:nvSpPr>
            <p:cNvPr id="6" name="CuadroTexto 5"/>
            <p:cNvSpPr txBox="1"/>
            <p:nvPr/>
          </p:nvSpPr>
          <p:spPr>
            <a:xfrm>
              <a:off x="1793941" y="261097"/>
              <a:ext cx="345439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1100" b="1" dirty="0" smtClean="0"/>
                <a:t>Riesgo de incendios forestales: experiencia de AEMET.</a:t>
              </a:r>
              <a:endParaRPr lang="es-ES" sz="1100" b="1" dirty="0"/>
            </a:p>
          </p:txBody>
        </p:sp>
      </p:grpSp>
      <p:sp>
        <p:nvSpPr>
          <p:cNvPr id="7" name="Rectángulo 6"/>
          <p:cNvSpPr/>
          <p:nvPr/>
        </p:nvSpPr>
        <p:spPr>
          <a:xfrm>
            <a:off x="9059666" y="110739"/>
            <a:ext cx="305186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600" dirty="0" smtClean="0"/>
              <a:t>Los incendios forestales en España</a:t>
            </a: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098" y="821004"/>
            <a:ext cx="6894406" cy="2650122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01693" y="3670594"/>
            <a:ext cx="6230430" cy="2658485"/>
          </a:xfrm>
          <a:prstGeom prst="rect">
            <a:avLst/>
          </a:prstGeom>
        </p:spPr>
      </p:pic>
      <p:sp>
        <p:nvSpPr>
          <p:cNvPr id="9" name="CuadroTexto 8"/>
          <p:cNvSpPr txBox="1"/>
          <p:nvPr/>
        </p:nvSpPr>
        <p:spPr>
          <a:xfrm>
            <a:off x="109098" y="6438675"/>
            <a:ext cx="39962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dirty="0" smtClean="0"/>
              <a:t>Fuente: Avance climático nacional de verano de 2022. </a:t>
            </a:r>
            <a:r>
              <a:rPr lang="es-ES" sz="1200" dirty="0" err="1" smtClean="0"/>
              <a:t>Aemet</a:t>
            </a:r>
            <a:endParaRPr lang="es-ES" sz="1200" dirty="0"/>
          </a:p>
        </p:txBody>
      </p:sp>
    </p:spTree>
    <p:extLst>
      <p:ext uri="{BB962C8B-B14F-4D97-AF65-F5344CB8AC3E}">
        <p14:creationId xmlns:p14="http://schemas.microsoft.com/office/powerpoint/2010/main" val="3862769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>
                <a:lumMod val="5000"/>
                <a:lumOff val="95000"/>
              </a:schemeClr>
            </a:gs>
            <a:gs pos="74000">
              <a:schemeClr val="accent2">
                <a:lumMod val="45000"/>
                <a:lumOff val="55000"/>
              </a:schemeClr>
            </a:gs>
            <a:gs pos="83000">
              <a:schemeClr val="accent2">
                <a:lumMod val="45000"/>
                <a:lumOff val="55000"/>
              </a:schemeClr>
            </a:gs>
            <a:gs pos="100000">
              <a:schemeClr val="accent2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o 2"/>
          <p:cNvGrpSpPr/>
          <p:nvPr/>
        </p:nvGrpSpPr>
        <p:grpSpPr>
          <a:xfrm>
            <a:off x="28455" y="34718"/>
            <a:ext cx="5166655" cy="423061"/>
            <a:chOff x="81677" y="99646"/>
            <a:chExt cx="5166655" cy="423061"/>
          </a:xfrm>
        </p:grpSpPr>
        <p:pic>
          <p:nvPicPr>
            <p:cNvPr id="4" name="Imagen 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1677" y="99646"/>
              <a:ext cx="367407" cy="338291"/>
            </a:xfrm>
            <a:prstGeom prst="rect">
              <a:avLst/>
            </a:prstGeom>
          </p:spPr>
        </p:pic>
        <p:sp>
          <p:nvSpPr>
            <p:cNvPr id="5" name="CuadroTexto 4"/>
            <p:cNvSpPr txBox="1"/>
            <p:nvPr/>
          </p:nvSpPr>
          <p:spPr>
            <a:xfrm>
              <a:off x="449084" y="268791"/>
              <a:ext cx="2019928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1050" b="1" dirty="0" smtClean="0">
                  <a:solidFill>
                    <a:schemeClr val="accent1">
                      <a:lumMod val="75000"/>
                    </a:schemeClr>
                  </a:solidFill>
                </a:rPr>
                <a:t>Aula Francisco Morán</a:t>
              </a:r>
              <a:endParaRPr lang="es-ES" sz="1050" b="1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  <p:sp>
          <p:nvSpPr>
            <p:cNvPr id="6" name="CuadroTexto 5"/>
            <p:cNvSpPr txBox="1"/>
            <p:nvPr/>
          </p:nvSpPr>
          <p:spPr>
            <a:xfrm>
              <a:off x="1793941" y="261097"/>
              <a:ext cx="345439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1100" b="1" dirty="0" smtClean="0"/>
                <a:t>Riesgo de incendios forestales: experiencia de AEMET.</a:t>
              </a:r>
              <a:endParaRPr lang="es-ES" sz="1100" b="1" dirty="0"/>
            </a:p>
          </p:txBody>
        </p:sp>
      </p:grpSp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015" y="1896325"/>
            <a:ext cx="5544324" cy="3162741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7125826" y="2694504"/>
            <a:ext cx="4121000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smtClean="0"/>
              <a:t>3 olas de calor durante el verano de 2022: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 smtClean="0"/>
              <a:t>12-18 junio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 smtClean="0"/>
              <a:t>9-26 julio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 smtClean="0"/>
              <a:t>30 julio-14 agosto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dirty="0"/>
          </a:p>
          <a:p>
            <a:r>
              <a:rPr lang="es-ES" dirty="0" smtClean="0"/>
              <a:t>41 días de ola de calor</a:t>
            </a:r>
            <a:endParaRPr lang="es-ES" dirty="0"/>
          </a:p>
        </p:txBody>
      </p:sp>
      <p:sp>
        <p:nvSpPr>
          <p:cNvPr id="8" name="CuadroTexto 7"/>
          <p:cNvSpPr txBox="1"/>
          <p:nvPr/>
        </p:nvSpPr>
        <p:spPr>
          <a:xfrm>
            <a:off x="417646" y="5253742"/>
            <a:ext cx="638129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dirty="0" smtClean="0"/>
              <a:t>Fuente: Olas de calor en España desde 1975 Área de Climatología y Aplicaciones Operativas. </a:t>
            </a:r>
            <a:r>
              <a:rPr lang="es-ES" sz="1200" dirty="0" err="1" smtClean="0"/>
              <a:t>Aemet</a:t>
            </a:r>
            <a:r>
              <a:rPr lang="es-ES" sz="1200" dirty="0" smtClean="0"/>
              <a:t>.</a:t>
            </a:r>
            <a:endParaRPr lang="es-ES" sz="1200" dirty="0"/>
          </a:p>
        </p:txBody>
      </p:sp>
    </p:spTree>
    <p:extLst>
      <p:ext uri="{BB962C8B-B14F-4D97-AF65-F5344CB8AC3E}">
        <p14:creationId xmlns:p14="http://schemas.microsoft.com/office/powerpoint/2010/main" val="1338307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>
                <a:lumMod val="5000"/>
                <a:lumOff val="95000"/>
              </a:schemeClr>
            </a:gs>
            <a:gs pos="74000">
              <a:schemeClr val="accent2">
                <a:lumMod val="45000"/>
                <a:lumOff val="55000"/>
              </a:schemeClr>
            </a:gs>
            <a:gs pos="83000">
              <a:schemeClr val="accent2">
                <a:lumMod val="45000"/>
                <a:lumOff val="55000"/>
              </a:schemeClr>
            </a:gs>
            <a:gs pos="100000">
              <a:schemeClr val="accent2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o 2"/>
          <p:cNvGrpSpPr/>
          <p:nvPr/>
        </p:nvGrpSpPr>
        <p:grpSpPr>
          <a:xfrm>
            <a:off x="28455" y="34718"/>
            <a:ext cx="5166655" cy="423061"/>
            <a:chOff x="81677" y="99646"/>
            <a:chExt cx="5166655" cy="423061"/>
          </a:xfrm>
        </p:grpSpPr>
        <p:pic>
          <p:nvPicPr>
            <p:cNvPr id="4" name="Imagen 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1677" y="99646"/>
              <a:ext cx="367407" cy="338291"/>
            </a:xfrm>
            <a:prstGeom prst="rect">
              <a:avLst/>
            </a:prstGeom>
          </p:spPr>
        </p:pic>
        <p:sp>
          <p:nvSpPr>
            <p:cNvPr id="5" name="CuadroTexto 4"/>
            <p:cNvSpPr txBox="1"/>
            <p:nvPr/>
          </p:nvSpPr>
          <p:spPr>
            <a:xfrm>
              <a:off x="449084" y="268791"/>
              <a:ext cx="2019928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1050" b="1" dirty="0" smtClean="0">
                  <a:solidFill>
                    <a:schemeClr val="accent1">
                      <a:lumMod val="75000"/>
                    </a:schemeClr>
                  </a:solidFill>
                </a:rPr>
                <a:t>Aula Francisco Morán</a:t>
              </a:r>
              <a:endParaRPr lang="es-ES" sz="1050" b="1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  <p:sp>
          <p:nvSpPr>
            <p:cNvPr id="6" name="CuadroTexto 5"/>
            <p:cNvSpPr txBox="1"/>
            <p:nvPr/>
          </p:nvSpPr>
          <p:spPr>
            <a:xfrm>
              <a:off x="1793941" y="261097"/>
              <a:ext cx="345439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1100" b="1" dirty="0" smtClean="0"/>
                <a:t>Riesgo de incendios forestales: experiencia de AEMET.</a:t>
              </a:r>
              <a:endParaRPr lang="es-ES" sz="1100" b="1" dirty="0"/>
            </a:p>
          </p:txBody>
        </p:sp>
      </p:grpSp>
      <p:grpSp>
        <p:nvGrpSpPr>
          <p:cNvPr id="28" name="Grupo 27"/>
          <p:cNvGrpSpPr/>
          <p:nvPr/>
        </p:nvGrpSpPr>
        <p:grpSpPr>
          <a:xfrm>
            <a:off x="1638151" y="1055077"/>
            <a:ext cx="8598802" cy="5327322"/>
            <a:chOff x="393700" y="214313"/>
            <a:chExt cx="9212263" cy="6162675"/>
          </a:xfrm>
        </p:grpSpPr>
        <p:pic>
          <p:nvPicPr>
            <p:cNvPr id="12" name="Picture 9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27625" y="684213"/>
              <a:ext cx="4478338" cy="42005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" name="AutoShape 19"/>
            <p:cNvSpPr>
              <a:spLocks noChangeArrowheads="1"/>
            </p:cNvSpPr>
            <p:nvPr/>
          </p:nvSpPr>
          <p:spPr bwMode="auto">
            <a:xfrm>
              <a:off x="4171950" y="1028700"/>
              <a:ext cx="985838" cy="276225"/>
            </a:xfrm>
            <a:prstGeom prst="rightArrow">
              <a:avLst>
                <a:gd name="adj1" fmla="val 50000"/>
                <a:gd name="adj2" fmla="val 89224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BD3632"/>
                </a:buClr>
                <a:buChar char="•"/>
                <a:defRPr sz="3200">
                  <a:solidFill>
                    <a:srgbClr val="00338D"/>
                  </a:solidFill>
                  <a:latin typeface="Trebuchet MS" panose="020B0603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lr>
                  <a:srgbClr val="BD3632"/>
                </a:buClr>
                <a:buChar char="•"/>
                <a:defRPr sz="2800">
                  <a:solidFill>
                    <a:srgbClr val="00338D"/>
                  </a:solidFill>
                  <a:latin typeface="Trebuchet MS" panose="020B0603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338D"/>
                  </a:solidFill>
                  <a:latin typeface="Trebuchet MS" panose="020B0603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338D"/>
                  </a:solidFill>
                  <a:latin typeface="Trebuchet MS" panose="020B0603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338D"/>
                  </a:solidFill>
                  <a:latin typeface="Trebuchet MS" panose="020B0603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338D"/>
                  </a:solidFill>
                  <a:latin typeface="Trebuchet MS" panose="020B0603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338D"/>
                  </a:solidFill>
                  <a:latin typeface="Trebuchet MS" panose="020B0603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338D"/>
                  </a:solidFill>
                  <a:latin typeface="Trebuchet MS" panose="020B0603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338D"/>
                  </a:solidFill>
                  <a:latin typeface="Trebuchet MS" panose="020B0603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endParaRPr lang="es-ES" altLang="es-ES" sz="1800">
                <a:solidFill>
                  <a:schemeClr val="tx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4" name="AutoShape 20"/>
            <p:cNvSpPr>
              <a:spLocks noChangeArrowheads="1"/>
            </p:cNvSpPr>
            <p:nvPr/>
          </p:nvSpPr>
          <p:spPr bwMode="auto">
            <a:xfrm>
              <a:off x="4159250" y="1901825"/>
              <a:ext cx="985838" cy="276225"/>
            </a:xfrm>
            <a:prstGeom prst="rightArrow">
              <a:avLst>
                <a:gd name="adj1" fmla="val 50000"/>
                <a:gd name="adj2" fmla="val 89224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BD3632"/>
                </a:buClr>
                <a:buChar char="•"/>
                <a:defRPr sz="3200">
                  <a:solidFill>
                    <a:srgbClr val="00338D"/>
                  </a:solidFill>
                  <a:latin typeface="Trebuchet MS" panose="020B0603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lr>
                  <a:srgbClr val="BD3632"/>
                </a:buClr>
                <a:buChar char="•"/>
                <a:defRPr sz="2800">
                  <a:solidFill>
                    <a:srgbClr val="00338D"/>
                  </a:solidFill>
                  <a:latin typeface="Trebuchet MS" panose="020B0603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338D"/>
                  </a:solidFill>
                  <a:latin typeface="Trebuchet MS" panose="020B0603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338D"/>
                  </a:solidFill>
                  <a:latin typeface="Trebuchet MS" panose="020B0603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338D"/>
                  </a:solidFill>
                  <a:latin typeface="Trebuchet MS" panose="020B0603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338D"/>
                  </a:solidFill>
                  <a:latin typeface="Trebuchet MS" panose="020B0603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338D"/>
                  </a:solidFill>
                  <a:latin typeface="Trebuchet MS" panose="020B0603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338D"/>
                  </a:solidFill>
                  <a:latin typeface="Trebuchet MS" panose="020B0603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338D"/>
                  </a:solidFill>
                  <a:latin typeface="Trebuchet MS" panose="020B0603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endParaRPr lang="es-ES" altLang="es-ES" sz="1800">
                <a:solidFill>
                  <a:schemeClr val="tx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5" name="AutoShape 21"/>
            <p:cNvSpPr>
              <a:spLocks noChangeArrowheads="1"/>
            </p:cNvSpPr>
            <p:nvPr/>
          </p:nvSpPr>
          <p:spPr bwMode="auto">
            <a:xfrm>
              <a:off x="4122738" y="3025775"/>
              <a:ext cx="985837" cy="276225"/>
            </a:xfrm>
            <a:prstGeom prst="rightArrow">
              <a:avLst>
                <a:gd name="adj1" fmla="val 50000"/>
                <a:gd name="adj2" fmla="val 89224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BD3632"/>
                </a:buClr>
                <a:buChar char="•"/>
                <a:defRPr sz="3200">
                  <a:solidFill>
                    <a:srgbClr val="00338D"/>
                  </a:solidFill>
                  <a:latin typeface="Trebuchet MS" panose="020B0603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lr>
                  <a:srgbClr val="BD3632"/>
                </a:buClr>
                <a:buChar char="•"/>
                <a:defRPr sz="2800">
                  <a:solidFill>
                    <a:srgbClr val="00338D"/>
                  </a:solidFill>
                  <a:latin typeface="Trebuchet MS" panose="020B0603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338D"/>
                  </a:solidFill>
                  <a:latin typeface="Trebuchet MS" panose="020B0603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338D"/>
                  </a:solidFill>
                  <a:latin typeface="Trebuchet MS" panose="020B0603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338D"/>
                  </a:solidFill>
                  <a:latin typeface="Trebuchet MS" panose="020B0603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338D"/>
                  </a:solidFill>
                  <a:latin typeface="Trebuchet MS" panose="020B0603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338D"/>
                  </a:solidFill>
                  <a:latin typeface="Trebuchet MS" panose="020B0603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338D"/>
                  </a:solidFill>
                  <a:latin typeface="Trebuchet MS" panose="020B0603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338D"/>
                  </a:solidFill>
                  <a:latin typeface="Trebuchet MS" panose="020B0603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endParaRPr lang="es-ES" altLang="es-ES" sz="1800">
                <a:solidFill>
                  <a:schemeClr val="tx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6" name="AutoShape 22"/>
            <p:cNvSpPr>
              <a:spLocks noChangeArrowheads="1"/>
            </p:cNvSpPr>
            <p:nvPr/>
          </p:nvSpPr>
          <p:spPr bwMode="auto">
            <a:xfrm>
              <a:off x="4043363" y="4086225"/>
              <a:ext cx="985837" cy="276225"/>
            </a:xfrm>
            <a:prstGeom prst="rightArrow">
              <a:avLst>
                <a:gd name="adj1" fmla="val 50000"/>
                <a:gd name="adj2" fmla="val 89224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BD3632"/>
                </a:buClr>
                <a:buChar char="•"/>
                <a:defRPr sz="3200">
                  <a:solidFill>
                    <a:srgbClr val="00338D"/>
                  </a:solidFill>
                  <a:latin typeface="Trebuchet MS" panose="020B0603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lr>
                  <a:srgbClr val="BD3632"/>
                </a:buClr>
                <a:buChar char="•"/>
                <a:defRPr sz="2800">
                  <a:solidFill>
                    <a:srgbClr val="00338D"/>
                  </a:solidFill>
                  <a:latin typeface="Trebuchet MS" panose="020B0603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338D"/>
                  </a:solidFill>
                  <a:latin typeface="Trebuchet MS" panose="020B0603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338D"/>
                  </a:solidFill>
                  <a:latin typeface="Trebuchet MS" panose="020B0603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338D"/>
                  </a:solidFill>
                  <a:latin typeface="Trebuchet MS" panose="020B0603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338D"/>
                  </a:solidFill>
                  <a:latin typeface="Trebuchet MS" panose="020B0603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338D"/>
                  </a:solidFill>
                  <a:latin typeface="Trebuchet MS" panose="020B0603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338D"/>
                  </a:solidFill>
                  <a:latin typeface="Trebuchet MS" panose="020B0603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338D"/>
                  </a:solidFill>
                  <a:latin typeface="Trebuchet MS" panose="020B0603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endParaRPr lang="es-ES" altLang="es-ES" sz="1800">
                <a:solidFill>
                  <a:schemeClr val="tx1"/>
                </a:solidFill>
                <a:latin typeface="Arial" panose="020B0604020202020204" pitchFamily="34" charset="0"/>
              </a:endParaRPr>
            </a:p>
          </p:txBody>
        </p:sp>
        <p:pic>
          <p:nvPicPr>
            <p:cNvPr id="17" name="Imagen 2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07225" y="5092700"/>
              <a:ext cx="1624013" cy="1284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8" name="Imagen 3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95450" y="3792538"/>
              <a:ext cx="1441450" cy="1139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9" name="Picture 6" descr="http://www0.inm.es/ww29/INCENDIOS2/mapas_previstos/fc24_HR01.png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27175" y="688975"/>
              <a:ext cx="908050" cy="7175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" name="Picture 8" descr="http://www0.inm.es/ww29/INCENDIOS2/mapas_previstos/fc24_P01.png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0713" y="336550"/>
              <a:ext cx="911225" cy="7207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" name="Picture 10" descr="http://www0.inm.es/ww29/INCENDIOS2/mapas_previstos/fc24_V01.png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57450" y="214313"/>
              <a:ext cx="919163" cy="7254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2" name="Picture 2" descr="http://www0.inm.es/ww29/INCENDIOS2/mapas_previstos/fc72_T03.png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76575" y="684213"/>
              <a:ext cx="914400" cy="7223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3" name="Picture 12" descr="http://www0.inm.es/ww29/INCENDIOS2/mapas_previstos/fc24_FFMC01.png"/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3700" y="1600200"/>
              <a:ext cx="1111250" cy="877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4" name="Picture 2" descr="http://bigdata.aemet.es/bigdatarest/sh/685d5ed2"/>
            <p:cNvPicPr>
              <a:picLocks noChangeAspect="1" noChangeArrowheads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95450" y="1592263"/>
              <a:ext cx="1116013" cy="882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5" name="Picture 4" descr="http://www0.inm.es/ww29/INCENDIOS2/mapas_previstos/fc72_DC03.png"/>
            <p:cNvPicPr>
              <a:picLocks noChangeAspect="1" noChangeArrowheads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06725" y="1587500"/>
              <a:ext cx="1123950" cy="8874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6" name="Picture 2" descr="http://www0.inm.es/ww29/INCENDIOS2/mapas_previstos/fc24_ISI01.png"/>
            <p:cNvPicPr>
              <a:picLocks noChangeAspect="1" noChangeArrowheads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6425" y="2705100"/>
              <a:ext cx="1293813" cy="1022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7" name="Picture 4" descr="http://bigdata.aemet.es/bigdatarest/sh/93e6fe60"/>
            <p:cNvPicPr>
              <a:picLocks noChangeAspect="1" noChangeArrowheads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35225" y="2703513"/>
              <a:ext cx="1295400" cy="10239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0" name="Rectángulo 29"/>
          <p:cNvSpPr/>
          <p:nvPr/>
        </p:nvSpPr>
        <p:spPr>
          <a:xfrm>
            <a:off x="10607112" y="119225"/>
            <a:ext cx="138884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600" dirty="0" smtClean="0"/>
              <a:t>El sistema FWI</a:t>
            </a:r>
          </a:p>
        </p:txBody>
      </p:sp>
    </p:spTree>
    <p:extLst>
      <p:ext uri="{BB962C8B-B14F-4D97-AF65-F5344CB8AC3E}">
        <p14:creationId xmlns:p14="http://schemas.microsoft.com/office/powerpoint/2010/main" val="673066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>
                <a:lumMod val="5000"/>
                <a:lumOff val="95000"/>
              </a:schemeClr>
            </a:gs>
            <a:gs pos="74000">
              <a:schemeClr val="accent2">
                <a:lumMod val="45000"/>
                <a:lumOff val="55000"/>
              </a:schemeClr>
            </a:gs>
            <a:gs pos="83000">
              <a:schemeClr val="accent2">
                <a:lumMod val="45000"/>
                <a:lumOff val="55000"/>
              </a:schemeClr>
            </a:gs>
            <a:gs pos="100000">
              <a:schemeClr val="accent2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o 2"/>
          <p:cNvGrpSpPr/>
          <p:nvPr/>
        </p:nvGrpSpPr>
        <p:grpSpPr>
          <a:xfrm>
            <a:off x="28455" y="34718"/>
            <a:ext cx="5166655" cy="423061"/>
            <a:chOff x="81677" y="99646"/>
            <a:chExt cx="5166655" cy="423061"/>
          </a:xfrm>
        </p:grpSpPr>
        <p:pic>
          <p:nvPicPr>
            <p:cNvPr id="4" name="Imagen 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1677" y="99646"/>
              <a:ext cx="367407" cy="338291"/>
            </a:xfrm>
            <a:prstGeom prst="rect">
              <a:avLst/>
            </a:prstGeom>
          </p:spPr>
        </p:pic>
        <p:sp>
          <p:nvSpPr>
            <p:cNvPr id="5" name="CuadroTexto 4"/>
            <p:cNvSpPr txBox="1"/>
            <p:nvPr/>
          </p:nvSpPr>
          <p:spPr>
            <a:xfrm>
              <a:off x="449084" y="268791"/>
              <a:ext cx="2019928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1050" b="1" dirty="0" smtClean="0">
                  <a:solidFill>
                    <a:schemeClr val="accent1">
                      <a:lumMod val="75000"/>
                    </a:schemeClr>
                  </a:solidFill>
                </a:rPr>
                <a:t>Aula Francisco Morán</a:t>
              </a:r>
              <a:endParaRPr lang="es-ES" sz="1050" b="1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  <p:sp>
          <p:nvSpPr>
            <p:cNvPr id="6" name="CuadroTexto 5"/>
            <p:cNvSpPr txBox="1"/>
            <p:nvPr/>
          </p:nvSpPr>
          <p:spPr>
            <a:xfrm>
              <a:off x="1793941" y="261097"/>
              <a:ext cx="345439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1100" b="1" dirty="0" smtClean="0"/>
                <a:t>Riesgo de incendios forestales: experiencia de AEMET.</a:t>
              </a:r>
              <a:endParaRPr lang="es-ES" sz="1100" b="1" dirty="0"/>
            </a:p>
          </p:txBody>
        </p:sp>
      </p:grpSp>
      <p:sp>
        <p:nvSpPr>
          <p:cNvPr id="7" name="Rectángulo 6"/>
          <p:cNvSpPr/>
          <p:nvPr/>
        </p:nvSpPr>
        <p:spPr>
          <a:xfrm>
            <a:off x="10607112" y="119225"/>
            <a:ext cx="138884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600" dirty="0" smtClean="0"/>
              <a:t>El sistema FWI</a:t>
            </a:r>
          </a:p>
        </p:txBody>
      </p:sp>
      <p:sp>
        <p:nvSpPr>
          <p:cNvPr id="8" name="Text Box 11"/>
          <p:cNvSpPr txBox="1">
            <a:spLocks noChangeArrowheads="1"/>
          </p:cNvSpPr>
          <p:nvPr/>
        </p:nvSpPr>
        <p:spPr bwMode="auto">
          <a:xfrm>
            <a:off x="449714" y="1233488"/>
            <a:ext cx="5464175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BD3632"/>
              </a:buClr>
              <a:buChar char="•"/>
              <a:defRPr sz="3200">
                <a:solidFill>
                  <a:srgbClr val="00338D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BD3632"/>
              </a:buClr>
              <a:buChar char="•"/>
              <a:defRPr sz="2800">
                <a:solidFill>
                  <a:srgbClr val="00338D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338D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338D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338D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338D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338D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338D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338D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just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s-ES" sz="1800" b="1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PENÍNSULA, BALEARES, CEUTA Y MELILLA.</a:t>
            </a:r>
            <a:endParaRPr lang="en-US" altLang="es-ES" sz="18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 eaLnBrk="1" hangingPunct="1">
              <a:spcBef>
                <a:spcPct val="0"/>
              </a:spcBef>
              <a:buClrTx/>
              <a:buFontTx/>
              <a:buNone/>
            </a:pPr>
            <a:endParaRPr lang="en-US" altLang="es-ES" sz="18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s-ES" sz="1800" b="1" dirty="0" err="1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Análisis</a:t>
            </a:r>
            <a:r>
              <a:rPr lang="en-US" altLang="es-ES" sz="1800" dirty="0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s-ES" sz="1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12UTC </a:t>
            </a:r>
          </a:p>
          <a:p>
            <a:pPr algn="just" eaLnBrk="1" hangingPunct="1">
              <a:spcBef>
                <a:spcPct val="0"/>
              </a:spcBef>
              <a:buClrTx/>
              <a:buFontTx/>
              <a:buNone/>
            </a:pPr>
            <a:endParaRPr lang="en-US" altLang="es-ES" sz="18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s-ES" sz="1800" b="1" dirty="0" err="1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Predicción</a:t>
            </a:r>
            <a:r>
              <a:rPr lang="en-US" altLang="es-ES" sz="1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s-ES" sz="18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D+7  </a:t>
            </a:r>
            <a:r>
              <a:rPr lang="en-US" altLang="es-ES" sz="18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r>
              <a:rPr lang="en-US" altLang="es-ES" sz="1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ECMWF 5km</a:t>
            </a:r>
          </a:p>
          <a:p>
            <a:pPr algn="just" eaLnBrk="1" hangingPunct="1">
              <a:spcBef>
                <a:spcPct val="0"/>
              </a:spcBef>
              <a:buClrTx/>
              <a:buFontTx/>
              <a:buNone/>
            </a:pPr>
            <a:endParaRPr lang="en-US" altLang="es-ES" sz="18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  <a:sym typeface="Wingdings" panose="05000000000000000000" pitchFamily="2" charset="2"/>
            </a:endParaRPr>
          </a:p>
          <a:p>
            <a:pPr algn="just" eaLnBrk="1" hangingPunct="1">
              <a:spcBef>
                <a:spcPct val="0"/>
              </a:spcBef>
              <a:buClrTx/>
              <a:buFontTx/>
              <a:buNone/>
            </a:pPr>
            <a:endParaRPr lang="en-US" altLang="es-ES" sz="1800" dirty="0">
              <a:solidFill>
                <a:schemeClr val="tx1"/>
              </a:solidFill>
              <a:latin typeface="Arial" panose="020B0604020202020204" pitchFamily="34" charset="0"/>
              <a:cs typeface="Calibri" panose="020F050202020403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es-ES" sz="1800" dirty="0">
              <a:solidFill>
                <a:schemeClr val="tx1"/>
              </a:solidFill>
              <a:latin typeface="Arial" panose="020B060402020202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Text Box 12"/>
          <p:cNvSpPr txBox="1">
            <a:spLocks noChangeArrowheads="1"/>
          </p:cNvSpPr>
          <p:nvPr/>
        </p:nvSpPr>
        <p:spPr bwMode="auto">
          <a:xfrm>
            <a:off x="282211" y="3914600"/>
            <a:ext cx="6637394" cy="31393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BD3632"/>
              </a:buClr>
              <a:buChar char="•"/>
              <a:defRPr sz="3200">
                <a:solidFill>
                  <a:srgbClr val="00338D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BD3632"/>
              </a:buClr>
              <a:buChar char="•"/>
              <a:defRPr sz="2800">
                <a:solidFill>
                  <a:srgbClr val="00338D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338D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338D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338D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338D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338D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338D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338D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just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s-ES" sz="18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CANARIAS</a:t>
            </a:r>
          </a:p>
          <a:p>
            <a:pPr algn="just" eaLnBrk="1" hangingPunct="1">
              <a:spcBef>
                <a:spcPct val="0"/>
              </a:spcBef>
              <a:buClrTx/>
              <a:buFontTx/>
              <a:buNone/>
            </a:pPr>
            <a:endParaRPr lang="en-US" altLang="es-ES" sz="18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s-ES" sz="1800" b="1" dirty="0" err="1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Análisis</a:t>
            </a:r>
            <a:r>
              <a:rPr lang="en-US" altLang="es-ES" sz="1800" dirty="0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s-ES" sz="1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12UTC</a:t>
            </a:r>
          </a:p>
          <a:p>
            <a:pPr algn="just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s-ES" sz="1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algn="just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s-ES" sz="1800" b="1" dirty="0" err="1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Predicción</a:t>
            </a:r>
            <a:r>
              <a:rPr lang="en-US" altLang="es-ES" sz="1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s-ES" sz="18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D+7</a:t>
            </a:r>
            <a:r>
              <a:rPr lang="en-US" altLang="es-ES" sz="18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r>
              <a:rPr lang="en-US" altLang="es-ES" sz="1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ECMWF 5km</a:t>
            </a:r>
          </a:p>
          <a:p>
            <a:pPr algn="just" eaLnBrk="1" hangingPunct="1">
              <a:spcBef>
                <a:spcPct val="0"/>
              </a:spcBef>
              <a:buClrTx/>
              <a:buFontTx/>
              <a:buNone/>
            </a:pPr>
            <a:endParaRPr lang="en-US" altLang="es-ES" sz="18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 eaLnBrk="1" hangingPunct="1">
              <a:spcBef>
                <a:spcPct val="0"/>
              </a:spcBef>
              <a:buClrTx/>
              <a:buFontTx/>
              <a:buNone/>
            </a:pPr>
            <a:endParaRPr lang="en-US" altLang="es-ES" sz="18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s-ES" sz="1800" b="1" dirty="0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FWI:</a:t>
            </a:r>
            <a:r>
              <a:rPr lang="en-US" altLang="es-ES" sz="1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s-ES" sz="18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índice</a:t>
            </a:r>
            <a:r>
              <a:rPr lang="en-US" altLang="es-ES" sz="1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s-ES" sz="18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acumulativo</a:t>
            </a:r>
            <a:r>
              <a:rPr lang="en-US" altLang="es-ES" sz="1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altLang="es-ES" sz="18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Tiene</a:t>
            </a:r>
            <a:r>
              <a:rPr lang="en-US" altLang="es-ES" sz="1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s-ES" sz="18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</a:t>
            </a:r>
            <a:r>
              <a:rPr lang="en-US" altLang="es-ES" sz="1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s-ES" sz="18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cuenta</a:t>
            </a:r>
            <a:r>
              <a:rPr lang="en-US" altLang="es-ES" sz="1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s-ES" sz="18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los</a:t>
            </a:r>
            <a:r>
              <a:rPr lang="en-US" altLang="es-ES" sz="1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s-ES" sz="18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valores</a:t>
            </a:r>
            <a:r>
              <a:rPr lang="en-US" altLang="es-ES" sz="1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del </a:t>
            </a:r>
            <a:r>
              <a:rPr lang="en-US" altLang="es-ES" sz="18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día</a:t>
            </a:r>
            <a:r>
              <a:rPr lang="en-US" altLang="es-ES" sz="1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anterior</a:t>
            </a:r>
          </a:p>
          <a:p>
            <a:pPr algn="just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s-ES" sz="1800" b="1" dirty="0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     </a:t>
            </a:r>
          </a:p>
          <a:p>
            <a:pPr algn="just" eaLnBrk="1" hangingPunct="1">
              <a:spcBef>
                <a:spcPct val="0"/>
              </a:spcBef>
              <a:buClrTx/>
              <a:buFontTx/>
              <a:buNone/>
            </a:pPr>
            <a:endParaRPr lang="en-US" altLang="es-ES" sz="18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s-ES" sz="1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	</a:t>
            </a:r>
            <a:endParaRPr lang="en-US" altLang="es-ES" sz="1800" dirty="0">
              <a:solidFill>
                <a:schemeClr val="tx1"/>
              </a:solidFill>
              <a:latin typeface="Arial" panose="020B0604020202020204" pitchFamily="34" charset="0"/>
              <a:cs typeface="Calibri" panose="020F0502020204030204" pitchFamily="34" charset="0"/>
            </a:endParaRPr>
          </a:p>
        </p:txBody>
      </p:sp>
      <p:pic>
        <p:nvPicPr>
          <p:cNvPr id="33794" name="Picture 2" descr="http://www0.inm.es/wwl/INCENDIOSWEB/mapas_analisis/riesgo_0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2129" y="1233488"/>
            <a:ext cx="3393812" cy="2681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796" name="Picture 4" descr="http://www0.inm.es/wwl/INCENDIOSWEB/Canarias/mapas_analisis_CAN/riesgo_0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5632" y="4389031"/>
            <a:ext cx="3819198" cy="2062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9035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>
                <a:lumMod val="5000"/>
                <a:lumOff val="95000"/>
              </a:schemeClr>
            </a:gs>
            <a:gs pos="74000">
              <a:schemeClr val="accent2">
                <a:lumMod val="45000"/>
                <a:lumOff val="55000"/>
              </a:schemeClr>
            </a:gs>
            <a:gs pos="83000">
              <a:schemeClr val="accent2">
                <a:lumMod val="45000"/>
                <a:lumOff val="55000"/>
              </a:schemeClr>
            </a:gs>
            <a:gs pos="100000">
              <a:schemeClr val="accent2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o 2"/>
          <p:cNvGrpSpPr/>
          <p:nvPr/>
        </p:nvGrpSpPr>
        <p:grpSpPr>
          <a:xfrm>
            <a:off x="28455" y="34718"/>
            <a:ext cx="5166655" cy="423061"/>
            <a:chOff x="81677" y="99646"/>
            <a:chExt cx="5166655" cy="423061"/>
          </a:xfrm>
        </p:grpSpPr>
        <p:pic>
          <p:nvPicPr>
            <p:cNvPr id="4" name="Imagen 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1677" y="99646"/>
              <a:ext cx="367407" cy="338291"/>
            </a:xfrm>
            <a:prstGeom prst="rect">
              <a:avLst/>
            </a:prstGeom>
          </p:spPr>
        </p:pic>
        <p:sp>
          <p:nvSpPr>
            <p:cNvPr id="5" name="CuadroTexto 4"/>
            <p:cNvSpPr txBox="1"/>
            <p:nvPr/>
          </p:nvSpPr>
          <p:spPr>
            <a:xfrm>
              <a:off x="449084" y="268791"/>
              <a:ext cx="2019928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1050" b="1" dirty="0" smtClean="0">
                  <a:solidFill>
                    <a:schemeClr val="accent1">
                      <a:lumMod val="75000"/>
                    </a:schemeClr>
                  </a:solidFill>
                </a:rPr>
                <a:t>Aula Francisco Morán</a:t>
              </a:r>
              <a:endParaRPr lang="es-ES" sz="1050" b="1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  <p:sp>
          <p:nvSpPr>
            <p:cNvPr id="6" name="CuadroTexto 5"/>
            <p:cNvSpPr txBox="1"/>
            <p:nvPr/>
          </p:nvSpPr>
          <p:spPr>
            <a:xfrm>
              <a:off x="1793941" y="261097"/>
              <a:ext cx="345439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1100" b="1" dirty="0" smtClean="0"/>
                <a:t>Riesgo de incendios forestales: experiencia de AEMET.</a:t>
              </a:r>
              <a:endParaRPr lang="es-ES" sz="1100" b="1" dirty="0"/>
            </a:p>
          </p:txBody>
        </p:sp>
      </p:grpSp>
      <p:sp>
        <p:nvSpPr>
          <p:cNvPr id="7" name="Rectangle 11"/>
          <p:cNvSpPr>
            <a:spLocks noChangeArrowheads="1"/>
          </p:cNvSpPr>
          <p:nvPr/>
        </p:nvSpPr>
        <p:spPr bwMode="auto">
          <a:xfrm>
            <a:off x="4379801" y="1324294"/>
            <a:ext cx="6457950" cy="1077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lr>
                <a:srgbClr val="BD3632"/>
              </a:buClr>
              <a:buChar char="•"/>
              <a:defRPr sz="3200">
                <a:solidFill>
                  <a:srgbClr val="00338D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BD3632"/>
              </a:buClr>
              <a:buChar char="•"/>
              <a:defRPr sz="2800">
                <a:solidFill>
                  <a:srgbClr val="00338D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338D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338D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338D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338D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338D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338D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338D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s-ES" altLang="es-ES" sz="16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FFMC</a:t>
            </a:r>
            <a:r>
              <a:rPr lang="es-ES" altLang="es-ES" sz="1600" b="1" dirty="0">
                <a:solidFill>
                  <a:srgbClr val="0066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Estima el contenido de humedad de los combustibles finos muertos y la materia orgánica de una capa del suelo de una profundidad de 1.2 cm aproximadamente.</a:t>
            </a:r>
          </a:p>
          <a:p>
            <a:pPr eaLnBrk="1" hangingPunct="1">
              <a:spcBef>
                <a:spcPct val="0"/>
              </a:spcBef>
              <a:buClrTx/>
            </a:pPr>
            <a:endParaRPr lang="es-ES" altLang="es-ES" sz="1600" dirty="0">
              <a:solidFill>
                <a:srgbClr val="0066FF"/>
              </a:solidFill>
              <a:cs typeface="Calibri" panose="020F0502020204030204" pitchFamily="34" charset="0"/>
            </a:endParaRPr>
          </a:p>
        </p:txBody>
      </p:sp>
      <p:pic>
        <p:nvPicPr>
          <p:cNvPr id="8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0625" y="787979"/>
            <a:ext cx="2824162" cy="2651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upo 1"/>
          <p:cNvGrpSpPr/>
          <p:nvPr/>
        </p:nvGrpSpPr>
        <p:grpSpPr>
          <a:xfrm>
            <a:off x="1602041" y="3689406"/>
            <a:ext cx="5164138" cy="2709863"/>
            <a:chOff x="844550" y="3013075"/>
            <a:chExt cx="5164138" cy="2709863"/>
          </a:xfrm>
        </p:grpSpPr>
        <p:pic>
          <p:nvPicPr>
            <p:cNvPr id="9" name="Picture 4" descr="http://www0.inm.es/ww29/INCENDIOS2/mapas_previstos/fc24_T01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44550" y="3419475"/>
              <a:ext cx="1314450" cy="10398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6" descr="http://www0.inm.es/ww29/INCENDIOS2/mapas_previstos/fc24_HR01.png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28863" y="3013075"/>
              <a:ext cx="1350962" cy="1066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" name="Picture 8" descr="http://www0.inm.es/ww29/INCENDIOS2/mapas_previstos/fc24_P01.png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58875" y="4646613"/>
              <a:ext cx="1362075" cy="1076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2" name="Picture 10" descr="http://www0.inm.es/ww29/INCENDIOS2/mapas_previstos/fc24_V01.png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24150" y="4410075"/>
              <a:ext cx="1393825" cy="1100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" name="Flecha derecha 13"/>
            <p:cNvSpPr/>
            <p:nvPr/>
          </p:nvSpPr>
          <p:spPr>
            <a:xfrm>
              <a:off x="4243388" y="4040188"/>
              <a:ext cx="1765300" cy="277812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s-ES"/>
            </a:p>
          </p:txBody>
        </p:sp>
      </p:grpSp>
      <p:pic>
        <p:nvPicPr>
          <p:cNvPr id="32770" name="Picture 2" descr="http://www0.inm.es/wwl/INCENDIOSWEB/mapas_analisis/FFMC_0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6186" y="3318258"/>
            <a:ext cx="3539900" cy="27965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Rectángulo 15"/>
          <p:cNvSpPr/>
          <p:nvPr/>
        </p:nvSpPr>
        <p:spPr>
          <a:xfrm>
            <a:off x="10607112" y="119225"/>
            <a:ext cx="138884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600" dirty="0" smtClean="0"/>
              <a:t>El sistema FWI</a:t>
            </a:r>
          </a:p>
        </p:txBody>
      </p:sp>
    </p:spTree>
    <p:extLst>
      <p:ext uri="{BB962C8B-B14F-4D97-AF65-F5344CB8AC3E}">
        <p14:creationId xmlns:p14="http://schemas.microsoft.com/office/powerpoint/2010/main" val="1999717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>
                <a:lumMod val="5000"/>
                <a:lumOff val="95000"/>
              </a:schemeClr>
            </a:gs>
            <a:gs pos="74000">
              <a:schemeClr val="accent2">
                <a:lumMod val="45000"/>
                <a:lumOff val="55000"/>
              </a:schemeClr>
            </a:gs>
            <a:gs pos="83000">
              <a:schemeClr val="accent2">
                <a:lumMod val="45000"/>
                <a:lumOff val="55000"/>
              </a:schemeClr>
            </a:gs>
            <a:gs pos="100000">
              <a:schemeClr val="accent2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o 2"/>
          <p:cNvGrpSpPr/>
          <p:nvPr/>
        </p:nvGrpSpPr>
        <p:grpSpPr>
          <a:xfrm>
            <a:off x="28455" y="34718"/>
            <a:ext cx="5166655" cy="423061"/>
            <a:chOff x="81677" y="99646"/>
            <a:chExt cx="5166655" cy="423061"/>
          </a:xfrm>
        </p:grpSpPr>
        <p:pic>
          <p:nvPicPr>
            <p:cNvPr id="4" name="Imagen 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1677" y="99646"/>
              <a:ext cx="367407" cy="338291"/>
            </a:xfrm>
            <a:prstGeom prst="rect">
              <a:avLst/>
            </a:prstGeom>
          </p:spPr>
        </p:pic>
        <p:sp>
          <p:nvSpPr>
            <p:cNvPr id="5" name="CuadroTexto 4"/>
            <p:cNvSpPr txBox="1"/>
            <p:nvPr/>
          </p:nvSpPr>
          <p:spPr>
            <a:xfrm>
              <a:off x="449084" y="268791"/>
              <a:ext cx="2019928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1050" b="1" dirty="0" smtClean="0">
                  <a:solidFill>
                    <a:schemeClr val="accent1">
                      <a:lumMod val="75000"/>
                    </a:schemeClr>
                  </a:solidFill>
                </a:rPr>
                <a:t>Aula Francisco Morán</a:t>
              </a:r>
              <a:endParaRPr lang="es-ES" sz="1050" b="1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  <p:sp>
          <p:nvSpPr>
            <p:cNvPr id="6" name="CuadroTexto 5"/>
            <p:cNvSpPr txBox="1"/>
            <p:nvPr/>
          </p:nvSpPr>
          <p:spPr>
            <a:xfrm>
              <a:off x="1793941" y="261097"/>
              <a:ext cx="345439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1100" b="1" dirty="0" smtClean="0"/>
                <a:t>Riesgo de incendios forestales: experiencia de AEMET.</a:t>
              </a:r>
              <a:endParaRPr lang="es-ES" sz="1100" b="1" dirty="0"/>
            </a:p>
          </p:txBody>
        </p:sp>
      </p:grpSp>
      <p:pic>
        <p:nvPicPr>
          <p:cNvPr id="7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158" y="687387"/>
            <a:ext cx="2824162" cy="2649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11"/>
          <p:cNvSpPr>
            <a:spLocks noChangeArrowheads="1"/>
          </p:cNvSpPr>
          <p:nvPr/>
        </p:nvSpPr>
        <p:spPr bwMode="auto">
          <a:xfrm>
            <a:off x="2998788" y="782638"/>
            <a:ext cx="6192837" cy="1077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lr>
                <a:srgbClr val="BD3632"/>
              </a:buClr>
              <a:buChar char="•"/>
              <a:defRPr sz="3200">
                <a:solidFill>
                  <a:srgbClr val="00338D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BD3632"/>
              </a:buClr>
              <a:buChar char="•"/>
              <a:defRPr sz="2800">
                <a:solidFill>
                  <a:srgbClr val="00338D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338D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338D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338D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338D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338D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338D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338D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just">
              <a:spcBef>
                <a:spcPct val="0"/>
              </a:spcBef>
              <a:buClrTx/>
              <a:buFontTx/>
              <a:buNone/>
            </a:pPr>
            <a:r>
              <a:rPr lang="es-ES" altLang="es-ES" sz="1600" b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DMC</a:t>
            </a:r>
            <a:r>
              <a:rPr lang="es-ES" altLang="es-ES" sz="1600" b="1">
                <a:solidFill>
                  <a:srgbClr val="0066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Estima el contenido de humedad de los combustibles con un diámetro entre 3.8 y 7.6 cm y de la materia orgánica de una capa de suelo hasta una profundidad de 7 cm aproximadamente. Humedad del mantillo.</a:t>
            </a:r>
          </a:p>
        </p:txBody>
      </p:sp>
      <p:pic>
        <p:nvPicPr>
          <p:cNvPr id="9" name="Picture 4" descr="http://www0.inm.es/ww29/INCENDIOS2/mapas_previstos/fc24_T0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4275" y="3905250"/>
            <a:ext cx="1314450" cy="1039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6" descr="http://www0.inm.es/ww29/INCENDIOS2/mapas_previstos/fc24_HR01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9856" y="3415216"/>
            <a:ext cx="1350962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8" descr="http://www0.inm.es/ww29/INCENDIOS2/mapas_previstos/fc24_P01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1840" y="5085769"/>
            <a:ext cx="1362075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2" descr="http://bigdata.aemet.es/bigdatarest/sh/685d5ed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5200" y="3311525"/>
            <a:ext cx="3213100" cy="2538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Flecha derecha 12"/>
          <p:cNvSpPr/>
          <p:nvPr/>
        </p:nvSpPr>
        <p:spPr>
          <a:xfrm>
            <a:off x="4171950" y="4635500"/>
            <a:ext cx="1435100" cy="2159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/>
          </a:p>
        </p:txBody>
      </p:sp>
      <p:sp>
        <p:nvSpPr>
          <p:cNvPr id="14" name="Rectángulo 13"/>
          <p:cNvSpPr/>
          <p:nvPr/>
        </p:nvSpPr>
        <p:spPr>
          <a:xfrm>
            <a:off x="10607112" y="119225"/>
            <a:ext cx="138884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600" dirty="0" smtClean="0"/>
              <a:t>El sistema FWI</a:t>
            </a:r>
          </a:p>
        </p:txBody>
      </p:sp>
    </p:spTree>
    <p:extLst>
      <p:ext uri="{BB962C8B-B14F-4D97-AF65-F5344CB8AC3E}">
        <p14:creationId xmlns:p14="http://schemas.microsoft.com/office/powerpoint/2010/main" val="2045536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>
                <a:lumMod val="5000"/>
                <a:lumOff val="95000"/>
              </a:schemeClr>
            </a:gs>
            <a:gs pos="74000">
              <a:schemeClr val="accent2">
                <a:lumMod val="45000"/>
                <a:lumOff val="55000"/>
              </a:schemeClr>
            </a:gs>
            <a:gs pos="83000">
              <a:schemeClr val="accent2">
                <a:lumMod val="45000"/>
                <a:lumOff val="55000"/>
              </a:schemeClr>
            </a:gs>
            <a:gs pos="100000">
              <a:schemeClr val="accent2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o 2"/>
          <p:cNvGrpSpPr/>
          <p:nvPr/>
        </p:nvGrpSpPr>
        <p:grpSpPr>
          <a:xfrm>
            <a:off x="28455" y="34718"/>
            <a:ext cx="5166655" cy="423061"/>
            <a:chOff x="81677" y="99646"/>
            <a:chExt cx="5166655" cy="423061"/>
          </a:xfrm>
        </p:grpSpPr>
        <p:pic>
          <p:nvPicPr>
            <p:cNvPr id="4" name="Imagen 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1677" y="99646"/>
              <a:ext cx="367407" cy="338291"/>
            </a:xfrm>
            <a:prstGeom prst="rect">
              <a:avLst/>
            </a:prstGeom>
          </p:spPr>
        </p:pic>
        <p:sp>
          <p:nvSpPr>
            <p:cNvPr id="5" name="CuadroTexto 4"/>
            <p:cNvSpPr txBox="1"/>
            <p:nvPr/>
          </p:nvSpPr>
          <p:spPr>
            <a:xfrm>
              <a:off x="449084" y="268791"/>
              <a:ext cx="2019928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1050" b="1" dirty="0" smtClean="0">
                  <a:solidFill>
                    <a:schemeClr val="accent1">
                      <a:lumMod val="75000"/>
                    </a:schemeClr>
                  </a:solidFill>
                </a:rPr>
                <a:t>Aula Francisco Morán</a:t>
              </a:r>
              <a:endParaRPr lang="es-ES" sz="1050" b="1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  <p:sp>
          <p:nvSpPr>
            <p:cNvPr id="6" name="CuadroTexto 5"/>
            <p:cNvSpPr txBox="1"/>
            <p:nvPr/>
          </p:nvSpPr>
          <p:spPr>
            <a:xfrm>
              <a:off x="1793941" y="261097"/>
              <a:ext cx="345439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1100" b="1" dirty="0" smtClean="0"/>
                <a:t>Riesgo de incendios forestales: experiencia de AEMET.</a:t>
              </a:r>
              <a:endParaRPr lang="es-ES" sz="1100" b="1" dirty="0"/>
            </a:p>
          </p:txBody>
        </p:sp>
      </p:grpSp>
      <p:pic>
        <p:nvPicPr>
          <p:cNvPr id="8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158" y="626924"/>
            <a:ext cx="2824162" cy="2649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11"/>
          <p:cNvSpPr>
            <a:spLocks noChangeArrowheads="1"/>
          </p:cNvSpPr>
          <p:nvPr/>
        </p:nvSpPr>
        <p:spPr bwMode="auto">
          <a:xfrm>
            <a:off x="2998788" y="757238"/>
            <a:ext cx="6342062" cy="87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lr>
                <a:srgbClr val="BD3632"/>
              </a:buClr>
              <a:buChar char="•"/>
              <a:defRPr sz="3200">
                <a:solidFill>
                  <a:srgbClr val="00338D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BD3632"/>
              </a:buClr>
              <a:buChar char="•"/>
              <a:defRPr sz="2800">
                <a:solidFill>
                  <a:srgbClr val="00338D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338D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338D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338D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338D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338D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338D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338D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just">
              <a:spcBef>
                <a:spcPct val="0"/>
              </a:spcBef>
              <a:buClrTx/>
              <a:buFontTx/>
              <a:buNone/>
            </a:pPr>
            <a:r>
              <a:rPr lang="es-ES" altLang="es-ES" sz="1600" b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DC</a:t>
            </a:r>
            <a:r>
              <a:rPr lang="es-ES" altLang="es-ES" sz="1600" b="1">
                <a:solidFill>
                  <a:srgbClr val="0066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Estima el contenido de humedad de los combustibles con un diámetro entre 12.7 y 17.8 cm y de la materia orgánica de una capa de suelo hasta una profundidad de 18 cm aproximadamente.</a:t>
            </a:r>
            <a:r>
              <a:rPr lang="es-ES" altLang="es-ES" sz="1800" b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10" name="Picture 8" descr="http://www0.inm.es/ww29/INCENDIOS2/mapas_previstos/fc24_P0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0047" y="4980504"/>
            <a:ext cx="1651000" cy="1304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" descr="http://www0.inm.es/ww29/INCENDIOS2/mapas_previstos/fc72_T03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4963" y="3530377"/>
            <a:ext cx="1671637" cy="132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4" descr="http://www0.inm.es/ww29/INCENDIOS2/mapas_previstos/fc72_DC03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2150" y="3205163"/>
            <a:ext cx="3322638" cy="2624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Flecha derecha 12"/>
          <p:cNvSpPr/>
          <p:nvPr/>
        </p:nvSpPr>
        <p:spPr>
          <a:xfrm>
            <a:off x="3600450" y="4387850"/>
            <a:ext cx="1524000" cy="2159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/>
          </a:p>
        </p:txBody>
      </p:sp>
      <p:sp>
        <p:nvSpPr>
          <p:cNvPr id="14" name="Rectángulo 13"/>
          <p:cNvSpPr/>
          <p:nvPr/>
        </p:nvSpPr>
        <p:spPr>
          <a:xfrm>
            <a:off x="10607112" y="119225"/>
            <a:ext cx="138884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600" dirty="0" smtClean="0"/>
              <a:t>El sistema FWI</a:t>
            </a:r>
          </a:p>
        </p:txBody>
      </p:sp>
    </p:spTree>
    <p:extLst>
      <p:ext uri="{BB962C8B-B14F-4D97-AF65-F5344CB8AC3E}">
        <p14:creationId xmlns:p14="http://schemas.microsoft.com/office/powerpoint/2010/main" val="577663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>
                <a:lumMod val="5000"/>
                <a:lumOff val="95000"/>
              </a:schemeClr>
            </a:gs>
            <a:gs pos="74000">
              <a:schemeClr val="accent2">
                <a:lumMod val="45000"/>
                <a:lumOff val="55000"/>
              </a:schemeClr>
            </a:gs>
            <a:gs pos="83000">
              <a:schemeClr val="accent2">
                <a:lumMod val="45000"/>
                <a:lumOff val="55000"/>
              </a:schemeClr>
            </a:gs>
            <a:gs pos="100000">
              <a:schemeClr val="accent2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o 2"/>
          <p:cNvGrpSpPr/>
          <p:nvPr/>
        </p:nvGrpSpPr>
        <p:grpSpPr>
          <a:xfrm>
            <a:off x="28455" y="34718"/>
            <a:ext cx="5166655" cy="423061"/>
            <a:chOff x="81677" y="99646"/>
            <a:chExt cx="5166655" cy="423061"/>
          </a:xfrm>
        </p:grpSpPr>
        <p:pic>
          <p:nvPicPr>
            <p:cNvPr id="4" name="Imagen 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1677" y="99646"/>
              <a:ext cx="367407" cy="338291"/>
            </a:xfrm>
            <a:prstGeom prst="rect">
              <a:avLst/>
            </a:prstGeom>
          </p:spPr>
        </p:pic>
        <p:sp>
          <p:nvSpPr>
            <p:cNvPr id="5" name="CuadroTexto 4"/>
            <p:cNvSpPr txBox="1"/>
            <p:nvPr/>
          </p:nvSpPr>
          <p:spPr>
            <a:xfrm>
              <a:off x="449084" y="268791"/>
              <a:ext cx="2019928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1050" b="1" dirty="0" smtClean="0">
                  <a:solidFill>
                    <a:schemeClr val="accent1">
                      <a:lumMod val="75000"/>
                    </a:schemeClr>
                  </a:solidFill>
                </a:rPr>
                <a:t>Aula Francisco Morán</a:t>
              </a:r>
              <a:endParaRPr lang="es-ES" sz="1050" b="1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  <p:sp>
          <p:nvSpPr>
            <p:cNvPr id="6" name="CuadroTexto 5"/>
            <p:cNvSpPr txBox="1"/>
            <p:nvPr/>
          </p:nvSpPr>
          <p:spPr>
            <a:xfrm>
              <a:off x="1793941" y="261097"/>
              <a:ext cx="345439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1100" b="1" dirty="0" smtClean="0"/>
                <a:t>Riesgo de incendios forestales: experiencia de AEMET.</a:t>
              </a:r>
              <a:endParaRPr lang="es-ES" sz="1100" b="1" dirty="0"/>
            </a:p>
          </p:txBody>
        </p:sp>
      </p:grpSp>
      <p:pic>
        <p:nvPicPr>
          <p:cNvPr id="7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9951" y="569118"/>
            <a:ext cx="2824162" cy="2649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12"/>
          <p:cNvSpPr>
            <a:spLocks noChangeArrowheads="1"/>
          </p:cNvSpPr>
          <p:nvPr/>
        </p:nvSpPr>
        <p:spPr bwMode="auto">
          <a:xfrm>
            <a:off x="4462679" y="1067594"/>
            <a:ext cx="64071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lr>
                <a:srgbClr val="BD3632"/>
              </a:buClr>
              <a:buChar char="•"/>
              <a:defRPr sz="3200">
                <a:solidFill>
                  <a:srgbClr val="00338D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BD3632"/>
              </a:buClr>
              <a:buChar char="•"/>
              <a:defRPr sz="2800">
                <a:solidFill>
                  <a:srgbClr val="00338D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338D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338D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338D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338D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338D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338D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338D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just">
              <a:spcBef>
                <a:spcPct val="0"/>
              </a:spcBef>
              <a:buClrTx/>
              <a:buFontTx/>
              <a:buNone/>
            </a:pPr>
            <a:r>
              <a:rPr lang="es-ES" altLang="es-ES" sz="16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ISI</a:t>
            </a:r>
            <a:r>
              <a:rPr lang="es-ES" altLang="es-ES" sz="1600" b="1" dirty="0">
                <a:solidFill>
                  <a:srgbClr val="0066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Estima la velocidad de propagación inicial. Combina el valor del subíndice FFMC y el valor de la intensidad del viento.</a:t>
            </a:r>
          </a:p>
        </p:txBody>
      </p:sp>
      <p:pic>
        <p:nvPicPr>
          <p:cNvPr id="9" name="Picture 2" descr="http://www0.inm.es/ww29/INCENDIOS2/mapas_previstos/fc24_ISI0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0450" y="3001963"/>
            <a:ext cx="3459163" cy="2733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4" descr="http://www0.inm.es/ww29/INCENDIOS2/mapas_previstos/fc24_FFMC01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4291" y="3319670"/>
            <a:ext cx="2112962" cy="1668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6" descr="http://www0.inm.es/ww29/INCENDIOS2/mapas_previstos/fc24_V01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0652" y="5089146"/>
            <a:ext cx="2205038" cy="1741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Flecha derecha 11"/>
          <p:cNvSpPr/>
          <p:nvPr/>
        </p:nvSpPr>
        <p:spPr>
          <a:xfrm>
            <a:off x="3816350" y="4216400"/>
            <a:ext cx="1917700" cy="228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/>
          </a:p>
        </p:txBody>
      </p:sp>
      <p:sp>
        <p:nvSpPr>
          <p:cNvPr id="13" name="Rectángulo 12"/>
          <p:cNvSpPr/>
          <p:nvPr/>
        </p:nvSpPr>
        <p:spPr>
          <a:xfrm>
            <a:off x="10607112" y="119225"/>
            <a:ext cx="138884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600" dirty="0" smtClean="0"/>
              <a:t>El sistema FWI</a:t>
            </a:r>
          </a:p>
        </p:txBody>
      </p:sp>
    </p:spTree>
    <p:extLst>
      <p:ext uri="{BB962C8B-B14F-4D97-AF65-F5344CB8AC3E}">
        <p14:creationId xmlns:p14="http://schemas.microsoft.com/office/powerpoint/2010/main" val="2804913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>
                <a:lumMod val="5000"/>
                <a:lumOff val="95000"/>
              </a:schemeClr>
            </a:gs>
            <a:gs pos="74000">
              <a:schemeClr val="accent2">
                <a:lumMod val="45000"/>
                <a:lumOff val="55000"/>
              </a:schemeClr>
            </a:gs>
            <a:gs pos="83000">
              <a:schemeClr val="accent2">
                <a:lumMod val="45000"/>
                <a:lumOff val="55000"/>
              </a:schemeClr>
            </a:gs>
            <a:gs pos="100000">
              <a:schemeClr val="accent2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o 2"/>
          <p:cNvGrpSpPr/>
          <p:nvPr/>
        </p:nvGrpSpPr>
        <p:grpSpPr>
          <a:xfrm>
            <a:off x="28455" y="34718"/>
            <a:ext cx="5166655" cy="423061"/>
            <a:chOff x="81677" y="99646"/>
            <a:chExt cx="5166655" cy="423061"/>
          </a:xfrm>
        </p:grpSpPr>
        <p:pic>
          <p:nvPicPr>
            <p:cNvPr id="4" name="Imagen 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1677" y="99646"/>
              <a:ext cx="367407" cy="338291"/>
            </a:xfrm>
            <a:prstGeom prst="rect">
              <a:avLst/>
            </a:prstGeom>
          </p:spPr>
        </p:pic>
        <p:sp>
          <p:nvSpPr>
            <p:cNvPr id="5" name="CuadroTexto 4"/>
            <p:cNvSpPr txBox="1"/>
            <p:nvPr/>
          </p:nvSpPr>
          <p:spPr>
            <a:xfrm>
              <a:off x="449084" y="268791"/>
              <a:ext cx="2019928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1050" b="1" dirty="0" smtClean="0">
                  <a:solidFill>
                    <a:schemeClr val="accent1">
                      <a:lumMod val="75000"/>
                    </a:schemeClr>
                  </a:solidFill>
                </a:rPr>
                <a:t>Aula Francisco Morán</a:t>
              </a:r>
              <a:endParaRPr lang="es-ES" sz="1050" b="1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  <p:sp>
          <p:nvSpPr>
            <p:cNvPr id="6" name="CuadroTexto 5"/>
            <p:cNvSpPr txBox="1"/>
            <p:nvPr/>
          </p:nvSpPr>
          <p:spPr>
            <a:xfrm>
              <a:off x="1793941" y="261097"/>
              <a:ext cx="345439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1100" b="1" dirty="0" smtClean="0"/>
                <a:t>Riesgo de incendios forestales: experiencia de AEMET.</a:t>
              </a:r>
              <a:endParaRPr lang="es-ES" sz="1100" b="1" dirty="0"/>
            </a:p>
          </p:txBody>
        </p:sp>
      </p:grpSp>
      <p:pic>
        <p:nvPicPr>
          <p:cNvPr id="8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4800" y="694531"/>
            <a:ext cx="2824162" cy="2649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4" descr="http://bigdata.aemet.es/bigdatarest/sh/93e6fe6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7475" y="3036888"/>
            <a:ext cx="3019425" cy="2384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" descr="http://bigdata.aemet.es/bigdatarest/sh/418bf26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1787" y="3407569"/>
            <a:ext cx="2105025" cy="1662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4" descr="http://bigdata.aemet.es/bigdatarest/sh/e78a87c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8746" y="5133181"/>
            <a:ext cx="2014537" cy="159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Flecha derecha 11"/>
          <p:cNvSpPr/>
          <p:nvPr/>
        </p:nvSpPr>
        <p:spPr>
          <a:xfrm>
            <a:off x="4051300" y="3987800"/>
            <a:ext cx="1727200" cy="2413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4588776" y="856747"/>
            <a:ext cx="6494463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lr>
                <a:srgbClr val="BD3632"/>
              </a:buClr>
              <a:buChar char="•"/>
              <a:defRPr sz="3200">
                <a:solidFill>
                  <a:srgbClr val="00338D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BD3632"/>
              </a:buClr>
              <a:buChar char="•"/>
              <a:defRPr sz="2800">
                <a:solidFill>
                  <a:srgbClr val="00338D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338D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338D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338D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338D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338D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338D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338D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just">
              <a:spcBef>
                <a:spcPct val="0"/>
              </a:spcBef>
              <a:buClrTx/>
              <a:buFontTx/>
              <a:buNone/>
            </a:pPr>
            <a:r>
              <a:rPr lang="es-ES" altLang="es-ES" sz="16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BUI:</a:t>
            </a:r>
            <a:r>
              <a:rPr lang="es-ES" altLang="es-ES" sz="1600" b="1" dirty="0">
                <a:solidFill>
                  <a:srgbClr val="0066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Estima la disponibilidad de combustible a partir de los subíndices DMC y DC (combustibles pesados que se encuentran en el suelo y pueden alimentar un fuego).</a:t>
            </a:r>
          </a:p>
        </p:txBody>
      </p:sp>
      <p:sp>
        <p:nvSpPr>
          <p:cNvPr id="14" name="Rectángulo 13"/>
          <p:cNvSpPr/>
          <p:nvPr/>
        </p:nvSpPr>
        <p:spPr>
          <a:xfrm>
            <a:off x="10607112" y="119225"/>
            <a:ext cx="138884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600" dirty="0" smtClean="0"/>
              <a:t>El sistema FWI</a:t>
            </a:r>
          </a:p>
        </p:txBody>
      </p:sp>
    </p:spTree>
    <p:extLst>
      <p:ext uri="{BB962C8B-B14F-4D97-AF65-F5344CB8AC3E}">
        <p14:creationId xmlns:p14="http://schemas.microsoft.com/office/powerpoint/2010/main" val="1691526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>
                <a:lumMod val="5000"/>
                <a:lumOff val="95000"/>
              </a:schemeClr>
            </a:gs>
            <a:gs pos="74000">
              <a:schemeClr val="accent2">
                <a:lumMod val="45000"/>
                <a:lumOff val="55000"/>
              </a:schemeClr>
            </a:gs>
            <a:gs pos="83000">
              <a:schemeClr val="accent2">
                <a:lumMod val="45000"/>
                <a:lumOff val="55000"/>
              </a:schemeClr>
            </a:gs>
            <a:gs pos="100000">
              <a:schemeClr val="accent2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o 2"/>
          <p:cNvGrpSpPr/>
          <p:nvPr/>
        </p:nvGrpSpPr>
        <p:grpSpPr>
          <a:xfrm>
            <a:off x="28455" y="34718"/>
            <a:ext cx="5166655" cy="423061"/>
            <a:chOff x="81677" y="99646"/>
            <a:chExt cx="5166655" cy="423061"/>
          </a:xfrm>
        </p:grpSpPr>
        <p:pic>
          <p:nvPicPr>
            <p:cNvPr id="4" name="Imagen 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1677" y="99646"/>
              <a:ext cx="367407" cy="338291"/>
            </a:xfrm>
            <a:prstGeom prst="rect">
              <a:avLst/>
            </a:prstGeom>
          </p:spPr>
        </p:pic>
        <p:sp>
          <p:nvSpPr>
            <p:cNvPr id="5" name="CuadroTexto 4"/>
            <p:cNvSpPr txBox="1"/>
            <p:nvPr/>
          </p:nvSpPr>
          <p:spPr>
            <a:xfrm>
              <a:off x="449084" y="268791"/>
              <a:ext cx="2019928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1050" b="1" dirty="0" smtClean="0">
                  <a:solidFill>
                    <a:schemeClr val="accent1">
                      <a:lumMod val="75000"/>
                    </a:schemeClr>
                  </a:solidFill>
                </a:rPr>
                <a:t>Aula Francisco Morán</a:t>
              </a:r>
              <a:endParaRPr lang="es-ES" sz="1050" b="1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  <p:sp>
          <p:nvSpPr>
            <p:cNvPr id="6" name="CuadroTexto 5"/>
            <p:cNvSpPr txBox="1"/>
            <p:nvPr/>
          </p:nvSpPr>
          <p:spPr>
            <a:xfrm>
              <a:off x="1793941" y="261097"/>
              <a:ext cx="345439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1100" b="1" dirty="0" smtClean="0"/>
                <a:t>Riesgo de incendios forestales: experiencia de AEMET.</a:t>
              </a:r>
              <a:endParaRPr lang="es-ES" sz="1100" b="1" dirty="0"/>
            </a:p>
          </p:txBody>
        </p:sp>
      </p:grpSp>
      <p:pic>
        <p:nvPicPr>
          <p:cNvPr id="7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1375" y="643227"/>
            <a:ext cx="2824162" cy="2649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 descr="http://bigdata.aemet.es/bigdatarest/sh/efc970f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3500" y="3420312"/>
            <a:ext cx="3094037" cy="2444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13"/>
          <p:cNvSpPr>
            <a:spLocks noChangeArrowheads="1"/>
          </p:cNvSpPr>
          <p:nvPr/>
        </p:nvSpPr>
        <p:spPr bwMode="auto">
          <a:xfrm>
            <a:off x="4375149" y="1006115"/>
            <a:ext cx="6584950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lr>
                <a:srgbClr val="BD3632"/>
              </a:buClr>
              <a:buChar char="•"/>
              <a:defRPr sz="3200">
                <a:solidFill>
                  <a:srgbClr val="00338D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BD3632"/>
              </a:buClr>
              <a:buChar char="•"/>
              <a:defRPr sz="2800">
                <a:solidFill>
                  <a:srgbClr val="00338D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338D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338D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338D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338D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338D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338D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338D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just">
              <a:spcBef>
                <a:spcPct val="0"/>
              </a:spcBef>
              <a:buClrTx/>
              <a:buFontTx/>
              <a:buNone/>
            </a:pPr>
            <a:r>
              <a:rPr lang="es-ES" altLang="es-ES" sz="16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FWI:</a:t>
            </a:r>
            <a:r>
              <a:rPr lang="es-ES" altLang="es-ES" sz="1600" b="1" dirty="0">
                <a:solidFill>
                  <a:srgbClr val="0066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Es el índice final del Sistema y se calcula a partir de los subíndices ISI y BUI. Representa la intensidad de propagación del fuego, medida como energía desarrollada por unidad de longitud del frente de incendio.</a:t>
            </a:r>
            <a:r>
              <a:rPr lang="es-ES" altLang="es-ES" sz="16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10" name="Picture 2" descr="http://www0.inm.es/ww29/INCENDIOS2/mapas_previstos/fc24_ISI01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636" y="3203347"/>
            <a:ext cx="2187414" cy="17275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4" descr="http://bigdata.aemet.es/bigdatarest/sh/93e6fe60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394" y="5114182"/>
            <a:ext cx="2199801" cy="17383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Flecha derecha 11"/>
          <p:cNvSpPr/>
          <p:nvPr/>
        </p:nvSpPr>
        <p:spPr>
          <a:xfrm>
            <a:off x="5284140" y="4407296"/>
            <a:ext cx="1441450" cy="34925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/>
          </a:p>
        </p:txBody>
      </p:sp>
      <p:sp>
        <p:nvSpPr>
          <p:cNvPr id="13" name="Rectángulo 12"/>
          <p:cNvSpPr/>
          <p:nvPr/>
        </p:nvSpPr>
        <p:spPr>
          <a:xfrm>
            <a:off x="10607112" y="119225"/>
            <a:ext cx="138884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600" dirty="0" smtClean="0"/>
              <a:t>El sistema FWI</a:t>
            </a:r>
          </a:p>
        </p:txBody>
      </p:sp>
    </p:spTree>
    <p:extLst>
      <p:ext uri="{BB962C8B-B14F-4D97-AF65-F5344CB8AC3E}">
        <p14:creationId xmlns:p14="http://schemas.microsoft.com/office/powerpoint/2010/main" val="1864645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>
                <a:lumMod val="5000"/>
                <a:lumOff val="95000"/>
              </a:schemeClr>
            </a:gs>
            <a:gs pos="74000">
              <a:schemeClr val="accent2">
                <a:lumMod val="45000"/>
                <a:lumOff val="55000"/>
              </a:schemeClr>
            </a:gs>
            <a:gs pos="83000">
              <a:schemeClr val="accent2">
                <a:lumMod val="45000"/>
                <a:lumOff val="55000"/>
              </a:schemeClr>
            </a:gs>
            <a:gs pos="100000">
              <a:schemeClr val="accent2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o 2"/>
          <p:cNvGrpSpPr/>
          <p:nvPr/>
        </p:nvGrpSpPr>
        <p:grpSpPr>
          <a:xfrm>
            <a:off x="28455" y="34718"/>
            <a:ext cx="5166655" cy="423061"/>
            <a:chOff x="81677" y="99646"/>
            <a:chExt cx="5166655" cy="423061"/>
          </a:xfrm>
        </p:grpSpPr>
        <p:pic>
          <p:nvPicPr>
            <p:cNvPr id="4" name="Imagen 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1677" y="99646"/>
              <a:ext cx="367407" cy="338291"/>
            </a:xfrm>
            <a:prstGeom prst="rect">
              <a:avLst/>
            </a:prstGeom>
          </p:spPr>
        </p:pic>
        <p:sp>
          <p:nvSpPr>
            <p:cNvPr id="5" name="CuadroTexto 4"/>
            <p:cNvSpPr txBox="1"/>
            <p:nvPr/>
          </p:nvSpPr>
          <p:spPr>
            <a:xfrm>
              <a:off x="449084" y="268791"/>
              <a:ext cx="2019928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1050" b="1" dirty="0" smtClean="0">
                  <a:solidFill>
                    <a:schemeClr val="accent1">
                      <a:lumMod val="75000"/>
                    </a:schemeClr>
                  </a:solidFill>
                </a:rPr>
                <a:t>Aula Francisco Morán</a:t>
              </a:r>
              <a:endParaRPr lang="es-ES" sz="1050" b="1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  <p:sp>
          <p:nvSpPr>
            <p:cNvPr id="6" name="CuadroTexto 5"/>
            <p:cNvSpPr txBox="1"/>
            <p:nvPr/>
          </p:nvSpPr>
          <p:spPr>
            <a:xfrm>
              <a:off x="1793941" y="261097"/>
              <a:ext cx="345439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1100" b="1" dirty="0" smtClean="0"/>
                <a:t>Riesgo de incendios forestales: experiencia de AEMET.</a:t>
              </a:r>
              <a:endParaRPr lang="es-ES" sz="1100" b="1" dirty="0"/>
            </a:p>
          </p:txBody>
        </p:sp>
      </p:grpSp>
      <p:sp>
        <p:nvSpPr>
          <p:cNvPr id="8" name="Text Box 21"/>
          <p:cNvSpPr txBox="1">
            <a:spLocks noChangeArrowheads="1"/>
          </p:cNvSpPr>
          <p:nvPr/>
        </p:nvSpPr>
        <p:spPr bwMode="auto">
          <a:xfrm>
            <a:off x="4090298" y="935977"/>
            <a:ext cx="237648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BD3632"/>
              </a:buClr>
              <a:buChar char="•"/>
              <a:defRPr sz="3200">
                <a:solidFill>
                  <a:srgbClr val="00338D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BD3632"/>
              </a:buClr>
              <a:buChar char="•"/>
              <a:defRPr sz="2800">
                <a:solidFill>
                  <a:srgbClr val="00338D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338D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338D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338D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338D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338D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338D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338D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s-ES" sz="2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¿</a:t>
            </a:r>
            <a:r>
              <a:rPr lang="en-US" altLang="es-ES" sz="2400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Qué</a:t>
            </a:r>
            <a:r>
              <a:rPr lang="en-US" altLang="es-ES" sz="2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s-ES" sz="2400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</a:t>
            </a:r>
            <a:r>
              <a:rPr lang="en-US" altLang="es-ES" sz="2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s-ES" sz="2400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calibrar</a:t>
            </a:r>
            <a:r>
              <a:rPr lang="en-US" altLang="es-ES" sz="2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?</a:t>
            </a:r>
          </a:p>
        </p:txBody>
      </p:sp>
      <p:sp>
        <p:nvSpPr>
          <p:cNvPr id="11" name="Flecha derecha 10"/>
          <p:cNvSpPr/>
          <p:nvPr/>
        </p:nvSpPr>
        <p:spPr>
          <a:xfrm>
            <a:off x="4624831" y="3128928"/>
            <a:ext cx="2046288" cy="28575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/>
          </a:p>
        </p:txBody>
      </p:sp>
      <p:pic>
        <p:nvPicPr>
          <p:cNvPr id="12" name="Picture 20" descr="leyend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2552" y="5029200"/>
            <a:ext cx="919162" cy="127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Imagen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8392" y="4751294"/>
            <a:ext cx="914400" cy="1876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CuadroTexto 16"/>
          <p:cNvSpPr txBox="1">
            <a:spLocks noChangeArrowheads="1"/>
          </p:cNvSpPr>
          <p:nvPr/>
        </p:nvSpPr>
        <p:spPr bwMode="auto">
          <a:xfrm>
            <a:off x="1837940" y="4659313"/>
            <a:ext cx="11557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BD3632"/>
              </a:buClr>
              <a:buChar char="•"/>
              <a:defRPr sz="3200">
                <a:solidFill>
                  <a:srgbClr val="00338D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BD3632"/>
              </a:buClr>
              <a:buChar char="•"/>
              <a:defRPr sz="2800">
                <a:solidFill>
                  <a:srgbClr val="00338D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338D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338D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338D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338D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338D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338D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338D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s-ES" altLang="es-ES" sz="18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FWI</a:t>
            </a:r>
          </a:p>
        </p:txBody>
      </p:sp>
      <p:pic>
        <p:nvPicPr>
          <p:cNvPr id="26626" name="Picture 2" descr="http://www0.inm.es/wwl/INCENDIOSWEB/mapas_analisis/FWI_0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862" y="1669626"/>
            <a:ext cx="3694436" cy="29186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628" name="Picture 4" descr="http://www0.inm.es/wwl/INCENDIOSWEB/mapas_analisis/riesgo_0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5653" y="1669626"/>
            <a:ext cx="3815843" cy="30145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CuadroTexto 16"/>
          <p:cNvSpPr txBox="1">
            <a:spLocks noChangeArrowheads="1"/>
          </p:cNvSpPr>
          <p:nvPr/>
        </p:nvSpPr>
        <p:spPr bwMode="auto">
          <a:xfrm>
            <a:off x="8748243" y="4691276"/>
            <a:ext cx="11557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BD3632"/>
              </a:buClr>
              <a:buChar char="•"/>
              <a:defRPr sz="3200">
                <a:solidFill>
                  <a:srgbClr val="00338D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BD3632"/>
              </a:buClr>
              <a:buChar char="•"/>
              <a:defRPr sz="2800">
                <a:solidFill>
                  <a:srgbClr val="00338D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338D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338D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338D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338D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338D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338D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338D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s-ES" altLang="es-ES" sz="1800" b="1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RIESGO</a:t>
            </a:r>
            <a:endParaRPr lang="es-ES" altLang="es-ES" sz="18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Rectángulo 16"/>
          <p:cNvSpPr/>
          <p:nvPr/>
        </p:nvSpPr>
        <p:spPr>
          <a:xfrm>
            <a:off x="9827515" y="119225"/>
            <a:ext cx="238796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600" dirty="0" smtClean="0"/>
              <a:t>El sistema FWI: calibración</a:t>
            </a:r>
          </a:p>
        </p:txBody>
      </p:sp>
    </p:spTree>
    <p:extLst>
      <p:ext uri="{BB962C8B-B14F-4D97-AF65-F5344CB8AC3E}">
        <p14:creationId xmlns:p14="http://schemas.microsoft.com/office/powerpoint/2010/main" val="199894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>
                <a:lumMod val="5000"/>
                <a:lumOff val="95000"/>
              </a:schemeClr>
            </a:gs>
            <a:gs pos="74000">
              <a:schemeClr val="accent2">
                <a:lumMod val="45000"/>
                <a:lumOff val="55000"/>
              </a:schemeClr>
            </a:gs>
            <a:gs pos="83000">
              <a:schemeClr val="accent2">
                <a:lumMod val="45000"/>
                <a:lumOff val="55000"/>
              </a:schemeClr>
            </a:gs>
            <a:gs pos="100000">
              <a:schemeClr val="accent2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o 2"/>
          <p:cNvGrpSpPr/>
          <p:nvPr/>
        </p:nvGrpSpPr>
        <p:grpSpPr>
          <a:xfrm>
            <a:off x="28455" y="34718"/>
            <a:ext cx="5166655" cy="423061"/>
            <a:chOff x="81677" y="99646"/>
            <a:chExt cx="5166655" cy="423061"/>
          </a:xfrm>
        </p:grpSpPr>
        <p:pic>
          <p:nvPicPr>
            <p:cNvPr id="4" name="Imagen 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1677" y="99646"/>
              <a:ext cx="367407" cy="338291"/>
            </a:xfrm>
            <a:prstGeom prst="rect">
              <a:avLst/>
            </a:prstGeom>
          </p:spPr>
        </p:pic>
        <p:sp>
          <p:nvSpPr>
            <p:cNvPr id="5" name="CuadroTexto 4"/>
            <p:cNvSpPr txBox="1"/>
            <p:nvPr/>
          </p:nvSpPr>
          <p:spPr>
            <a:xfrm>
              <a:off x="449084" y="268791"/>
              <a:ext cx="2019928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1050" b="1" dirty="0" smtClean="0">
                  <a:solidFill>
                    <a:schemeClr val="accent1">
                      <a:lumMod val="75000"/>
                    </a:schemeClr>
                  </a:solidFill>
                </a:rPr>
                <a:t>Aula Francisco Morán</a:t>
              </a:r>
              <a:endParaRPr lang="es-ES" sz="1050" b="1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  <p:sp>
          <p:nvSpPr>
            <p:cNvPr id="6" name="CuadroTexto 5"/>
            <p:cNvSpPr txBox="1"/>
            <p:nvPr/>
          </p:nvSpPr>
          <p:spPr>
            <a:xfrm>
              <a:off x="1793941" y="261097"/>
              <a:ext cx="345439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1100" b="1" dirty="0" smtClean="0"/>
                <a:t>Riesgo de incendios forestales: experiencia de AEMET.</a:t>
              </a:r>
              <a:endParaRPr lang="es-ES" sz="1100" b="1" dirty="0"/>
            </a:p>
          </p:txBody>
        </p:sp>
      </p:grpSp>
      <p:pic>
        <p:nvPicPr>
          <p:cNvPr id="7" name="Imagen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0" y="1306513"/>
            <a:ext cx="3708400" cy="2649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Flecha curvada hacia abajo 7"/>
          <p:cNvSpPr/>
          <p:nvPr/>
        </p:nvSpPr>
        <p:spPr>
          <a:xfrm>
            <a:off x="1595438" y="1250950"/>
            <a:ext cx="5275262" cy="677863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>
              <a:solidFill>
                <a:schemeClr val="tx1"/>
              </a:solidFill>
            </a:endParaRPr>
          </a:p>
        </p:txBody>
      </p:sp>
      <p:sp>
        <p:nvSpPr>
          <p:cNvPr id="9" name="CuadroTexto 9"/>
          <p:cNvSpPr txBox="1">
            <a:spLocks noChangeArrowheads="1"/>
          </p:cNvSpPr>
          <p:nvPr/>
        </p:nvSpPr>
        <p:spPr bwMode="auto">
          <a:xfrm>
            <a:off x="5670550" y="1973263"/>
            <a:ext cx="315595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BD3632"/>
              </a:buClr>
              <a:buChar char="•"/>
              <a:defRPr sz="3200">
                <a:solidFill>
                  <a:srgbClr val="00338D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BD3632"/>
              </a:buClr>
              <a:buChar char="•"/>
              <a:defRPr sz="2800">
                <a:solidFill>
                  <a:srgbClr val="00338D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338D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338D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338D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338D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338D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338D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338D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s-ES" altLang="es-ES" sz="1800" b="1" dirty="0">
                <a:solidFill>
                  <a:srgbClr val="0066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FWI diario durante un periodo lo suficientemente largo.</a:t>
            </a:r>
          </a:p>
        </p:txBody>
      </p:sp>
      <p:pic>
        <p:nvPicPr>
          <p:cNvPr id="10" name="Picture 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0650" y="3059113"/>
            <a:ext cx="4341813" cy="185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CuadroTexto 10"/>
          <p:cNvSpPr txBox="1">
            <a:spLocks noChangeArrowheads="1"/>
          </p:cNvSpPr>
          <p:nvPr/>
        </p:nvSpPr>
        <p:spPr bwMode="auto">
          <a:xfrm>
            <a:off x="1068388" y="5632450"/>
            <a:ext cx="80073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BD3632"/>
              </a:buClr>
              <a:buChar char="•"/>
              <a:defRPr sz="3200">
                <a:solidFill>
                  <a:srgbClr val="00338D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BD3632"/>
              </a:buClr>
              <a:buChar char="•"/>
              <a:defRPr sz="2800">
                <a:solidFill>
                  <a:srgbClr val="00338D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338D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338D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338D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338D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338D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338D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338D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s-ES" altLang="es-ES" sz="1800" b="1" dirty="0">
                <a:solidFill>
                  <a:srgbClr val="0066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 calcula el FWI diario para cada punto de rejilla</a:t>
            </a:r>
            <a:r>
              <a:rPr lang="es-ES" altLang="es-ES" sz="1800" b="1" dirty="0">
                <a:solidFill>
                  <a:srgbClr val="0066FF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47000 puntos aprox. cada 5km</a:t>
            </a:r>
            <a:endParaRPr lang="es-ES" altLang="es-ES" sz="1800" b="1" dirty="0">
              <a:solidFill>
                <a:srgbClr val="0066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Rectángulo 11"/>
          <p:cNvSpPr/>
          <p:nvPr/>
        </p:nvSpPr>
        <p:spPr>
          <a:xfrm>
            <a:off x="9827515" y="119225"/>
            <a:ext cx="238796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600" dirty="0" smtClean="0"/>
              <a:t>El sistema FWI: calibración</a:t>
            </a:r>
          </a:p>
        </p:txBody>
      </p:sp>
    </p:spTree>
    <p:extLst>
      <p:ext uri="{BB962C8B-B14F-4D97-AF65-F5344CB8AC3E}">
        <p14:creationId xmlns:p14="http://schemas.microsoft.com/office/powerpoint/2010/main" val="2801426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>
                <a:lumMod val="5000"/>
                <a:lumOff val="95000"/>
              </a:schemeClr>
            </a:gs>
            <a:gs pos="74000">
              <a:schemeClr val="accent2">
                <a:lumMod val="45000"/>
                <a:lumOff val="55000"/>
              </a:schemeClr>
            </a:gs>
            <a:gs pos="83000">
              <a:schemeClr val="accent2">
                <a:lumMod val="45000"/>
                <a:lumOff val="55000"/>
              </a:schemeClr>
            </a:gs>
            <a:gs pos="100000">
              <a:schemeClr val="accent2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o 2"/>
          <p:cNvGrpSpPr/>
          <p:nvPr/>
        </p:nvGrpSpPr>
        <p:grpSpPr>
          <a:xfrm>
            <a:off x="28455" y="34718"/>
            <a:ext cx="5166655" cy="423061"/>
            <a:chOff x="81677" y="99646"/>
            <a:chExt cx="5166655" cy="423061"/>
          </a:xfrm>
        </p:grpSpPr>
        <p:pic>
          <p:nvPicPr>
            <p:cNvPr id="4" name="Imagen 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1677" y="99646"/>
              <a:ext cx="367407" cy="338291"/>
            </a:xfrm>
            <a:prstGeom prst="rect">
              <a:avLst/>
            </a:prstGeom>
          </p:spPr>
        </p:pic>
        <p:sp>
          <p:nvSpPr>
            <p:cNvPr id="5" name="CuadroTexto 4"/>
            <p:cNvSpPr txBox="1"/>
            <p:nvPr/>
          </p:nvSpPr>
          <p:spPr>
            <a:xfrm>
              <a:off x="449084" y="268791"/>
              <a:ext cx="2019928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1050" b="1" dirty="0" smtClean="0">
                  <a:solidFill>
                    <a:schemeClr val="accent1">
                      <a:lumMod val="75000"/>
                    </a:schemeClr>
                  </a:solidFill>
                </a:rPr>
                <a:t>Aula Francisco Morán</a:t>
              </a:r>
              <a:endParaRPr lang="es-ES" sz="1050" b="1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  <p:sp>
          <p:nvSpPr>
            <p:cNvPr id="6" name="CuadroTexto 5"/>
            <p:cNvSpPr txBox="1"/>
            <p:nvPr/>
          </p:nvSpPr>
          <p:spPr>
            <a:xfrm>
              <a:off x="1793941" y="261097"/>
              <a:ext cx="345439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1100" b="1" dirty="0" smtClean="0"/>
                <a:t>Riesgo de incendios forestales: experiencia de AEMET.</a:t>
              </a:r>
              <a:endParaRPr lang="es-ES" sz="1100" b="1" dirty="0"/>
            </a:p>
          </p:txBody>
        </p:sp>
      </p:grpSp>
      <p:sp>
        <p:nvSpPr>
          <p:cNvPr id="7" name="Rectángulo 1"/>
          <p:cNvSpPr>
            <a:spLocks noChangeArrowheads="1"/>
          </p:cNvSpPr>
          <p:nvPr/>
        </p:nvSpPr>
        <p:spPr bwMode="auto">
          <a:xfrm>
            <a:off x="803275" y="952500"/>
            <a:ext cx="8729663" cy="2246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BD3632"/>
              </a:buClr>
              <a:buChar char="•"/>
              <a:defRPr sz="3200">
                <a:solidFill>
                  <a:srgbClr val="00338D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BD3632"/>
              </a:buClr>
              <a:buChar char="•"/>
              <a:defRPr sz="2800">
                <a:solidFill>
                  <a:srgbClr val="00338D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338D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338D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338D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338D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338D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338D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338D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just" eaLnBrk="1" hangingPunct="1">
              <a:spcBef>
                <a:spcPct val="0"/>
              </a:spcBef>
              <a:buClrTx/>
              <a:buFontTx/>
              <a:buNone/>
            </a:pPr>
            <a:r>
              <a:rPr lang="es-ES" altLang="es-ES" sz="1800" b="1" dirty="0">
                <a:solidFill>
                  <a:srgbClr val="0066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Estratificado en cinco clases desde un punto de vista únicamente climatológico. </a:t>
            </a:r>
          </a:p>
          <a:p>
            <a:pPr algn="just" eaLnBrk="1" hangingPunct="1">
              <a:spcBef>
                <a:spcPct val="0"/>
              </a:spcBef>
              <a:buClrTx/>
              <a:buFontTx/>
              <a:buNone/>
            </a:pPr>
            <a:endParaRPr lang="es-ES" altLang="es-ES" sz="1800" b="1" dirty="0">
              <a:solidFill>
                <a:srgbClr val="0066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 eaLnBrk="1" hangingPunct="1">
              <a:spcBef>
                <a:spcPct val="0"/>
              </a:spcBef>
              <a:buClrTx/>
              <a:buFontTx/>
              <a:buNone/>
            </a:pPr>
            <a:r>
              <a:rPr lang="es-ES" altLang="es-ES" sz="2000" b="1" dirty="0">
                <a:solidFill>
                  <a:srgbClr val="33CC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Bajo            &lt; percentil 40</a:t>
            </a:r>
          </a:p>
          <a:p>
            <a:pPr algn="just" eaLnBrk="1" hangingPunct="1">
              <a:spcBef>
                <a:spcPct val="0"/>
              </a:spcBef>
              <a:buClrTx/>
              <a:buFontTx/>
              <a:buNone/>
            </a:pPr>
            <a:r>
              <a:rPr lang="es-ES" altLang="es-ES" sz="2000" b="1" dirty="0">
                <a:solidFill>
                  <a:srgbClr val="00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Moderado    percentil 65</a:t>
            </a:r>
          </a:p>
          <a:p>
            <a:pPr algn="just" eaLnBrk="1" hangingPunct="1">
              <a:spcBef>
                <a:spcPct val="0"/>
              </a:spcBef>
              <a:buClrTx/>
              <a:buFontTx/>
              <a:buNone/>
            </a:pPr>
            <a:r>
              <a:rPr lang="es-ES" altLang="es-ES" sz="2000" b="1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Alto              percentil 85</a:t>
            </a:r>
          </a:p>
          <a:p>
            <a:pPr algn="just" eaLnBrk="1" hangingPunct="1">
              <a:spcBef>
                <a:spcPct val="0"/>
              </a:spcBef>
              <a:buClrTx/>
              <a:buFontTx/>
              <a:buNone/>
            </a:pPr>
            <a:r>
              <a:rPr lang="es-ES" altLang="es-ES" sz="2000" b="1" dirty="0">
                <a:solidFill>
                  <a:srgbClr val="FF99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Muy alto      percentil 95</a:t>
            </a:r>
          </a:p>
          <a:p>
            <a:pPr algn="just" eaLnBrk="1" hangingPunct="1">
              <a:spcBef>
                <a:spcPct val="0"/>
              </a:spcBef>
              <a:buClrTx/>
              <a:buFontTx/>
              <a:buNone/>
            </a:pPr>
            <a:r>
              <a:rPr lang="es-ES" altLang="es-ES" sz="2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Extremo      &gt; percentil  95</a:t>
            </a:r>
          </a:p>
        </p:txBody>
      </p:sp>
      <p:pic>
        <p:nvPicPr>
          <p:cNvPr id="8" name="Picture 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575" y="3665538"/>
            <a:ext cx="4343400" cy="185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3465513"/>
            <a:ext cx="4471988" cy="220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ángulo 1"/>
          <p:cNvSpPr>
            <a:spLocks noChangeArrowheads="1"/>
          </p:cNvSpPr>
          <p:nvPr/>
        </p:nvSpPr>
        <p:spPr bwMode="auto">
          <a:xfrm>
            <a:off x="1076325" y="5788025"/>
            <a:ext cx="93091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BD3632"/>
              </a:buClr>
              <a:buChar char="•"/>
              <a:defRPr sz="3200">
                <a:solidFill>
                  <a:srgbClr val="00338D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BD3632"/>
              </a:buClr>
              <a:buChar char="•"/>
              <a:defRPr sz="2800">
                <a:solidFill>
                  <a:srgbClr val="00338D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338D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338D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338D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338D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338D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338D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338D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just" eaLnBrk="1" hangingPunct="1">
              <a:spcBef>
                <a:spcPct val="0"/>
              </a:spcBef>
              <a:buClrTx/>
              <a:buFontTx/>
              <a:buNone/>
            </a:pPr>
            <a:r>
              <a:rPr lang="es-ES" altLang="es-ES" sz="1800" b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Actualmente serie de FWI Marzo 2013-Diciembre 2019. Modelo del Centro Europeo. </a:t>
            </a:r>
            <a:endParaRPr lang="en-US" altLang="es-ES" sz="1800" b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Rectángulo 10"/>
          <p:cNvSpPr/>
          <p:nvPr/>
        </p:nvSpPr>
        <p:spPr>
          <a:xfrm>
            <a:off x="9827515" y="119225"/>
            <a:ext cx="238796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600" dirty="0" smtClean="0"/>
              <a:t>El sistema FWI: calibración</a:t>
            </a:r>
          </a:p>
        </p:txBody>
      </p:sp>
    </p:spTree>
    <p:extLst>
      <p:ext uri="{BB962C8B-B14F-4D97-AF65-F5344CB8AC3E}">
        <p14:creationId xmlns:p14="http://schemas.microsoft.com/office/powerpoint/2010/main" val="2960600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>
                <a:lumMod val="5000"/>
                <a:lumOff val="95000"/>
              </a:schemeClr>
            </a:gs>
            <a:gs pos="74000">
              <a:schemeClr val="accent2">
                <a:lumMod val="45000"/>
                <a:lumOff val="55000"/>
              </a:schemeClr>
            </a:gs>
            <a:gs pos="83000">
              <a:schemeClr val="accent2">
                <a:lumMod val="45000"/>
                <a:lumOff val="55000"/>
              </a:schemeClr>
            </a:gs>
            <a:gs pos="100000">
              <a:schemeClr val="accent2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o 2"/>
          <p:cNvGrpSpPr/>
          <p:nvPr/>
        </p:nvGrpSpPr>
        <p:grpSpPr>
          <a:xfrm>
            <a:off x="28455" y="34718"/>
            <a:ext cx="5166655" cy="423061"/>
            <a:chOff x="81677" y="99646"/>
            <a:chExt cx="5166655" cy="423061"/>
          </a:xfrm>
        </p:grpSpPr>
        <p:pic>
          <p:nvPicPr>
            <p:cNvPr id="4" name="Imagen 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1677" y="99646"/>
              <a:ext cx="367407" cy="338291"/>
            </a:xfrm>
            <a:prstGeom prst="rect">
              <a:avLst/>
            </a:prstGeom>
          </p:spPr>
        </p:pic>
        <p:sp>
          <p:nvSpPr>
            <p:cNvPr id="5" name="CuadroTexto 4"/>
            <p:cNvSpPr txBox="1"/>
            <p:nvPr/>
          </p:nvSpPr>
          <p:spPr>
            <a:xfrm>
              <a:off x="449084" y="268791"/>
              <a:ext cx="2019928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1050" b="1" dirty="0" smtClean="0">
                  <a:solidFill>
                    <a:schemeClr val="accent1">
                      <a:lumMod val="75000"/>
                    </a:schemeClr>
                  </a:solidFill>
                </a:rPr>
                <a:t>Aula Francisco Morán</a:t>
              </a:r>
              <a:endParaRPr lang="es-ES" sz="1050" b="1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  <p:sp>
          <p:nvSpPr>
            <p:cNvPr id="6" name="CuadroTexto 5"/>
            <p:cNvSpPr txBox="1"/>
            <p:nvPr/>
          </p:nvSpPr>
          <p:spPr>
            <a:xfrm>
              <a:off x="1793941" y="261097"/>
              <a:ext cx="345439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1100" b="1" dirty="0" smtClean="0"/>
                <a:t>Riesgo de incendios forestales: experiencia de AEMET.</a:t>
              </a:r>
              <a:endParaRPr lang="es-ES" sz="1100" b="1" dirty="0"/>
            </a:p>
          </p:txBody>
        </p:sp>
      </p:grpSp>
      <p:pic>
        <p:nvPicPr>
          <p:cNvPr id="7" name="Picture 1" descr="umbral1_verano_ECMW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10"/>
          <a:stretch>
            <a:fillRect/>
          </a:stretch>
        </p:blipFill>
        <p:spPr bwMode="auto">
          <a:xfrm>
            <a:off x="660400" y="804863"/>
            <a:ext cx="3524250" cy="2287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 descr="umbral2_verano_ECMW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49"/>
          <a:stretch>
            <a:fillRect/>
          </a:stretch>
        </p:blipFill>
        <p:spPr bwMode="auto">
          <a:xfrm>
            <a:off x="6246813" y="781050"/>
            <a:ext cx="3540125" cy="2297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3" descr="umbral3_verano_ECMWF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41"/>
          <a:stretch>
            <a:fillRect/>
          </a:stretch>
        </p:blipFill>
        <p:spPr bwMode="auto">
          <a:xfrm>
            <a:off x="768350" y="3760788"/>
            <a:ext cx="3416300" cy="2217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4" descr="umbral4_verano_ECMWF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81"/>
          <a:stretch>
            <a:fillRect/>
          </a:stretch>
        </p:blipFill>
        <p:spPr bwMode="auto">
          <a:xfrm>
            <a:off x="6246813" y="3730625"/>
            <a:ext cx="3540125" cy="2297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ángulo 3"/>
          <p:cNvSpPr>
            <a:spLocks noChangeArrowheads="1"/>
          </p:cNvSpPr>
          <p:nvPr/>
        </p:nvSpPr>
        <p:spPr bwMode="auto">
          <a:xfrm>
            <a:off x="1604963" y="3162300"/>
            <a:ext cx="18319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BD3632"/>
              </a:buClr>
              <a:buChar char="•"/>
              <a:defRPr sz="3200">
                <a:solidFill>
                  <a:srgbClr val="00338D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BD3632"/>
              </a:buClr>
              <a:buChar char="•"/>
              <a:defRPr sz="2800">
                <a:solidFill>
                  <a:srgbClr val="00338D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338D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338D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338D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338D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338D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338D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338D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s-ES" altLang="es-ES" sz="2000" b="1">
                <a:solidFill>
                  <a:srgbClr val="33CC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bajo</a:t>
            </a:r>
            <a:r>
              <a:rPr lang="es-ES" altLang="es-ES" sz="2000" b="1">
                <a:solidFill>
                  <a:srgbClr val="00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-moderado</a:t>
            </a:r>
          </a:p>
        </p:txBody>
      </p:sp>
      <p:pic>
        <p:nvPicPr>
          <p:cNvPr id="12" name="Picture 20" descr="leyenda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5988" y="2630488"/>
            <a:ext cx="919162" cy="127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Rectángulo 13"/>
          <p:cNvSpPr>
            <a:spLocks noChangeArrowheads="1"/>
          </p:cNvSpPr>
          <p:nvPr/>
        </p:nvSpPr>
        <p:spPr bwMode="auto">
          <a:xfrm>
            <a:off x="7034213" y="3111500"/>
            <a:ext cx="17764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BD3632"/>
              </a:buClr>
              <a:buChar char="•"/>
              <a:defRPr sz="3200">
                <a:solidFill>
                  <a:srgbClr val="00338D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BD3632"/>
              </a:buClr>
              <a:buChar char="•"/>
              <a:defRPr sz="2800">
                <a:solidFill>
                  <a:srgbClr val="00338D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338D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338D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338D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338D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338D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338D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338D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s-ES" altLang="es-ES" sz="2000" b="1">
                <a:solidFill>
                  <a:srgbClr val="00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moderado</a:t>
            </a:r>
            <a:r>
              <a:rPr lang="es-ES" altLang="es-ES" sz="1800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-</a:t>
            </a:r>
            <a:r>
              <a:rPr lang="es-ES" altLang="es-ES" sz="2000" b="1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alto</a:t>
            </a:r>
          </a:p>
        </p:txBody>
      </p:sp>
      <p:sp>
        <p:nvSpPr>
          <p:cNvPr id="14" name="Rectángulo 14"/>
          <p:cNvSpPr>
            <a:spLocks noChangeArrowheads="1"/>
          </p:cNvSpPr>
          <p:nvPr/>
        </p:nvSpPr>
        <p:spPr bwMode="auto">
          <a:xfrm>
            <a:off x="1063625" y="5975350"/>
            <a:ext cx="16129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BD3632"/>
              </a:buClr>
              <a:buChar char="•"/>
              <a:defRPr sz="3200">
                <a:solidFill>
                  <a:srgbClr val="00338D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BD3632"/>
              </a:buClr>
              <a:buChar char="•"/>
              <a:defRPr sz="2800">
                <a:solidFill>
                  <a:srgbClr val="00338D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338D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338D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338D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338D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338D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338D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338D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s-ES" altLang="es-ES" sz="2000" b="1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alto</a:t>
            </a:r>
            <a:r>
              <a:rPr lang="es-ES" altLang="es-ES" sz="1800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-</a:t>
            </a:r>
            <a:r>
              <a:rPr lang="es-ES" altLang="es-ES" sz="2000" b="1">
                <a:solidFill>
                  <a:srgbClr val="FF99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muy alto</a:t>
            </a:r>
          </a:p>
        </p:txBody>
      </p:sp>
      <p:sp>
        <p:nvSpPr>
          <p:cNvPr id="15" name="Rectángulo 15"/>
          <p:cNvSpPr>
            <a:spLocks noChangeArrowheads="1"/>
          </p:cNvSpPr>
          <p:nvPr/>
        </p:nvSpPr>
        <p:spPr bwMode="auto">
          <a:xfrm>
            <a:off x="6886575" y="6092825"/>
            <a:ext cx="19970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BD3632"/>
              </a:buClr>
              <a:buChar char="•"/>
              <a:defRPr sz="3200">
                <a:solidFill>
                  <a:srgbClr val="00338D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BD3632"/>
              </a:buClr>
              <a:buChar char="•"/>
              <a:defRPr sz="2800">
                <a:solidFill>
                  <a:srgbClr val="00338D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338D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338D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338D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338D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338D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338D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338D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s-ES" altLang="es-ES" sz="2000" b="1">
                <a:solidFill>
                  <a:srgbClr val="FF99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muy alto</a:t>
            </a:r>
            <a:r>
              <a:rPr lang="es-ES" altLang="es-ES" sz="18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es-ES" altLang="es-ES" sz="1800" b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extremo</a:t>
            </a:r>
          </a:p>
        </p:txBody>
      </p:sp>
      <p:sp>
        <p:nvSpPr>
          <p:cNvPr id="16" name="Rectángulo 15"/>
          <p:cNvSpPr/>
          <p:nvPr/>
        </p:nvSpPr>
        <p:spPr>
          <a:xfrm>
            <a:off x="9827515" y="119225"/>
            <a:ext cx="238796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600" dirty="0" smtClean="0"/>
              <a:t>El sistema FWI: calibración</a:t>
            </a:r>
          </a:p>
        </p:txBody>
      </p:sp>
    </p:spTree>
    <p:extLst>
      <p:ext uri="{BB962C8B-B14F-4D97-AF65-F5344CB8AC3E}">
        <p14:creationId xmlns:p14="http://schemas.microsoft.com/office/powerpoint/2010/main" val="3817545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>
                <a:lumMod val="5000"/>
                <a:lumOff val="95000"/>
              </a:schemeClr>
            </a:gs>
            <a:gs pos="74000">
              <a:schemeClr val="accent2">
                <a:lumMod val="45000"/>
                <a:lumOff val="55000"/>
              </a:schemeClr>
            </a:gs>
            <a:gs pos="83000">
              <a:schemeClr val="accent2">
                <a:lumMod val="45000"/>
                <a:lumOff val="55000"/>
              </a:schemeClr>
            </a:gs>
            <a:gs pos="100000">
              <a:schemeClr val="accent2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o 2"/>
          <p:cNvGrpSpPr/>
          <p:nvPr/>
        </p:nvGrpSpPr>
        <p:grpSpPr>
          <a:xfrm>
            <a:off x="28455" y="34718"/>
            <a:ext cx="5166655" cy="423061"/>
            <a:chOff x="81677" y="99646"/>
            <a:chExt cx="5166655" cy="423061"/>
          </a:xfrm>
        </p:grpSpPr>
        <p:pic>
          <p:nvPicPr>
            <p:cNvPr id="4" name="Imagen 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1677" y="99646"/>
              <a:ext cx="367407" cy="338291"/>
            </a:xfrm>
            <a:prstGeom prst="rect">
              <a:avLst/>
            </a:prstGeom>
          </p:spPr>
        </p:pic>
        <p:sp>
          <p:nvSpPr>
            <p:cNvPr id="5" name="CuadroTexto 4"/>
            <p:cNvSpPr txBox="1"/>
            <p:nvPr/>
          </p:nvSpPr>
          <p:spPr>
            <a:xfrm>
              <a:off x="449084" y="268791"/>
              <a:ext cx="2019928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1050" b="1" dirty="0" smtClean="0">
                  <a:solidFill>
                    <a:schemeClr val="accent1">
                      <a:lumMod val="75000"/>
                    </a:schemeClr>
                  </a:solidFill>
                </a:rPr>
                <a:t>Aula Francisco Morán</a:t>
              </a:r>
              <a:endParaRPr lang="es-ES" sz="1050" b="1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  <p:sp>
          <p:nvSpPr>
            <p:cNvPr id="6" name="CuadroTexto 5"/>
            <p:cNvSpPr txBox="1"/>
            <p:nvPr/>
          </p:nvSpPr>
          <p:spPr>
            <a:xfrm>
              <a:off x="1793941" y="261097"/>
              <a:ext cx="345439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1100" b="1" dirty="0" smtClean="0"/>
                <a:t>Riesgo de incendios forestales: experiencia de AEMET.</a:t>
              </a:r>
              <a:endParaRPr lang="es-ES" sz="1100" b="1" dirty="0"/>
            </a:p>
          </p:txBody>
        </p:sp>
      </p:grpSp>
      <p:sp>
        <p:nvSpPr>
          <p:cNvPr id="10" name="CuadroTexto 4"/>
          <p:cNvSpPr txBox="1">
            <a:spLocks noChangeArrowheads="1"/>
          </p:cNvSpPr>
          <p:nvPr/>
        </p:nvSpPr>
        <p:spPr bwMode="auto">
          <a:xfrm>
            <a:off x="935038" y="790575"/>
            <a:ext cx="7046912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BD3632"/>
              </a:buClr>
              <a:buChar char="•"/>
              <a:defRPr sz="3200">
                <a:solidFill>
                  <a:srgbClr val="00338D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BD3632"/>
              </a:buClr>
              <a:buChar char="•"/>
              <a:defRPr sz="2800">
                <a:solidFill>
                  <a:srgbClr val="00338D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338D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338D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338D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338D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338D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338D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338D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s-ES" altLang="es-ES" sz="1800" b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Boletines diarios por zonas de distribución de efectivos contra incendios</a:t>
            </a:r>
          </a:p>
        </p:txBody>
      </p:sp>
      <p:sp>
        <p:nvSpPr>
          <p:cNvPr id="11" name="Rectángulo 10"/>
          <p:cNvSpPr/>
          <p:nvPr/>
        </p:nvSpPr>
        <p:spPr>
          <a:xfrm>
            <a:off x="9827515" y="119225"/>
            <a:ext cx="238796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600" dirty="0" smtClean="0"/>
              <a:t>El sistema FWI: calibración</a:t>
            </a:r>
          </a:p>
        </p:txBody>
      </p:sp>
      <p:graphicFrame>
        <p:nvGraphicFramePr>
          <p:cNvPr id="2" name="Objeto 1">
            <a:hlinkClick r:id="rId4" action="ppaction://hlinkfile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36241737"/>
              </p:ext>
            </p:extLst>
          </p:nvPr>
        </p:nvGraphicFramePr>
        <p:xfrm>
          <a:off x="2104650" y="1647006"/>
          <a:ext cx="3392572" cy="479855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39" name="Acrobat Document" r:id="rId5" imgW="5923800" imgH="8391600" progId="Acrobat.Document.DC">
                  <p:embed/>
                </p:oleObj>
              </mc:Choice>
              <mc:Fallback>
                <p:oleObj name="Acrobat Document" r:id="rId5" imgW="5923800" imgH="8391600" progId="Acrobat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104650" y="1647006"/>
                        <a:ext cx="3392572" cy="479855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2" name="Imagen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73853" y="2117234"/>
            <a:ext cx="5023588" cy="4210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2583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>
                <a:lumMod val="5000"/>
                <a:lumOff val="95000"/>
              </a:schemeClr>
            </a:gs>
            <a:gs pos="74000">
              <a:schemeClr val="accent2">
                <a:lumMod val="45000"/>
                <a:lumOff val="55000"/>
              </a:schemeClr>
            </a:gs>
            <a:gs pos="83000">
              <a:schemeClr val="accent2">
                <a:lumMod val="45000"/>
                <a:lumOff val="55000"/>
              </a:schemeClr>
            </a:gs>
            <a:gs pos="100000">
              <a:schemeClr val="accent2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o 2"/>
          <p:cNvGrpSpPr/>
          <p:nvPr/>
        </p:nvGrpSpPr>
        <p:grpSpPr>
          <a:xfrm>
            <a:off x="28455" y="34718"/>
            <a:ext cx="5166655" cy="423061"/>
            <a:chOff x="81677" y="99646"/>
            <a:chExt cx="5166655" cy="423061"/>
          </a:xfrm>
        </p:grpSpPr>
        <p:pic>
          <p:nvPicPr>
            <p:cNvPr id="4" name="Imagen 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1677" y="99646"/>
              <a:ext cx="367407" cy="338291"/>
            </a:xfrm>
            <a:prstGeom prst="rect">
              <a:avLst/>
            </a:prstGeom>
          </p:spPr>
        </p:pic>
        <p:sp>
          <p:nvSpPr>
            <p:cNvPr id="5" name="CuadroTexto 4"/>
            <p:cNvSpPr txBox="1"/>
            <p:nvPr/>
          </p:nvSpPr>
          <p:spPr>
            <a:xfrm>
              <a:off x="449084" y="268791"/>
              <a:ext cx="2019928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1050" b="1" dirty="0" smtClean="0">
                  <a:solidFill>
                    <a:schemeClr val="accent1">
                      <a:lumMod val="75000"/>
                    </a:schemeClr>
                  </a:solidFill>
                </a:rPr>
                <a:t>Aula Francisco Morán</a:t>
              </a:r>
              <a:endParaRPr lang="es-ES" sz="1050" b="1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  <p:sp>
          <p:nvSpPr>
            <p:cNvPr id="6" name="CuadroTexto 5"/>
            <p:cNvSpPr txBox="1"/>
            <p:nvPr/>
          </p:nvSpPr>
          <p:spPr>
            <a:xfrm>
              <a:off x="1793941" y="261097"/>
              <a:ext cx="345439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1100" b="1" dirty="0" smtClean="0"/>
                <a:t>Riesgo de incendios forestales: experiencia de AEMET.</a:t>
              </a:r>
              <a:endParaRPr lang="es-ES" sz="1100" b="1" dirty="0"/>
            </a:p>
          </p:txBody>
        </p:sp>
      </p:grpSp>
      <p:grpSp>
        <p:nvGrpSpPr>
          <p:cNvPr id="7" name="Group 3"/>
          <p:cNvGrpSpPr>
            <a:grpSpLocks/>
          </p:cNvGrpSpPr>
          <p:nvPr/>
        </p:nvGrpSpPr>
        <p:grpSpPr bwMode="auto">
          <a:xfrm>
            <a:off x="881063" y="1760538"/>
            <a:ext cx="5410200" cy="2311400"/>
            <a:chOff x="123" y="953"/>
            <a:chExt cx="5976" cy="2481"/>
          </a:xfrm>
        </p:grpSpPr>
        <p:pic>
          <p:nvPicPr>
            <p:cNvPr id="8" name="Picture 4" descr="riesgo_grid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87" t="10483" r="2647" b="10483"/>
            <a:stretch>
              <a:fillRect/>
            </a:stretch>
          </p:blipFill>
          <p:spPr bwMode="auto">
            <a:xfrm>
              <a:off x="123" y="964"/>
              <a:ext cx="3046" cy="24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5" descr="riesgo_municipios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175" t="5241" r="2647" b="7571"/>
            <a:stretch>
              <a:fillRect/>
            </a:stretch>
          </p:blipFill>
          <p:spPr bwMode="auto">
            <a:xfrm>
              <a:off x="3164" y="953"/>
              <a:ext cx="2935" cy="2481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0" name="Rectangle 11"/>
          <p:cNvSpPr>
            <a:spLocks noChangeArrowheads="1"/>
          </p:cNvSpPr>
          <p:nvPr/>
        </p:nvSpPr>
        <p:spPr bwMode="auto">
          <a:xfrm>
            <a:off x="944563" y="4313238"/>
            <a:ext cx="5183187" cy="1435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BD3632"/>
              </a:buClr>
              <a:buChar char="•"/>
              <a:defRPr sz="3200">
                <a:solidFill>
                  <a:srgbClr val="00338D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BD3632"/>
              </a:buClr>
              <a:buChar char="•"/>
              <a:defRPr sz="2800">
                <a:solidFill>
                  <a:srgbClr val="00338D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338D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338D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338D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338D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338D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338D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338D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s-ES" sz="1800" b="1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Interpolado vs municipios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es-ES" sz="1600" b="1">
              <a:solidFill>
                <a:srgbClr val="0000FF"/>
              </a:solidFill>
              <a:latin typeface="Arial" panose="020B0604020202020204" pitchFamily="34" charset="0"/>
              <a:cs typeface="Calibri" panose="020F050202020403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s-ES" sz="1600" b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en-US" altLang="es-ES" sz="18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Sistema de información geográfica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s-ES" sz="18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-Nivel de riesgo máximo y medio dentro del área delimitada por cada municipio.</a:t>
            </a:r>
          </a:p>
        </p:txBody>
      </p:sp>
      <p:sp>
        <p:nvSpPr>
          <p:cNvPr id="12" name="CuadroTexto 1"/>
          <p:cNvSpPr txBox="1">
            <a:spLocks noChangeArrowheads="1"/>
          </p:cNvSpPr>
          <p:nvPr/>
        </p:nvSpPr>
        <p:spPr bwMode="auto">
          <a:xfrm>
            <a:off x="1049338" y="820738"/>
            <a:ext cx="21875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BD3632"/>
              </a:buClr>
              <a:buChar char="•"/>
              <a:defRPr sz="3200">
                <a:solidFill>
                  <a:srgbClr val="00338D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BD3632"/>
              </a:buClr>
              <a:buChar char="•"/>
              <a:defRPr sz="2800">
                <a:solidFill>
                  <a:srgbClr val="00338D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338D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338D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338D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338D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338D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338D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338D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s-ES" altLang="es-ES" sz="1800" b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Riesgo por municipio</a:t>
            </a:r>
          </a:p>
        </p:txBody>
      </p:sp>
      <p:sp>
        <p:nvSpPr>
          <p:cNvPr id="13" name="Rectángulo 12"/>
          <p:cNvSpPr/>
          <p:nvPr/>
        </p:nvSpPr>
        <p:spPr>
          <a:xfrm>
            <a:off x="9827515" y="119225"/>
            <a:ext cx="238796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600" dirty="0" smtClean="0"/>
              <a:t>El sistema FWI: calibración</a:t>
            </a:r>
          </a:p>
        </p:txBody>
      </p:sp>
      <p:pic>
        <p:nvPicPr>
          <p:cNvPr id="15" name="Imagen 14">
            <a:hlinkClick r:id="rId5" action="ppaction://hlinkfile"/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9386" y="820738"/>
            <a:ext cx="1920406" cy="5194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8631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>
                <a:lumMod val="5000"/>
                <a:lumOff val="95000"/>
              </a:schemeClr>
            </a:gs>
            <a:gs pos="74000">
              <a:schemeClr val="accent2">
                <a:lumMod val="45000"/>
                <a:lumOff val="55000"/>
              </a:schemeClr>
            </a:gs>
            <a:gs pos="83000">
              <a:schemeClr val="accent2">
                <a:lumMod val="45000"/>
                <a:lumOff val="55000"/>
              </a:schemeClr>
            </a:gs>
            <a:gs pos="100000">
              <a:schemeClr val="accent2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o 2"/>
          <p:cNvGrpSpPr/>
          <p:nvPr/>
        </p:nvGrpSpPr>
        <p:grpSpPr>
          <a:xfrm>
            <a:off x="28455" y="34718"/>
            <a:ext cx="5166655" cy="423061"/>
            <a:chOff x="81677" y="99646"/>
            <a:chExt cx="5166655" cy="423061"/>
          </a:xfrm>
        </p:grpSpPr>
        <p:pic>
          <p:nvPicPr>
            <p:cNvPr id="4" name="Imagen 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1677" y="99646"/>
              <a:ext cx="367407" cy="338291"/>
            </a:xfrm>
            <a:prstGeom prst="rect">
              <a:avLst/>
            </a:prstGeom>
          </p:spPr>
        </p:pic>
        <p:sp>
          <p:nvSpPr>
            <p:cNvPr id="5" name="CuadroTexto 4"/>
            <p:cNvSpPr txBox="1"/>
            <p:nvPr/>
          </p:nvSpPr>
          <p:spPr>
            <a:xfrm>
              <a:off x="449084" y="268791"/>
              <a:ext cx="2019928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1050" b="1" dirty="0" smtClean="0">
                  <a:solidFill>
                    <a:schemeClr val="accent1">
                      <a:lumMod val="75000"/>
                    </a:schemeClr>
                  </a:solidFill>
                </a:rPr>
                <a:t>Aula Francisco Morán</a:t>
              </a:r>
              <a:endParaRPr lang="es-ES" sz="1050" b="1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  <p:sp>
          <p:nvSpPr>
            <p:cNvPr id="6" name="CuadroTexto 5"/>
            <p:cNvSpPr txBox="1"/>
            <p:nvPr/>
          </p:nvSpPr>
          <p:spPr>
            <a:xfrm>
              <a:off x="1793941" y="261097"/>
              <a:ext cx="345439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1100" b="1" dirty="0" smtClean="0"/>
                <a:t>Riesgo de incendios forestales: experiencia de AEMET.</a:t>
              </a:r>
              <a:endParaRPr lang="es-ES" sz="1100" b="1" dirty="0"/>
            </a:p>
          </p:txBody>
        </p:sp>
      </p:grpSp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241" y="734840"/>
            <a:ext cx="4610531" cy="4088755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5067" y="1613276"/>
            <a:ext cx="5566674" cy="3984041"/>
          </a:xfrm>
          <a:prstGeom prst="rect">
            <a:avLst/>
          </a:prstGeom>
        </p:spPr>
      </p:pic>
      <p:sp>
        <p:nvSpPr>
          <p:cNvPr id="8" name="Rectángulo 7"/>
          <p:cNvSpPr/>
          <p:nvPr/>
        </p:nvSpPr>
        <p:spPr>
          <a:xfrm>
            <a:off x="674521" y="5771108"/>
            <a:ext cx="55867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 smtClean="0">
                <a:hlinkClick r:id="rId5"/>
              </a:rPr>
              <a:t>https://www.aemet.es/es/eltiempo/prediccion/incendios</a:t>
            </a:r>
            <a:endParaRPr lang="es-ES" dirty="0"/>
          </a:p>
        </p:txBody>
      </p:sp>
      <p:sp>
        <p:nvSpPr>
          <p:cNvPr id="9" name="Rectángulo 8"/>
          <p:cNvSpPr/>
          <p:nvPr/>
        </p:nvSpPr>
        <p:spPr>
          <a:xfrm>
            <a:off x="7845141" y="34718"/>
            <a:ext cx="450431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600" dirty="0" smtClean="0"/>
              <a:t>Herramientas de visualización. Nuevos desarrollos.</a:t>
            </a:r>
          </a:p>
        </p:txBody>
      </p:sp>
    </p:spTree>
    <p:extLst>
      <p:ext uri="{BB962C8B-B14F-4D97-AF65-F5344CB8AC3E}">
        <p14:creationId xmlns:p14="http://schemas.microsoft.com/office/powerpoint/2010/main" val="2026473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>
                <a:lumMod val="5000"/>
                <a:lumOff val="95000"/>
              </a:schemeClr>
            </a:gs>
            <a:gs pos="74000">
              <a:schemeClr val="accent2">
                <a:lumMod val="45000"/>
                <a:lumOff val="55000"/>
              </a:schemeClr>
            </a:gs>
            <a:gs pos="83000">
              <a:schemeClr val="accent2">
                <a:lumMod val="45000"/>
                <a:lumOff val="55000"/>
              </a:schemeClr>
            </a:gs>
            <a:gs pos="100000">
              <a:schemeClr val="accent2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o 2"/>
          <p:cNvGrpSpPr/>
          <p:nvPr/>
        </p:nvGrpSpPr>
        <p:grpSpPr>
          <a:xfrm>
            <a:off x="28455" y="34718"/>
            <a:ext cx="5166655" cy="423061"/>
            <a:chOff x="81677" y="99646"/>
            <a:chExt cx="5166655" cy="423061"/>
          </a:xfrm>
        </p:grpSpPr>
        <p:pic>
          <p:nvPicPr>
            <p:cNvPr id="4" name="Imagen 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1677" y="99646"/>
              <a:ext cx="367407" cy="338291"/>
            </a:xfrm>
            <a:prstGeom prst="rect">
              <a:avLst/>
            </a:prstGeom>
          </p:spPr>
        </p:pic>
        <p:sp>
          <p:nvSpPr>
            <p:cNvPr id="5" name="CuadroTexto 4"/>
            <p:cNvSpPr txBox="1"/>
            <p:nvPr/>
          </p:nvSpPr>
          <p:spPr>
            <a:xfrm>
              <a:off x="449084" y="268791"/>
              <a:ext cx="2019928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1050" b="1" dirty="0" smtClean="0">
                  <a:solidFill>
                    <a:schemeClr val="accent1">
                      <a:lumMod val="75000"/>
                    </a:schemeClr>
                  </a:solidFill>
                </a:rPr>
                <a:t>Aula Francisco Morán</a:t>
              </a:r>
              <a:endParaRPr lang="es-ES" sz="1050" b="1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  <p:sp>
          <p:nvSpPr>
            <p:cNvPr id="6" name="CuadroTexto 5"/>
            <p:cNvSpPr txBox="1"/>
            <p:nvPr/>
          </p:nvSpPr>
          <p:spPr>
            <a:xfrm>
              <a:off x="1793941" y="261097"/>
              <a:ext cx="345439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1100" b="1" dirty="0" smtClean="0"/>
                <a:t>Riesgo de incendios forestales: experiencia de AEMET.</a:t>
              </a:r>
              <a:endParaRPr lang="es-ES" sz="1100" b="1" dirty="0"/>
            </a:p>
          </p:txBody>
        </p:sp>
      </p:grpSp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455" y="681416"/>
            <a:ext cx="5450483" cy="3274584"/>
          </a:xfrm>
          <a:prstGeom prst="rect">
            <a:avLst/>
          </a:prstGeom>
        </p:spPr>
      </p:pic>
      <p:sp>
        <p:nvSpPr>
          <p:cNvPr id="7" name="Rectángulo 6"/>
          <p:cNvSpPr/>
          <p:nvPr/>
        </p:nvSpPr>
        <p:spPr>
          <a:xfrm>
            <a:off x="212158" y="4925141"/>
            <a:ext cx="57183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 smtClean="0">
                <a:hlinkClick r:id="rId4"/>
              </a:rPr>
              <a:t>https://effis.jrc.ec.europa.eu/apps/effis_current_situation/</a:t>
            </a:r>
            <a:endParaRPr lang="es-ES" dirty="0"/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00291" y="1636699"/>
            <a:ext cx="6354020" cy="2873727"/>
          </a:xfrm>
          <a:prstGeom prst="rect">
            <a:avLst/>
          </a:prstGeom>
        </p:spPr>
      </p:pic>
      <p:sp>
        <p:nvSpPr>
          <p:cNvPr id="9" name="Rectángulo 8"/>
          <p:cNvSpPr/>
          <p:nvPr/>
        </p:nvSpPr>
        <p:spPr>
          <a:xfrm>
            <a:off x="7845141" y="34718"/>
            <a:ext cx="450431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600" dirty="0" smtClean="0"/>
              <a:t>Herramientas de visualización. Nuevos desarrollos.</a:t>
            </a:r>
          </a:p>
        </p:txBody>
      </p:sp>
      <p:sp>
        <p:nvSpPr>
          <p:cNvPr id="10" name="Rectángulo 9"/>
          <p:cNvSpPr/>
          <p:nvPr/>
        </p:nvSpPr>
        <p:spPr>
          <a:xfrm>
            <a:off x="212158" y="5664233"/>
            <a:ext cx="57626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 smtClean="0">
                <a:hlinkClick r:id="rId6"/>
              </a:rPr>
              <a:t>https://gwis.jrc.ec.europa.eu/apps/gwis_current_situation/</a:t>
            </a:r>
            <a:endParaRPr lang="es-ES" dirty="0"/>
          </a:p>
        </p:txBody>
      </p:sp>
      <p:sp>
        <p:nvSpPr>
          <p:cNvPr id="11" name="Rectángulo 10"/>
          <p:cNvSpPr/>
          <p:nvPr/>
        </p:nvSpPr>
        <p:spPr>
          <a:xfrm>
            <a:off x="6563408" y="5663513"/>
            <a:ext cx="44165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b="0" i="0" dirty="0" smtClean="0">
                <a:solidFill>
                  <a:schemeClr val="accent1">
                    <a:lumMod val="75000"/>
                  </a:schemeClr>
                </a:solidFill>
                <a:effectLst/>
                <a:latin typeface="Helvetica Neue"/>
              </a:rPr>
              <a:t>Global </a:t>
            </a:r>
            <a:r>
              <a:rPr lang="es-ES" b="0" i="0" dirty="0" err="1" smtClean="0">
                <a:solidFill>
                  <a:schemeClr val="accent1">
                    <a:lumMod val="75000"/>
                  </a:schemeClr>
                </a:solidFill>
                <a:effectLst/>
                <a:latin typeface="Helvetica Neue"/>
              </a:rPr>
              <a:t>Wildfire</a:t>
            </a:r>
            <a:r>
              <a:rPr lang="es-ES" b="0" i="0" dirty="0" smtClean="0">
                <a:solidFill>
                  <a:schemeClr val="accent1">
                    <a:lumMod val="75000"/>
                  </a:schemeClr>
                </a:solidFill>
                <a:effectLst/>
                <a:latin typeface="Helvetica Neue"/>
              </a:rPr>
              <a:t> </a:t>
            </a:r>
            <a:r>
              <a:rPr lang="es-ES" b="0" i="0" dirty="0" err="1" smtClean="0">
                <a:solidFill>
                  <a:schemeClr val="accent1">
                    <a:lumMod val="75000"/>
                  </a:schemeClr>
                </a:solidFill>
                <a:effectLst/>
                <a:latin typeface="Helvetica Neue"/>
              </a:rPr>
              <a:t>Information</a:t>
            </a:r>
            <a:r>
              <a:rPr lang="es-ES" b="0" i="0" dirty="0" smtClean="0">
                <a:solidFill>
                  <a:schemeClr val="accent1">
                    <a:lumMod val="75000"/>
                  </a:schemeClr>
                </a:solidFill>
                <a:effectLst/>
                <a:latin typeface="Helvetica Neue"/>
              </a:rPr>
              <a:t> </a:t>
            </a:r>
            <a:r>
              <a:rPr lang="es-ES" b="0" i="0" dirty="0" err="1" smtClean="0">
                <a:solidFill>
                  <a:schemeClr val="accent1">
                    <a:lumMod val="75000"/>
                  </a:schemeClr>
                </a:solidFill>
                <a:effectLst/>
                <a:latin typeface="Helvetica Neue"/>
              </a:rPr>
              <a:t>System</a:t>
            </a:r>
            <a:r>
              <a:rPr lang="es-ES" b="0" i="0" dirty="0" smtClean="0">
                <a:solidFill>
                  <a:schemeClr val="accent1">
                    <a:lumMod val="75000"/>
                  </a:schemeClr>
                </a:solidFill>
                <a:effectLst/>
                <a:latin typeface="Helvetica Neue"/>
              </a:rPr>
              <a:t> GWIS</a:t>
            </a:r>
            <a:endParaRPr lang="es-E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2" name="CuadroTexto 11"/>
          <p:cNvSpPr txBox="1"/>
          <p:nvPr/>
        </p:nvSpPr>
        <p:spPr>
          <a:xfrm>
            <a:off x="6563408" y="4978412"/>
            <a:ext cx="51347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err="1">
                <a:solidFill>
                  <a:schemeClr val="accent1">
                    <a:lumMod val="75000"/>
                  </a:schemeClr>
                </a:solidFill>
                <a:latin typeface="Helvetica Neue"/>
              </a:rPr>
              <a:t>European</a:t>
            </a:r>
            <a:r>
              <a:rPr lang="es-ES" dirty="0">
                <a:solidFill>
                  <a:schemeClr val="accent1">
                    <a:lumMod val="75000"/>
                  </a:schemeClr>
                </a:solidFill>
                <a:latin typeface="Helvetica Neue"/>
              </a:rPr>
              <a:t> </a:t>
            </a:r>
            <a:r>
              <a:rPr lang="es-ES" dirty="0" err="1">
                <a:solidFill>
                  <a:schemeClr val="accent1">
                    <a:lumMod val="75000"/>
                  </a:schemeClr>
                </a:solidFill>
                <a:latin typeface="Helvetica Neue"/>
              </a:rPr>
              <a:t>Forest</a:t>
            </a:r>
            <a:r>
              <a:rPr lang="es-ES" dirty="0">
                <a:solidFill>
                  <a:schemeClr val="accent1">
                    <a:lumMod val="75000"/>
                  </a:schemeClr>
                </a:solidFill>
                <a:latin typeface="Helvetica Neue"/>
              </a:rPr>
              <a:t> </a:t>
            </a:r>
            <a:r>
              <a:rPr lang="es-ES" dirty="0" err="1">
                <a:solidFill>
                  <a:schemeClr val="accent1">
                    <a:lumMod val="75000"/>
                  </a:schemeClr>
                </a:solidFill>
                <a:latin typeface="Helvetica Neue"/>
              </a:rPr>
              <a:t>Fire</a:t>
            </a:r>
            <a:r>
              <a:rPr lang="es-ES" dirty="0">
                <a:solidFill>
                  <a:schemeClr val="accent1">
                    <a:lumMod val="75000"/>
                  </a:schemeClr>
                </a:solidFill>
                <a:latin typeface="Helvetica Neue"/>
              </a:rPr>
              <a:t> </a:t>
            </a:r>
            <a:r>
              <a:rPr lang="es-ES" dirty="0" err="1">
                <a:solidFill>
                  <a:schemeClr val="accent1">
                    <a:lumMod val="75000"/>
                  </a:schemeClr>
                </a:solidFill>
                <a:latin typeface="Helvetica Neue"/>
              </a:rPr>
              <a:t>Information</a:t>
            </a:r>
            <a:r>
              <a:rPr lang="es-ES" dirty="0">
                <a:solidFill>
                  <a:schemeClr val="accent1">
                    <a:lumMod val="75000"/>
                  </a:schemeClr>
                </a:solidFill>
                <a:latin typeface="Helvetica Neue"/>
              </a:rPr>
              <a:t> </a:t>
            </a:r>
            <a:r>
              <a:rPr lang="es-ES" dirty="0" err="1">
                <a:solidFill>
                  <a:schemeClr val="accent1">
                    <a:lumMod val="75000"/>
                  </a:schemeClr>
                </a:solidFill>
                <a:latin typeface="Helvetica Neue"/>
              </a:rPr>
              <a:t>System</a:t>
            </a:r>
            <a:r>
              <a:rPr lang="es-ES" dirty="0">
                <a:solidFill>
                  <a:schemeClr val="accent1">
                    <a:lumMod val="75000"/>
                  </a:schemeClr>
                </a:solidFill>
                <a:latin typeface="Helvetica Neue"/>
              </a:rPr>
              <a:t> EFFIS</a:t>
            </a:r>
          </a:p>
        </p:txBody>
      </p:sp>
    </p:spTree>
    <p:extLst>
      <p:ext uri="{BB962C8B-B14F-4D97-AF65-F5344CB8AC3E}">
        <p14:creationId xmlns:p14="http://schemas.microsoft.com/office/powerpoint/2010/main" val="3790695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>
                <a:lumMod val="5000"/>
                <a:lumOff val="95000"/>
              </a:schemeClr>
            </a:gs>
            <a:gs pos="74000">
              <a:schemeClr val="accent2">
                <a:lumMod val="45000"/>
                <a:lumOff val="55000"/>
              </a:schemeClr>
            </a:gs>
            <a:gs pos="83000">
              <a:schemeClr val="accent2">
                <a:lumMod val="45000"/>
                <a:lumOff val="55000"/>
              </a:schemeClr>
            </a:gs>
            <a:gs pos="100000">
              <a:schemeClr val="accent2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o 2"/>
          <p:cNvGrpSpPr/>
          <p:nvPr/>
        </p:nvGrpSpPr>
        <p:grpSpPr>
          <a:xfrm>
            <a:off x="28455" y="34718"/>
            <a:ext cx="5166655" cy="423061"/>
            <a:chOff x="81677" y="99646"/>
            <a:chExt cx="5166655" cy="423061"/>
          </a:xfrm>
        </p:grpSpPr>
        <p:pic>
          <p:nvPicPr>
            <p:cNvPr id="4" name="Imagen 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1677" y="99646"/>
              <a:ext cx="367407" cy="338291"/>
            </a:xfrm>
            <a:prstGeom prst="rect">
              <a:avLst/>
            </a:prstGeom>
          </p:spPr>
        </p:pic>
        <p:sp>
          <p:nvSpPr>
            <p:cNvPr id="5" name="CuadroTexto 4"/>
            <p:cNvSpPr txBox="1"/>
            <p:nvPr/>
          </p:nvSpPr>
          <p:spPr>
            <a:xfrm>
              <a:off x="449084" y="268791"/>
              <a:ext cx="2019928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1050" b="1" dirty="0" smtClean="0">
                  <a:solidFill>
                    <a:schemeClr val="accent1">
                      <a:lumMod val="75000"/>
                    </a:schemeClr>
                  </a:solidFill>
                </a:rPr>
                <a:t>Aula Francisco Morán</a:t>
              </a:r>
              <a:endParaRPr lang="es-ES" sz="1050" b="1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  <p:sp>
          <p:nvSpPr>
            <p:cNvPr id="6" name="CuadroTexto 5"/>
            <p:cNvSpPr txBox="1"/>
            <p:nvPr/>
          </p:nvSpPr>
          <p:spPr>
            <a:xfrm>
              <a:off x="1793941" y="261097"/>
              <a:ext cx="345439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1100" b="1" dirty="0" smtClean="0"/>
                <a:t>Riesgo de incendios forestales: experiencia de AEMET.</a:t>
              </a:r>
              <a:endParaRPr lang="es-ES" sz="1100" b="1" dirty="0"/>
            </a:p>
          </p:txBody>
        </p:sp>
      </p:grpSp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1487" y="1366784"/>
            <a:ext cx="6028975" cy="2875890"/>
          </a:xfrm>
          <a:prstGeom prst="rect">
            <a:avLst/>
          </a:prstGeom>
        </p:spPr>
      </p:pic>
      <p:sp>
        <p:nvSpPr>
          <p:cNvPr id="7" name="Rectángulo 6"/>
          <p:cNvSpPr/>
          <p:nvPr/>
        </p:nvSpPr>
        <p:spPr>
          <a:xfrm>
            <a:off x="3861607" y="5321220"/>
            <a:ext cx="381950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 smtClean="0">
                <a:hlinkClick r:id="rId4"/>
              </a:rPr>
              <a:t>https://worldview.earthdata.nasa.gov/</a:t>
            </a:r>
            <a:endParaRPr lang="es-ES" dirty="0"/>
          </a:p>
        </p:txBody>
      </p:sp>
      <p:sp>
        <p:nvSpPr>
          <p:cNvPr id="8" name="Rectángulo 7"/>
          <p:cNvSpPr/>
          <p:nvPr/>
        </p:nvSpPr>
        <p:spPr>
          <a:xfrm>
            <a:off x="7845141" y="34718"/>
            <a:ext cx="450431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600" dirty="0" smtClean="0"/>
              <a:t>Herramientas de visualización. Nuevos desarrollos.</a:t>
            </a:r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14617" y="2369442"/>
            <a:ext cx="5086013" cy="2534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7823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>
                <a:lumMod val="5000"/>
                <a:lumOff val="95000"/>
              </a:schemeClr>
            </a:gs>
            <a:gs pos="74000">
              <a:schemeClr val="accent2">
                <a:lumMod val="45000"/>
                <a:lumOff val="55000"/>
              </a:schemeClr>
            </a:gs>
            <a:gs pos="83000">
              <a:schemeClr val="accent2">
                <a:lumMod val="45000"/>
                <a:lumOff val="55000"/>
              </a:schemeClr>
            </a:gs>
            <a:gs pos="100000">
              <a:schemeClr val="accent2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o 2"/>
          <p:cNvGrpSpPr/>
          <p:nvPr/>
        </p:nvGrpSpPr>
        <p:grpSpPr>
          <a:xfrm>
            <a:off x="28455" y="34718"/>
            <a:ext cx="5166655" cy="423061"/>
            <a:chOff x="81677" y="99646"/>
            <a:chExt cx="5166655" cy="423061"/>
          </a:xfrm>
        </p:grpSpPr>
        <p:pic>
          <p:nvPicPr>
            <p:cNvPr id="4" name="Imagen 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1677" y="99646"/>
              <a:ext cx="367407" cy="338291"/>
            </a:xfrm>
            <a:prstGeom prst="rect">
              <a:avLst/>
            </a:prstGeom>
          </p:spPr>
        </p:pic>
        <p:sp>
          <p:nvSpPr>
            <p:cNvPr id="5" name="CuadroTexto 4"/>
            <p:cNvSpPr txBox="1"/>
            <p:nvPr/>
          </p:nvSpPr>
          <p:spPr>
            <a:xfrm>
              <a:off x="449084" y="268791"/>
              <a:ext cx="2019928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1050" b="1" dirty="0" smtClean="0">
                  <a:solidFill>
                    <a:schemeClr val="accent1">
                      <a:lumMod val="75000"/>
                    </a:schemeClr>
                  </a:solidFill>
                </a:rPr>
                <a:t>Aula Francisco Morán</a:t>
              </a:r>
              <a:endParaRPr lang="es-ES" sz="1050" b="1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  <p:sp>
          <p:nvSpPr>
            <p:cNvPr id="6" name="CuadroTexto 5"/>
            <p:cNvSpPr txBox="1"/>
            <p:nvPr/>
          </p:nvSpPr>
          <p:spPr>
            <a:xfrm>
              <a:off x="1793941" y="261097"/>
              <a:ext cx="345439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1100" b="1" dirty="0" smtClean="0"/>
                <a:t>Riesgo de incendios forestales: experiencia de AEMET.</a:t>
              </a:r>
              <a:endParaRPr lang="es-ES" sz="1100" b="1" dirty="0"/>
            </a:p>
          </p:txBody>
        </p:sp>
      </p:grpSp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585" y="523065"/>
            <a:ext cx="3861328" cy="3244476"/>
          </a:xfrm>
          <a:prstGeom prst="rect">
            <a:avLst/>
          </a:prstGeom>
        </p:spPr>
      </p:pic>
      <p:sp>
        <p:nvSpPr>
          <p:cNvPr id="7" name="Rectángulo 6"/>
          <p:cNvSpPr/>
          <p:nvPr/>
        </p:nvSpPr>
        <p:spPr>
          <a:xfrm>
            <a:off x="634585" y="3820101"/>
            <a:ext cx="375243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400" dirty="0" err="1" smtClean="0"/>
              <a:t>FirEUrisk</a:t>
            </a:r>
            <a:r>
              <a:rPr lang="es-ES" sz="1400" dirty="0" smtClean="0"/>
              <a:t> </a:t>
            </a:r>
            <a:r>
              <a:rPr lang="es-ES" sz="1400" dirty="0" err="1" smtClean="0"/>
              <a:t>European</a:t>
            </a:r>
            <a:r>
              <a:rPr lang="es-ES" sz="1400" dirty="0" smtClean="0"/>
              <a:t> fuel </a:t>
            </a:r>
            <a:r>
              <a:rPr lang="es-ES" sz="1400" dirty="0" err="1" smtClean="0"/>
              <a:t>map</a:t>
            </a:r>
            <a:r>
              <a:rPr lang="es-ES" sz="1400" dirty="0" smtClean="0"/>
              <a:t> at 1 km </a:t>
            </a:r>
            <a:r>
              <a:rPr lang="es-ES" sz="1400" dirty="0" err="1" smtClean="0"/>
              <a:t>resolution</a:t>
            </a:r>
            <a:r>
              <a:rPr lang="es-ES" sz="1400" dirty="0" smtClean="0"/>
              <a:t>.</a:t>
            </a:r>
            <a:endParaRPr lang="es-ES" sz="1400" dirty="0"/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45916" y="457779"/>
            <a:ext cx="6460317" cy="3105661"/>
          </a:xfrm>
          <a:prstGeom prst="rect">
            <a:avLst/>
          </a:prstGeom>
        </p:spPr>
      </p:pic>
      <p:sp>
        <p:nvSpPr>
          <p:cNvPr id="9" name="CuadroTexto 8"/>
          <p:cNvSpPr txBox="1"/>
          <p:nvPr/>
        </p:nvSpPr>
        <p:spPr>
          <a:xfrm>
            <a:off x="5589203" y="3650824"/>
            <a:ext cx="13824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600" dirty="0" smtClean="0"/>
              <a:t>CCI </a:t>
            </a:r>
            <a:r>
              <a:rPr lang="es-ES" sz="1600" dirty="0" err="1" smtClean="0"/>
              <a:t>LandCover</a:t>
            </a:r>
            <a:endParaRPr lang="es-ES" sz="1600" dirty="0"/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19579" y="4070538"/>
            <a:ext cx="3307522" cy="2335625"/>
          </a:xfrm>
          <a:prstGeom prst="rect">
            <a:avLst/>
          </a:prstGeom>
        </p:spPr>
      </p:pic>
      <p:sp>
        <p:nvSpPr>
          <p:cNvPr id="11" name="CuadroTexto 10"/>
          <p:cNvSpPr txBox="1"/>
          <p:nvPr/>
        </p:nvSpPr>
        <p:spPr>
          <a:xfrm>
            <a:off x="7986121" y="6406163"/>
            <a:ext cx="99649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600" dirty="0" smtClean="0"/>
              <a:t>Población</a:t>
            </a:r>
            <a:endParaRPr lang="es-ES" sz="1600" dirty="0"/>
          </a:p>
        </p:txBody>
      </p:sp>
      <p:pic>
        <p:nvPicPr>
          <p:cNvPr id="12" name="Imagen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54470" y="4227988"/>
            <a:ext cx="3141443" cy="2347452"/>
          </a:xfrm>
          <a:prstGeom prst="rect">
            <a:avLst/>
          </a:prstGeom>
        </p:spPr>
      </p:pic>
      <p:sp>
        <p:nvSpPr>
          <p:cNvPr id="13" name="CuadroTexto 12"/>
          <p:cNvSpPr txBox="1"/>
          <p:nvPr/>
        </p:nvSpPr>
        <p:spPr>
          <a:xfrm>
            <a:off x="1354470" y="6550223"/>
            <a:ext cx="5560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400" dirty="0" smtClean="0"/>
              <a:t>NDVI</a:t>
            </a:r>
            <a:endParaRPr lang="es-ES" sz="1400" dirty="0"/>
          </a:p>
        </p:txBody>
      </p:sp>
      <p:sp>
        <p:nvSpPr>
          <p:cNvPr id="14" name="Rectángulo 13"/>
          <p:cNvSpPr/>
          <p:nvPr/>
        </p:nvSpPr>
        <p:spPr>
          <a:xfrm>
            <a:off x="7845141" y="34718"/>
            <a:ext cx="450431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600" dirty="0" smtClean="0"/>
              <a:t>Herramientas de visualización. Nuevos desarrollos.</a:t>
            </a:r>
          </a:p>
        </p:txBody>
      </p:sp>
    </p:spTree>
    <p:extLst>
      <p:ext uri="{BB962C8B-B14F-4D97-AF65-F5344CB8AC3E}">
        <p14:creationId xmlns:p14="http://schemas.microsoft.com/office/powerpoint/2010/main" val="3838846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>
                <a:lumMod val="5000"/>
                <a:lumOff val="95000"/>
              </a:schemeClr>
            </a:gs>
            <a:gs pos="74000">
              <a:schemeClr val="accent2">
                <a:lumMod val="45000"/>
                <a:lumOff val="55000"/>
              </a:schemeClr>
            </a:gs>
            <a:gs pos="83000">
              <a:schemeClr val="accent2">
                <a:lumMod val="45000"/>
                <a:lumOff val="55000"/>
              </a:schemeClr>
            </a:gs>
            <a:gs pos="100000">
              <a:schemeClr val="accent2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o 2"/>
          <p:cNvGrpSpPr/>
          <p:nvPr/>
        </p:nvGrpSpPr>
        <p:grpSpPr>
          <a:xfrm>
            <a:off x="28455" y="34718"/>
            <a:ext cx="5166655" cy="423061"/>
            <a:chOff x="81677" y="99646"/>
            <a:chExt cx="5166655" cy="423061"/>
          </a:xfrm>
        </p:grpSpPr>
        <p:pic>
          <p:nvPicPr>
            <p:cNvPr id="4" name="Imagen 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1677" y="99646"/>
              <a:ext cx="367407" cy="338291"/>
            </a:xfrm>
            <a:prstGeom prst="rect">
              <a:avLst/>
            </a:prstGeom>
          </p:spPr>
        </p:pic>
        <p:sp>
          <p:nvSpPr>
            <p:cNvPr id="5" name="CuadroTexto 4"/>
            <p:cNvSpPr txBox="1"/>
            <p:nvPr/>
          </p:nvSpPr>
          <p:spPr>
            <a:xfrm>
              <a:off x="449084" y="268791"/>
              <a:ext cx="2019928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1050" b="1" dirty="0" smtClean="0">
                  <a:solidFill>
                    <a:schemeClr val="accent1">
                      <a:lumMod val="75000"/>
                    </a:schemeClr>
                  </a:solidFill>
                </a:rPr>
                <a:t>Aula Francisco Morán</a:t>
              </a:r>
              <a:endParaRPr lang="es-ES" sz="1050" b="1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  <p:sp>
          <p:nvSpPr>
            <p:cNvPr id="6" name="CuadroTexto 5"/>
            <p:cNvSpPr txBox="1"/>
            <p:nvPr/>
          </p:nvSpPr>
          <p:spPr>
            <a:xfrm>
              <a:off x="1793941" y="261097"/>
              <a:ext cx="345439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1100" b="1" dirty="0" smtClean="0"/>
                <a:t>Riesgo de incendios forestales: experiencia de AEMET.</a:t>
              </a:r>
              <a:endParaRPr lang="es-ES" sz="1100" b="1" dirty="0"/>
            </a:p>
          </p:txBody>
        </p:sp>
      </p:grpSp>
      <p:pic>
        <p:nvPicPr>
          <p:cNvPr id="8" name="Picture 3" descr="corin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3500" y="1768476"/>
            <a:ext cx="2725738" cy="216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4" descr="NDVI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6301" y="1793876"/>
            <a:ext cx="2690813" cy="2136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5" descr="riesgo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31" t="6989" r="4631" b="8736"/>
          <a:stretch>
            <a:fillRect/>
          </a:stretch>
        </p:blipFill>
        <p:spPr bwMode="auto">
          <a:xfrm>
            <a:off x="7904164" y="1814514"/>
            <a:ext cx="2820987" cy="2085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Line 8"/>
          <p:cNvSpPr>
            <a:spLocks noChangeShapeType="1"/>
          </p:cNvSpPr>
          <p:nvPr/>
        </p:nvSpPr>
        <p:spPr bwMode="auto">
          <a:xfrm>
            <a:off x="3657600" y="4114800"/>
            <a:ext cx="1524000" cy="1282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12" name="Line 9"/>
          <p:cNvSpPr>
            <a:spLocks noChangeShapeType="1"/>
          </p:cNvSpPr>
          <p:nvPr/>
        </p:nvSpPr>
        <p:spPr bwMode="auto">
          <a:xfrm flipH="1">
            <a:off x="6997700" y="3975100"/>
            <a:ext cx="1511300" cy="1397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13" name="Line 10"/>
          <p:cNvSpPr>
            <a:spLocks noChangeShapeType="1"/>
          </p:cNvSpPr>
          <p:nvPr/>
        </p:nvSpPr>
        <p:spPr bwMode="auto">
          <a:xfrm>
            <a:off x="6083300" y="4229100"/>
            <a:ext cx="25400" cy="1041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14" name="Text Box 11"/>
          <p:cNvSpPr txBox="1">
            <a:spLocks noChangeArrowheads="1"/>
          </p:cNvSpPr>
          <p:nvPr/>
        </p:nvSpPr>
        <p:spPr bwMode="auto">
          <a:xfrm>
            <a:off x="5076826" y="5461001"/>
            <a:ext cx="1809663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BD3632"/>
              </a:buClr>
              <a:buChar char="•"/>
              <a:defRPr sz="3200">
                <a:solidFill>
                  <a:srgbClr val="00338D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BD3632"/>
              </a:buClr>
              <a:buChar char="•"/>
              <a:defRPr sz="2800">
                <a:solidFill>
                  <a:srgbClr val="00338D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338D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338D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338D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338D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338D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338D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338D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s-ES" sz="2000" b="1" dirty="0">
                <a:latin typeface="+mn-lt"/>
              </a:rPr>
              <a:t>¿Nuevo </a:t>
            </a:r>
            <a:r>
              <a:rPr lang="en-US" altLang="es-ES" sz="2000" b="1" dirty="0" err="1">
                <a:latin typeface="+mn-lt"/>
              </a:rPr>
              <a:t>índice</a:t>
            </a:r>
            <a:r>
              <a:rPr lang="en-US" altLang="es-ES" sz="2000" b="1" dirty="0">
                <a:latin typeface="+mn-lt"/>
              </a:rPr>
              <a:t>?</a:t>
            </a:r>
          </a:p>
        </p:txBody>
      </p:sp>
      <p:sp>
        <p:nvSpPr>
          <p:cNvPr id="15" name="Text Box 12"/>
          <p:cNvSpPr txBox="1">
            <a:spLocks noChangeArrowheads="1"/>
          </p:cNvSpPr>
          <p:nvPr/>
        </p:nvSpPr>
        <p:spPr bwMode="auto">
          <a:xfrm>
            <a:off x="1508125" y="1231901"/>
            <a:ext cx="2121158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BD3632"/>
              </a:buClr>
              <a:buChar char="•"/>
              <a:defRPr sz="3200">
                <a:solidFill>
                  <a:srgbClr val="00338D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BD3632"/>
              </a:buClr>
              <a:buChar char="•"/>
              <a:defRPr sz="2800">
                <a:solidFill>
                  <a:srgbClr val="00338D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338D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338D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338D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338D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338D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338D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338D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s-ES" sz="2000" b="1" dirty="0" err="1">
                <a:latin typeface="+mn-lt"/>
              </a:rPr>
              <a:t>Corine</a:t>
            </a:r>
            <a:r>
              <a:rPr lang="en-US" altLang="es-ES" sz="2000" b="1" dirty="0">
                <a:latin typeface="+mn-lt"/>
              </a:rPr>
              <a:t> Land Cover</a:t>
            </a:r>
          </a:p>
        </p:txBody>
      </p:sp>
      <p:sp>
        <p:nvSpPr>
          <p:cNvPr id="16" name="Text Box 13"/>
          <p:cNvSpPr txBox="1">
            <a:spLocks noChangeArrowheads="1"/>
          </p:cNvSpPr>
          <p:nvPr/>
        </p:nvSpPr>
        <p:spPr bwMode="auto">
          <a:xfrm>
            <a:off x="5788026" y="1257301"/>
            <a:ext cx="73231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BD3632"/>
              </a:buClr>
              <a:buChar char="•"/>
              <a:defRPr sz="3200">
                <a:solidFill>
                  <a:srgbClr val="00338D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BD3632"/>
              </a:buClr>
              <a:buChar char="•"/>
              <a:defRPr sz="2800">
                <a:solidFill>
                  <a:srgbClr val="00338D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338D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338D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338D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338D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338D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338D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338D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s-ES" sz="2000" b="1" dirty="0">
                <a:latin typeface="+mn-lt"/>
              </a:rPr>
              <a:t>NDVI</a:t>
            </a:r>
          </a:p>
        </p:txBody>
      </p:sp>
      <p:sp>
        <p:nvSpPr>
          <p:cNvPr id="17" name="Text Box 14"/>
          <p:cNvSpPr txBox="1">
            <a:spLocks noChangeArrowheads="1"/>
          </p:cNvSpPr>
          <p:nvPr/>
        </p:nvSpPr>
        <p:spPr bwMode="auto">
          <a:xfrm>
            <a:off x="9140826" y="1231901"/>
            <a:ext cx="62706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BD3632"/>
              </a:buClr>
              <a:buChar char="•"/>
              <a:defRPr sz="3200">
                <a:solidFill>
                  <a:srgbClr val="00338D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BD3632"/>
              </a:buClr>
              <a:buChar char="•"/>
              <a:defRPr sz="2800">
                <a:solidFill>
                  <a:srgbClr val="00338D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338D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338D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338D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338D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338D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338D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338D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s-ES" sz="2000" b="1" dirty="0">
                <a:latin typeface="+mn-lt"/>
              </a:rPr>
              <a:t>FWI</a:t>
            </a:r>
          </a:p>
        </p:txBody>
      </p:sp>
      <p:sp>
        <p:nvSpPr>
          <p:cNvPr id="18" name="Text Box 7"/>
          <p:cNvSpPr txBox="1">
            <a:spLocks noChangeArrowheads="1"/>
          </p:cNvSpPr>
          <p:nvPr/>
        </p:nvSpPr>
        <p:spPr bwMode="auto">
          <a:xfrm>
            <a:off x="4513264" y="741363"/>
            <a:ext cx="262110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BD3632"/>
              </a:buClr>
              <a:buChar char="•"/>
              <a:defRPr sz="3200">
                <a:solidFill>
                  <a:srgbClr val="00338D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BD3632"/>
              </a:buClr>
              <a:buChar char="•"/>
              <a:defRPr sz="2800">
                <a:solidFill>
                  <a:srgbClr val="00338D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338D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338D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338D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338D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338D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338D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338D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s-ES" sz="2400" b="1" dirty="0" err="1">
                <a:latin typeface="+mn-lt"/>
              </a:rPr>
              <a:t>Nuevos</a:t>
            </a:r>
            <a:r>
              <a:rPr lang="en-US" altLang="es-ES" sz="2400" b="1" dirty="0">
                <a:latin typeface="+mn-lt"/>
              </a:rPr>
              <a:t> </a:t>
            </a:r>
            <a:r>
              <a:rPr lang="en-US" altLang="es-ES" sz="2400" b="1" dirty="0" err="1">
                <a:latin typeface="+mn-lt"/>
              </a:rPr>
              <a:t>desarrollos</a:t>
            </a:r>
            <a:endParaRPr lang="en-US" altLang="es-ES" sz="2400" b="1" dirty="0">
              <a:latin typeface="+mn-lt"/>
            </a:endParaRPr>
          </a:p>
        </p:txBody>
      </p:sp>
      <p:sp>
        <p:nvSpPr>
          <p:cNvPr id="19" name="Rectángulo 18"/>
          <p:cNvSpPr/>
          <p:nvPr/>
        </p:nvSpPr>
        <p:spPr>
          <a:xfrm>
            <a:off x="7845141" y="34718"/>
            <a:ext cx="450431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600" dirty="0" smtClean="0"/>
              <a:t>Herramientas de visualización. Nuevos desarrollos.</a:t>
            </a:r>
          </a:p>
        </p:txBody>
      </p:sp>
    </p:spTree>
    <p:extLst>
      <p:ext uri="{BB962C8B-B14F-4D97-AF65-F5344CB8AC3E}">
        <p14:creationId xmlns:p14="http://schemas.microsoft.com/office/powerpoint/2010/main" val="3546161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>
                <a:lumMod val="5000"/>
                <a:lumOff val="95000"/>
              </a:schemeClr>
            </a:gs>
            <a:gs pos="74000">
              <a:schemeClr val="accent2">
                <a:lumMod val="45000"/>
                <a:lumOff val="55000"/>
              </a:schemeClr>
            </a:gs>
            <a:gs pos="83000">
              <a:schemeClr val="accent2">
                <a:lumMod val="45000"/>
                <a:lumOff val="55000"/>
              </a:schemeClr>
            </a:gs>
            <a:gs pos="100000">
              <a:schemeClr val="accent2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o 2"/>
          <p:cNvGrpSpPr/>
          <p:nvPr/>
        </p:nvGrpSpPr>
        <p:grpSpPr>
          <a:xfrm>
            <a:off x="28455" y="34718"/>
            <a:ext cx="5166655" cy="423061"/>
            <a:chOff x="81677" y="99646"/>
            <a:chExt cx="5166655" cy="423061"/>
          </a:xfrm>
        </p:grpSpPr>
        <p:pic>
          <p:nvPicPr>
            <p:cNvPr id="4" name="Imagen 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1677" y="99646"/>
              <a:ext cx="367407" cy="338291"/>
            </a:xfrm>
            <a:prstGeom prst="rect">
              <a:avLst/>
            </a:prstGeom>
          </p:spPr>
        </p:pic>
        <p:sp>
          <p:nvSpPr>
            <p:cNvPr id="5" name="CuadroTexto 4"/>
            <p:cNvSpPr txBox="1"/>
            <p:nvPr/>
          </p:nvSpPr>
          <p:spPr>
            <a:xfrm>
              <a:off x="449084" y="268791"/>
              <a:ext cx="2019928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1050" b="1" dirty="0" smtClean="0">
                  <a:solidFill>
                    <a:schemeClr val="accent1">
                      <a:lumMod val="75000"/>
                    </a:schemeClr>
                  </a:solidFill>
                </a:rPr>
                <a:t>Aula Francisco Morán</a:t>
              </a:r>
              <a:endParaRPr lang="es-ES" sz="1050" b="1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  <p:sp>
          <p:nvSpPr>
            <p:cNvPr id="6" name="CuadroTexto 5"/>
            <p:cNvSpPr txBox="1"/>
            <p:nvPr/>
          </p:nvSpPr>
          <p:spPr>
            <a:xfrm>
              <a:off x="1793941" y="261097"/>
              <a:ext cx="345439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1100" b="1" dirty="0" smtClean="0"/>
                <a:t>Riesgo de incendios forestales: experiencia de AEMET.</a:t>
              </a:r>
              <a:endParaRPr lang="es-ES" sz="1100" b="1" dirty="0"/>
            </a:p>
          </p:txBody>
        </p:sp>
      </p:grpSp>
      <p:pic>
        <p:nvPicPr>
          <p:cNvPr id="7" name="Picture 9" descr="ndvi2808201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5186" y="2123672"/>
            <a:ext cx="2028825" cy="3252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983" y="2232416"/>
            <a:ext cx="2249488" cy="303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2823" y="2190123"/>
            <a:ext cx="1792287" cy="3246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12"/>
          <p:cNvSpPr>
            <a:spLocks noChangeArrowheads="1"/>
          </p:cNvSpPr>
          <p:nvPr/>
        </p:nvSpPr>
        <p:spPr bwMode="auto">
          <a:xfrm>
            <a:off x="1143000" y="3128963"/>
            <a:ext cx="1841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BD3632"/>
              </a:buClr>
              <a:buChar char="•"/>
              <a:defRPr sz="3200">
                <a:solidFill>
                  <a:srgbClr val="00338D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BD3632"/>
              </a:buClr>
              <a:buChar char="•"/>
              <a:defRPr sz="2800">
                <a:solidFill>
                  <a:srgbClr val="00338D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338D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338D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338D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338D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338D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338D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338D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pt-PT" altLang="es-ES" sz="200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12" name="Line 15"/>
          <p:cNvSpPr>
            <a:spLocks noChangeShapeType="1"/>
          </p:cNvSpPr>
          <p:nvPr/>
        </p:nvSpPr>
        <p:spPr bwMode="auto">
          <a:xfrm>
            <a:off x="1672914" y="1940459"/>
            <a:ext cx="177800" cy="466725"/>
          </a:xfrm>
          <a:prstGeom prst="line">
            <a:avLst/>
          </a:prstGeom>
          <a:noFill/>
          <a:ln w="57150">
            <a:solidFill>
              <a:srgbClr val="B8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13" name="Line 16"/>
          <p:cNvSpPr>
            <a:spLocks noChangeShapeType="1"/>
          </p:cNvSpPr>
          <p:nvPr/>
        </p:nvSpPr>
        <p:spPr bwMode="auto">
          <a:xfrm>
            <a:off x="4999179" y="1849972"/>
            <a:ext cx="576262" cy="647700"/>
          </a:xfrm>
          <a:prstGeom prst="line">
            <a:avLst/>
          </a:prstGeom>
          <a:noFill/>
          <a:ln w="57150">
            <a:solidFill>
              <a:srgbClr val="B8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14" name="Line 17"/>
          <p:cNvSpPr>
            <a:spLocks noChangeShapeType="1"/>
          </p:cNvSpPr>
          <p:nvPr/>
        </p:nvSpPr>
        <p:spPr bwMode="auto">
          <a:xfrm>
            <a:off x="3145204" y="1889802"/>
            <a:ext cx="431800" cy="468313"/>
          </a:xfrm>
          <a:prstGeom prst="line">
            <a:avLst/>
          </a:prstGeom>
          <a:noFill/>
          <a:ln w="57150">
            <a:solidFill>
              <a:srgbClr val="B8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/>
          </a:p>
        </p:txBody>
      </p:sp>
      <p:graphicFrame>
        <p:nvGraphicFramePr>
          <p:cNvPr id="15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48779846"/>
              </p:ext>
            </p:extLst>
          </p:nvPr>
        </p:nvGraphicFramePr>
        <p:xfrm>
          <a:off x="874370" y="1431132"/>
          <a:ext cx="6296645" cy="55839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70" name="Equation" r:id="rId7" imgW="2222500" imgH="203200" progId="Equation.3">
                  <p:embed/>
                </p:oleObj>
              </mc:Choice>
              <mc:Fallback>
                <p:oleObj name="Equation" r:id="rId7" imgW="2222500" imgH="203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74370" y="1431132"/>
                        <a:ext cx="6296645" cy="55839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6" name="Picture 4" descr="20120828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7939" y="1466851"/>
            <a:ext cx="2451100" cy="434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Line 16"/>
          <p:cNvSpPr>
            <a:spLocks noChangeShapeType="1"/>
          </p:cNvSpPr>
          <p:nvPr/>
        </p:nvSpPr>
        <p:spPr bwMode="auto">
          <a:xfrm>
            <a:off x="7344011" y="1763310"/>
            <a:ext cx="1404937" cy="360362"/>
          </a:xfrm>
          <a:prstGeom prst="line">
            <a:avLst/>
          </a:prstGeom>
          <a:noFill/>
          <a:ln w="57150">
            <a:solidFill>
              <a:srgbClr val="B8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18" name="Rectángulo 17"/>
          <p:cNvSpPr/>
          <p:nvPr/>
        </p:nvSpPr>
        <p:spPr>
          <a:xfrm>
            <a:off x="7845141" y="34718"/>
            <a:ext cx="450431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600" dirty="0" smtClean="0"/>
              <a:t>Herramientas de visualización. Nuevos desarrollos.</a:t>
            </a:r>
          </a:p>
        </p:txBody>
      </p:sp>
    </p:spTree>
    <p:extLst>
      <p:ext uri="{BB962C8B-B14F-4D97-AF65-F5344CB8AC3E}">
        <p14:creationId xmlns:p14="http://schemas.microsoft.com/office/powerpoint/2010/main" val="2596840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>
                <a:lumMod val="5000"/>
                <a:lumOff val="95000"/>
              </a:schemeClr>
            </a:gs>
            <a:gs pos="74000">
              <a:schemeClr val="accent2">
                <a:lumMod val="45000"/>
                <a:lumOff val="55000"/>
              </a:schemeClr>
            </a:gs>
            <a:gs pos="83000">
              <a:schemeClr val="accent2">
                <a:lumMod val="45000"/>
                <a:lumOff val="55000"/>
              </a:schemeClr>
            </a:gs>
            <a:gs pos="100000">
              <a:schemeClr val="accent2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o 2"/>
          <p:cNvGrpSpPr/>
          <p:nvPr/>
        </p:nvGrpSpPr>
        <p:grpSpPr>
          <a:xfrm>
            <a:off x="28455" y="34718"/>
            <a:ext cx="5166655" cy="423061"/>
            <a:chOff x="81677" y="99646"/>
            <a:chExt cx="5166655" cy="423061"/>
          </a:xfrm>
        </p:grpSpPr>
        <p:pic>
          <p:nvPicPr>
            <p:cNvPr id="4" name="Imagen 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1677" y="99646"/>
              <a:ext cx="367407" cy="338291"/>
            </a:xfrm>
            <a:prstGeom prst="rect">
              <a:avLst/>
            </a:prstGeom>
          </p:spPr>
        </p:pic>
        <p:sp>
          <p:nvSpPr>
            <p:cNvPr id="5" name="CuadroTexto 4"/>
            <p:cNvSpPr txBox="1"/>
            <p:nvPr/>
          </p:nvSpPr>
          <p:spPr>
            <a:xfrm>
              <a:off x="449084" y="268791"/>
              <a:ext cx="2019928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1050" b="1" dirty="0" smtClean="0">
                  <a:solidFill>
                    <a:schemeClr val="accent1">
                      <a:lumMod val="75000"/>
                    </a:schemeClr>
                  </a:solidFill>
                </a:rPr>
                <a:t>Aula Francisco Morán</a:t>
              </a:r>
              <a:endParaRPr lang="es-ES" sz="1050" b="1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  <p:sp>
          <p:nvSpPr>
            <p:cNvPr id="6" name="CuadroTexto 5"/>
            <p:cNvSpPr txBox="1"/>
            <p:nvPr/>
          </p:nvSpPr>
          <p:spPr>
            <a:xfrm>
              <a:off x="1793941" y="261097"/>
              <a:ext cx="345439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1100" b="1" dirty="0" smtClean="0"/>
                <a:t>Riesgo de incendios forestales: experiencia de AEMET.</a:t>
              </a:r>
              <a:endParaRPr lang="es-ES" sz="1100" b="1" dirty="0"/>
            </a:p>
          </p:txBody>
        </p:sp>
      </p:grpSp>
      <p:sp>
        <p:nvSpPr>
          <p:cNvPr id="7" name="Marcador de contenido 2"/>
          <p:cNvSpPr txBox="1">
            <a:spLocks/>
          </p:cNvSpPr>
          <p:nvPr/>
        </p:nvSpPr>
        <p:spPr>
          <a:xfrm>
            <a:off x="7272825" y="871275"/>
            <a:ext cx="4334731" cy="17145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2000" dirty="0" smtClean="0">
                <a:solidFill>
                  <a:srgbClr val="FF0000"/>
                </a:solidFill>
              </a:rPr>
              <a:t>A</a:t>
            </a:r>
            <a:r>
              <a:rPr lang="en-US" sz="2000" dirty="0" smtClean="0"/>
              <a:t>ll </a:t>
            </a:r>
            <a:r>
              <a:rPr lang="en-US" sz="2000" dirty="0" smtClean="0">
                <a:solidFill>
                  <a:srgbClr val="FF0000"/>
                </a:solidFill>
              </a:rPr>
              <a:t>R</a:t>
            </a:r>
            <a:r>
              <a:rPr lang="en-US" sz="2000" dirty="0" smtClean="0"/>
              <a:t>isk </a:t>
            </a:r>
            <a:r>
              <a:rPr lang="en-US" sz="2000" dirty="0" smtClean="0">
                <a:solidFill>
                  <a:srgbClr val="FF0000"/>
                </a:solidFill>
              </a:rPr>
              <a:t>I</a:t>
            </a:r>
            <a:r>
              <a:rPr lang="en-US" sz="2000" dirty="0" smtClean="0"/>
              <a:t>ntegrated </a:t>
            </a:r>
            <a:r>
              <a:rPr lang="en-US" sz="2000" dirty="0" smtClean="0">
                <a:solidFill>
                  <a:srgbClr val="FF0000"/>
                </a:solidFill>
              </a:rPr>
              <a:t>S</a:t>
            </a:r>
            <a:r>
              <a:rPr lang="en-US" sz="2000" dirty="0" smtClean="0"/>
              <a:t>ystem </a:t>
            </a:r>
            <a:r>
              <a:rPr lang="en-US" sz="2000" dirty="0" err="1" smtClean="0">
                <a:solidFill>
                  <a:srgbClr val="FF0000"/>
                </a:solidFill>
              </a:rPr>
              <a:t>TO</a:t>
            </a:r>
            <a:r>
              <a:rPr lang="en-US" sz="2000" dirty="0" err="1" smtClean="0"/>
              <a:t>wards</a:t>
            </a:r>
            <a:r>
              <a:rPr lang="en-US" sz="2000" dirty="0" smtClean="0"/>
              <a:t> </a:t>
            </a:r>
            <a:r>
              <a:rPr lang="en-US" sz="2000" dirty="0" smtClean="0">
                <a:solidFill>
                  <a:srgbClr val="FF0000"/>
                </a:solidFill>
              </a:rPr>
              <a:t>T</a:t>
            </a:r>
            <a:r>
              <a:rPr lang="en-US" sz="2000" dirty="0" smtClean="0"/>
              <a:t>rans-boundary </a:t>
            </a:r>
            <a:r>
              <a:rPr lang="en-US" sz="2000" dirty="0" err="1" smtClean="0"/>
              <a:t>ho</a:t>
            </a:r>
            <a:r>
              <a:rPr lang="en-US" sz="2000" dirty="0" err="1" smtClean="0">
                <a:solidFill>
                  <a:srgbClr val="FF0000"/>
                </a:solidFill>
              </a:rPr>
              <a:t>L</a:t>
            </a:r>
            <a:r>
              <a:rPr lang="en-US" sz="2000" dirty="0" err="1" smtClean="0"/>
              <a:t>istic</a:t>
            </a:r>
            <a:r>
              <a:rPr lang="en-US" sz="2000" dirty="0" smtClean="0"/>
              <a:t> </a:t>
            </a:r>
            <a:r>
              <a:rPr lang="en-US" sz="2000" dirty="0" smtClean="0">
                <a:solidFill>
                  <a:srgbClr val="FF0000"/>
                </a:solidFill>
              </a:rPr>
              <a:t>E</a:t>
            </a:r>
            <a:r>
              <a:rPr lang="en-US" sz="2000" dirty="0" smtClean="0"/>
              <a:t>arly-warning - European Natural Hazards Scientific Partnership  ARISTOTLE-ENHSP</a:t>
            </a:r>
          </a:p>
          <a:p>
            <a:endParaRPr lang="es-ES" dirty="0"/>
          </a:p>
        </p:txBody>
      </p:sp>
      <p:pic>
        <p:nvPicPr>
          <p:cNvPr id="8" name="Picture 2" descr="ARISTOTLE-ENHSP Project Log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8426" y="1030063"/>
            <a:ext cx="2055902" cy="17396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ángulo 1"/>
          <p:cNvSpPr/>
          <p:nvPr/>
        </p:nvSpPr>
        <p:spPr>
          <a:xfrm>
            <a:off x="7686354" y="2240026"/>
            <a:ext cx="37791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 smtClean="0"/>
              <a:t>Servicio de asesoría ARISTOTLE-EHNSP</a:t>
            </a:r>
            <a:endParaRPr lang="es-ES" dirty="0"/>
          </a:p>
        </p:txBody>
      </p:sp>
      <p:sp>
        <p:nvSpPr>
          <p:cNvPr id="9" name="Rectángulo 8"/>
          <p:cNvSpPr/>
          <p:nvPr/>
        </p:nvSpPr>
        <p:spPr>
          <a:xfrm>
            <a:off x="1899743" y="4391605"/>
            <a:ext cx="867688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dirty="0" smtClean="0"/>
              <a:t>Para agilizar este sistema de intervención e integrar al máximo los datos disponibles, se ha puesto en marcha el proyecto ARISTOTLE (</a:t>
            </a:r>
            <a:r>
              <a:rPr lang="es-ES" dirty="0" err="1" smtClean="0"/>
              <a:t>All</a:t>
            </a:r>
            <a:r>
              <a:rPr lang="es-ES" dirty="0" smtClean="0"/>
              <a:t> </a:t>
            </a:r>
            <a:r>
              <a:rPr lang="es-ES" dirty="0" err="1" smtClean="0"/>
              <a:t>Risk</a:t>
            </a:r>
            <a:r>
              <a:rPr lang="es-ES" dirty="0" smtClean="0"/>
              <a:t> </a:t>
            </a:r>
            <a:r>
              <a:rPr lang="es-ES" dirty="0" err="1" smtClean="0"/>
              <a:t>Integrated</a:t>
            </a:r>
            <a:r>
              <a:rPr lang="es-ES" dirty="0" smtClean="0"/>
              <a:t> </a:t>
            </a:r>
            <a:r>
              <a:rPr lang="es-ES" dirty="0" err="1" smtClean="0"/>
              <a:t>System</a:t>
            </a:r>
            <a:r>
              <a:rPr lang="es-ES" dirty="0" smtClean="0"/>
              <a:t> </a:t>
            </a:r>
            <a:r>
              <a:rPr lang="es-ES" dirty="0" err="1" smtClean="0"/>
              <a:t>Towards</a:t>
            </a:r>
            <a:r>
              <a:rPr lang="es-ES" dirty="0" smtClean="0"/>
              <a:t> </a:t>
            </a:r>
            <a:r>
              <a:rPr lang="es-ES" dirty="0" err="1" smtClean="0"/>
              <a:t>the</a:t>
            </a:r>
            <a:r>
              <a:rPr lang="es-ES" dirty="0" smtClean="0"/>
              <a:t> </a:t>
            </a:r>
            <a:r>
              <a:rPr lang="es-ES" dirty="0" err="1" smtClean="0"/>
              <a:t>Holistic</a:t>
            </a:r>
            <a:r>
              <a:rPr lang="es-ES" dirty="0" smtClean="0"/>
              <a:t> </a:t>
            </a:r>
            <a:r>
              <a:rPr lang="es-ES" dirty="0" err="1" smtClean="0"/>
              <a:t>Early-Warning</a:t>
            </a:r>
            <a:r>
              <a:rPr lang="es-ES" dirty="0" smtClean="0"/>
              <a:t>). Involucra a 15 países europeos bajo la coordinación del Instituto Nacional de Geofísica y Vulcanología (INGV) con el apoyo del Instituto Central Austriaco de Meteorología y Geodinámica ZAMG</a:t>
            </a:r>
            <a:endParaRPr lang="es-ES" dirty="0"/>
          </a:p>
        </p:txBody>
      </p:sp>
      <p:pic>
        <p:nvPicPr>
          <p:cNvPr id="10" name="Picture 6" descr="Imagen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554" y="507761"/>
            <a:ext cx="4144786" cy="29304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ángulo 10"/>
          <p:cNvSpPr/>
          <p:nvPr/>
        </p:nvSpPr>
        <p:spPr>
          <a:xfrm>
            <a:off x="-296562" y="3540351"/>
            <a:ext cx="549167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cap="all" dirty="0" smtClean="0">
                <a:solidFill>
                  <a:srgbClr val="0065A2"/>
                </a:solidFill>
              </a:rPr>
              <a:t>Dg echo</a:t>
            </a:r>
          </a:p>
          <a:p>
            <a:pPr algn="ctr"/>
            <a:r>
              <a:rPr lang="en-US" sz="1200" cap="all" dirty="0" smtClean="0">
                <a:solidFill>
                  <a:srgbClr val="0065A2"/>
                </a:solidFill>
              </a:rPr>
              <a:t>EUROPEAN </a:t>
            </a:r>
            <a:r>
              <a:rPr lang="en-US" sz="1200" cap="all" dirty="0">
                <a:solidFill>
                  <a:srgbClr val="0065A2"/>
                </a:solidFill>
              </a:rPr>
              <a:t>CIVIL PROTECTION AND HUMANITARIAN AID OPERATIONS</a:t>
            </a:r>
            <a:endParaRPr lang="es-ES" sz="1200" dirty="0"/>
          </a:p>
        </p:txBody>
      </p:sp>
      <p:pic>
        <p:nvPicPr>
          <p:cNvPr id="13" name="Picture 2" descr="ARISTOTLE-ENHSP Project Log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3378" y="51124"/>
            <a:ext cx="760876" cy="6438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90599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>
                <a:lumMod val="5000"/>
                <a:lumOff val="95000"/>
              </a:schemeClr>
            </a:gs>
            <a:gs pos="74000">
              <a:schemeClr val="accent2">
                <a:lumMod val="45000"/>
                <a:lumOff val="55000"/>
              </a:schemeClr>
            </a:gs>
            <a:gs pos="83000">
              <a:schemeClr val="accent2">
                <a:lumMod val="45000"/>
                <a:lumOff val="55000"/>
              </a:schemeClr>
            </a:gs>
            <a:gs pos="100000">
              <a:schemeClr val="accent2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o 2"/>
          <p:cNvGrpSpPr/>
          <p:nvPr/>
        </p:nvGrpSpPr>
        <p:grpSpPr>
          <a:xfrm>
            <a:off x="28455" y="34718"/>
            <a:ext cx="5166655" cy="423061"/>
            <a:chOff x="81677" y="99646"/>
            <a:chExt cx="5166655" cy="423061"/>
          </a:xfrm>
        </p:grpSpPr>
        <p:pic>
          <p:nvPicPr>
            <p:cNvPr id="4" name="Imagen 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1677" y="99646"/>
              <a:ext cx="367407" cy="338291"/>
            </a:xfrm>
            <a:prstGeom prst="rect">
              <a:avLst/>
            </a:prstGeom>
          </p:spPr>
        </p:pic>
        <p:sp>
          <p:nvSpPr>
            <p:cNvPr id="5" name="CuadroTexto 4"/>
            <p:cNvSpPr txBox="1"/>
            <p:nvPr/>
          </p:nvSpPr>
          <p:spPr>
            <a:xfrm>
              <a:off x="449084" y="268791"/>
              <a:ext cx="2019928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1050" b="1" dirty="0" smtClean="0">
                  <a:solidFill>
                    <a:schemeClr val="accent1">
                      <a:lumMod val="75000"/>
                    </a:schemeClr>
                  </a:solidFill>
                </a:rPr>
                <a:t>Aula Francisco Morán</a:t>
              </a:r>
              <a:endParaRPr lang="es-ES" sz="1050" b="1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  <p:sp>
          <p:nvSpPr>
            <p:cNvPr id="6" name="CuadroTexto 5"/>
            <p:cNvSpPr txBox="1"/>
            <p:nvPr/>
          </p:nvSpPr>
          <p:spPr>
            <a:xfrm>
              <a:off x="1793941" y="261097"/>
              <a:ext cx="345439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1100" b="1" dirty="0" smtClean="0"/>
                <a:t>Riesgo de incendios forestales: experiencia de AEMET.</a:t>
              </a:r>
              <a:endParaRPr lang="es-ES" sz="1100" b="1" dirty="0"/>
            </a:p>
          </p:txBody>
        </p:sp>
      </p:grpSp>
      <p:pic>
        <p:nvPicPr>
          <p:cNvPr id="7" name="Imagen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455" y="1372819"/>
            <a:ext cx="5614854" cy="3013013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70000" y="898167"/>
            <a:ext cx="5812177" cy="4682918"/>
          </a:xfrm>
          <a:prstGeom prst="rect">
            <a:avLst/>
          </a:prstGeom>
        </p:spPr>
      </p:pic>
      <p:pic>
        <p:nvPicPr>
          <p:cNvPr id="10" name="Picture 2" descr="ARISTOTLE-ENHSP Project Logo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3378" y="51124"/>
            <a:ext cx="760876" cy="6438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93105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>
                <a:lumMod val="5000"/>
                <a:lumOff val="95000"/>
              </a:schemeClr>
            </a:gs>
            <a:gs pos="74000">
              <a:schemeClr val="accent2">
                <a:lumMod val="45000"/>
                <a:lumOff val="55000"/>
              </a:schemeClr>
            </a:gs>
            <a:gs pos="83000">
              <a:schemeClr val="accent2">
                <a:lumMod val="45000"/>
                <a:lumOff val="55000"/>
              </a:schemeClr>
            </a:gs>
            <a:gs pos="100000">
              <a:schemeClr val="accent2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o 2"/>
          <p:cNvGrpSpPr/>
          <p:nvPr/>
        </p:nvGrpSpPr>
        <p:grpSpPr>
          <a:xfrm>
            <a:off x="28455" y="34718"/>
            <a:ext cx="5166655" cy="423061"/>
            <a:chOff x="81677" y="99646"/>
            <a:chExt cx="5166655" cy="423061"/>
          </a:xfrm>
        </p:grpSpPr>
        <p:pic>
          <p:nvPicPr>
            <p:cNvPr id="4" name="Imagen 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1677" y="99646"/>
              <a:ext cx="367407" cy="338291"/>
            </a:xfrm>
            <a:prstGeom prst="rect">
              <a:avLst/>
            </a:prstGeom>
          </p:spPr>
        </p:pic>
        <p:sp>
          <p:nvSpPr>
            <p:cNvPr id="5" name="CuadroTexto 4"/>
            <p:cNvSpPr txBox="1"/>
            <p:nvPr/>
          </p:nvSpPr>
          <p:spPr>
            <a:xfrm>
              <a:off x="449084" y="268791"/>
              <a:ext cx="2019928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1050" b="1" dirty="0" smtClean="0">
                  <a:solidFill>
                    <a:schemeClr val="accent1">
                      <a:lumMod val="75000"/>
                    </a:schemeClr>
                  </a:solidFill>
                </a:rPr>
                <a:t>Aula Francisco Morán</a:t>
              </a:r>
              <a:endParaRPr lang="es-ES" sz="1050" b="1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  <p:sp>
          <p:nvSpPr>
            <p:cNvPr id="6" name="CuadroTexto 5"/>
            <p:cNvSpPr txBox="1"/>
            <p:nvPr/>
          </p:nvSpPr>
          <p:spPr>
            <a:xfrm>
              <a:off x="1793941" y="261097"/>
              <a:ext cx="345439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1100" b="1" dirty="0" smtClean="0"/>
                <a:t>Riesgo de incendios forestales: experiencia de AEMET.</a:t>
              </a:r>
              <a:endParaRPr lang="es-ES" sz="1100" b="1" dirty="0"/>
            </a:p>
          </p:txBody>
        </p:sp>
      </p:grpSp>
      <p:pic>
        <p:nvPicPr>
          <p:cNvPr id="7" name="Imagen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8143" y="792330"/>
            <a:ext cx="5296182" cy="3871228"/>
          </a:xfrm>
          <a:prstGeom prst="rect">
            <a:avLst/>
          </a:prstGeom>
        </p:spPr>
      </p:pic>
      <p:pic>
        <p:nvPicPr>
          <p:cNvPr id="8" name="Marcador de contenido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3868" y="1408725"/>
            <a:ext cx="5131783" cy="4835833"/>
          </a:xfrm>
          <a:prstGeom prst="rect">
            <a:avLst/>
          </a:prstGeom>
        </p:spPr>
      </p:pic>
      <p:pic>
        <p:nvPicPr>
          <p:cNvPr id="9" name="Picture 2" descr="ARISTOTLE-ENHSP Project Logo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3378" y="51124"/>
            <a:ext cx="760876" cy="6438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34609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>
                <a:lumMod val="5000"/>
                <a:lumOff val="95000"/>
              </a:schemeClr>
            </a:gs>
            <a:gs pos="74000">
              <a:schemeClr val="accent2">
                <a:lumMod val="45000"/>
                <a:lumOff val="55000"/>
              </a:schemeClr>
            </a:gs>
            <a:gs pos="83000">
              <a:schemeClr val="accent2">
                <a:lumMod val="45000"/>
                <a:lumOff val="55000"/>
              </a:schemeClr>
            </a:gs>
            <a:gs pos="100000">
              <a:schemeClr val="accent2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o 2"/>
          <p:cNvGrpSpPr/>
          <p:nvPr/>
        </p:nvGrpSpPr>
        <p:grpSpPr>
          <a:xfrm>
            <a:off x="28455" y="34718"/>
            <a:ext cx="5166655" cy="423061"/>
            <a:chOff x="81677" y="99646"/>
            <a:chExt cx="5166655" cy="423061"/>
          </a:xfrm>
        </p:grpSpPr>
        <p:pic>
          <p:nvPicPr>
            <p:cNvPr id="4" name="Imagen 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1677" y="99646"/>
              <a:ext cx="367407" cy="338291"/>
            </a:xfrm>
            <a:prstGeom prst="rect">
              <a:avLst/>
            </a:prstGeom>
          </p:spPr>
        </p:pic>
        <p:sp>
          <p:nvSpPr>
            <p:cNvPr id="5" name="CuadroTexto 4"/>
            <p:cNvSpPr txBox="1"/>
            <p:nvPr/>
          </p:nvSpPr>
          <p:spPr>
            <a:xfrm>
              <a:off x="449084" y="268791"/>
              <a:ext cx="2019928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1050" b="1" dirty="0" smtClean="0">
                  <a:solidFill>
                    <a:schemeClr val="accent1">
                      <a:lumMod val="75000"/>
                    </a:schemeClr>
                  </a:solidFill>
                </a:rPr>
                <a:t>Aula Francisco Morán</a:t>
              </a:r>
              <a:endParaRPr lang="es-ES" sz="1050" b="1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  <p:sp>
          <p:nvSpPr>
            <p:cNvPr id="6" name="CuadroTexto 5"/>
            <p:cNvSpPr txBox="1"/>
            <p:nvPr/>
          </p:nvSpPr>
          <p:spPr>
            <a:xfrm>
              <a:off x="1793941" y="261097"/>
              <a:ext cx="345439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1100" b="1" dirty="0" smtClean="0"/>
                <a:t>Riesgo de incendios forestales: experiencia de AEMET.</a:t>
              </a:r>
              <a:endParaRPr lang="es-ES" sz="1100" b="1" dirty="0"/>
            </a:p>
          </p:txBody>
        </p:sp>
      </p:grpSp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220" y="898875"/>
            <a:ext cx="5363109" cy="3643106"/>
          </a:xfrm>
          <a:prstGeom prst="rect">
            <a:avLst/>
          </a:prstGeom>
        </p:spPr>
      </p:pic>
      <p:pic>
        <p:nvPicPr>
          <p:cNvPr id="13" name="Picture 2" descr="ARISTOTLE-ENHSP Project Logo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3378" y="51124"/>
            <a:ext cx="760876" cy="6438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Imagen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30343" y="843351"/>
            <a:ext cx="4996949" cy="3146450"/>
          </a:xfrm>
          <a:prstGeom prst="rect">
            <a:avLst/>
          </a:prstGeom>
        </p:spPr>
      </p:pic>
      <p:pic>
        <p:nvPicPr>
          <p:cNvPr id="15" name="Imagen 1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01703" y="4629706"/>
            <a:ext cx="2971958" cy="2007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4329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>
                <a:lumMod val="5000"/>
                <a:lumOff val="95000"/>
              </a:schemeClr>
            </a:gs>
            <a:gs pos="74000">
              <a:schemeClr val="accent2">
                <a:lumMod val="45000"/>
                <a:lumOff val="55000"/>
              </a:schemeClr>
            </a:gs>
            <a:gs pos="83000">
              <a:schemeClr val="accent2">
                <a:lumMod val="45000"/>
                <a:lumOff val="55000"/>
              </a:schemeClr>
            </a:gs>
            <a:gs pos="100000">
              <a:schemeClr val="accent2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o 2"/>
          <p:cNvGrpSpPr/>
          <p:nvPr/>
        </p:nvGrpSpPr>
        <p:grpSpPr>
          <a:xfrm>
            <a:off x="28455" y="34718"/>
            <a:ext cx="5166655" cy="423061"/>
            <a:chOff x="81677" y="99646"/>
            <a:chExt cx="5166655" cy="423061"/>
          </a:xfrm>
        </p:grpSpPr>
        <p:pic>
          <p:nvPicPr>
            <p:cNvPr id="4" name="Imagen 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1677" y="99646"/>
              <a:ext cx="367407" cy="338291"/>
            </a:xfrm>
            <a:prstGeom prst="rect">
              <a:avLst/>
            </a:prstGeom>
          </p:spPr>
        </p:pic>
        <p:sp>
          <p:nvSpPr>
            <p:cNvPr id="5" name="CuadroTexto 4"/>
            <p:cNvSpPr txBox="1"/>
            <p:nvPr/>
          </p:nvSpPr>
          <p:spPr>
            <a:xfrm>
              <a:off x="449084" y="268791"/>
              <a:ext cx="2019928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1050" b="1" dirty="0" smtClean="0">
                  <a:solidFill>
                    <a:schemeClr val="accent1">
                      <a:lumMod val="75000"/>
                    </a:schemeClr>
                  </a:solidFill>
                </a:rPr>
                <a:t>Aula Francisco Morán</a:t>
              </a:r>
              <a:endParaRPr lang="es-ES" sz="1050" b="1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  <p:sp>
          <p:nvSpPr>
            <p:cNvPr id="6" name="CuadroTexto 5"/>
            <p:cNvSpPr txBox="1"/>
            <p:nvPr/>
          </p:nvSpPr>
          <p:spPr>
            <a:xfrm>
              <a:off x="1793941" y="261097"/>
              <a:ext cx="345439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1100" b="1" dirty="0" smtClean="0"/>
                <a:t>Riesgo de incendios forestales: experiencia de AEMET.</a:t>
              </a:r>
              <a:endParaRPr lang="es-ES" sz="1100" b="1" dirty="0"/>
            </a:p>
          </p:txBody>
        </p:sp>
      </p:grpSp>
      <p:pic>
        <p:nvPicPr>
          <p:cNvPr id="7" name="Picture 2" descr="ARISTOTLE-ENHSP Project Log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3378" y="51124"/>
            <a:ext cx="760876" cy="6438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34507" y="1600659"/>
            <a:ext cx="5187571" cy="4251631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3102" y="1600659"/>
            <a:ext cx="4873492" cy="4251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4617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>
                <a:lumMod val="5000"/>
                <a:lumOff val="95000"/>
              </a:schemeClr>
            </a:gs>
            <a:gs pos="74000">
              <a:schemeClr val="accent2">
                <a:lumMod val="45000"/>
                <a:lumOff val="55000"/>
              </a:schemeClr>
            </a:gs>
            <a:gs pos="83000">
              <a:schemeClr val="accent2">
                <a:lumMod val="45000"/>
                <a:lumOff val="55000"/>
              </a:schemeClr>
            </a:gs>
            <a:gs pos="100000">
              <a:schemeClr val="accent2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o 2"/>
          <p:cNvGrpSpPr/>
          <p:nvPr/>
        </p:nvGrpSpPr>
        <p:grpSpPr>
          <a:xfrm>
            <a:off x="28455" y="34718"/>
            <a:ext cx="5166655" cy="423061"/>
            <a:chOff x="81677" y="99646"/>
            <a:chExt cx="5166655" cy="423061"/>
          </a:xfrm>
        </p:grpSpPr>
        <p:pic>
          <p:nvPicPr>
            <p:cNvPr id="4" name="Imagen 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1677" y="99646"/>
              <a:ext cx="367407" cy="338291"/>
            </a:xfrm>
            <a:prstGeom prst="rect">
              <a:avLst/>
            </a:prstGeom>
          </p:spPr>
        </p:pic>
        <p:sp>
          <p:nvSpPr>
            <p:cNvPr id="5" name="CuadroTexto 4"/>
            <p:cNvSpPr txBox="1"/>
            <p:nvPr/>
          </p:nvSpPr>
          <p:spPr>
            <a:xfrm>
              <a:off x="449084" y="268791"/>
              <a:ext cx="2019928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1050" b="1" dirty="0" smtClean="0">
                  <a:solidFill>
                    <a:schemeClr val="accent1">
                      <a:lumMod val="75000"/>
                    </a:schemeClr>
                  </a:solidFill>
                </a:rPr>
                <a:t>Aula Francisco Morán</a:t>
              </a:r>
              <a:endParaRPr lang="es-ES" sz="1050" b="1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  <p:sp>
          <p:nvSpPr>
            <p:cNvPr id="6" name="CuadroTexto 5"/>
            <p:cNvSpPr txBox="1"/>
            <p:nvPr/>
          </p:nvSpPr>
          <p:spPr>
            <a:xfrm>
              <a:off x="1793941" y="261097"/>
              <a:ext cx="345439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1100" b="1" dirty="0" smtClean="0"/>
                <a:t>Riesgo de incendios forestales: experiencia de AEMET.</a:t>
              </a:r>
              <a:endParaRPr lang="es-ES" sz="1100" b="1" dirty="0"/>
            </a:p>
          </p:txBody>
        </p:sp>
      </p:grpSp>
      <p:grpSp>
        <p:nvGrpSpPr>
          <p:cNvPr id="12" name="Grupo 11"/>
          <p:cNvGrpSpPr/>
          <p:nvPr/>
        </p:nvGrpSpPr>
        <p:grpSpPr>
          <a:xfrm>
            <a:off x="250032" y="542154"/>
            <a:ext cx="5674631" cy="6315846"/>
            <a:chOff x="320371" y="723884"/>
            <a:chExt cx="4326480" cy="5185764"/>
          </a:xfrm>
        </p:grpSpPr>
        <p:pic>
          <p:nvPicPr>
            <p:cNvPr id="2" name="Imagen 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20371" y="723884"/>
              <a:ext cx="4326480" cy="3404443"/>
            </a:xfrm>
            <a:prstGeom prst="rect">
              <a:avLst/>
            </a:prstGeom>
          </p:spPr>
        </p:pic>
        <p:pic>
          <p:nvPicPr>
            <p:cNvPr id="9" name="Imagen 8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20371" y="4128327"/>
              <a:ext cx="4308599" cy="1781321"/>
            </a:xfrm>
            <a:prstGeom prst="rect">
              <a:avLst/>
            </a:prstGeom>
          </p:spPr>
        </p:pic>
      </p:grpSp>
      <p:pic>
        <p:nvPicPr>
          <p:cNvPr id="11" name="Imagen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49362" y="502273"/>
            <a:ext cx="5656678" cy="4469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264023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>
                <a:lumMod val="5000"/>
                <a:lumOff val="95000"/>
              </a:schemeClr>
            </a:gs>
            <a:gs pos="74000">
              <a:schemeClr val="accent2">
                <a:lumMod val="45000"/>
                <a:lumOff val="55000"/>
              </a:schemeClr>
            </a:gs>
            <a:gs pos="83000">
              <a:schemeClr val="accent2">
                <a:lumMod val="45000"/>
                <a:lumOff val="55000"/>
              </a:schemeClr>
            </a:gs>
            <a:gs pos="100000">
              <a:schemeClr val="accent2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o 2"/>
          <p:cNvGrpSpPr/>
          <p:nvPr/>
        </p:nvGrpSpPr>
        <p:grpSpPr>
          <a:xfrm>
            <a:off x="28455" y="34718"/>
            <a:ext cx="5166655" cy="423061"/>
            <a:chOff x="81677" y="99646"/>
            <a:chExt cx="5166655" cy="423061"/>
          </a:xfrm>
        </p:grpSpPr>
        <p:pic>
          <p:nvPicPr>
            <p:cNvPr id="4" name="Imagen 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1677" y="99646"/>
              <a:ext cx="367407" cy="338291"/>
            </a:xfrm>
            <a:prstGeom prst="rect">
              <a:avLst/>
            </a:prstGeom>
          </p:spPr>
        </p:pic>
        <p:sp>
          <p:nvSpPr>
            <p:cNvPr id="5" name="CuadroTexto 4"/>
            <p:cNvSpPr txBox="1"/>
            <p:nvPr/>
          </p:nvSpPr>
          <p:spPr>
            <a:xfrm>
              <a:off x="449084" y="268791"/>
              <a:ext cx="2019928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1050" b="1" dirty="0" smtClean="0">
                  <a:solidFill>
                    <a:schemeClr val="accent1">
                      <a:lumMod val="75000"/>
                    </a:schemeClr>
                  </a:solidFill>
                </a:rPr>
                <a:t>Aula Francisco Morán</a:t>
              </a:r>
              <a:endParaRPr lang="es-ES" sz="1050" b="1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  <p:sp>
          <p:nvSpPr>
            <p:cNvPr id="6" name="CuadroTexto 5"/>
            <p:cNvSpPr txBox="1"/>
            <p:nvPr/>
          </p:nvSpPr>
          <p:spPr>
            <a:xfrm>
              <a:off x="1793941" y="261097"/>
              <a:ext cx="345439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1100" b="1" dirty="0" smtClean="0"/>
                <a:t>Riesgo de incendios forestales: experiencia de AEMET.</a:t>
              </a:r>
              <a:endParaRPr lang="es-ES" sz="1100" b="1" dirty="0"/>
            </a:p>
          </p:txBody>
        </p:sp>
      </p:grpSp>
      <p:sp>
        <p:nvSpPr>
          <p:cNvPr id="7" name="Rectángulo 6"/>
          <p:cNvSpPr/>
          <p:nvPr/>
        </p:nvSpPr>
        <p:spPr>
          <a:xfrm>
            <a:off x="9722637" y="110658"/>
            <a:ext cx="230274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600" dirty="0" smtClean="0"/>
              <a:t>Predicciones estacionales</a:t>
            </a:r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65975" y="457779"/>
            <a:ext cx="5779857" cy="2134701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65975" y="2542596"/>
            <a:ext cx="5779857" cy="4315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8981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>
                <a:lumMod val="5000"/>
                <a:lumOff val="95000"/>
              </a:schemeClr>
            </a:gs>
            <a:gs pos="74000">
              <a:schemeClr val="accent2">
                <a:lumMod val="45000"/>
                <a:lumOff val="55000"/>
              </a:schemeClr>
            </a:gs>
            <a:gs pos="83000">
              <a:schemeClr val="accent2">
                <a:lumMod val="45000"/>
                <a:lumOff val="55000"/>
              </a:schemeClr>
            </a:gs>
            <a:gs pos="100000">
              <a:schemeClr val="accent2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o 4"/>
          <p:cNvGrpSpPr/>
          <p:nvPr/>
        </p:nvGrpSpPr>
        <p:grpSpPr>
          <a:xfrm>
            <a:off x="28455" y="34718"/>
            <a:ext cx="5166655" cy="423061"/>
            <a:chOff x="81677" y="99646"/>
            <a:chExt cx="5166655" cy="423061"/>
          </a:xfrm>
        </p:grpSpPr>
        <p:pic>
          <p:nvPicPr>
            <p:cNvPr id="6" name="Imagen 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1677" y="99646"/>
              <a:ext cx="367407" cy="338291"/>
            </a:xfrm>
            <a:prstGeom prst="rect">
              <a:avLst/>
            </a:prstGeom>
          </p:spPr>
        </p:pic>
        <p:sp>
          <p:nvSpPr>
            <p:cNvPr id="7" name="CuadroTexto 6"/>
            <p:cNvSpPr txBox="1"/>
            <p:nvPr/>
          </p:nvSpPr>
          <p:spPr>
            <a:xfrm>
              <a:off x="449084" y="268791"/>
              <a:ext cx="2019928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1050" b="1" dirty="0" smtClean="0">
                  <a:solidFill>
                    <a:schemeClr val="accent1">
                      <a:lumMod val="75000"/>
                    </a:schemeClr>
                  </a:solidFill>
                </a:rPr>
                <a:t>Aula Francisco Morán</a:t>
              </a:r>
              <a:endParaRPr lang="es-ES" sz="1050" b="1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  <p:sp>
          <p:nvSpPr>
            <p:cNvPr id="8" name="CuadroTexto 7"/>
            <p:cNvSpPr txBox="1"/>
            <p:nvPr/>
          </p:nvSpPr>
          <p:spPr>
            <a:xfrm>
              <a:off x="1793941" y="261097"/>
              <a:ext cx="345439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1100" b="1" dirty="0" smtClean="0"/>
                <a:t>Riesgo de incendios forestales: experiencia de AEMET.</a:t>
              </a:r>
              <a:endParaRPr lang="es-ES" sz="1100" b="1" dirty="0"/>
            </a:p>
          </p:txBody>
        </p:sp>
      </p:grpSp>
      <p:sp>
        <p:nvSpPr>
          <p:cNvPr id="10" name="Rectángulo 9"/>
          <p:cNvSpPr/>
          <p:nvPr/>
        </p:nvSpPr>
        <p:spPr>
          <a:xfrm>
            <a:off x="2282931" y="5872184"/>
            <a:ext cx="773860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dirty="0" smtClean="0">
                <a:hlinkClick r:id="rId3"/>
              </a:rPr>
              <a:t>https://www.youtube.com/watch?v=x1SgmFa0r04&amp;ab_channel=NASAGoddard</a:t>
            </a:r>
            <a:endParaRPr lang="es-ES" dirty="0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2621" y="1286070"/>
            <a:ext cx="7626757" cy="4285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033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>
                <a:lumMod val="5000"/>
                <a:lumOff val="95000"/>
              </a:schemeClr>
            </a:gs>
            <a:gs pos="74000">
              <a:schemeClr val="accent2">
                <a:lumMod val="45000"/>
                <a:lumOff val="55000"/>
              </a:schemeClr>
            </a:gs>
            <a:gs pos="83000">
              <a:schemeClr val="accent2">
                <a:lumMod val="45000"/>
                <a:lumOff val="55000"/>
              </a:schemeClr>
            </a:gs>
            <a:gs pos="100000">
              <a:schemeClr val="accent2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o 2"/>
          <p:cNvGrpSpPr/>
          <p:nvPr/>
        </p:nvGrpSpPr>
        <p:grpSpPr>
          <a:xfrm>
            <a:off x="28455" y="34718"/>
            <a:ext cx="5166655" cy="423061"/>
            <a:chOff x="81677" y="99646"/>
            <a:chExt cx="5166655" cy="423061"/>
          </a:xfrm>
        </p:grpSpPr>
        <p:pic>
          <p:nvPicPr>
            <p:cNvPr id="4" name="Imagen 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1677" y="99646"/>
              <a:ext cx="367407" cy="338291"/>
            </a:xfrm>
            <a:prstGeom prst="rect">
              <a:avLst/>
            </a:prstGeom>
          </p:spPr>
        </p:pic>
        <p:sp>
          <p:nvSpPr>
            <p:cNvPr id="5" name="CuadroTexto 4"/>
            <p:cNvSpPr txBox="1"/>
            <p:nvPr/>
          </p:nvSpPr>
          <p:spPr>
            <a:xfrm>
              <a:off x="449084" y="268791"/>
              <a:ext cx="2019928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1050" b="1" dirty="0" smtClean="0">
                  <a:solidFill>
                    <a:schemeClr val="accent1">
                      <a:lumMod val="75000"/>
                    </a:schemeClr>
                  </a:solidFill>
                </a:rPr>
                <a:t>Aula Francisco Morán</a:t>
              </a:r>
              <a:endParaRPr lang="es-ES" sz="1050" b="1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  <p:sp>
          <p:nvSpPr>
            <p:cNvPr id="6" name="CuadroTexto 5"/>
            <p:cNvSpPr txBox="1"/>
            <p:nvPr/>
          </p:nvSpPr>
          <p:spPr>
            <a:xfrm>
              <a:off x="1793941" y="261097"/>
              <a:ext cx="345439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1100" b="1" dirty="0" smtClean="0"/>
                <a:t>Riesgo de incendios forestales: experiencia de AEMET.</a:t>
              </a:r>
              <a:endParaRPr lang="es-ES" sz="1100" b="1" dirty="0"/>
            </a:p>
          </p:txBody>
        </p:sp>
      </p:grpSp>
      <p:pic>
        <p:nvPicPr>
          <p:cNvPr id="23554" name="Picture 2" descr="Pregunta, compañeros. ¿Conocéis páginas donde analicen musicalmente bandas  sonoras? Gracias.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7192" y="1239222"/>
            <a:ext cx="4723422" cy="4723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10322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3191</TotalTime>
  <Words>1254</Words>
  <Application>Microsoft Office PowerPoint</Application>
  <PresentationFormat>Panorámica</PresentationFormat>
  <Paragraphs>197</Paragraphs>
  <Slides>39</Slides>
  <Notes>0</Notes>
  <HiddenSlides>0</HiddenSlides>
  <MMClips>1</MMClips>
  <ScaleCrop>false</ScaleCrop>
  <HeadingPairs>
    <vt:vector size="8" baseType="variant">
      <vt:variant>
        <vt:lpstr>Fuentes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Servidores OLE incrustados</vt:lpstr>
      </vt:variant>
      <vt:variant>
        <vt:i4>2</vt:i4>
      </vt:variant>
      <vt:variant>
        <vt:lpstr>Títulos de diapositiva</vt:lpstr>
      </vt:variant>
      <vt:variant>
        <vt:i4>39</vt:i4>
      </vt:variant>
    </vt:vector>
  </HeadingPairs>
  <TitlesOfParts>
    <vt:vector size="50" baseType="lpstr">
      <vt:lpstr>ＭＳ Ｐゴシック</vt:lpstr>
      <vt:lpstr>Arial</vt:lpstr>
      <vt:lpstr>Calibri</vt:lpstr>
      <vt:lpstr>Calibri Light</vt:lpstr>
      <vt:lpstr>Helvetica Neue</vt:lpstr>
      <vt:lpstr>Times New Roman</vt:lpstr>
      <vt:lpstr>Trebuchet MS</vt:lpstr>
      <vt:lpstr>Wingdings</vt:lpstr>
      <vt:lpstr>Tema de Office</vt:lpstr>
      <vt:lpstr>Acrobat Document</vt:lpstr>
      <vt:lpstr>Equation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Cuenta Microsoft</dc:creator>
  <cp:lastModifiedBy>Cuenta Microsoft</cp:lastModifiedBy>
  <cp:revision>41</cp:revision>
  <dcterms:created xsi:type="dcterms:W3CDTF">2023-05-16T07:31:20Z</dcterms:created>
  <dcterms:modified xsi:type="dcterms:W3CDTF">2023-05-28T18:53:04Z</dcterms:modified>
</cp:coreProperties>
</file>