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  <p:sldMasterId id="2147483672" r:id="rId2"/>
  </p:sldMasterIdLst>
  <p:notesMasterIdLst>
    <p:notesMasterId r:id="rId30"/>
  </p:notesMasterIdLst>
  <p:sldIdLst>
    <p:sldId id="257" r:id="rId3"/>
    <p:sldId id="258" r:id="rId4"/>
    <p:sldId id="290" r:id="rId5"/>
    <p:sldId id="291" r:id="rId6"/>
    <p:sldId id="292" r:id="rId7"/>
    <p:sldId id="293" r:id="rId8"/>
    <p:sldId id="294" r:id="rId9"/>
    <p:sldId id="295" r:id="rId10"/>
    <p:sldId id="296" r:id="rId11"/>
    <p:sldId id="297" r:id="rId12"/>
    <p:sldId id="298" r:id="rId13"/>
    <p:sldId id="299" r:id="rId14"/>
    <p:sldId id="300" r:id="rId15"/>
    <p:sldId id="301" r:id="rId16"/>
    <p:sldId id="302" r:id="rId17"/>
    <p:sldId id="303" r:id="rId18"/>
    <p:sldId id="304" r:id="rId19"/>
    <p:sldId id="305" r:id="rId20"/>
    <p:sldId id="306" r:id="rId21"/>
    <p:sldId id="308" r:id="rId22"/>
    <p:sldId id="309" r:id="rId23"/>
    <p:sldId id="310" r:id="rId24"/>
    <p:sldId id="307" r:id="rId25"/>
    <p:sldId id="311" r:id="rId26"/>
    <p:sldId id="312" r:id="rId27"/>
    <p:sldId id="313" r:id="rId28"/>
    <p:sldId id="274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FFFFFF"/>
    <a:srgbClr val="FF5353"/>
    <a:srgbClr val="FFD653"/>
    <a:srgbClr val="FFFF7D"/>
    <a:srgbClr val="B7ECFF"/>
    <a:srgbClr val="8FE2FF"/>
    <a:srgbClr val="FFB871"/>
    <a:srgbClr val="FF972F"/>
    <a:srgbClr val="CC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39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42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2E4344-EFAA-442E-90BA-DA24A42E83A9}" type="datetimeFigureOut">
              <a:rPr lang="en-GB" smtClean="0"/>
              <a:t>05/09/2022</a:t>
            </a:fld>
            <a:endParaRPr lang="en-GB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GB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914232-B01C-4B11-A52B-1EB92BC6AA8F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35239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14232-B01C-4B11-A52B-1EB92BC6AA8F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07783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D6A24-049D-4E16-99E3-10ED5BA37BB0}" type="datetime1">
              <a:rPr lang="es-ES" smtClean="0">
                <a:solidFill>
                  <a:srgbClr val="00338D">
                    <a:tint val="75000"/>
                  </a:srgbClr>
                </a:solidFill>
              </a:rPr>
              <a:t>05/09/2022</a:t>
            </a:fld>
            <a:endParaRPr lang="es-ES">
              <a:solidFill>
                <a:srgbClr val="00338D">
                  <a:tint val="75000"/>
                </a:srgb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srgbClr val="00338D">
                  <a:tint val="75000"/>
                </a:srgb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CD2E1-4E08-49D7-95B0-CC3980D685A6}" type="slidenum">
              <a:rPr lang="es-ES" smtClean="0">
                <a:solidFill>
                  <a:srgbClr val="00338D">
                    <a:tint val="75000"/>
                  </a:srgbClr>
                </a:solidFill>
              </a:rPr>
              <a:pPr/>
              <a:t>‹Nº›</a:t>
            </a:fld>
            <a:endParaRPr lang="es-ES">
              <a:solidFill>
                <a:srgbClr val="00338D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66754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bg>
      <p:bgPr>
        <a:blipFill dpi="0" rotWithShape="1">
          <a:blip r:embed="rId2"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2915E-6756-4178-82DB-6813A2EDC74E}" type="datetime1">
              <a:rPr lang="es-ES" smtClean="0">
                <a:solidFill>
                  <a:srgbClr val="00338D">
                    <a:tint val="75000"/>
                  </a:srgbClr>
                </a:solidFill>
              </a:rPr>
              <a:t>05/09/2022</a:t>
            </a:fld>
            <a:endParaRPr lang="es-ES">
              <a:solidFill>
                <a:srgbClr val="00338D">
                  <a:tint val="75000"/>
                </a:srgb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srgbClr val="00338D">
                  <a:tint val="75000"/>
                </a:srgb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CD2E1-4E08-49D7-95B0-CC3980D685A6}" type="slidenum">
              <a:rPr lang="es-ES" smtClean="0">
                <a:solidFill>
                  <a:srgbClr val="00338D">
                    <a:tint val="75000"/>
                  </a:srgbClr>
                </a:solidFill>
              </a:rPr>
              <a:pPr/>
              <a:t>‹Nº›</a:t>
            </a:fld>
            <a:endParaRPr lang="es-ES">
              <a:solidFill>
                <a:srgbClr val="00338D">
                  <a:tint val="75000"/>
                </a:srgbClr>
              </a:solidFill>
            </a:endParaRPr>
          </a:p>
        </p:txBody>
      </p:sp>
      <p:pic>
        <p:nvPicPr>
          <p:cNvPr id="8" name="Imagen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0198" y="5125"/>
            <a:ext cx="5981802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96950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3F414-236C-4097-9DC1-8CEB657926CB}" type="datetime1">
              <a:rPr lang="es-ES" smtClean="0">
                <a:solidFill>
                  <a:srgbClr val="00338D">
                    <a:tint val="75000"/>
                  </a:srgbClr>
                </a:solidFill>
              </a:rPr>
              <a:t>05/09/2022</a:t>
            </a:fld>
            <a:endParaRPr lang="es-ES">
              <a:solidFill>
                <a:srgbClr val="00338D">
                  <a:tint val="75000"/>
                </a:srgb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srgbClr val="00338D">
                  <a:tint val="75000"/>
                </a:srgb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CD2E1-4E08-49D7-95B0-CC3980D685A6}" type="slidenum">
              <a:rPr lang="es-ES" smtClean="0">
                <a:solidFill>
                  <a:srgbClr val="00338D">
                    <a:tint val="75000"/>
                  </a:srgbClr>
                </a:solidFill>
              </a:rPr>
              <a:pPr/>
              <a:t>‹Nº›</a:t>
            </a:fld>
            <a:endParaRPr lang="es-ES">
              <a:solidFill>
                <a:srgbClr val="00338D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84884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B1E65-CC70-4211-BD0D-DA49EF770D0F}" type="datetime1">
              <a:rPr lang="es-ES" smtClean="0">
                <a:solidFill>
                  <a:srgbClr val="00338D">
                    <a:tint val="75000"/>
                  </a:srgbClr>
                </a:solidFill>
              </a:rPr>
              <a:t>05/09/2022</a:t>
            </a:fld>
            <a:endParaRPr lang="es-ES">
              <a:solidFill>
                <a:srgbClr val="00338D">
                  <a:tint val="75000"/>
                </a:srgb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srgbClr val="00338D">
                  <a:tint val="75000"/>
                </a:srgb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CD2E1-4E08-49D7-95B0-CC3980D685A6}" type="slidenum">
              <a:rPr lang="es-ES" smtClean="0">
                <a:solidFill>
                  <a:srgbClr val="00338D">
                    <a:tint val="75000"/>
                  </a:srgbClr>
                </a:solidFill>
              </a:rPr>
              <a:pPr/>
              <a:t>‹Nº›</a:t>
            </a:fld>
            <a:endParaRPr lang="es-ES">
              <a:solidFill>
                <a:srgbClr val="00338D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21776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3FC2F-8ACB-4EDC-AE63-6A6035B8D999}" type="datetime1">
              <a:rPr lang="es-ES" smtClean="0">
                <a:solidFill>
                  <a:srgbClr val="00338D">
                    <a:tint val="75000"/>
                  </a:srgbClr>
                </a:solidFill>
              </a:rPr>
              <a:t>05/09/2022</a:t>
            </a:fld>
            <a:endParaRPr lang="es-ES">
              <a:solidFill>
                <a:srgbClr val="00338D">
                  <a:tint val="75000"/>
                </a:srgbClr>
              </a:solidFill>
            </a:endParaRPr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srgbClr val="00338D">
                  <a:tint val="75000"/>
                </a:srgbClr>
              </a:solidFill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CD2E1-4E08-49D7-95B0-CC3980D685A6}" type="slidenum">
              <a:rPr lang="es-ES" smtClean="0">
                <a:solidFill>
                  <a:srgbClr val="00338D">
                    <a:tint val="75000"/>
                  </a:srgbClr>
                </a:solidFill>
              </a:rPr>
              <a:pPr/>
              <a:t>‹Nº›</a:t>
            </a:fld>
            <a:endParaRPr lang="es-ES">
              <a:solidFill>
                <a:srgbClr val="00338D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71310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E944D-0A4B-43B5-9157-2E7256066063}" type="datetime1">
              <a:rPr lang="es-ES" smtClean="0">
                <a:solidFill>
                  <a:srgbClr val="00338D">
                    <a:tint val="75000"/>
                  </a:srgbClr>
                </a:solidFill>
              </a:rPr>
              <a:t>05/09/2022</a:t>
            </a:fld>
            <a:endParaRPr lang="es-ES">
              <a:solidFill>
                <a:srgbClr val="00338D">
                  <a:tint val="75000"/>
                </a:srgbClr>
              </a:solidFill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srgbClr val="00338D">
                  <a:tint val="75000"/>
                </a:srgbClr>
              </a:solidFill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CD2E1-4E08-49D7-95B0-CC3980D685A6}" type="slidenum">
              <a:rPr lang="es-ES" smtClean="0">
                <a:solidFill>
                  <a:srgbClr val="00338D">
                    <a:tint val="75000"/>
                  </a:srgbClr>
                </a:solidFill>
              </a:rPr>
              <a:pPr/>
              <a:t>‹Nº›</a:t>
            </a:fld>
            <a:endParaRPr lang="es-ES">
              <a:solidFill>
                <a:srgbClr val="00338D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46426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3F557-A6CB-4B29-A2C3-D9BAE316AFC0}" type="datetime1">
              <a:rPr lang="es-ES" smtClean="0">
                <a:solidFill>
                  <a:srgbClr val="00338D">
                    <a:tint val="75000"/>
                  </a:srgbClr>
                </a:solidFill>
              </a:rPr>
              <a:t>05/09/2022</a:t>
            </a:fld>
            <a:endParaRPr lang="es-ES">
              <a:solidFill>
                <a:srgbClr val="00338D">
                  <a:tint val="75000"/>
                </a:srgbClr>
              </a:solidFill>
            </a:endParaRP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srgbClr val="00338D">
                  <a:tint val="75000"/>
                </a:srgbClr>
              </a:solidFill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CD2E1-4E08-49D7-95B0-CC3980D685A6}" type="slidenum">
              <a:rPr lang="es-ES" smtClean="0">
                <a:solidFill>
                  <a:srgbClr val="00338D">
                    <a:tint val="75000"/>
                  </a:srgbClr>
                </a:solidFill>
              </a:rPr>
              <a:pPr/>
              <a:t>‹Nº›</a:t>
            </a:fld>
            <a:endParaRPr lang="es-ES">
              <a:solidFill>
                <a:srgbClr val="00338D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06735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52D6-9DAE-4E6A-8DBB-103E57750940}" type="datetime1">
              <a:rPr lang="es-ES" smtClean="0">
                <a:solidFill>
                  <a:srgbClr val="00338D">
                    <a:tint val="75000"/>
                  </a:srgbClr>
                </a:solidFill>
              </a:rPr>
              <a:t>05/09/2022</a:t>
            </a:fld>
            <a:endParaRPr lang="es-ES">
              <a:solidFill>
                <a:srgbClr val="00338D">
                  <a:tint val="75000"/>
                </a:srgb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srgbClr val="00338D">
                  <a:tint val="75000"/>
                </a:srgb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CD2E1-4E08-49D7-95B0-CC3980D685A6}" type="slidenum">
              <a:rPr lang="es-ES" smtClean="0">
                <a:solidFill>
                  <a:srgbClr val="00338D">
                    <a:tint val="75000"/>
                  </a:srgbClr>
                </a:solidFill>
              </a:rPr>
              <a:pPr/>
              <a:t>‹Nº›</a:t>
            </a:fld>
            <a:endParaRPr lang="es-ES">
              <a:solidFill>
                <a:srgbClr val="00338D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23072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CFE99-2CBF-4D99-A937-3D47D9C97ED4}" type="datetime1">
              <a:rPr lang="es-ES" smtClean="0">
                <a:solidFill>
                  <a:srgbClr val="00338D">
                    <a:tint val="75000"/>
                  </a:srgbClr>
                </a:solidFill>
              </a:rPr>
              <a:t>05/09/2022</a:t>
            </a:fld>
            <a:endParaRPr lang="es-ES">
              <a:solidFill>
                <a:srgbClr val="00338D">
                  <a:tint val="75000"/>
                </a:srgb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srgbClr val="00338D">
                  <a:tint val="75000"/>
                </a:srgb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CD2E1-4E08-49D7-95B0-CC3980D685A6}" type="slidenum">
              <a:rPr lang="es-ES" smtClean="0">
                <a:solidFill>
                  <a:srgbClr val="00338D">
                    <a:tint val="75000"/>
                  </a:srgbClr>
                </a:solidFill>
              </a:rPr>
              <a:pPr/>
              <a:t>‹Nº›</a:t>
            </a:fld>
            <a:endParaRPr lang="es-ES">
              <a:solidFill>
                <a:srgbClr val="00338D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84887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CE775-0B6D-46A6-B175-678302244B33}" type="datetime1">
              <a:rPr lang="es-ES" smtClean="0">
                <a:solidFill>
                  <a:srgbClr val="00338D">
                    <a:tint val="75000"/>
                  </a:srgbClr>
                </a:solidFill>
              </a:rPr>
              <a:t>05/09/2022</a:t>
            </a:fld>
            <a:endParaRPr lang="es-ES">
              <a:solidFill>
                <a:srgbClr val="00338D">
                  <a:tint val="75000"/>
                </a:srgb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srgbClr val="00338D">
                  <a:tint val="75000"/>
                </a:srgb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CD2E1-4E08-49D7-95B0-CC3980D685A6}" type="slidenum">
              <a:rPr lang="es-ES" smtClean="0">
                <a:solidFill>
                  <a:srgbClr val="00338D">
                    <a:tint val="75000"/>
                  </a:srgbClr>
                </a:solidFill>
              </a:rPr>
              <a:pPr/>
              <a:t>‹Nº›</a:t>
            </a:fld>
            <a:endParaRPr lang="es-ES">
              <a:solidFill>
                <a:srgbClr val="00338D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73827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68FFE-3F8D-49EE-B453-96140C22FA41}" type="datetime1">
              <a:rPr lang="es-ES" smtClean="0">
                <a:solidFill>
                  <a:srgbClr val="00338D">
                    <a:tint val="75000"/>
                  </a:srgbClr>
                </a:solidFill>
              </a:rPr>
              <a:t>05/09/2022</a:t>
            </a:fld>
            <a:endParaRPr lang="es-ES">
              <a:solidFill>
                <a:srgbClr val="00338D">
                  <a:tint val="75000"/>
                </a:srgb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srgbClr val="00338D">
                  <a:tint val="75000"/>
                </a:srgb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CD2E1-4E08-49D7-95B0-CC3980D685A6}" type="slidenum">
              <a:rPr lang="es-ES" smtClean="0">
                <a:solidFill>
                  <a:srgbClr val="00338D">
                    <a:tint val="75000"/>
                  </a:srgbClr>
                </a:solidFill>
              </a:rPr>
              <a:pPr/>
              <a:t>‹Nº›</a:t>
            </a:fld>
            <a:endParaRPr lang="es-ES">
              <a:solidFill>
                <a:srgbClr val="00338D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5067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GB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n-GB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68725-9FFF-4812-8136-56C892AF3833}" type="datetime1">
              <a:rPr lang="es-ES" smtClean="0"/>
              <a:t>05/09/2022</a:t>
            </a:fld>
            <a:endParaRPr lang="en-GB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8E20F-9441-4183-BC2B-2F850C25EC18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42935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GB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GB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ED17F-D900-40A6-98B3-7EB0E7777DB3}" type="datetime1">
              <a:rPr lang="es-ES" smtClean="0"/>
              <a:t>05/09/2022</a:t>
            </a:fld>
            <a:endParaRPr lang="en-GB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8E20F-9441-4183-BC2B-2F850C25EC18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15611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GB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82EFD-4D60-4446-9254-D292C94B1072}" type="datetime1">
              <a:rPr lang="es-ES" smtClean="0"/>
              <a:t>05/09/2022</a:t>
            </a:fld>
            <a:endParaRPr lang="en-GB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8E20F-9441-4183-BC2B-2F850C25EC18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93427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GB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GB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GB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DB1F0-0054-4EF2-9196-CD773546E34A}" type="datetime1">
              <a:rPr lang="es-ES" smtClean="0"/>
              <a:t>05/09/2022</a:t>
            </a:fld>
            <a:endParaRPr lang="en-GB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8E20F-9441-4183-BC2B-2F850C25EC18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09404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GB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GB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GB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5E9B1-E446-4BE1-9FD8-224B88929296}" type="datetime1">
              <a:rPr lang="es-ES" smtClean="0"/>
              <a:t>05/09/2022</a:t>
            </a:fld>
            <a:endParaRPr lang="en-GB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8E20F-9441-4183-BC2B-2F850C25EC18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420595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GB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EC581-15CC-47F7-BC30-74A6D40C78A4}" type="datetime1">
              <a:rPr lang="es-ES" smtClean="0"/>
              <a:t>05/09/2022</a:t>
            </a:fld>
            <a:endParaRPr lang="en-GB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8E20F-9441-4183-BC2B-2F850C25EC18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795566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547FA-AE99-44B1-8BA2-C2DE07E35510}" type="datetime1">
              <a:rPr lang="es-ES" smtClean="0"/>
              <a:t>05/09/2022</a:t>
            </a:fld>
            <a:endParaRPr lang="en-GB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8E20F-9441-4183-BC2B-2F850C25EC18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027656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GB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GB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A6872-0F7A-42A6-A2D7-0C349AD153EA}" type="datetime1">
              <a:rPr lang="es-ES" smtClean="0"/>
              <a:t>05/09/2022</a:t>
            </a:fld>
            <a:endParaRPr lang="en-GB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8E20F-9441-4183-BC2B-2F850C25EC18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030191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GB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49856-5FC9-43E6-9265-A008C19DA6E8}" type="datetime1">
              <a:rPr lang="es-ES" smtClean="0"/>
              <a:t>05/09/2022</a:t>
            </a:fld>
            <a:endParaRPr lang="en-GB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8E20F-9441-4183-BC2B-2F850C25EC18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161163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GB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GB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DA9BD-6A30-4E08-B363-C68DBE8CD9E6}" type="datetime1">
              <a:rPr lang="es-ES" smtClean="0"/>
              <a:t>05/09/2022</a:t>
            </a:fld>
            <a:endParaRPr lang="en-GB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8E20F-9441-4183-BC2B-2F850C25EC18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699191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GB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GB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9A382-138B-4963-8A92-D795915530DA}" type="datetime1">
              <a:rPr lang="es-ES" smtClean="0"/>
              <a:t>05/09/2022</a:t>
            </a:fld>
            <a:endParaRPr lang="en-GB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8E20F-9441-4183-BC2B-2F850C25EC18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81116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3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75DC51-22BB-4FBC-B1A5-2177712605EA}" type="datetime1">
              <a:rPr lang="es-ES" smtClean="0">
                <a:solidFill>
                  <a:srgbClr val="00338D">
                    <a:tint val="75000"/>
                  </a:srgbClr>
                </a:solidFill>
              </a:rPr>
              <a:t>05/09/2022</a:t>
            </a:fld>
            <a:endParaRPr lang="es-ES">
              <a:solidFill>
                <a:srgbClr val="00338D">
                  <a:tint val="75000"/>
                </a:srgb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>
              <a:solidFill>
                <a:srgbClr val="00338D">
                  <a:tint val="75000"/>
                </a:srgb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BCD2E1-4E08-49D7-95B0-CC3980D685A6}" type="slidenum">
              <a:rPr lang="es-ES" smtClean="0">
                <a:solidFill>
                  <a:srgbClr val="00338D">
                    <a:tint val="75000"/>
                  </a:srgbClr>
                </a:solidFill>
              </a:rPr>
              <a:pPr/>
              <a:t>‹Nº›</a:t>
            </a:fld>
            <a:endParaRPr lang="es-ES">
              <a:solidFill>
                <a:srgbClr val="00338D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20864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dirty="0" smtClean="0"/>
              <a:t>Haga clic para modificar el estilo de título del patrón</a:t>
            </a:r>
            <a:endParaRPr lang="en-GB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GB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52E81A-A8C8-4AE8-AB32-17CE763D2BAC}" type="datetime1">
              <a:rPr lang="es-ES" smtClean="0"/>
              <a:t>05/09/2022</a:t>
            </a:fld>
            <a:endParaRPr lang="en-GB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48E20F-9441-4183-BC2B-2F850C25EC18}" type="slidenum">
              <a:rPr lang="en-GB" smtClean="0"/>
              <a:t>‹Nº›</a:t>
            </a:fld>
            <a:endParaRPr lang="en-GB"/>
          </a:p>
        </p:txBody>
      </p:sp>
      <p:pic>
        <p:nvPicPr>
          <p:cNvPr id="7" name="Imagen 6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2200" y="96087"/>
            <a:ext cx="4320000" cy="68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14120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gif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hyperlink" Target="http://brisa.aemet.es/webtools/visor/prod/src/index.html?news=no&amp;fecha=20220831220000" TargetMode="Externa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twitter.com/i/status/1565020185110659072" TargetMode="External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55469" y="1649254"/>
            <a:ext cx="9881062" cy="2387600"/>
          </a:xfrm>
        </p:spPr>
        <p:txBody>
          <a:bodyPr anchor="ctr">
            <a:noAutofit/>
          </a:bodyPr>
          <a:lstStyle/>
          <a:p>
            <a:r>
              <a:rPr lang="es-ES" sz="4800" dirty="0"/>
              <a:t>Técnicas de predicción a </a:t>
            </a:r>
            <a:r>
              <a:rPr lang="es-ES" sz="4800" dirty="0" smtClean="0"/>
              <a:t>muy corto plazo y vigilancia</a:t>
            </a:r>
            <a:endParaRPr lang="es-ES" sz="480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051560" y="4150679"/>
            <a:ext cx="10088880" cy="1335722"/>
          </a:xfrm>
        </p:spPr>
        <p:txBody>
          <a:bodyPr anchor="ctr"/>
          <a:lstStyle/>
          <a:p>
            <a:r>
              <a:rPr lang="es-ES" dirty="0" smtClean="0">
                <a:solidFill>
                  <a:schemeClr val="tx2"/>
                </a:solidFill>
                <a:latin typeface="+mj-lt"/>
              </a:rPr>
              <a:t>Paquete de Instrucción Básica para Meteorólogos (PIB-M), 3ª ed. Fase presencial</a:t>
            </a:r>
          </a:p>
          <a:p>
            <a:r>
              <a:rPr lang="es-ES" dirty="0" smtClean="0">
                <a:solidFill>
                  <a:schemeClr val="tx2"/>
                </a:solidFill>
                <a:latin typeface="+mj-lt"/>
              </a:rPr>
              <a:t>Predicción operativa</a:t>
            </a:r>
          </a:p>
        </p:txBody>
      </p:sp>
      <p:sp>
        <p:nvSpPr>
          <p:cNvPr id="4" name="CuadroTexto 3"/>
          <p:cNvSpPr txBox="1"/>
          <p:nvPr/>
        </p:nvSpPr>
        <p:spPr>
          <a:xfrm>
            <a:off x="7574280" y="5486401"/>
            <a:ext cx="3566160" cy="7730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lnSpc>
                <a:spcPct val="90000"/>
              </a:lnSpc>
            </a:pPr>
            <a:r>
              <a:rPr lang="es-ES" sz="1600">
                <a:solidFill>
                  <a:srgbClr val="4C74B5"/>
                </a:solidFill>
                <a:latin typeface="Calibri Light" panose="020F0302020204030204"/>
              </a:rPr>
              <a:t>Jesús Á. Barroso Pellico</a:t>
            </a:r>
            <a:endParaRPr lang="es-ES" sz="2000">
              <a:solidFill>
                <a:srgbClr val="4C74B5"/>
              </a:solidFill>
              <a:latin typeface="Calibri Light" panose="020F0302020204030204"/>
            </a:endParaRPr>
          </a:p>
          <a:p>
            <a:pPr lvl="0" algn="r">
              <a:lnSpc>
                <a:spcPct val="90000"/>
              </a:lnSpc>
            </a:pPr>
            <a:r>
              <a:rPr lang="es-ES" sz="1600">
                <a:solidFill>
                  <a:srgbClr val="4C74B5"/>
                </a:solidFill>
                <a:latin typeface="Calibri Light" panose="020F0302020204030204"/>
              </a:rPr>
              <a:t>Jefe de turno de predicción</a:t>
            </a:r>
          </a:p>
          <a:p>
            <a:pPr lvl="0" algn="r">
              <a:lnSpc>
                <a:spcPct val="90000"/>
              </a:lnSpc>
            </a:pPr>
            <a:r>
              <a:rPr lang="es-ES" sz="1600">
                <a:solidFill>
                  <a:srgbClr val="4C74B5"/>
                </a:solidFill>
                <a:latin typeface="Calibri Light" panose="020F0302020204030204"/>
              </a:rPr>
              <a:t>jbarrosop@aemet.es</a:t>
            </a:r>
            <a:endParaRPr lang="es-ES" sz="1600" dirty="0">
              <a:solidFill>
                <a:srgbClr val="4C74B5"/>
              </a:solidFill>
              <a:latin typeface="Calibri Light" panose="020F0302020204030204"/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070" y="222363"/>
            <a:ext cx="4517649" cy="720000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7288" y="222363"/>
            <a:ext cx="1575212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9073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32261" y="697353"/>
            <a:ext cx="10515600" cy="798938"/>
          </a:xfrm>
        </p:spPr>
        <p:txBody>
          <a:bodyPr/>
          <a:lstStyle/>
          <a:p>
            <a:r>
              <a:rPr lang="es-ES" dirty="0" smtClean="0"/>
              <a:t>Índice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88351" y="1987826"/>
            <a:ext cx="10415299" cy="3101009"/>
          </a:xfrm>
        </p:spPr>
        <p:txBody>
          <a:bodyPr/>
          <a:lstStyle/>
          <a:p>
            <a:pPr algn="just"/>
            <a:r>
              <a:rPr lang="es-ES" sz="2400" dirty="0" smtClean="0">
                <a:solidFill>
                  <a:schemeClr val="tx2"/>
                </a:solidFill>
                <a:latin typeface="+mj-lt"/>
              </a:rPr>
              <a:t>Atmósfera y caos</a:t>
            </a:r>
          </a:p>
          <a:p>
            <a:pPr algn="just"/>
            <a:r>
              <a:rPr lang="es-ES" sz="2400" dirty="0" smtClean="0">
                <a:solidFill>
                  <a:schemeClr val="tx2"/>
                </a:solidFill>
                <a:latin typeface="+mj-lt"/>
              </a:rPr>
              <a:t>Sistemas de predicción por conjuntos</a:t>
            </a:r>
          </a:p>
          <a:p>
            <a:pPr algn="just"/>
            <a:r>
              <a:rPr lang="es-ES" sz="2400" dirty="0" smtClean="0">
                <a:solidFill>
                  <a:schemeClr val="tx2"/>
                </a:solidFill>
                <a:latin typeface="+mj-lt"/>
              </a:rPr>
              <a:t>ENS-IFS</a:t>
            </a:r>
          </a:p>
          <a:p>
            <a:pPr algn="just"/>
            <a:r>
              <a:rPr lang="es-ES" sz="2400" dirty="0" smtClean="0">
                <a:solidFill>
                  <a:schemeClr val="tx2"/>
                </a:solidFill>
                <a:latin typeface="+mj-lt"/>
              </a:rPr>
              <a:t>EPS-gramas</a:t>
            </a:r>
            <a:endParaRPr lang="es-ES" sz="2400" dirty="0">
              <a:solidFill>
                <a:schemeClr val="tx2"/>
              </a:solidFill>
              <a:latin typeface="+mj-lt"/>
            </a:endParaRPr>
          </a:p>
          <a:p>
            <a:pPr algn="just"/>
            <a:r>
              <a:rPr lang="es-ES" sz="2400" dirty="0" smtClean="0">
                <a:solidFill>
                  <a:schemeClr val="tx2"/>
                </a:solidFill>
                <a:latin typeface="+mj-lt"/>
              </a:rPr>
              <a:t>Agrupamiento de miembros</a:t>
            </a:r>
          </a:p>
          <a:p>
            <a:pPr algn="just"/>
            <a:r>
              <a:rPr lang="es-ES" sz="2400" dirty="0" smtClean="0">
                <a:solidFill>
                  <a:schemeClr val="tx2"/>
                </a:solidFill>
                <a:latin typeface="+mj-lt"/>
              </a:rPr>
              <a:t>Advertencia</a:t>
            </a:r>
          </a:p>
          <a:p>
            <a:pPr lvl="1" algn="just">
              <a:buFont typeface="Courier New" panose="02070309020205020404" pitchFamily="49" charset="0"/>
              <a:buChar char="o"/>
            </a:pPr>
            <a:endParaRPr lang="es-ES" sz="2800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3226F-4A3C-452B-B231-00FC51DA00AF}" type="slidenum">
              <a:rPr lang="es-ES" smtClean="0">
                <a:solidFill>
                  <a:srgbClr val="00338D">
                    <a:tint val="75000"/>
                  </a:srgbClr>
                </a:solidFill>
              </a:rPr>
              <a:t>2</a:t>
            </a:fld>
            <a:endParaRPr lang="es-ES" dirty="0">
              <a:solidFill>
                <a:srgbClr val="00338D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3999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32261" y="697353"/>
            <a:ext cx="10515600" cy="798938"/>
          </a:xfrm>
        </p:spPr>
        <p:txBody>
          <a:bodyPr/>
          <a:lstStyle/>
          <a:p>
            <a:r>
              <a:rPr lang="es-ES" dirty="0" smtClean="0"/>
              <a:t>Vigilancia, </a:t>
            </a:r>
            <a:r>
              <a:rPr lang="es-ES" i="1" dirty="0" err="1" smtClean="0"/>
              <a:t>nowcasting</a:t>
            </a:r>
            <a:r>
              <a:rPr lang="es-ES" dirty="0" smtClean="0"/>
              <a:t> y muy corto plazo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714506" y="1606489"/>
            <a:ext cx="6592381" cy="4569831"/>
          </a:xfrm>
        </p:spPr>
        <p:txBody>
          <a:bodyPr anchor="ctr">
            <a:normAutofit lnSpcReduction="10000"/>
          </a:bodyPr>
          <a:lstStyle/>
          <a:p>
            <a:r>
              <a:rPr lang="es-ES" sz="2400" u="sng" dirty="0" smtClean="0">
                <a:sym typeface="Wingdings" panose="05000000000000000000" pitchFamily="2" charset="2"/>
              </a:rPr>
              <a:t>Vigilancia</a:t>
            </a:r>
            <a:r>
              <a:rPr lang="es-ES" sz="2400" dirty="0">
                <a:solidFill>
                  <a:schemeClr val="tx2"/>
                </a:solidFill>
                <a:latin typeface="+mj-lt"/>
                <a:sym typeface="Wingdings" panose="05000000000000000000" pitchFamily="2" charset="2"/>
              </a:rPr>
              <a:t>: </a:t>
            </a:r>
            <a:r>
              <a:rPr lang="es-ES" sz="2400" dirty="0" smtClean="0">
                <a:solidFill>
                  <a:schemeClr val="tx2"/>
                </a:solidFill>
                <a:latin typeface="+mj-lt"/>
                <a:sym typeface="Wingdings" panose="05000000000000000000" pitchFamily="2" charset="2"/>
              </a:rPr>
              <a:t>diagnóstico </a:t>
            </a:r>
            <a:r>
              <a:rPr lang="es-ES" sz="2400" dirty="0">
                <a:solidFill>
                  <a:schemeClr val="tx2"/>
                </a:solidFill>
                <a:latin typeface="+mj-lt"/>
                <a:sym typeface="Wingdings" panose="05000000000000000000" pitchFamily="2" charset="2"/>
              </a:rPr>
              <a:t>continuado en el tiempo que hace uso de </a:t>
            </a:r>
            <a:r>
              <a:rPr lang="es-ES" sz="2400" u="sng" dirty="0">
                <a:solidFill>
                  <a:schemeClr val="tx2"/>
                </a:solidFill>
                <a:latin typeface="+mj-lt"/>
                <a:sym typeface="Wingdings" panose="05000000000000000000" pitchFamily="2" charset="2"/>
              </a:rPr>
              <a:t>todos los datos </a:t>
            </a:r>
            <a:r>
              <a:rPr lang="es-ES" sz="2400" dirty="0">
                <a:solidFill>
                  <a:schemeClr val="tx2"/>
                </a:solidFill>
                <a:latin typeface="+mj-lt"/>
                <a:sym typeface="Wingdings" panose="05000000000000000000" pitchFamily="2" charset="2"/>
              </a:rPr>
              <a:t>disponibles, y que tiene por objeto el desarrollo de un modelo mental </a:t>
            </a:r>
            <a:r>
              <a:rPr lang="es-ES" sz="2400" dirty="0" err="1" smtClean="0">
                <a:solidFill>
                  <a:schemeClr val="tx2"/>
                </a:solidFill>
                <a:latin typeface="+mj-lt"/>
                <a:sym typeface="Wingdings" panose="05000000000000000000" pitchFamily="2" charset="2"/>
              </a:rPr>
              <a:t>cuatridimensional</a:t>
            </a:r>
            <a:r>
              <a:rPr lang="es-ES" sz="2400" dirty="0" smtClean="0">
                <a:solidFill>
                  <a:schemeClr val="tx2"/>
                </a:solidFill>
                <a:latin typeface="+mj-lt"/>
                <a:sym typeface="Wingdings" panose="05000000000000000000" pitchFamily="2" charset="2"/>
              </a:rPr>
              <a:t> del </a:t>
            </a:r>
            <a:r>
              <a:rPr lang="es-ES" sz="2400" dirty="0">
                <a:solidFill>
                  <a:schemeClr val="tx2"/>
                </a:solidFill>
                <a:latin typeface="+mj-lt"/>
                <a:sym typeface="Wingdings" panose="05000000000000000000" pitchFamily="2" charset="2"/>
              </a:rPr>
              <a:t>estado de la atmósfera y de las estructuras meteorológicas que en ella se desarrollan.</a:t>
            </a:r>
          </a:p>
          <a:p>
            <a:r>
              <a:rPr lang="es-ES" sz="2400" u="sng" dirty="0" smtClean="0">
                <a:sym typeface="Wingdings" panose="05000000000000000000" pitchFamily="2" charset="2"/>
              </a:rPr>
              <a:t>Predicción </a:t>
            </a:r>
            <a:r>
              <a:rPr lang="es-ES" sz="2400" u="sng" dirty="0">
                <a:sym typeface="Wingdings" panose="05000000000000000000" pitchFamily="2" charset="2"/>
              </a:rPr>
              <a:t>inmediata (</a:t>
            </a:r>
            <a:r>
              <a:rPr lang="es-ES" sz="2400" u="sng" dirty="0" err="1">
                <a:sym typeface="Wingdings" panose="05000000000000000000" pitchFamily="2" charset="2"/>
              </a:rPr>
              <a:t>nowcasting</a:t>
            </a:r>
            <a:r>
              <a:rPr lang="es-ES" sz="2400" u="sng" dirty="0">
                <a:sym typeface="Wingdings" panose="05000000000000000000" pitchFamily="2" charset="2"/>
              </a:rPr>
              <a:t>): </a:t>
            </a:r>
            <a:r>
              <a:rPr lang="es-ES" sz="2400" dirty="0">
                <a:solidFill>
                  <a:schemeClr val="tx2"/>
                </a:solidFill>
                <a:latin typeface="+mj-lt"/>
                <a:sym typeface="Wingdings" panose="05000000000000000000" pitchFamily="2" charset="2"/>
              </a:rPr>
              <a:t>se refiere al pronóstico del estado atmosférico en el alcance comprendido entre la vigilancia y </a:t>
            </a:r>
            <a:r>
              <a:rPr lang="es-ES" sz="2400" u="sng" dirty="0">
                <a:solidFill>
                  <a:schemeClr val="tx2"/>
                </a:solidFill>
                <a:latin typeface="+mj-lt"/>
                <a:sym typeface="Wingdings" panose="05000000000000000000" pitchFamily="2" charset="2"/>
              </a:rPr>
              <a:t>las 3 horas siguientes</a:t>
            </a:r>
            <a:r>
              <a:rPr lang="es-ES" sz="2400" dirty="0">
                <a:solidFill>
                  <a:schemeClr val="tx2"/>
                </a:solidFill>
                <a:latin typeface="+mj-lt"/>
                <a:sym typeface="Wingdings" panose="05000000000000000000" pitchFamily="2" charset="2"/>
              </a:rPr>
              <a:t>.</a:t>
            </a:r>
          </a:p>
          <a:p>
            <a:r>
              <a:rPr lang="es-ES" sz="2400" u="sng" dirty="0" smtClean="0">
                <a:sym typeface="Wingdings" panose="05000000000000000000" pitchFamily="2" charset="2"/>
              </a:rPr>
              <a:t>Predicción </a:t>
            </a:r>
            <a:r>
              <a:rPr lang="es-ES" sz="2400" u="sng" dirty="0">
                <a:sym typeface="Wingdings" panose="05000000000000000000" pitchFamily="2" charset="2"/>
              </a:rPr>
              <a:t>a muy corto plazo</a:t>
            </a:r>
            <a:r>
              <a:rPr lang="es-ES" sz="2400" dirty="0">
                <a:solidFill>
                  <a:schemeClr val="tx2"/>
                </a:solidFill>
                <a:latin typeface="+mj-lt"/>
                <a:sym typeface="Wingdings" panose="05000000000000000000" pitchFamily="2" charset="2"/>
              </a:rPr>
              <a:t>: se refiere al pronóstico del estado atmosférico en el alcance comprendido </a:t>
            </a:r>
            <a:r>
              <a:rPr lang="es-ES" sz="2400" u="sng" dirty="0">
                <a:solidFill>
                  <a:schemeClr val="tx2"/>
                </a:solidFill>
                <a:latin typeface="+mj-lt"/>
                <a:sym typeface="Wingdings" panose="05000000000000000000" pitchFamily="2" charset="2"/>
              </a:rPr>
              <a:t>entre las 3 y las 12 horas </a:t>
            </a:r>
            <a:r>
              <a:rPr lang="es-ES" sz="2400" dirty="0">
                <a:solidFill>
                  <a:schemeClr val="tx2"/>
                </a:solidFill>
                <a:latin typeface="+mj-lt"/>
                <a:sym typeface="Wingdings" panose="05000000000000000000" pitchFamily="2" charset="2"/>
              </a:rPr>
              <a:t>siguientes.</a:t>
            </a:r>
          </a:p>
          <a:p>
            <a:endParaRPr lang="es-ES" sz="2400" dirty="0" smtClean="0">
              <a:solidFill>
                <a:schemeClr val="tx2"/>
              </a:solidFill>
              <a:latin typeface="+mj-lt"/>
              <a:sym typeface="Wingdings" panose="05000000000000000000" pitchFamily="2" charset="2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CD2E1-4E08-49D7-95B0-CC3980D685A6}" type="slidenum">
              <a:rPr lang="es-ES" smtClean="0">
                <a:solidFill>
                  <a:srgbClr val="00338D">
                    <a:tint val="75000"/>
                  </a:srgbClr>
                </a:solidFill>
              </a:rPr>
              <a:pPr/>
              <a:t>3</a:t>
            </a:fld>
            <a:endParaRPr lang="es-ES">
              <a:solidFill>
                <a:srgbClr val="00338D">
                  <a:tint val="75000"/>
                </a:srgbClr>
              </a:solidFill>
            </a:endParaRPr>
          </a:p>
        </p:txBody>
      </p:sp>
      <p:sp>
        <p:nvSpPr>
          <p:cNvPr id="9" name="Flecha abajo 8"/>
          <p:cNvSpPr/>
          <p:nvPr/>
        </p:nvSpPr>
        <p:spPr>
          <a:xfrm>
            <a:off x="8702040" y="1828423"/>
            <a:ext cx="1105593" cy="4195795"/>
          </a:xfrm>
          <a:prstGeom prst="downArrow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1" name="Conector recto 10"/>
          <p:cNvCxnSpPr/>
          <p:nvPr/>
        </p:nvCxnSpPr>
        <p:spPr>
          <a:xfrm>
            <a:off x="8702040" y="1828423"/>
            <a:ext cx="1722120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uadroTexto 12"/>
          <p:cNvSpPr txBox="1"/>
          <p:nvPr/>
        </p:nvSpPr>
        <p:spPr>
          <a:xfrm>
            <a:off x="8221287" y="1674534"/>
            <a:ext cx="3893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dirty="0" smtClean="0"/>
              <a:t>H</a:t>
            </a:r>
            <a:endParaRPr lang="en-GB" sz="1400" dirty="0"/>
          </a:p>
        </p:txBody>
      </p:sp>
      <p:sp>
        <p:nvSpPr>
          <p:cNvPr id="14" name="CuadroTexto 13"/>
          <p:cNvSpPr txBox="1"/>
          <p:nvPr/>
        </p:nvSpPr>
        <p:spPr>
          <a:xfrm>
            <a:off x="10424160" y="1669897"/>
            <a:ext cx="8818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dirty="0" smtClean="0">
                <a:solidFill>
                  <a:schemeClr val="tx2"/>
                </a:solidFill>
              </a:rPr>
              <a:t>Vigilancia</a:t>
            </a:r>
            <a:endParaRPr lang="en-GB" sz="1400" dirty="0">
              <a:solidFill>
                <a:schemeClr val="tx2"/>
              </a:solidFill>
            </a:endParaRPr>
          </a:p>
        </p:txBody>
      </p:sp>
      <p:cxnSp>
        <p:nvCxnSpPr>
          <p:cNvPr id="15" name="Conector recto 14"/>
          <p:cNvCxnSpPr/>
          <p:nvPr/>
        </p:nvCxnSpPr>
        <p:spPr>
          <a:xfrm>
            <a:off x="8702040" y="2184359"/>
            <a:ext cx="1722120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uadroTexto 15"/>
          <p:cNvSpPr txBox="1"/>
          <p:nvPr/>
        </p:nvSpPr>
        <p:spPr>
          <a:xfrm>
            <a:off x="8085513" y="2025746"/>
            <a:ext cx="5250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dirty="0" smtClean="0"/>
              <a:t>H+3</a:t>
            </a:r>
            <a:endParaRPr lang="en-GB" sz="1400" dirty="0"/>
          </a:p>
        </p:txBody>
      </p:sp>
      <p:sp>
        <p:nvSpPr>
          <p:cNvPr id="17" name="CuadroTexto 16"/>
          <p:cNvSpPr txBox="1"/>
          <p:nvPr/>
        </p:nvSpPr>
        <p:spPr>
          <a:xfrm>
            <a:off x="10415846" y="1876582"/>
            <a:ext cx="10640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i="1" dirty="0" err="1" smtClean="0">
                <a:solidFill>
                  <a:schemeClr val="tx2"/>
                </a:solidFill>
              </a:rPr>
              <a:t>Nowcasting</a:t>
            </a:r>
            <a:endParaRPr lang="en-GB" sz="1400" i="1" dirty="0">
              <a:solidFill>
                <a:schemeClr val="tx2"/>
              </a:solidFill>
            </a:endParaRPr>
          </a:p>
        </p:txBody>
      </p:sp>
      <p:cxnSp>
        <p:nvCxnSpPr>
          <p:cNvPr id="18" name="Conector recto 17"/>
          <p:cNvCxnSpPr/>
          <p:nvPr/>
        </p:nvCxnSpPr>
        <p:spPr>
          <a:xfrm>
            <a:off x="8702040" y="2862978"/>
            <a:ext cx="1722120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CuadroTexto 18"/>
          <p:cNvSpPr txBox="1"/>
          <p:nvPr/>
        </p:nvSpPr>
        <p:spPr>
          <a:xfrm>
            <a:off x="7996845" y="2709089"/>
            <a:ext cx="6137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dirty="0" smtClean="0"/>
              <a:t>H+12</a:t>
            </a:r>
            <a:endParaRPr lang="en-GB" sz="1400" dirty="0"/>
          </a:p>
        </p:txBody>
      </p:sp>
      <p:sp>
        <p:nvSpPr>
          <p:cNvPr id="20" name="CuadroTexto 19"/>
          <p:cNvSpPr txBox="1"/>
          <p:nvPr/>
        </p:nvSpPr>
        <p:spPr>
          <a:xfrm>
            <a:off x="10424160" y="2362602"/>
            <a:ext cx="13632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dirty="0" smtClean="0">
                <a:solidFill>
                  <a:schemeClr val="tx2"/>
                </a:solidFill>
              </a:rPr>
              <a:t>Muy corto plazo</a:t>
            </a:r>
            <a:endParaRPr lang="en-GB" sz="1400" dirty="0">
              <a:solidFill>
                <a:schemeClr val="tx2"/>
              </a:solidFill>
            </a:endParaRPr>
          </a:p>
        </p:txBody>
      </p:sp>
      <p:cxnSp>
        <p:nvCxnSpPr>
          <p:cNvPr id="21" name="Conector recto 20"/>
          <p:cNvCxnSpPr/>
          <p:nvPr/>
        </p:nvCxnSpPr>
        <p:spPr>
          <a:xfrm>
            <a:off x="8702040" y="4306354"/>
            <a:ext cx="1722120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CuadroTexto 21"/>
          <p:cNvSpPr txBox="1"/>
          <p:nvPr/>
        </p:nvSpPr>
        <p:spPr>
          <a:xfrm>
            <a:off x="7996845" y="4152465"/>
            <a:ext cx="61375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dirty="0" smtClean="0"/>
              <a:t>H+48</a:t>
            </a:r>
            <a:endParaRPr lang="en-GB" sz="1400" dirty="0"/>
          </a:p>
        </p:txBody>
      </p:sp>
      <p:sp>
        <p:nvSpPr>
          <p:cNvPr id="23" name="CuadroTexto 22"/>
          <p:cNvSpPr txBox="1"/>
          <p:nvPr/>
        </p:nvSpPr>
        <p:spPr>
          <a:xfrm>
            <a:off x="10415845" y="3430778"/>
            <a:ext cx="10640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dirty="0" smtClean="0">
                <a:solidFill>
                  <a:schemeClr val="tx2"/>
                </a:solidFill>
              </a:rPr>
              <a:t>Corto plazo</a:t>
            </a:r>
            <a:endParaRPr lang="en-GB" sz="1400" dirty="0">
              <a:solidFill>
                <a:schemeClr val="tx2"/>
              </a:solidFill>
            </a:endParaRPr>
          </a:p>
        </p:txBody>
      </p:sp>
      <p:sp>
        <p:nvSpPr>
          <p:cNvPr id="24" name="CuadroTexto 23"/>
          <p:cNvSpPr txBox="1"/>
          <p:nvPr/>
        </p:nvSpPr>
        <p:spPr>
          <a:xfrm>
            <a:off x="10424160" y="4980397"/>
            <a:ext cx="11720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dirty="0" smtClean="0">
                <a:solidFill>
                  <a:schemeClr val="tx2"/>
                </a:solidFill>
              </a:rPr>
              <a:t>Medio plazo</a:t>
            </a:r>
            <a:endParaRPr lang="en-GB" sz="1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3291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32261" y="697353"/>
            <a:ext cx="10515600" cy="798938"/>
          </a:xfrm>
        </p:spPr>
        <p:txBody>
          <a:bodyPr/>
          <a:lstStyle/>
          <a:p>
            <a:r>
              <a:rPr lang="es-ES" dirty="0" smtClean="0"/>
              <a:t>Actividades de vigilancia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714507" y="1606489"/>
            <a:ext cx="3741116" cy="4569831"/>
          </a:xfrm>
        </p:spPr>
        <p:txBody>
          <a:bodyPr anchor="ctr">
            <a:normAutofit/>
          </a:bodyPr>
          <a:lstStyle/>
          <a:p>
            <a:r>
              <a:rPr lang="es-ES" sz="1800" dirty="0" smtClean="0">
                <a:solidFill>
                  <a:schemeClr val="tx2"/>
                </a:solidFill>
                <a:latin typeface="+mj-lt"/>
                <a:sym typeface="Wingdings" panose="05000000000000000000" pitchFamily="2" charset="2"/>
              </a:rPr>
              <a:t>Conocer </a:t>
            </a:r>
            <a:r>
              <a:rPr lang="es-ES" sz="1800" dirty="0">
                <a:solidFill>
                  <a:schemeClr val="tx2"/>
                </a:solidFill>
                <a:latin typeface="+mj-lt"/>
                <a:sym typeface="Wingdings" panose="05000000000000000000" pitchFamily="2" charset="2"/>
              </a:rPr>
              <a:t>la fenomenología presente y su explicación en base al diagnóstico. </a:t>
            </a:r>
          </a:p>
          <a:p>
            <a:r>
              <a:rPr lang="es-ES" sz="1800" dirty="0" smtClean="0">
                <a:solidFill>
                  <a:schemeClr val="tx2"/>
                </a:solidFill>
                <a:latin typeface="+mj-lt"/>
                <a:sym typeface="Wingdings" panose="05000000000000000000" pitchFamily="2" charset="2"/>
              </a:rPr>
              <a:t>Detectar </a:t>
            </a:r>
            <a:r>
              <a:rPr lang="es-ES" sz="1800" dirty="0">
                <a:solidFill>
                  <a:schemeClr val="tx2"/>
                </a:solidFill>
                <a:latin typeface="+mj-lt"/>
                <a:sym typeface="Wingdings" panose="05000000000000000000" pitchFamily="2" charset="2"/>
              </a:rPr>
              <a:t>la aparición de fenómenos no previstos, especialmente aquellos asociados a estructuras de escala </a:t>
            </a:r>
            <a:r>
              <a:rPr lang="es-ES" sz="1800" dirty="0" err="1">
                <a:solidFill>
                  <a:schemeClr val="tx2"/>
                </a:solidFill>
                <a:latin typeface="+mj-lt"/>
                <a:sym typeface="Wingdings" panose="05000000000000000000" pitchFamily="2" charset="2"/>
              </a:rPr>
              <a:t>subsinóptica</a:t>
            </a:r>
            <a:r>
              <a:rPr lang="es-ES" sz="1800" dirty="0">
                <a:solidFill>
                  <a:schemeClr val="tx2"/>
                </a:solidFill>
                <a:latin typeface="+mj-lt"/>
                <a:sym typeface="Wingdings" panose="05000000000000000000" pitchFamily="2" charset="2"/>
              </a:rPr>
              <a:t> o </a:t>
            </a:r>
            <a:r>
              <a:rPr lang="es-ES" sz="1800" dirty="0" err="1">
                <a:solidFill>
                  <a:schemeClr val="tx2"/>
                </a:solidFill>
                <a:latin typeface="+mj-lt"/>
                <a:sym typeface="Wingdings" panose="05000000000000000000" pitchFamily="2" charset="2"/>
              </a:rPr>
              <a:t>mesoescalar</a:t>
            </a:r>
            <a:r>
              <a:rPr lang="es-ES" sz="1800" dirty="0">
                <a:solidFill>
                  <a:schemeClr val="tx2"/>
                </a:solidFill>
                <a:latin typeface="+mj-lt"/>
                <a:sym typeface="Wingdings" panose="05000000000000000000" pitchFamily="2" charset="2"/>
              </a:rPr>
              <a:t> que, por su tamaño, no suelen ser bien resueltos por los modelos numéricos. La detección de fenómenos no esperados debe generar la revisión del diagnóstico. </a:t>
            </a:r>
          </a:p>
          <a:p>
            <a:r>
              <a:rPr lang="es-ES" sz="1800" dirty="0" smtClean="0">
                <a:solidFill>
                  <a:schemeClr val="tx2"/>
                </a:solidFill>
                <a:latin typeface="+mj-lt"/>
                <a:sym typeface="Wingdings" panose="05000000000000000000" pitchFamily="2" charset="2"/>
              </a:rPr>
              <a:t>Emitir </a:t>
            </a:r>
            <a:r>
              <a:rPr lang="es-ES" sz="1800" dirty="0">
                <a:solidFill>
                  <a:schemeClr val="tx2"/>
                </a:solidFill>
                <a:latin typeface="+mj-lt"/>
                <a:sym typeface="Wingdings" panose="05000000000000000000" pitchFamily="2" charset="2"/>
              </a:rPr>
              <a:t>los productos de vigilancia que corresponda en función de la situación, de acuerdo con la normativa vigente</a:t>
            </a:r>
            <a:r>
              <a:rPr lang="es-ES" sz="1800" dirty="0" smtClean="0">
                <a:solidFill>
                  <a:schemeClr val="tx2"/>
                </a:solidFill>
                <a:latin typeface="+mj-lt"/>
                <a:sym typeface="Wingdings" panose="05000000000000000000" pitchFamily="2" charset="2"/>
              </a:rPr>
              <a:t>.</a:t>
            </a:r>
            <a:endParaRPr lang="es-ES" sz="1800" dirty="0">
              <a:solidFill>
                <a:schemeClr val="tx2"/>
              </a:solidFill>
              <a:latin typeface="+mj-lt"/>
              <a:sym typeface="Wingdings" panose="05000000000000000000" pitchFamily="2" charset="2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CD2E1-4E08-49D7-95B0-CC3980D685A6}" type="slidenum">
              <a:rPr lang="es-ES" smtClean="0">
                <a:solidFill>
                  <a:srgbClr val="00338D">
                    <a:tint val="75000"/>
                  </a:srgbClr>
                </a:solidFill>
              </a:rPr>
              <a:pPr/>
              <a:t>4</a:t>
            </a:fld>
            <a:endParaRPr lang="es-ES">
              <a:solidFill>
                <a:srgbClr val="00338D">
                  <a:tint val="75000"/>
                </a:srgbClr>
              </a:solidFill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7063" y="2025133"/>
            <a:ext cx="7200000" cy="3467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5262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32261" y="697353"/>
            <a:ext cx="10515600" cy="798938"/>
          </a:xfrm>
        </p:spPr>
        <p:txBody>
          <a:bodyPr/>
          <a:lstStyle/>
          <a:p>
            <a:r>
              <a:rPr lang="es-ES" dirty="0" smtClean="0"/>
              <a:t>Actividades de vigilancia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714507" y="1606489"/>
            <a:ext cx="3832556" cy="4569831"/>
          </a:xfrm>
        </p:spPr>
        <p:txBody>
          <a:bodyPr anchor="ctr">
            <a:noAutofit/>
          </a:bodyPr>
          <a:lstStyle/>
          <a:p>
            <a:pPr marL="0" indent="0">
              <a:buNone/>
            </a:pPr>
            <a:r>
              <a:rPr lang="es-ES" sz="1600" dirty="0" smtClean="0">
                <a:solidFill>
                  <a:schemeClr val="tx2"/>
                </a:solidFill>
                <a:latin typeface="+mj-lt"/>
                <a:sym typeface="Wingdings" panose="05000000000000000000" pitchFamily="2" charset="2"/>
              </a:rPr>
              <a:t>Se debe </a:t>
            </a:r>
            <a:r>
              <a:rPr lang="es-ES" sz="1600" dirty="0">
                <a:solidFill>
                  <a:schemeClr val="tx2"/>
                </a:solidFill>
                <a:latin typeface="+mj-lt"/>
                <a:sym typeface="Wingdings" panose="05000000000000000000" pitchFamily="2" charset="2"/>
              </a:rPr>
              <a:t>prestar especial atención a los siguientes aspectos:</a:t>
            </a:r>
          </a:p>
          <a:p>
            <a:r>
              <a:rPr lang="es-ES" sz="1600" dirty="0" smtClean="0">
                <a:solidFill>
                  <a:schemeClr val="tx2"/>
                </a:solidFill>
                <a:latin typeface="+mj-lt"/>
                <a:sym typeface="Wingdings" panose="05000000000000000000" pitchFamily="2" charset="2"/>
              </a:rPr>
              <a:t>Cambios </a:t>
            </a:r>
            <a:r>
              <a:rPr lang="es-ES" sz="1600" dirty="0">
                <a:solidFill>
                  <a:schemeClr val="tx2"/>
                </a:solidFill>
                <a:latin typeface="+mj-lt"/>
                <a:sym typeface="Wingdings" panose="05000000000000000000" pitchFamily="2" charset="2"/>
              </a:rPr>
              <a:t>bruscos o continuados en los valores de las variables observadas en superficie (tiempo sensible).</a:t>
            </a:r>
          </a:p>
          <a:p>
            <a:r>
              <a:rPr lang="es-ES" sz="1600" dirty="0" smtClean="0">
                <a:solidFill>
                  <a:schemeClr val="tx2"/>
                </a:solidFill>
                <a:latin typeface="+mj-lt"/>
                <a:sym typeface="Wingdings" panose="05000000000000000000" pitchFamily="2" charset="2"/>
              </a:rPr>
              <a:t>Posibles </a:t>
            </a:r>
            <a:r>
              <a:rPr lang="es-ES" sz="1600" dirty="0">
                <a:solidFill>
                  <a:schemeClr val="tx2"/>
                </a:solidFill>
                <a:latin typeface="+mj-lt"/>
                <a:sym typeface="Wingdings" panose="05000000000000000000" pitchFamily="2" charset="2"/>
              </a:rPr>
              <a:t>señales de adversidad en los productos de teledetección.</a:t>
            </a:r>
          </a:p>
          <a:p>
            <a:r>
              <a:rPr lang="es-ES" sz="1600" dirty="0" smtClean="0">
                <a:solidFill>
                  <a:schemeClr val="tx2"/>
                </a:solidFill>
                <a:latin typeface="+mj-lt"/>
                <a:sym typeface="Wingdings" panose="05000000000000000000" pitchFamily="2" charset="2"/>
              </a:rPr>
              <a:t>Existencia </a:t>
            </a:r>
            <a:r>
              <a:rPr lang="es-ES" sz="1600" dirty="0">
                <a:solidFill>
                  <a:schemeClr val="tx2"/>
                </a:solidFill>
                <a:latin typeface="+mj-lt"/>
                <a:sym typeface="Wingdings" panose="05000000000000000000" pitchFamily="2" charset="2"/>
              </a:rPr>
              <a:t>de fenómenos significativos de mayor o menor intensidad.</a:t>
            </a:r>
          </a:p>
          <a:p>
            <a:r>
              <a:rPr lang="es-ES" sz="1600" dirty="0" smtClean="0">
                <a:solidFill>
                  <a:schemeClr val="tx2"/>
                </a:solidFill>
                <a:latin typeface="+mj-lt"/>
                <a:sym typeface="Wingdings" panose="05000000000000000000" pitchFamily="2" charset="2"/>
              </a:rPr>
              <a:t>Posibles </a:t>
            </a:r>
            <a:r>
              <a:rPr lang="es-ES" sz="1600" dirty="0">
                <a:solidFill>
                  <a:schemeClr val="tx2"/>
                </a:solidFill>
                <a:latin typeface="+mj-lt"/>
                <a:sym typeface="Wingdings" panose="05000000000000000000" pitchFamily="2" charset="2"/>
              </a:rPr>
              <a:t>desvíos de la realidad respecto a las predicciones en vigor.</a:t>
            </a:r>
          </a:p>
          <a:p>
            <a:r>
              <a:rPr lang="es-ES" sz="1600" dirty="0" smtClean="0">
                <a:solidFill>
                  <a:schemeClr val="tx2"/>
                </a:solidFill>
                <a:latin typeface="+mj-lt"/>
                <a:sym typeface="Wingdings" panose="05000000000000000000" pitchFamily="2" charset="2"/>
              </a:rPr>
              <a:t>Incidencias </a:t>
            </a:r>
            <a:r>
              <a:rPr lang="es-ES" sz="1600" dirty="0">
                <a:solidFill>
                  <a:schemeClr val="tx2"/>
                </a:solidFill>
                <a:latin typeface="+mj-lt"/>
                <a:sym typeface="Wingdings" panose="05000000000000000000" pitchFamily="2" charset="2"/>
              </a:rPr>
              <a:t>en las redes de observación.</a:t>
            </a:r>
          </a:p>
          <a:p>
            <a:pPr marL="0" indent="0">
              <a:buNone/>
            </a:pPr>
            <a:r>
              <a:rPr lang="es-ES" sz="1600" dirty="0">
                <a:solidFill>
                  <a:schemeClr val="tx2"/>
                </a:solidFill>
                <a:latin typeface="+mj-lt"/>
                <a:sym typeface="Wingdings" panose="05000000000000000000" pitchFamily="2" charset="2"/>
              </a:rPr>
              <a:t>Las tareas de vigilancia </a:t>
            </a:r>
            <a:r>
              <a:rPr lang="es-ES" sz="1600" dirty="0" smtClean="0">
                <a:solidFill>
                  <a:schemeClr val="tx2"/>
                </a:solidFill>
                <a:latin typeface="+mj-lt"/>
                <a:sym typeface="Wingdings" panose="05000000000000000000" pitchFamily="2" charset="2"/>
              </a:rPr>
              <a:t>tienen </a:t>
            </a:r>
            <a:r>
              <a:rPr lang="es-ES" sz="1600" dirty="0">
                <a:solidFill>
                  <a:schemeClr val="tx2"/>
                </a:solidFill>
                <a:latin typeface="+mj-lt"/>
                <a:sym typeface="Wingdings" panose="05000000000000000000" pitchFamily="2" charset="2"/>
              </a:rPr>
              <a:t>preferencia sobre cualesquiera otras actividades en todas las unidades del SNP. </a:t>
            </a:r>
            <a:endParaRPr lang="es-ES" sz="1600" dirty="0" smtClean="0">
              <a:solidFill>
                <a:schemeClr val="tx2"/>
              </a:solidFill>
              <a:latin typeface="+mj-lt"/>
              <a:sym typeface="Wingdings" panose="05000000000000000000" pitchFamily="2" charset="2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CD2E1-4E08-49D7-95B0-CC3980D685A6}" type="slidenum">
              <a:rPr lang="es-ES" smtClean="0">
                <a:solidFill>
                  <a:srgbClr val="00338D">
                    <a:tint val="75000"/>
                  </a:srgbClr>
                </a:solidFill>
              </a:rPr>
              <a:pPr/>
              <a:t>5</a:t>
            </a:fld>
            <a:endParaRPr lang="es-ES">
              <a:solidFill>
                <a:srgbClr val="00338D">
                  <a:tint val="75000"/>
                </a:srgbClr>
              </a:solidFill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7063" y="2025133"/>
            <a:ext cx="7200000" cy="3467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6945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32261" y="697353"/>
            <a:ext cx="10515600" cy="798938"/>
          </a:xfrm>
        </p:spPr>
        <p:txBody>
          <a:bodyPr/>
          <a:lstStyle/>
          <a:p>
            <a:r>
              <a:rPr lang="es-ES" dirty="0" smtClean="0"/>
              <a:t>Actividades de </a:t>
            </a:r>
            <a:r>
              <a:rPr lang="es-ES" i="1" dirty="0" err="1" smtClean="0"/>
              <a:t>nowcasting</a:t>
            </a:r>
            <a:r>
              <a:rPr lang="es-ES" dirty="0" smtClean="0"/>
              <a:t> (inmediata)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714507" y="1606489"/>
            <a:ext cx="3832556" cy="4569831"/>
          </a:xfrm>
        </p:spPr>
        <p:txBody>
          <a:bodyPr anchor="ctr">
            <a:noAutofit/>
          </a:bodyPr>
          <a:lstStyle/>
          <a:p>
            <a:pPr marL="0" indent="0">
              <a:buNone/>
            </a:pPr>
            <a:r>
              <a:rPr lang="es-ES" sz="1600" dirty="0" smtClean="0">
                <a:solidFill>
                  <a:schemeClr val="tx2"/>
                </a:solidFill>
                <a:latin typeface="+mj-lt"/>
                <a:sym typeface="Wingdings" panose="05000000000000000000" pitchFamily="2" charset="2"/>
              </a:rPr>
              <a:t>•</a:t>
            </a:r>
            <a:r>
              <a:rPr lang="es-ES" sz="1600" u="sng" dirty="0" smtClean="0">
                <a:solidFill>
                  <a:schemeClr val="tx2"/>
                </a:solidFill>
                <a:latin typeface="+mj-lt"/>
                <a:sym typeface="Wingdings" panose="05000000000000000000" pitchFamily="2" charset="2"/>
              </a:rPr>
              <a:t>Pronosticar </a:t>
            </a:r>
            <a:r>
              <a:rPr lang="es-ES" sz="1600" u="sng" dirty="0">
                <a:solidFill>
                  <a:schemeClr val="tx2"/>
                </a:solidFill>
                <a:latin typeface="+mj-lt"/>
                <a:sym typeface="Wingdings" panose="05000000000000000000" pitchFamily="2" charset="2"/>
              </a:rPr>
              <a:t>la evolución </a:t>
            </a:r>
            <a:r>
              <a:rPr lang="es-ES" sz="1600" dirty="0">
                <a:solidFill>
                  <a:schemeClr val="tx2"/>
                </a:solidFill>
                <a:latin typeface="+mj-lt"/>
                <a:sym typeface="Wingdings" panose="05000000000000000000" pitchFamily="2" charset="2"/>
              </a:rPr>
              <a:t>en las horas subsiguientes </a:t>
            </a:r>
            <a:r>
              <a:rPr lang="es-ES" sz="1600" dirty="0" smtClean="0">
                <a:solidFill>
                  <a:schemeClr val="tx2"/>
                </a:solidFill>
                <a:latin typeface="+mj-lt"/>
                <a:sym typeface="Wingdings" panose="05000000000000000000" pitchFamily="2" charset="2"/>
              </a:rPr>
              <a:t>(</a:t>
            </a:r>
            <a:r>
              <a:rPr lang="es-ES" sz="1600" dirty="0">
                <a:solidFill>
                  <a:schemeClr val="tx2"/>
                </a:solidFill>
                <a:latin typeface="+mj-lt"/>
                <a:sym typeface="Wingdings" panose="05000000000000000000" pitchFamily="2" charset="2"/>
              </a:rPr>
              <a:t>ciclo de vida, trayectoria futura, intensificaciones o debilitamientos, variaciones de las variables…) de los fenómenos atmosféricos que se están produciendo, especialmente aquellos considerados de alto impacto para los usuarios.</a:t>
            </a:r>
          </a:p>
          <a:p>
            <a:pPr marL="0" indent="0">
              <a:buNone/>
            </a:pPr>
            <a:r>
              <a:rPr lang="es-ES" sz="1600" dirty="0" smtClean="0">
                <a:solidFill>
                  <a:schemeClr val="tx2"/>
                </a:solidFill>
                <a:latin typeface="+mj-lt"/>
                <a:sym typeface="Wingdings" panose="05000000000000000000" pitchFamily="2" charset="2"/>
              </a:rPr>
              <a:t>•</a:t>
            </a:r>
            <a:r>
              <a:rPr lang="es-ES" sz="1600" u="sng" dirty="0" smtClean="0">
                <a:solidFill>
                  <a:schemeClr val="tx2"/>
                </a:solidFill>
                <a:latin typeface="+mj-lt"/>
                <a:sym typeface="Wingdings" panose="05000000000000000000" pitchFamily="2" charset="2"/>
              </a:rPr>
              <a:t>Pronosticar </a:t>
            </a:r>
            <a:r>
              <a:rPr lang="es-ES" sz="1600" u="sng" dirty="0">
                <a:solidFill>
                  <a:schemeClr val="tx2"/>
                </a:solidFill>
                <a:latin typeface="+mj-lt"/>
                <a:sym typeface="Wingdings" panose="05000000000000000000" pitchFamily="2" charset="2"/>
              </a:rPr>
              <a:t>la aparición </a:t>
            </a:r>
            <a:r>
              <a:rPr lang="es-ES" sz="1600" dirty="0">
                <a:solidFill>
                  <a:schemeClr val="tx2"/>
                </a:solidFill>
                <a:latin typeface="+mj-lt"/>
                <a:sym typeface="Wingdings" panose="05000000000000000000" pitchFamily="2" charset="2"/>
              </a:rPr>
              <a:t>inminente de fenómenos atmosféricos relevantes no previstos con anterioridad o bien precisar espaciotemporalmente la ocurrencia de aquellos con baja </a:t>
            </a:r>
            <a:r>
              <a:rPr lang="es-ES" sz="1600" dirty="0" err="1">
                <a:solidFill>
                  <a:schemeClr val="tx2"/>
                </a:solidFill>
                <a:latin typeface="+mj-lt"/>
                <a:sym typeface="Wingdings" panose="05000000000000000000" pitchFamily="2" charset="2"/>
              </a:rPr>
              <a:t>predecibilidad</a:t>
            </a:r>
            <a:r>
              <a:rPr lang="es-ES" sz="1600" dirty="0">
                <a:solidFill>
                  <a:schemeClr val="tx2"/>
                </a:solidFill>
                <a:latin typeface="+mj-lt"/>
                <a:sym typeface="Wingdings" panose="05000000000000000000" pitchFamily="2" charset="2"/>
              </a:rPr>
              <a:t> en alcances mayores, especialmente los considerados de alto impacto para los usuarios.</a:t>
            </a:r>
          </a:p>
          <a:p>
            <a:pPr marL="0" indent="0">
              <a:buNone/>
            </a:pPr>
            <a:r>
              <a:rPr lang="es-ES" sz="1600" dirty="0" smtClean="0">
                <a:solidFill>
                  <a:schemeClr val="tx2"/>
                </a:solidFill>
                <a:latin typeface="+mj-lt"/>
                <a:sym typeface="Wingdings" panose="05000000000000000000" pitchFamily="2" charset="2"/>
              </a:rPr>
              <a:t>• </a:t>
            </a:r>
            <a:r>
              <a:rPr lang="es-ES" sz="1600" u="sng" dirty="0" smtClean="0">
                <a:solidFill>
                  <a:schemeClr val="tx2"/>
                </a:solidFill>
                <a:latin typeface="+mj-lt"/>
                <a:sym typeface="Wingdings" panose="05000000000000000000" pitchFamily="2" charset="2"/>
              </a:rPr>
              <a:t>Emitir </a:t>
            </a:r>
            <a:r>
              <a:rPr lang="es-ES" sz="1600" u="sng" dirty="0">
                <a:solidFill>
                  <a:schemeClr val="tx2"/>
                </a:solidFill>
                <a:latin typeface="+mj-lt"/>
                <a:sym typeface="Wingdings" panose="05000000000000000000" pitchFamily="2" charset="2"/>
              </a:rPr>
              <a:t>los productos </a:t>
            </a:r>
            <a:r>
              <a:rPr lang="es-ES" sz="1600" dirty="0">
                <a:solidFill>
                  <a:schemeClr val="tx2"/>
                </a:solidFill>
                <a:latin typeface="+mj-lt"/>
                <a:sym typeface="Wingdings" panose="05000000000000000000" pitchFamily="2" charset="2"/>
              </a:rPr>
              <a:t>de predicción inmediata que </a:t>
            </a:r>
            <a:r>
              <a:rPr lang="es-ES" sz="1600" dirty="0" smtClean="0">
                <a:solidFill>
                  <a:schemeClr val="tx2"/>
                </a:solidFill>
                <a:latin typeface="+mj-lt"/>
                <a:sym typeface="Wingdings" panose="05000000000000000000" pitchFamily="2" charset="2"/>
              </a:rPr>
              <a:t>corresponda, </a:t>
            </a:r>
            <a:r>
              <a:rPr lang="es-ES" sz="1600" dirty="0">
                <a:solidFill>
                  <a:schemeClr val="tx2"/>
                </a:solidFill>
                <a:latin typeface="+mj-lt"/>
                <a:sym typeface="Wingdings" panose="05000000000000000000" pitchFamily="2" charset="2"/>
              </a:rPr>
              <a:t>según la normativa vigente.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CD2E1-4E08-49D7-95B0-CC3980D685A6}" type="slidenum">
              <a:rPr lang="es-ES" smtClean="0">
                <a:solidFill>
                  <a:srgbClr val="00338D">
                    <a:tint val="75000"/>
                  </a:srgbClr>
                </a:solidFill>
              </a:rPr>
              <a:pPr/>
              <a:t>6</a:t>
            </a:fld>
            <a:endParaRPr lang="es-ES">
              <a:solidFill>
                <a:srgbClr val="00338D">
                  <a:tint val="75000"/>
                </a:srgbClr>
              </a:solidFill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0840" y="2437047"/>
            <a:ext cx="7200000" cy="2654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0384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32261" y="697353"/>
            <a:ext cx="10515600" cy="798938"/>
          </a:xfrm>
        </p:spPr>
        <p:txBody>
          <a:bodyPr/>
          <a:lstStyle/>
          <a:p>
            <a:r>
              <a:rPr lang="es-ES" dirty="0" smtClean="0"/>
              <a:t>Actividades de </a:t>
            </a:r>
            <a:r>
              <a:rPr lang="es-ES" i="1" dirty="0" err="1" smtClean="0"/>
              <a:t>nowcasting</a:t>
            </a:r>
            <a:r>
              <a:rPr lang="es-ES" dirty="0" smtClean="0"/>
              <a:t> (inmediata)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714507" y="1606489"/>
            <a:ext cx="3832556" cy="4569831"/>
          </a:xfrm>
        </p:spPr>
        <p:txBody>
          <a:bodyPr anchor="ctr">
            <a:noAutofit/>
          </a:bodyPr>
          <a:lstStyle/>
          <a:p>
            <a:r>
              <a:rPr lang="es-ES" sz="1600" dirty="0" smtClean="0">
                <a:solidFill>
                  <a:schemeClr val="tx2"/>
                </a:solidFill>
                <a:latin typeface="+mj-lt"/>
                <a:sym typeface="Wingdings" panose="05000000000000000000" pitchFamily="2" charset="2"/>
              </a:rPr>
              <a:t>Precisar </a:t>
            </a:r>
            <a:r>
              <a:rPr lang="es-ES" sz="1600" dirty="0">
                <a:solidFill>
                  <a:schemeClr val="tx2"/>
                </a:solidFill>
                <a:latin typeface="+mj-lt"/>
                <a:sym typeface="Wingdings" panose="05000000000000000000" pitchFamily="2" charset="2"/>
              </a:rPr>
              <a:t>lo máximo posible las áreas que serán afectadas por los fenómenos en las siguientes horas, así como los valores que alcanzarán las variables meteorológicas de interés. </a:t>
            </a:r>
            <a:endParaRPr lang="es-ES" sz="1600" dirty="0" smtClean="0">
              <a:solidFill>
                <a:schemeClr val="tx2"/>
              </a:solidFill>
              <a:latin typeface="+mj-lt"/>
              <a:sym typeface="Wingdings" panose="05000000000000000000" pitchFamily="2" charset="2"/>
            </a:endParaRPr>
          </a:p>
          <a:p>
            <a:r>
              <a:rPr lang="es-ES" sz="1600" dirty="0" smtClean="0">
                <a:solidFill>
                  <a:schemeClr val="tx2"/>
                </a:solidFill>
                <a:latin typeface="+mj-lt"/>
                <a:sym typeface="Wingdings" panose="05000000000000000000" pitchFamily="2" charset="2"/>
              </a:rPr>
              <a:t>Debido </a:t>
            </a:r>
            <a:r>
              <a:rPr lang="es-ES" sz="1600" dirty="0">
                <a:solidFill>
                  <a:schemeClr val="tx2"/>
                </a:solidFill>
                <a:latin typeface="+mj-lt"/>
                <a:sym typeface="Wingdings" panose="05000000000000000000" pitchFamily="2" charset="2"/>
              </a:rPr>
              <a:t>a la inminencia de los posibles impactos de estos fenómenos para los usuarios, se deben emitir los productos correspondientes </a:t>
            </a:r>
            <a:r>
              <a:rPr lang="es-ES" sz="1600" u="sng" dirty="0">
                <a:solidFill>
                  <a:schemeClr val="tx2"/>
                </a:solidFill>
                <a:latin typeface="+mj-lt"/>
                <a:sym typeface="Wingdings" panose="05000000000000000000" pitchFamily="2" charset="2"/>
              </a:rPr>
              <a:t>con la mayor antelación posible</a:t>
            </a:r>
            <a:r>
              <a:rPr lang="es-ES" sz="1600" dirty="0">
                <a:solidFill>
                  <a:schemeClr val="tx2"/>
                </a:solidFill>
                <a:latin typeface="+mj-lt"/>
                <a:sym typeface="Wingdings" panose="05000000000000000000" pitchFamily="2" charset="2"/>
              </a:rPr>
              <a:t>. </a:t>
            </a:r>
            <a:endParaRPr lang="es-ES" sz="1600" dirty="0" smtClean="0">
              <a:solidFill>
                <a:schemeClr val="tx2"/>
              </a:solidFill>
              <a:latin typeface="+mj-lt"/>
              <a:sym typeface="Wingdings" panose="05000000000000000000" pitchFamily="2" charset="2"/>
            </a:endParaRPr>
          </a:p>
          <a:p>
            <a:r>
              <a:rPr lang="es-ES" sz="1600" u="sng" dirty="0" smtClean="0">
                <a:solidFill>
                  <a:schemeClr val="tx2"/>
                </a:solidFill>
                <a:latin typeface="+mj-lt"/>
                <a:sym typeface="Wingdings" panose="05000000000000000000" pitchFamily="2" charset="2"/>
              </a:rPr>
              <a:t>Comunicar </a:t>
            </a:r>
            <a:r>
              <a:rPr lang="es-ES" sz="1600" u="sng" dirty="0">
                <a:solidFill>
                  <a:schemeClr val="tx2"/>
                </a:solidFill>
                <a:latin typeface="+mj-lt"/>
                <a:sym typeface="Wingdings" panose="05000000000000000000" pitchFamily="2" charset="2"/>
              </a:rPr>
              <a:t>la información al usuario</a:t>
            </a:r>
            <a:r>
              <a:rPr lang="es-ES" sz="1600" dirty="0">
                <a:solidFill>
                  <a:schemeClr val="tx2"/>
                </a:solidFill>
                <a:latin typeface="+mj-lt"/>
                <a:sym typeface="Wingdings" panose="05000000000000000000" pitchFamily="2" charset="2"/>
              </a:rPr>
              <a:t>, si es necesario, a la mayor brevedad.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CD2E1-4E08-49D7-95B0-CC3980D685A6}" type="slidenum">
              <a:rPr lang="es-ES" smtClean="0">
                <a:solidFill>
                  <a:srgbClr val="00338D">
                    <a:tint val="75000"/>
                  </a:srgbClr>
                </a:solidFill>
              </a:rPr>
              <a:pPr/>
              <a:t>7</a:t>
            </a:fld>
            <a:endParaRPr lang="es-ES">
              <a:solidFill>
                <a:srgbClr val="00338D">
                  <a:tint val="75000"/>
                </a:srgbClr>
              </a:solidFill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0840" y="2437047"/>
            <a:ext cx="7200000" cy="2654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6409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32261" y="697353"/>
            <a:ext cx="10515600" cy="798938"/>
          </a:xfrm>
        </p:spPr>
        <p:txBody>
          <a:bodyPr/>
          <a:lstStyle/>
          <a:p>
            <a:r>
              <a:rPr lang="es-ES" dirty="0" smtClean="0"/>
              <a:t>Actividades de </a:t>
            </a:r>
            <a:r>
              <a:rPr lang="es-ES" dirty="0" smtClean="0"/>
              <a:t>muy corto plazo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714507" y="1606489"/>
            <a:ext cx="3832556" cy="4569831"/>
          </a:xfrm>
        </p:spPr>
        <p:txBody>
          <a:bodyPr anchor="ctr">
            <a:noAutofit/>
          </a:bodyPr>
          <a:lstStyle/>
          <a:p>
            <a:r>
              <a:rPr lang="es-ES" sz="1600" dirty="0" smtClean="0">
                <a:solidFill>
                  <a:schemeClr val="tx2"/>
                </a:solidFill>
                <a:latin typeface="+mj-lt"/>
                <a:sym typeface="Wingdings" panose="05000000000000000000" pitchFamily="2" charset="2"/>
              </a:rPr>
              <a:t>Pronosticar </a:t>
            </a:r>
            <a:r>
              <a:rPr lang="es-ES" sz="1600" dirty="0">
                <a:solidFill>
                  <a:schemeClr val="tx2"/>
                </a:solidFill>
                <a:latin typeface="+mj-lt"/>
                <a:sym typeface="Wingdings" panose="05000000000000000000" pitchFamily="2" charset="2"/>
              </a:rPr>
              <a:t>el estado atmosférico en las próximas horas con un </a:t>
            </a:r>
            <a:r>
              <a:rPr lang="es-ES" sz="1600" u="sng" dirty="0">
                <a:solidFill>
                  <a:schemeClr val="tx2"/>
                </a:solidFill>
                <a:latin typeface="+mj-lt"/>
                <a:sym typeface="Wingdings" panose="05000000000000000000" pitchFamily="2" charset="2"/>
              </a:rPr>
              <a:t>detalle y precisión mayor a la predicción de corto y medio plazo</a:t>
            </a:r>
            <a:r>
              <a:rPr lang="es-ES" sz="1600" dirty="0">
                <a:solidFill>
                  <a:schemeClr val="tx2"/>
                </a:solidFill>
                <a:latin typeface="+mj-lt"/>
                <a:sym typeface="Wingdings" panose="05000000000000000000" pitchFamily="2" charset="2"/>
              </a:rPr>
              <a:t>, especialmente en lo referente a la ocurrencia de fenómenos de baja </a:t>
            </a:r>
            <a:r>
              <a:rPr lang="es-ES" sz="1600" dirty="0" err="1">
                <a:solidFill>
                  <a:schemeClr val="tx2"/>
                </a:solidFill>
                <a:latin typeface="+mj-lt"/>
                <a:sym typeface="Wingdings" panose="05000000000000000000" pitchFamily="2" charset="2"/>
              </a:rPr>
              <a:t>predecibilidad</a:t>
            </a:r>
            <a:r>
              <a:rPr lang="es-ES" sz="1600" dirty="0">
                <a:solidFill>
                  <a:schemeClr val="tx2"/>
                </a:solidFill>
                <a:latin typeface="+mj-lt"/>
                <a:sym typeface="Wingdings" panose="05000000000000000000" pitchFamily="2" charset="2"/>
              </a:rPr>
              <a:t>.</a:t>
            </a:r>
          </a:p>
          <a:p>
            <a:r>
              <a:rPr lang="es-ES" sz="1600" u="sng" dirty="0" smtClean="0">
                <a:solidFill>
                  <a:schemeClr val="tx2"/>
                </a:solidFill>
                <a:latin typeface="+mj-lt"/>
                <a:sym typeface="Wingdings" panose="05000000000000000000" pitchFamily="2" charset="2"/>
              </a:rPr>
              <a:t>Aumentar </a:t>
            </a:r>
            <a:r>
              <a:rPr lang="es-ES" sz="1600" u="sng" dirty="0">
                <a:solidFill>
                  <a:schemeClr val="tx2"/>
                </a:solidFill>
                <a:latin typeface="+mj-lt"/>
                <a:sym typeface="Wingdings" panose="05000000000000000000" pitchFamily="2" charset="2"/>
              </a:rPr>
              <a:t>la precisión </a:t>
            </a:r>
            <a:r>
              <a:rPr lang="es-ES" sz="1600" dirty="0">
                <a:solidFill>
                  <a:schemeClr val="tx2"/>
                </a:solidFill>
                <a:latin typeface="+mj-lt"/>
                <a:sym typeface="Wingdings" panose="05000000000000000000" pitchFamily="2" charset="2"/>
              </a:rPr>
              <a:t>espaciotemporal </a:t>
            </a:r>
            <a:r>
              <a:rPr lang="es-ES" sz="1600" u="sng" dirty="0">
                <a:solidFill>
                  <a:schemeClr val="tx2"/>
                </a:solidFill>
                <a:latin typeface="+mj-lt"/>
                <a:sym typeface="Wingdings" panose="05000000000000000000" pitchFamily="2" charset="2"/>
              </a:rPr>
              <a:t>del pronóstico </a:t>
            </a:r>
            <a:r>
              <a:rPr lang="es-ES" sz="1600" dirty="0">
                <a:solidFill>
                  <a:schemeClr val="tx2"/>
                </a:solidFill>
                <a:latin typeface="+mj-lt"/>
                <a:sym typeface="Wingdings" panose="05000000000000000000" pitchFamily="2" charset="2"/>
              </a:rPr>
              <a:t>de corto y medio plazo para las próximas horas, especialmente en lo referente a la ocurrencia y duración de los fenómenos significativos pronosticados.</a:t>
            </a:r>
          </a:p>
          <a:p>
            <a:r>
              <a:rPr lang="es-ES" sz="1600" dirty="0" smtClean="0">
                <a:solidFill>
                  <a:schemeClr val="tx2"/>
                </a:solidFill>
                <a:latin typeface="+mj-lt"/>
                <a:sym typeface="Wingdings" panose="05000000000000000000" pitchFamily="2" charset="2"/>
              </a:rPr>
              <a:t>Emitir </a:t>
            </a:r>
            <a:r>
              <a:rPr lang="es-ES" sz="1600" dirty="0">
                <a:solidFill>
                  <a:schemeClr val="tx2"/>
                </a:solidFill>
                <a:latin typeface="+mj-lt"/>
                <a:sym typeface="Wingdings" panose="05000000000000000000" pitchFamily="2" charset="2"/>
              </a:rPr>
              <a:t>los productos de muy corto plazo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CD2E1-4E08-49D7-95B0-CC3980D685A6}" type="slidenum">
              <a:rPr lang="es-ES" smtClean="0">
                <a:solidFill>
                  <a:srgbClr val="00338D">
                    <a:tint val="75000"/>
                  </a:srgbClr>
                </a:solidFill>
              </a:rPr>
              <a:pPr/>
              <a:t>8</a:t>
            </a:fld>
            <a:endParaRPr lang="es-ES">
              <a:solidFill>
                <a:srgbClr val="00338D">
                  <a:tint val="75000"/>
                </a:srgbClr>
              </a:solidFill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0038" y="1606489"/>
            <a:ext cx="6480000" cy="4506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6884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32261" y="697353"/>
            <a:ext cx="10515600" cy="798938"/>
          </a:xfrm>
        </p:spPr>
        <p:txBody>
          <a:bodyPr/>
          <a:lstStyle/>
          <a:p>
            <a:r>
              <a:rPr lang="es-ES" dirty="0" smtClean="0"/>
              <a:t>Actividades de </a:t>
            </a:r>
            <a:r>
              <a:rPr lang="es-ES" dirty="0" smtClean="0"/>
              <a:t>muy corto plazo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714507" y="1606489"/>
            <a:ext cx="3832556" cy="4569831"/>
          </a:xfrm>
        </p:spPr>
        <p:txBody>
          <a:bodyPr anchor="ctr">
            <a:noAutofit/>
          </a:bodyPr>
          <a:lstStyle/>
          <a:p>
            <a:r>
              <a:rPr lang="es-ES" sz="1600" dirty="0" smtClean="0">
                <a:solidFill>
                  <a:schemeClr val="tx2"/>
                </a:solidFill>
                <a:latin typeface="+mj-lt"/>
                <a:sym typeface="Wingdings" panose="05000000000000000000" pitchFamily="2" charset="2"/>
              </a:rPr>
              <a:t>Pronosticar fenómenos </a:t>
            </a:r>
            <a:r>
              <a:rPr lang="es-ES" sz="1600" dirty="0">
                <a:solidFill>
                  <a:schemeClr val="tx2"/>
                </a:solidFill>
                <a:latin typeface="+mj-lt"/>
                <a:sym typeface="Wingdings" panose="05000000000000000000" pitchFamily="2" charset="2"/>
              </a:rPr>
              <a:t>significativos que puedan </a:t>
            </a:r>
            <a:r>
              <a:rPr lang="es-ES" sz="1600" dirty="0" smtClean="0">
                <a:solidFill>
                  <a:schemeClr val="tx2"/>
                </a:solidFill>
                <a:latin typeface="+mj-lt"/>
                <a:sym typeface="Wingdings" panose="05000000000000000000" pitchFamily="2" charset="2"/>
              </a:rPr>
              <a:t>ocurrir y </a:t>
            </a:r>
            <a:r>
              <a:rPr lang="es-ES" sz="1600" dirty="0">
                <a:solidFill>
                  <a:schemeClr val="tx2"/>
                </a:solidFill>
                <a:latin typeface="+mj-lt"/>
                <a:sym typeface="Wingdings" panose="05000000000000000000" pitchFamily="2" charset="2"/>
              </a:rPr>
              <a:t>no </a:t>
            </a:r>
            <a:r>
              <a:rPr lang="es-ES" sz="1600" dirty="0" smtClean="0">
                <a:solidFill>
                  <a:schemeClr val="tx2"/>
                </a:solidFill>
                <a:latin typeface="+mj-lt"/>
                <a:sym typeface="Wingdings" panose="05000000000000000000" pitchFamily="2" charset="2"/>
              </a:rPr>
              <a:t>estuvieran </a:t>
            </a:r>
            <a:r>
              <a:rPr lang="es-ES" sz="1600" dirty="0">
                <a:solidFill>
                  <a:schemeClr val="tx2"/>
                </a:solidFill>
                <a:latin typeface="+mj-lt"/>
                <a:sym typeface="Wingdings" panose="05000000000000000000" pitchFamily="2" charset="2"/>
              </a:rPr>
              <a:t>previstos </a:t>
            </a:r>
            <a:r>
              <a:rPr lang="es-ES" sz="1600" dirty="0" smtClean="0">
                <a:solidFill>
                  <a:schemeClr val="tx2"/>
                </a:solidFill>
                <a:latin typeface="+mj-lt"/>
                <a:sym typeface="Wingdings" panose="05000000000000000000" pitchFamily="2" charset="2"/>
              </a:rPr>
              <a:t>anteriormente</a:t>
            </a:r>
          </a:p>
          <a:p>
            <a:r>
              <a:rPr lang="es-ES" sz="1600" dirty="0" smtClean="0">
                <a:solidFill>
                  <a:schemeClr val="tx2"/>
                </a:solidFill>
                <a:latin typeface="+mj-lt"/>
                <a:sym typeface="Wingdings" panose="05000000000000000000" pitchFamily="2" charset="2"/>
              </a:rPr>
              <a:t>Acotar al </a:t>
            </a:r>
            <a:r>
              <a:rPr lang="es-ES" sz="1600" dirty="0">
                <a:solidFill>
                  <a:schemeClr val="tx2"/>
                </a:solidFill>
                <a:latin typeface="+mj-lt"/>
                <a:sym typeface="Wingdings" panose="05000000000000000000" pitchFamily="2" charset="2"/>
              </a:rPr>
              <a:t>máximo posible las zonas afectadas y los momentos de inicio y fin de los mismos</a:t>
            </a:r>
            <a:r>
              <a:rPr lang="es-ES" sz="1600" dirty="0" smtClean="0">
                <a:solidFill>
                  <a:schemeClr val="tx2"/>
                </a:solidFill>
                <a:latin typeface="+mj-lt"/>
                <a:sym typeface="Wingdings" panose="05000000000000000000" pitchFamily="2" charset="2"/>
              </a:rPr>
              <a:t>.</a:t>
            </a:r>
          </a:p>
          <a:p>
            <a:r>
              <a:rPr lang="es-ES" sz="1600" dirty="0" smtClean="0">
                <a:solidFill>
                  <a:schemeClr val="tx2"/>
                </a:solidFill>
                <a:latin typeface="+mj-lt"/>
                <a:sym typeface="Wingdings" panose="05000000000000000000" pitchFamily="2" charset="2"/>
              </a:rPr>
              <a:t>Incorporar los pronósticos de muy corto a la estrategia de vigilancia</a:t>
            </a:r>
            <a:endParaRPr lang="es-ES" sz="1600" dirty="0">
              <a:solidFill>
                <a:schemeClr val="tx2"/>
              </a:solidFill>
              <a:latin typeface="+mj-lt"/>
              <a:sym typeface="Wingdings" panose="05000000000000000000" pitchFamily="2" charset="2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CD2E1-4E08-49D7-95B0-CC3980D685A6}" type="slidenum">
              <a:rPr lang="es-ES" smtClean="0">
                <a:solidFill>
                  <a:srgbClr val="00338D">
                    <a:tint val="75000"/>
                  </a:srgbClr>
                </a:solidFill>
              </a:rPr>
              <a:pPr/>
              <a:t>9</a:t>
            </a:fld>
            <a:endParaRPr lang="es-ES">
              <a:solidFill>
                <a:srgbClr val="00338D">
                  <a:tint val="75000"/>
                </a:srgbClr>
              </a:solidFill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0038" y="1606489"/>
            <a:ext cx="6480000" cy="4506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6835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32261" y="697353"/>
            <a:ext cx="10515600" cy="798938"/>
          </a:xfrm>
        </p:spPr>
        <p:txBody>
          <a:bodyPr/>
          <a:lstStyle/>
          <a:p>
            <a:r>
              <a:rPr lang="es-ES" dirty="0" smtClean="0"/>
              <a:t>Ejemplo: tarde 31-ago-22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714507" y="1786519"/>
            <a:ext cx="3766448" cy="4569831"/>
          </a:xfrm>
        </p:spPr>
        <p:txBody>
          <a:bodyPr anchor="ctr">
            <a:noAutofit/>
          </a:bodyPr>
          <a:lstStyle/>
          <a:p>
            <a:r>
              <a:rPr lang="es-ES" sz="1600" dirty="0">
                <a:solidFill>
                  <a:schemeClr val="tx2"/>
                </a:solidFill>
                <a:latin typeface="+mj-lt"/>
                <a:sym typeface="Wingdings" panose="05000000000000000000" pitchFamily="2" charset="2"/>
              </a:rPr>
              <a:t>Dorsal D1 con eje desde el S de Irlanda hasta el </a:t>
            </a:r>
            <a:r>
              <a:rPr lang="es-ES" sz="1600" dirty="0" smtClean="0">
                <a:solidFill>
                  <a:schemeClr val="tx2"/>
                </a:solidFill>
                <a:latin typeface="+mj-lt"/>
                <a:sym typeface="Wingdings" panose="05000000000000000000" pitchFamily="2" charset="2"/>
              </a:rPr>
              <a:t>extremo NE </a:t>
            </a:r>
            <a:r>
              <a:rPr lang="es-ES" sz="1600" dirty="0">
                <a:solidFill>
                  <a:schemeClr val="tx2"/>
                </a:solidFill>
                <a:latin typeface="+mj-lt"/>
                <a:sym typeface="Wingdings" panose="05000000000000000000" pitchFamily="2" charset="2"/>
              </a:rPr>
              <a:t>peninsular propaga una circulación ligeramente </a:t>
            </a:r>
            <a:r>
              <a:rPr lang="es-ES" sz="1600" dirty="0" smtClean="0">
                <a:solidFill>
                  <a:schemeClr val="tx2"/>
                </a:solidFill>
                <a:latin typeface="+mj-lt"/>
                <a:sym typeface="Wingdings" panose="05000000000000000000" pitchFamily="2" charset="2"/>
              </a:rPr>
              <a:t>anticiclónica sobre </a:t>
            </a:r>
            <a:r>
              <a:rPr lang="es-ES" sz="1600" dirty="0">
                <a:solidFill>
                  <a:schemeClr val="tx2"/>
                </a:solidFill>
                <a:latin typeface="+mj-lt"/>
                <a:sym typeface="Wingdings" panose="05000000000000000000" pitchFamily="2" charset="2"/>
              </a:rPr>
              <a:t>la mitad E peninsular y Baleares. </a:t>
            </a:r>
            <a:endParaRPr lang="es-ES" sz="1600" dirty="0" smtClean="0">
              <a:solidFill>
                <a:schemeClr val="tx2"/>
              </a:solidFill>
              <a:latin typeface="+mj-lt"/>
              <a:sym typeface="Wingdings" panose="05000000000000000000" pitchFamily="2" charset="2"/>
            </a:endParaRPr>
          </a:p>
          <a:p>
            <a:r>
              <a:rPr lang="es-ES" sz="1600" dirty="0" smtClean="0">
                <a:solidFill>
                  <a:schemeClr val="tx2"/>
                </a:solidFill>
                <a:latin typeface="+mj-lt"/>
                <a:sym typeface="Wingdings" panose="05000000000000000000" pitchFamily="2" charset="2"/>
              </a:rPr>
              <a:t>Vaguada </a:t>
            </a:r>
            <a:r>
              <a:rPr lang="es-ES" sz="1600" dirty="0">
                <a:solidFill>
                  <a:schemeClr val="tx2"/>
                </a:solidFill>
                <a:latin typeface="+mj-lt"/>
                <a:sym typeface="Wingdings" panose="05000000000000000000" pitchFamily="2" charset="2"/>
              </a:rPr>
              <a:t>V1, corriente </a:t>
            </a:r>
            <a:r>
              <a:rPr lang="es-ES" sz="1600" dirty="0" smtClean="0">
                <a:solidFill>
                  <a:schemeClr val="tx2"/>
                </a:solidFill>
                <a:latin typeface="+mj-lt"/>
                <a:sym typeface="Wingdings" panose="05000000000000000000" pitchFamily="2" charset="2"/>
              </a:rPr>
              <a:t>arriba de </a:t>
            </a:r>
            <a:r>
              <a:rPr lang="es-ES" sz="1600" dirty="0">
                <a:solidFill>
                  <a:schemeClr val="tx2"/>
                </a:solidFill>
                <a:latin typeface="+mj-lt"/>
                <a:sym typeface="Wingdings" panose="05000000000000000000" pitchFamily="2" charset="2"/>
              </a:rPr>
              <a:t>D1, extiende una anomalía fría de -12ºC hasta el cuadrante </a:t>
            </a:r>
            <a:r>
              <a:rPr lang="es-ES" sz="1600" dirty="0" smtClean="0">
                <a:solidFill>
                  <a:schemeClr val="tx2"/>
                </a:solidFill>
                <a:latin typeface="+mj-lt"/>
                <a:sym typeface="Wingdings" panose="05000000000000000000" pitchFamily="2" charset="2"/>
              </a:rPr>
              <a:t>NW peninsular </a:t>
            </a:r>
            <a:r>
              <a:rPr lang="es-ES" sz="1600" dirty="0">
                <a:solidFill>
                  <a:schemeClr val="tx2"/>
                </a:solidFill>
                <a:latin typeface="+mj-lt"/>
                <a:sym typeface="Wingdings" panose="05000000000000000000" pitchFamily="2" charset="2"/>
              </a:rPr>
              <a:t>y propaga una circulación ligeramente ciclónica sobre </a:t>
            </a:r>
            <a:r>
              <a:rPr lang="es-ES" sz="1600" dirty="0" smtClean="0">
                <a:solidFill>
                  <a:schemeClr val="tx2"/>
                </a:solidFill>
                <a:latin typeface="+mj-lt"/>
                <a:sym typeface="Wingdings" panose="05000000000000000000" pitchFamily="2" charset="2"/>
              </a:rPr>
              <a:t>la mitad </a:t>
            </a:r>
            <a:r>
              <a:rPr lang="es-ES" sz="1600" dirty="0">
                <a:solidFill>
                  <a:schemeClr val="tx2"/>
                </a:solidFill>
                <a:latin typeface="+mj-lt"/>
                <a:sym typeface="Wingdings" panose="05000000000000000000" pitchFamily="2" charset="2"/>
              </a:rPr>
              <a:t>W peninsular. </a:t>
            </a:r>
            <a:endParaRPr lang="es-ES" sz="1600" dirty="0" smtClean="0">
              <a:solidFill>
                <a:schemeClr val="tx2"/>
              </a:solidFill>
              <a:latin typeface="+mj-lt"/>
              <a:sym typeface="Wingdings" panose="05000000000000000000" pitchFamily="2" charset="2"/>
            </a:endParaRPr>
          </a:p>
          <a:p>
            <a:r>
              <a:rPr lang="es-ES" sz="1600" dirty="0" smtClean="0">
                <a:solidFill>
                  <a:schemeClr val="tx2"/>
                </a:solidFill>
                <a:latin typeface="+mj-lt"/>
                <a:sym typeface="Wingdings" panose="05000000000000000000" pitchFamily="2" charset="2"/>
              </a:rPr>
              <a:t>Chorro </a:t>
            </a:r>
            <a:r>
              <a:rPr lang="es-ES" sz="1600" dirty="0">
                <a:solidFill>
                  <a:schemeClr val="tx2"/>
                </a:solidFill>
                <a:latin typeface="+mj-lt"/>
                <a:sym typeface="Wingdings" panose="05000000000000000000" pitchFamily="2" charset="2"/>
              </a:rPr>
              <a:t>del SW de 60 </a:t>
            </a:r>
            <a:r>
              <a:rPr lang="es-ES" sz="1600" dirty="0" err="1">
                <a:solidFill>
                  <a:schemeClr val="tx2"/>
                </a:solidFill>
                <a:latin typeface="+mj-lt"/>
                <a:sym typeface="Wingdings" panose="05000000000000000000" pitchFamily="2" charset="2"/>
              </a:rPr>
              <a:t>kt</a:t>
            </a:r>
            <a:r>
              <a:rPr lang="es-ES" sz="1600" dirty="0">
                <a:solidFill>
                  <a:schemeClr val="tx2"/>
                </a:solidFill>
                <a:latin typeface="+mj-lt"/>
                <a:sym typeface="Wingdings" panose="05000000000000000000" pitchFamily="2" charset="2"/>
              </a:rPr>
              <a:t>, asociado a </a:t>
            </a:r>
            <a:r>
              <a:rPr lang="es-ES" sz="1600" dirty="0" smtClean="0">
                <a:solidFill>
                  <a:schemeClr val="tx2"/>
                </a:solidFill>
                <a:latin typeface="+mj-lt"/>
                <a:sym typeface="Wingdings" panose="05000000000000000000" pitchFamily="2" charset="2"/>
              </a:rPr>
              <a:t>la circulación </a:t>
            </a:r>
            <a:r>
              <a:rPr lang="es-ES" sz="1600" dirty="0">
                <a:solidFill>
                  <a:schemeClr val="tx2"/>
                </a:solidFill>
                <a:latin typeface="+mj-lt"/>
                <a:sym typeface="Wingdings" panose="05000000000000000000" pitchFamily="2" charset="2"/>
              </a:rPr>
              <a:t>subtropical, sobre el extremo SE peninsular. Una </a:t>
            </a:r>
            <a:r>
              <a:rPr lang="es-ES" sz="1600" dirty="0" smtClean="0">
                <a:solidFill>
                  <a:schemeClr val="tx2"/>
                </a:solidFill>
                <a:latin typeface="+mj-lt"/>
                <a:sym typeface="Wingdings" panose="05000000000000000000" pitchFamily="2" charset="2"/>
              </a:rPr>
              <a:t>banda con </a:t>
            </a:r>
            <a:r>
              <a:rPr lang="es-ES" sz="1600" dirty="0">
                <a:solidFill>
                  <a:schemeClr val="tx2"/>
                </a:solidFill>
                <a:latin typeface="+mj-lt"/>
                <a:sym typeface="Wingdings" panose="05000000000000000000" pitchFamily="2" charset="2"/>
              </a:rPr>
              <a:t>nubosidad de tipo medio y alto arrastrada por dicho chorro </a:t>
            </a:r>
            <a:r>
              <a:rPr lang="es-ES" sz="1600" dirty="0" smtClean="0">
                <a:solidFill>
                  <a:schemeClr val="tx2"/>
                </a:solidFill>
                <a:latin typeface="+mj-lt"/>
                <a:sym typeface="Wingdings" panose="05000000000000000000" pitchFamily="2" charset="2"/>
              </a:rPr>
              <a:t>ha dado </a:t>
            </a:r>
            <a:r>
              <a:rPr lang="es-ES" sz="1600" dirty="0">
                <a:solidFill>
                  <a:schemeClr val="tx2"/>
                </a:solidFill>
                <a:latin typeface="+mj-lt"/>
                <a:sym typeface="Wingdings" panose="05000000000000000000" pitchFamily="2" charset="2"/>
              </a:rPr>
              <a:t>lugar a tormentas durante el día y a estas horas </a:t>
            </a:r>
            <a:r>
              <a:rPr lang="es-ES" sz="1600" dirty="0" smtClean="0">
                <a:solidFill>
                  <a:schemeClr val="tx2"/>
                </a:solidFill>
                <a:latin typeface="+mj-lt"/>
                <a:sym typeface="Wingdings" panose="05000000000000000000" pitchFamily="2" charset="2"/>
              </a:rPr>
              <a:t>continúa afectando </a:t>
            </a:r>
            <a:r>
              <a:rPr lang="es-ES" sz="1600" dirty="0">
                <a:solidFill>
                  <a:schemeClr val="tx2"/>
                </a:solidFill>
                <a:latin typeface="+mj-lt"/>
                <a:sym typeface="Wingdings" panose="05000000000000000000" pitchFamily="2" charset="2"/>
              </a:rPr>
              <a:t>al SE peninsular en forma de precipitaciones </a:t>
            </a:r>
            <a:r>
              <a:rPr lang="es-ES" sz="1600" dirty="0" smtClean="0">
                <a:solidFill>
                  <a:schemeClr val="tx2"/>
                </a:solidFill>
                <a:latin typeface="+mj-lt"/>
                <a:sym typeface="Wingdings" panose="05000000000000000000" pitchFamily="2" charset="2"/>
              </a:rPr>
              <a:t>poco intensas</a:t>
            </a:r>
            <a:r>
              <a:rPr lang="es-ES" sz="1600" dirty="0">
                <a:solidFill>
                  <a:schemeClr val="tx2"/>
                </a:solidFill>
                <a:latin typeface="+mj-lt"/>
                <a:sym typeface="Wingdings" panose="05000000000000000000" pitchFamily="2" charset="2"/>
              </a:rPr>
              <a:t>.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CD2E1-4E08-49D7-95B0-CC3980D685A6}" type="slidenum">
              <a:rPr lang="es-ES" smtClean="0">
                <a:solidFill>
                  <a:srgbClr val="00338D">
                    <a:tint val="75000"/>
                  </a:srgbClr>
                </a:solidFill>
              </a:rPr>
              <a:pPr/>
              <a:t>10</a:t>
            </a:fld>
            <a:endParaRPr lang="es-ES">
              <a:solidFill>
                <a:srgbClr val="00338D">
                  <a:tint val="75000"/>
                </a:srgbClr>
              </a:solidFill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4480955" y="1406321"/>
            <a:ext cx="7200000" cy="5040000"/>
          </a:xfrm>
          <a:prstGeom prst="rect">
            <a:avLst/>
          </a:prstGeom>
        </p:spPr>
      </p:pic>
      <p:sp>
        <p:nvSpPr>
          <p:cNvPr id="8" name="Título 1"/>
          <p:cNvSpPr txBox="1">
            <a:spLocks/>
          </p:cNvSpPr>
          <p:nvPr/>
        </p:nvSpPr>
        <p:spPr>
          <a:xfrm>
            <a:off x="440446" y="1377881"/>
            <a:ext cx="10515600" cy="5337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800" dirty="0" smtClean="0"/>
              <a:t>Diagnóstico de 00 UTC</a:t>
            </a:r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438321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32261" y="697353"/>
            <a:ext cx="10515600" cy="798938"/>
          </a:xfrm>
        </p:spPr>
        <p:txBody>
          <a:bodyPr/>
          <a:lstStyle/>
          <a:p>
            <a:r>
              <a:rPr lang="es-ES" dirty="0" smtClean="0"/>
              <a:t>Ejemplo: tarde 31-ago-22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714507" y="1606489"/>
            <a:ext cx="3766448" cy="4569831"/>
          </a:xfrm>
        </p:spPr>
        <p:txBody>
          <a:bodyPr anchor="ctr">
            <a:noAutofit/>
          </a:bodyPr>
          <a:lstStyle/>
          <a:p>
            <a:r>
              <a:rPr lang="es-ES" sz="1600" dirty="0">
                <a:solidFill>
                  <a:schemeClr val="tx2"/>
                </a:solidFill>
                <a:latin typeface="+mj-lt"/>
              </a:rPr>
              <a:t>Situación de pantano barométrico, con anticiclón poco potente centrado al SW peninsular y otros dos anticiclones algo más potentes al W y al N de las Islas Británicas. </a:t>
            </a:r>
            <a:endParaRPr lang="es-ES" sz="1600" dirty="0" smtClean="0">
              <a:solidFill>
                <a:schemeClr val="tx2"/>
              </a:solidFill>
              <a:latin typeface="+mj-lt"/>
            </a:endParaRPr>
          </a:p>
          <a:p>
            <a:r>
              <a:rPr lang="es-ES" sz="1600" dirty="0" smtClean="0">
                <a:solidFill>
                  <a:schemeClr val="tx2"/>
                </a:solidFill>
                <a:latin typeface="+mj-lt"/>
              </a:rPr>
              <a:t>Con </a:t>
            </a:r>
            <a:r>
              <a:rPr lang="es-ES" sz="1600" dirty="0">
                <a:solidFill>
                  <a:schemeClr val="tx2"/>
                </a:solidFill>
                <a:latin typeface="+mj-lt"/>
              </a:rPr>
              <a:t>esta situación, los vientos sobre la Península y Baleares son flojos, con predominio de la componente SW sobre el interior peninsular. </a:t>
            </a:r>
            <a:endParaRPr lang="es-ES" sz="1600" dirty="0" smtClean="0">
              <a:solidFill>
                <a:schemeClr val="tx2"/>
              </a:solidFill>
              <a:latin typeface="+mj-lt"/>
            </a:endParaRPr>
          </a:p>
          <a:p>
            <a:r>
              <a:rPr lang="es-ES" sz="1600" dirty="0" smtClean="0">
                <a:solidFill>
                  <a:schemeClr val="tx2"/>
                </a:solidFill>
                <a:latin typeface="+mj-lt"/>
              </a:rPr>
              <a:t>Altas </a:t>
            </a:r>
            <a:r>
              <a:rPr lang="es-ES" sz="1600" dirty="0">
                <a:solidFill>
                  <a:schemeClr val="tx2"/>
                </a:solidFill>
                <a:latin typeface="+mj-lt"/>
              </a:rPr>
              <a:t>presiones relativas sobre el Cantábrico dan lugar a un flujo de N sobre el litoral con la consiguiente nubosidad baja asociada en la zona.</a:t>
            </a:r>
            <a:endParaRPr lang="es-ES" sz="1600" dirty="0">
              <a:solidFill>
                <a:schemeClr val="tx2"/>
              </a:solidFill>
              <a:latin typeface="+mj-lt"/>
              <a:sym typeface="Wingdings" panose="05000000000000000000" pitchFamily="2" charset="2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CD2E1-4E08-49D7-95B0-CC3980D685A6}" type="slidenum">
              <a:rPr lang="es-ES" smtClean="0">
                <a:solidFill>
                  <a:srgbClr val="00338D">
                    <a:tint val="75000"/>
                  </a:srgbClr>
                </a:solidFill>
              </a:rPr>
              <a:pPr/>
              <a:t>11</a:t>
            </a:fld>
            <a:endParaRPr lang="es-ES">
              <a:solidFill>
                <a:srgbClr val="00338D">
                  <a:tint val="75000"/>
                </a:srgbClr>
              </a:solidFill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4547457" y="1498912"/>
            <a:ext cx="7200000" cy="5040000"/>
          </a:xfrm>
          <a:prstGeom prst="rect">
            <a:avLst/>
          </a:prstGeom>
        </p:spPr>
      </p:pic>
      <p:sp>
        <p:nvSpPr>
          <p:cNvPr id="7" name="Título 1"/>
          <p:cNvSpPr txBox="1">
            <a:spLocks/>
          </p:cNvSpPr>
          <p:nvPr/>
        </p:nvSpPr>
        <p:spPr>
          <a:xfrm>
            <a:off x="440446" y="1377881"/>
            <a:ext cx="10515600" cy="5337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800" dirty="0" smtClean="0"/>
              <a:t>Diagnóstico de 00 UTC</a:t>
            </a:r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4057711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32261" y="697353"/>
            <a:ext cx="10515600" cy="798938"/>
          </a:xfrm>
        </p:spPr>
        <p:txBody>
          <a:bodyPr/>
          <a:lstStyle/>
          <a:p>
            <a:r>
              <a:rPr lang="es-ES" dirty="0" smtClean="0"/>
              <a:t>Ejemplo: tarde 31-ago-22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714507" y="1606489"/>
            <a:ext cx="3766448" cy="4569831"/>
          </a:xfrm>
        </p:spPr>
        <p:txBody>
          <a:bodyPr anchor="ctr">
            <a:noAutofit/>
          </a:bodyPr>
          <a:lstStyle/>
          <a:p>
            <a:r>
              <a:rPr lang="es-ES" sz="1600" dirty="0">
                <a:solidFill>
                  <a:schemeClr val="tx2"/>
                </a:solidFill>
                <a:latin typeface="+mj-lt"/>
              </a:rPr>
              <a:t>Con el acercamiento de V1, una masa fría en altura afectará al N y NE peninsulares, que junto con el ciclo diurno y las convergencias de humedad en superficie, dará lugar a la formación de tormentas acompañadas de chubascos, que se espera que sean localmente fuertes en el NE peninsular</a:t>
            </a:r>
            <a:endParaRPr lang="es-ES" sz="1600" dirty="0">
              <a:solidFill>
                <a:schemeClr val="tx2"/>
              </a:solidFill>
              <a:latin typeface="+mj-lt"/>
              <a:sym typeface="Wingdings" panose="05000000000000000000" pitchFamily="2" charset="2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CD2E1-4E08-49D7-95B0-CC3980D685A6}" type="slidenum">
              <a:rPr lang="es-ES" smtClean="0">
                <a:solidFill>
                  <a:srgbClr val="00338D">
                    <a:tint val="75000"/>
                  </a:srgbClr>
                </a:solidFill>
              </a:rPr>
              <a:pPr/>
              <a:t>12</a:t>
            </a:fld>
            <a:endParaRPr lang="es-ES">
              <a:solidFill>
                <a:srgbClr val="00338D">
                  <a:tint val="75000"/>
                </a:srgbClr>
              </a:solidFill>
            </a:endParaRPr>
          </a:p>
        </p:txBody>
      </p:sp>
      <p:sp>
        <p:nvSpPr>
          <p:cNvPr id="7" name="Título 1"/>
          <p:cNvSpPr txBox="1">
            <a:spLocks/>
          </p:cNvSpPr>
          <p:nvPr/>
        </p:nvSpPr>
        <p:spPr>
          <a:xfrm>
            <a:off x="440446" y="1377881"/>
            <a:ext cx="10515600" cy="5337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800" dirty="0" smtClean="0"/>
              <a:t>Diagnóstico de 00 UTC</a:t>
            </a:r>
            <a:endParaRPr lang="es-ES" sz="2800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4480955" y="1344404"/>
            <a:ext cx="7200000" cy="509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9907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32261" y="697353"/>
            <a:ext cx="10515600" cy="798938"/>
          </a:xfrm>
        </p:spPr>
        <p:txBody>
          <a:bodyPr/>
          <a:lstStyle/>
          <a:p>
            <a:r>
              <a:rPr lang="es-ES" dirty="0" smtClean="0"/>
              <a:t>Ejemplo: tarde 31-ago-22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714507" y="1606489"/>
            <a:ext cx="3766448" cy="4569831"/>
          </a:xfrm>
        </p:spPr>
        <p:txBody>
          <a:bodyPr anchor="ctr">
            <a:noAutofit/>
          </a:bodyPr>
          <a:lstStyle/>
          <a:p>
            <a:r>
              <a:rPr lang="es-ES" sz="1600" dirty="0" smtClean="0">
                <a:solidFill>
                  <a:schemeClr val="tx2"/>
                </a:solidFill>
                <a:latin typeface="+mj-lt"/>
              </a:rPr>
              <a:t>Asociado </a:t>
            </a:r>
            <a:r>
              <a:rPr lang="es-ES" sz="1600" dirty="0">
                <a:solidFill>
                  <a:schemeClr val="tx2"/>
                </a:solidFill>
                <a:latin typeface="+mj-lt"/>
              </a:rPr>
              <a:t>a un chorro en su parte S, la vaguada que a las 00 UTC se encontraba sobre el W peninsular se ha separado, dejando aislado el vórtice V2 al N de la Península y una vaguada de onda corta que a estas horas impone una circulación ciclónica sobre el cuadrante NE peninsular, con chorro de 50 </a:t>
            </a:r>
            <a:r>
              <a:rPr lang="es-ES" sz="1600" dirty="0" err="1">
                <a:solidFill>
                  <a:schemeClr val="tx2"/>
                </a:solidFill>
                <a:latin typeface="+mj-lt"/>
              </a:rPr>
              <a:t>kt</a:t>
            </a:r>
            <a:r>
              <a:rPr lang="es-ES" sz="1600" dirty="0">
                <a:solidFill>
                  <a:schemeClr val="tx2"/>
                </a:solidFill>
                <a:latin typeface="+mj-lt"/>
              </a:rPr>
              <a:t> sobre el E peninsular. </a:t>
            </a:r>
            <a:endParaRPr lang="es-ES" sz="1600" dirty="0" smtClean="0">
              <a:solidFill>
                <a:schemeClr val="tx2"/>
              </a:solidFill>
              <a:latin typeface="+mj-lt"/>
            </a:endParaRPr>
          </a:p>
          <a:p>
            <a:r>
              <a:rPr lang="es-ES" sz="1600" dirty="0" smtClean="0">
                <a:solidFill>
                  <a:schemeClr val="tx2"/>
                </a:solidFill>
                <a:latin typeface="+mj-lt"/>
              </a:rPr>
              <a:t>Esta </a:t>
            </a:r>
            <a:r>
              <a:rPr lang="es-ES" sz="1600" dirty="0">
                <a:solidFill>
                  <a:schemeClr val="tx2"/>
                </a:solidFill>
                <a:latin typeface="+mj-lt"/>
              </a:rPr>
              <a:t>vaguada dinámica también está acompañada de una vaguada térmica en la misma zona, con anomalía fría de -12 grados</a:t>
            </a:r>
            <a:endParaRPr lang="es-ES" sz="1600" dirty="0">
              <a:solidFill>
                <a:schemeClr val="tx2"/>
              </a:solidFill>
              <a:latin typeface="+mj-lt"/>
              <a:sym typeface="Wingdings" panose="05000000000000000000" pitchFamily="2" charset="2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CD2E1-4E08-49D7-95B0-CC3980D685A6}" type="slidenum">
              <a:rPr lang="es-ES" smtClean="0">
                <a:solidFill>
                  <a:srgbClr val="00338D">
                    <a:tint val="75000"/>
                  </a:srgbClr>
                </a:solidFill>
              </a:rPr>
              <a:pPr/>
              <a:t>13</a:t>
            </a:fld>
            <a:endParaRPr lang="es-ES">
              <a:solidFill>
                <a:srgbClr val="00338D">
                  <a:tint val="75000"/>
                </a:srgbClr>
              </a:solidFill>
            </a:endParaRPr>
          </a:p>
        </p:txBody>
      </p:sp>
      <p:sp>
        <p:nvSpPr>
          <p:cNvPr id="7" name="Título 1"/>
          <p:cNvSpPr txBox="1">
            <a:spLocks/>
          </p:cNvSpPr>
          <p:nvPr/>
        </p:nvSpPr>
        <p:spPr>
          <a:xfrm>
            <a:off x="440446" y="1377881"/>
            <a:ext cx="10515600" cy="5337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800" dirty="0" smtClean="0"/>
              <a:t>Diagnóstico de 12 UTC</a:t>
            </a:r>
            <a:endParaRPr lang="es-ES" sz="2800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4480955" y="1377881"/>
            <a:ext cx="7200000" cy="50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4944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32261" y="697353"/>
            <a:ext cx="10515600" cy="798938"/>
          </a:xfrm>
        </p:spPr>
        <p:txBody>
          <a:bodyPr/>
          <a:lstStyle/>
          <a:p>
            <a:r>
              <a:rPr lang="es-ES" dirty="0" smtClean="0"/>
              <a:t>Ejemplo: tarde 31-ago-22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714507" y="1606489"/>
            <a:ext cx="3766448" cy="4569831"/>
          </a:xfrm>
        </p:spPr>
        <p:txBody>
          <a:bodyPr anchor="ctr">
            <a:noAutofit/>
          </a:bodyPr>
          <a:lstStyle/>
          <a:p>
            <a:r>
              <a:rPr lang="es-ES" sz="1600" dirty="0">
                <a:solidFill>
                  <a:schemeClr val="tx2"/>
                </a:solidFill>
                <a:latin typeface="+mj-lt"/>
              </a:rPr>
              <a:t>Situación de pantano barométrico, con anticiclón poco potente centrado al SW peninsular </a:t>
            </a:r>
            <a:r>
              <a:rPr lang="es-ES" sz="1600" dirty="0" smtClean="0">
                <a:solidFill>
                  <a:schemeClr val="tx2"/>
                </a:solidFill>
                <a:latin typeface="+mj-lt"/>
              </a:rPr>
              <a:t>[…]. </a:t>
            </a:r>
            <a:r>
              <a:rPr lang="es-ES" sz="1600" dirty="0">
                <a:solidFill>
                  <a:schemeClr val="tx2"/>
                </a:solidFill>
                <a:latin typeface="+mj-lt"/>
              </a:rPr>
              <a:t>Con esta situación, los vientos sobre la Península y Baleares son flojos, con predominio de la componente W-SW sobre el interior </a:t>
            </a:r>
            <a:r>
              <a:rPr lang="es-ES" sz="1600" dirty="0" smtClean="0">
                <a:solidFill>
                  <a:schemeClr val="tx2"/>
                </a:solidFill>
                <a:latin typeface="+mj-lt"/>
              </a:rPr>
              <a:t>peninsular.</a:t>
            </a:r>
          </a:p>
          <a:p>
            <a:r>
              <a:rPr lang="es-ES" sz="1600" dirty="0" smtClean="0">
                <a:solidFill>
                  <a:schemeClr val="tx2"/>
                </a:solidFill>
                <a:latin typeface="+mj-lt"/>
              </a:rPr>
              <a:t>Bajas </a:t>
            </a:r>
            <a:r>
              <a:rPr lang="es-ES" sz="1600" dirty="0">
                <a:solidFill>
                  <a:schemeClr val="tx2"/>
                </a:solidFill>
                <a:latin typeface="+mj-lt"/>
              </a:rPr>
              <a:t>presiones en el golfo de Valencia y valle del Ebro que introducen flujo húmedo mediterráneo por los litorales catalán y valenciano, produciendo convergencias en zonas del interior de Cataluña y Comunidad Valenciana.</a:t>
            </a:r>
            <a:endParaRPr lang="es-ES" sz="1600" dirty="0">
              <a:solidFill>
                <a:schemeClr val="tx2"/>
              </a:solidFill>
              <a:latin typeface="+mj-lt"/>
              <a:sym typeface="Wingdings" panose="05000000000000000000" pitchFamily="2" charset="2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CD2E1-4E08-49D7-95B0-CC3980D685A6}" type="slidenum">
              <a:rPr lang="es-ES" smtClean="0">
                <a:solidFill>
                  <a:srgbClr val="00338D">
                    <a:tint val="75000"/>
                  </a:srgbClr>
                </a:solidFill>
              </a:rPr>
              <a:pPr/>
              <a:t>14</a:t>
            </a:fld>
            <a:endParaRPr lang="es-ES">
              <a:solidFill>
                <a:srgbClr val="00338D">
                  <a:tint val="75000"/>
                </a:srgbClr>
              </a:solidFill>
            </a:endParaRPr>
          </a:p>
        </p:txBody>
      </p:sp>
      <p:sp>
        <p:nvSpPr>
          <p:cNvPr id="7" name="Título 1"/>
          <p:cNvSpPr txBox="1">
            <a:spLocks/>
          </p:cNvSpPr>
          <p:nvPr/>
        </p:nvSpPr>
        <p:spPr>
          <a:xfrm>
            <a:off x="440446" y="1377881"/>
            <a:ext cx="10515600" cy="5337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800" dirty="0" smtClean="0"/>
              <a:t>Diagnóstico de 12 UTC</a:t>
            </a:r>
            <a:endParaRPr lang="es-ES" sz="2800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4597334" y="1377881"/>
            <a:ext cx="7200000" cy="50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9733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32261" y="697353"/>
            <a:ext cx="10515600" cy="798938"/>
          </a:xfrm>
        </p:spPr>
        <p:txBody>
          <a:bodyPr/>
          <a:lstStyle/>
          <a:p>
            <a:r>
              <a:rPr lang="es-ES" dirty="0" smtClean="0"/>
              <a:t>Ejemplo: tarde 31-ago-22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714507" y="1606489"/>
            <a:ext cx="3766448" cy="4569831"/>
          </a:xfrm>
        </p:spPr>
        <p:txBody>
          <a:bodyPr anchor="ctr">
            <a:noAutofit/>
          </a:bodyPr>
          <a:lstStyle/>
          <a:p>
            <a:r>
              <a:rPr lang="es-ES" sz="1600" dirty="0" smtClean="0">
                <a:solidFill>
                  <a:schemeClr val="tx2"/>
                </a:solidFill>
                <a:latin typeface="+mj-lt"/>
              </a:rPr>
              <a:t>Máximo de </a:t>
            </a:r>
            <a:r>
              <a:rPr lang="es-ES" sz="1600" dirty="0" err="1" smtClean="0">
                <a:solidFill>
                  <a:schemeClr val="tx2"/>
                </a:solidFill>
                <a:latin typeface="+mj-lt"/>
              </a:rPr>
              <a:t>vorticidad</a:t>
            </a:r>
            <a:r>
              <a:rPr lang="es-ES" sz="1600" dirty="0" smtClean="0">
                <a:solidFill>
                  <a:schemeClr val="tx2"/>
                </a:solidFill>
                <a:latin typeface="+mj-lt"/>
              </a:rPr>
              <a:t> por curvatura en el extremo NE (</a:t>
            </a:r>
            <a:r>
              <a:rPr lang="es-ES" sz="1600" dirty="0" err="1" smtClean="0">
                <a:solidFill>
                  <a:schemeClr val="tx2"/>
                </a:solidFill>
                <a:latin typeface="+mj-lt"/>
              </a:rPr>
              <a:t>mesovórtice</a:t>
            </a:r>
            <a:r>
              <a:rPr lang="es-ES" sz="1600" dirty="0" smtClean="0">
                <a:solidFill>
                  <a:schemeClr val="tx2"/>
                </a:solidFill>
                <a:latin typeface="+mj-lt"/>
              </a:rPr>
              <a:t>)</a:t>
            </a:r>
            <a:endParaRPr lang="es-ES" sz="1600" dirty="0">
              <a:solidFill>
                <a:schemeClr val="tx2"/>
              </a:solidFill>
              <a:latin typeface="+mj-lt"/>
              <a:sym typeface="Wingdings" panose="05000000000000000000" pitchFamily="2" charset="2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CD2E1-4E08-49D7-95B0-CC3980D685A6}" type="slidenum">
              <a:rPr lang="es-ES" smtClean="0">
                <a:solidFill>
                  <a:srgbClr val="00338D">
                    <a:tint val="75000"/>
                  </a:srgbClr>
                </a:solidFill>
              </a:rPr>
              <a:pPr/>
              <a:t>15</a:t>
            </a:fld>
            <a:endParaRPr lang="es-ES">
              <a:solidFill>
                <a:srgbClr val="00338D">
                  <a:tint val="75000"/>
                </a:srgbClr>
              </a:solidFill>
            </a:endParaRPr>
          </a:p>
        </p:txBody>
      </p:sp>
      <p:sp>
        <p:nvSpPr>
          <p:cNvPr id="7" name="Título 1"/>
          <p:cNvSpPr txBox="1">
            <a:spLocks/>
          </p:cNvSpPr>
          <p:nvPr/>
        </p:nvSpPr>
        <p:spPr>
          <a:xfrm>
            <a:off x="440446" y="1377881"/>
            <a:ext cx="10515600" cy="5337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800" dirty="0" smtClean="0"/>
              <a:t>Forzamiento dinámico</a:t>
            </a:r>
            <a:endParaRPr lang="es-ES" sz="2800" dirty="0"/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9774" y="1377881"/>
            <a:ext cx="6480000" cy="4875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1541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32261" y="697353"/>
            <a:ext cx="10515600" cy="798938"/>
          </a:xfrm>
        </p:spPr>
        <p:txBody>
          <a:bodyPr/>
          <a:lstStyle/>
          <a:p>
            <a:r>
              <a:rPr lang="es-ES" dirty="0" smtClean="0"/>
              <a:t>Ejemplo: tarde 31-ago-22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714507" y="1606489"/>
            <a:ext cx="3766448" cy="4569831"/>
          </a:xfrm>
        </p:spPr>
        <p:txBody>
          <a:bodyPr anchor="ctr">
            <a:noAutofit/>
          </a:bodyPr>
          <a:lstStyle/>
          <a:p>
            <a:r>
              <a:rPr lang="es-ES" sz="1600" dirty="0" smtClean="0">
                <a:solidFill>
                  <a:schemeClr val="tx2"/>
                </a:solidFill>
                <a:latin typeface="+mj-lt"/>
                <a:sym typeface="Wingdings" panose="05000000000000000000" pitchFamily="2" charset="2"/>
              </a:rPr>
              <a:t>SBCAPE más elevado en los litorales del S de Cataluña (&gt;1500 kg</a:t>
            </a:r>
            <a:r>
              <a:rPr lang="es-ES" sz="1600" baseline="30000" dirty="0" smtClean="0">
                <a:solidFill>
                  <a:schemeClr val="tx2"/>
                </a:solidFill>
                <a:latin typeface="+mj-lt"/>
                <a:sym typeface="Wingdings" panose="05000000000000000000" pitchFamily="2" charset="2"/>
              </a:rPr>
              <a:t>-1</a:t>
            </a:r>
            <a:r>
              <a:rPr lang="es-ES" sz="1600" dirty="0" smtClean="0">
                <a:solidFill>
                  <a:schemeClr val="tx2"/>
                </a:solidFill>
                <a:latin typeface="+mj-lt"/>
                <a:sym typeface="Wingdings" panose="05000000000000000000" pitchFamily="2" charset="2"/>
              </a:rPr>
              <a:t>). También LI 700 y 500. </a:t>
            </a:r>
            <a:endParaRPr lang="es-ES" sz="1600" dirty="0">
              <a:solidFill>
                <a:schemeClr val="tx2"/>
              </a:solidFill>
              <a:latin typeface="+mj-lt"/>
              <a:sym typeface="Wingdings" panose="05000000000000000000" pitchFamily="2" charset="2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CD2E1-4E08-49D7-95B0-CC3980D685A6}" type="slidenum">
              <a:rPr lang="es-ES" smtClean="0">
                <a:solidFill>
                  <a:srgbClr val="00338D">
                    <a:tint val="75000"/>
                  </a:srgbClr>
                </a:solidFill>
              </a:rPr>
              <a:pPr/>
              <a:t>16</a:t>
            </a:fld>
            <a:endParaRPr lang="es-ES">
              <a:solidFill>
                <a:srgbClr val="00338D">
                  <a:tint val="75000"/>
                </a:srgbClr>
              </a:solidFill>
            </a:endParaRPr>
          </a:p>
        </p:txBody>
      </p:sp>
      <p:sp>
        <p:nvSpPr>
          <p:cNvPr id="7" name="Título 1"/>
          <p:cNvSpPr txBox="1">
            <a:spLocks/>
          </p:cNvSpPr>
          <p:nvPr/>
        </p:nvSpPr>
        <p:spPr>
          <a:xfrm>
            <a:off x="440446" y="1377881"/>
            <a:ext cx="10515600" cy="5337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800" dirty="0" smtClean="0"/>
              <a:t>Inestabilidad térmica</a:t>
            </a:r>
            <a:endParaRPr lang="es-ES" sz="2800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3800" y="1453881"/>
            <a:ext cx="6480000" cy="4875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5878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32261" y="697353"/>
            <a:ext cx="10515600" cy="798938"/>
          </a:xfrm>
        </p:spPr>
        <p:txBody>
          <a:bodyPr/>
          <a:lstStyle/>
          <a:p>
            <a:r>
              <a:rPr lang="es-ES" dirty="0" smtClean="0"/>
              <a:t>Ejemplo: tarde 31-ago-22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714507" y="1606490"/>
            <a:ext cx="3766448" cy="2159176"/>
          </a:xfrm>
        </p:spPr>
        <p:txBody>
          <a:bodyPr anchor="ctr">
            <a:noAutofit/>
          </a:bodyPr>
          <a:lstStyle/>
          <a:p>
            <a:r>
              <a:rPr lang="es-ES" sz="1600" dirty="0" smtClean="0">
                <a:solidFill>
                  <a:schemeClr val="tx2"/>
                </a:solidFill>
                <a:latin typeface="+mj-lt"/>
                <a:sym typeface="Wingdings" panose="05000000000000000000" pitchFamily="2" charset="2"/>
              </a:rPr>
              <a:t>Convergencia en los </a:t>
            </a:r>
            <a:r>
              <a:rPr lang="es-ES" sz="1600" dirty="0" err="1" smtClean="0">
                <a:solidFill>
                  <a:schemeClr val="tx2"/>
                </a:solidFill>
                <a:latin typeface="+mj-lt"/>
                <a:sym typeface="Wingdings" panose="05000000000000000000" pitchFamily="2" charset="2"/>
              </a:rPr>
              <a:t>prelitorales</a:t>
            </a:r>
            <a:r>
              <a:rPr lang="es-ES" sz="1600" dirty="0" smtClean="0">
                <a:solidFill>
                  <a:schemeClr val="tx2"/>
                </a:solidFill>
                <a:latin typeface="+mj-lt"/>
                <a:sym typeface="Wingdings" panose="05000000000000000000" pitchFamily="2" charset="2"/>
              </a:rPr>
              <a:t> de Cataluña entre el flujo del NW (cuña anticiclónica) y el del ESE (baja al W de Baleares).</a:t>
            </a:r>
            <a:endParaRPr lang="es-ES" sz="1600" dirty="0">
              <a:solidFill>
                <a:schemeClr val="tx2"/>
              </a:solidFill>
              <a:latin typeface="+mj-lt"/>
              <a:sym typeface="Wingdings" panose="05000000000000000000" pitchFamily="2" charset="2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CD2E1-4E08-49D7-95B0-CC3980D685A6}" type="slidenum">
              <a:rPr lang="es-ES" smtClean="0">
                <a:solidFill>
                  <a:srgbClr val="00338D">
                    <a:tint val="75000"/>
                  </a:srgbClr>
                </a:solidFill>
              </a:rPr>
              <a:pPr/>
              <a:t>17</a:t>
            </a:fld>
            <a:endParaRPr lang="es-ES">
              <a:solidFill>
                <a:srgbClr val="00338D">
                  <a:tint val="75000"/>
                </a:srgbClr>
              </a:solidFill>
            </a:endParaRPr>
          </a:p>
        </p:txBody>
      </p:sp>
      <p:sp>
        <p:nvSpPr>
          <p:cNvPr id="7" name="Título 1"/>
          <p:cNvSpPr txBox="1">
            <a:spLocks/>
          </p:cNvSpPr>
          <p:nvPr/>
        </p:nvSpPr>
        <p:spPr>
          <a:xfrm>
            <a:off x="440446" y="1377881"/>
            <a:ext cx="10515600" cy="5337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800" dirty="0" smtClean="0"/>
              <a:t>Convergencia en superficie</a:t>
            </a:r>
            <a:endParaRPr lang="es-ES" sz="2800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6469" y="1572291"/>
            <a:ext cx="6096000" cy="4572000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849" y="3217026"/>
            <a:ext cx="4320000" cy="3054048"/>
          </a:xfrm>
          <a:prstGeom prst="rect">
            <a:avLst/>
          </a:prstGeom>
        </p:spPr>
      </p:pic>
      <p:cxnSp>
        <p:nvCxnSpPr>
          <p:cNvPr id="10" name="Conector curvado 9"/>
          <p:cNvCxnSpPr/>
          <p:nvPr/>
        </p:nvCxnSpPr>
        <p:spPr>
          <a:xfrm rot="16200000" flipH="1">
            <a:off x="2751512" y="3433156"/>
            <a:ext cx="814648" cy="731520"/>
          </a:xfrm>
          <a:prstGeom prst="curvedConnector3">
            <a:avLst>
              <a:gd name="adj1" fmla="val 81633"/>
            </a:avLst>
          </a:prstGeom>
          <a:ln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ector recto de flecha 19"/>
          <p:cNvCxnSpPr/>
          <p:nvPr/>
        </p:nvCxnSpPr>
        <p:spPr>
          <a:xfrm flipH="1" flipV="1">
            <a:off x="3657600" y="4264429"/>
            <a:ext cx="382385" cy="133004"/>
          </a:xfrm>
          <a:prstGeom prst="straightConnector1">
            <a:avLst/>
          </a:prstGeom>
          <a:ln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ector curvado 24"/>
          <p:cNvCxnSpPr/>
          <p:nvPr/>
        </p:nvCxnSpPr>
        <p:spPr>
          <a:xfrm rot="16200000" flipH="1">
            <a:off x="3611879" y="3628503"/>
            <a:ext cx="814649" cy="340823"/>
          </a:xfrm>
          <a:prstGeom prst="curvedConnector3">
            <a:avLst/>
          </a:prstGeom>
          <a:ln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38271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32261" y="697353"/>
            <a:ext cx="10515600" cy="798938"/>
          </a:xfrm>
        </p:spPr>
        <p:txBody>
          <a:bodyPr/>
          <a:lstStyle/>
          <a:p>
            <a:r>
              <a:rPr lang="es-ES" dirty="0" smtClean="0"/>
              <a:t>Ejemplo: tarde 31-ago-22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714507" y="1606489"/>
            <a:ext cx="3766448" cy="4569831"/>
          </a:xfrm>
        </p:spPr>
        <p:txBody>
          <a:bodyPr anchor="ctr">
            <a:noAutofit/>
          </a:bodyPr>
          <a:lstStyle/>
          <a:p>
            <a:r>
              <a:rPr lang="es-ES" sz="1600" dirty="0" smtClean="0">
                <a:solidFill>
                  <a:schemeClr val="tx2"/>
                </a:solidFill>
                <a:latin typeface="+mj-lt"/>
                <a:sym typeface="Wingdings" panose="05000000000000000000" pitchFamily="2" charset="2"/>
              </a:rPr>
              <a:t>Gran cantidad de humedad (agua </a:t>
            </a:r>
            <a:r>
              <a:rPr lang="es-ES" sz="1600" dirty="0" err="1" smtClean="0">
                <a:solidFill>
                  <a:schemeClr val="tx2"/>
                </a:solidFill>
                <a:latin typeface="+mj-lt"/>
                <a:sym typeface="Wingdings" panose="05000000000000000000" pitchFamily="2" charset="2"/>
              </a:rPr>
              <a:t>precipitable</a:t>
            </a:r>
            <a:r>
              <a:rPr lang="es-ES" sz="1600" dirty="0" smtClean="0">
                <a:solidFill>
                  <a:schemeClr val="tx2"/>
                </a:solidFill>
                <a:latin typeface="+mj-lt"/>
                <a:sym typeface="Wingdings" panose="05000000000000000000" pitchFamily="2" charset="2"/>
              </a:rPr>
              <a:t>), con flujo húmedo en superficie.</a:t>
            </a:r>
          </a:p>
          <a:p>
            <a:r>
              <a:rPr lang="es-ES" sz="1600" dirty="0" smtClean="0">
                <a:solidFill>
                  <a:schemeClr val="tx2"/>
                </a:solidFill>
                <a:latin typeface="+mj-lt"/>
                <a:sym typeface="Wingdings" panose="05000000000000000000" pitchFamily="2" charset="2"/>
              </a:rPr>
              <a:t>Cizalladura en los primeros 6 km, podría organizar la convección.</a:t>
            </a:r>
            <a:endParaRPr lang="es-ES" sz="1600" dirty="0">
              <a:solidFill>
                <a:schemeClr val="tx2"/>
              </a:solidFill>
              <a:latin typeface="+mj-lt"/>
              <a:sym typeface="Wingdings" panose="05000000000000000000" pitchFamily="2" charset="2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CD2E1-4E08-49D7-95B0-CC3980D685A6}" type="slidenum">
              <a:rPr lang="es-ES" smtClean="0">
                <a:solidFill>
                  <a:srgbClr val="00338D">
                    <a:tint val="75000"/>
                  </a:srgbClr>
                </a:solidFill>
              </a:rPr>
              <a:pPr/>
              <a:t>18</a:t>
            </a:fld>
            <a:endParaRPr lang="es-ES">
              <a:solidFill>
                <a:srgbClr val="00338D">
                  <a:tint val="75000"/>
                </a:srgbClr>
              </a:solidFill>
            </a:endParaRPr>
          </a:p>
        </p:txBody>
      </p:sp>
      <p:sp>
        <p:nvSpPr>
          <p:cNvPr id="7" name="Título 1"/>
          <p:cNvSpPr txBox="1">
            <a:spLocks/>
          </p:cNvSpPr>
          <p:nvPr/>
        </p:nvSpPr>
        <p:spPr>
          <a:xfrm>
            <a:off x="440446" y="1377881"/>
            <a:ext cx="10515600" cy="5337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800" dirty="0" smtClean="0"/>
              <a:t>Humedad y cizalladura</a:t>
            </a:r>
            <a:endParaRPr lang="es-ES" sz="2800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9333" y="1496291"/>
            <a:ext cx="6480000" cy="4875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5738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32261" y="697353"/>
            <a:ext cx="10515600" cy="798938"/>
          </a:xfrm>
        </p:spPr>
        <p:txBody>
          <a:bodyPr/>
          <a:lstStyle/>
          <a:p>
            <a:r>
              <a:rPr lang="es-ES" dirty="0" smtClean="0"/>
              <a:t>Ejemplo: tarde 31-ago-22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714507" y="1606489"/>
            <a:ext cx="3766448" cy="4569831"/>
          </a:xfrm>
        </p:spPr>
        <p:txBody>
          <a:bodyPr anchor="ctr">
            <a:noAutofit/>
          </a:bodyPr>
          <a:lstStyle/>
          <a:p>
            <a:r>
              <a:rPr lang="es-ES" sz="1600" dirty="0" smtClean="0">
                <a:solidFill>
                  <a:schemeClr val="tx2"/>
                </a:solidFill>
                <a:latin typeface="+mj-lt"/>
                <a:sym typeface="Wingdings" panose="05000000000000000000" pitchFamily="2" charset="2"/>
              </a:rPr>
              <a:t>Importante convergencia de humedad en niveles bajos.</a:t>
            </a:r>
            <a:endParaRPr lang="es-ES" sz="1600" dirty="0">
              <a:solidFill>
                <a:schemeClr val="tx2"/>
              </a:solidFill>
              <a:latin typeface="+mj-lt"/>
              <a:sym typeface="Wingdings" panose="05000000000000000000" pitchFamily="2" charset="2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CD2E1-4E08-49D7-95B0-CC3980D685A6}" type="slidenum">
              <a:rPr lang="es-ES" smtClean="0">
                <a:solidFill>
                  <a:srgbClr val="00338D">
                    <a:tint val="75000"/>
                  </a:srgbClr>
                </a:solidFill>
              </a:rPr>
              <a:pPr/>
              <a:t>19</a:t>
            </a:fld>
            <a:endParaRPr lang="es-ES">
              <a:solidFill>
                <a:srgbClr val="00338D">
                  <a:tint val="75000"/>
                </a:srgbClr>
              </a:solidFill>
            </a:endParaRPr>
          </a:p>
        </p:txBody>
      </p:sp>
      <p:sp>
        <p:nvSpPr>
          <p:cNvPr id="7" name="Título 1"/>
          <p:cNvSpPr txBox="1">
            <a:spLocks/>
          </p:cNvSpPr>
          <p:nvPr/>
        </p:nvSpPr>
        <p:spPr>
          <a:xfrm>
            <a:off x="440446" y="1377881"/>
            <a:ext cx="10515600" cy="5337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800" dirty="0" smtClean="0"/>
              <a:t>Convergencia de humedad</a:t>
            </a:r>
            <a:endParaRPr lang="es-ES" sz="2800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3800" y="1504604"/>
            <a:ext cx="6480000" cy="4875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284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32261" y="697353"/>
            <a:ext cx="10515600" cy="798938"/>
          </a:xfrm>
        </p:spPr>
        <p:txBody>
          <a:bodyPr/>
          <a:lstStyle/>
          <a:p>
            <a:r>
              <a:rPr lang="es-ES" dirty="0" smtClean="0"/>
              <a:t>Ejemplo: tarde 31-ago-22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714507" y="5020104"/>
            <a:ext cx="10424548" cy="1156216"/>
          </a:xfrm>
        </p:spPr>
        <p:txBody>
          <a:bodyPr anchor="ctr">
            <a:noAutofit/>
          </a:bodyPr>
          <a:lstStyle/>
          <a:p>
            <a:r>
              <a:rPr lang="es-ES" sz="1600" dirty="0" smtClean="0">
                <a:solidFill>
                  <a:schemeClr val="tx2"/>
                </a:solidFill>
                <a:latin typeface="+mj-lt"/>
                <a:sym typeface="Wingdings" panose="05000000000000000000" pitchFamily="2" charset="2"/>
              </a:rPr>
              <a:t>Inconsistencia entre pasadas acerca de dónde se producirá la convección más importante (¡también el EPS!)</a:t>
            </a:r>
            <a:endParaRPr lang="es-ES" sz="1600" dirty="0">
              <a:solidFill>
                <a:schemeClr val="tx2"/>
              </a:solidFill>
              <a:latin typeface="+mj-lt"/>
              <a:sym typeface="Wingdings" panose="05000000000000000000" pitchFamily="2" charset="2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CD2E1-4E08-49D7-95B0-CC3980D685A6}" type="slidenum">
              <a:rPr lang="es-ES" smtClean="0">
                <a:solidFill>
                  <a:srgbClr val="00338D">
                    <a:tint val="75000"/>
                  </a:srgbClr>
                </a:solidFill>
              </a:rPr>
              <a:pPr/>
              <a:t>20</a:t>
            </a:fld>
            <a:endParaRPr lang="es-ES">
              <a:solidFill>
                <a:srgbClr val="00338D">
                  <a:tint val="75000"/>
                </a:srgbClr>
              </a:solidFill>
            </a:endParaRPr>
          </a:p>
        </p:txBody>
      </p:sp>
      <p:sp>
        <p:nvSpPr>
          <p:cNvPr id="7" name="Título 1"/>
          <p:cNvSpPr txBox="1">
            <a:spLocks/>
          </p:cNvSpPr>
          <p:nvPr/>
        </p:nvSpPr>
        <p:spPr>
          <a:xfrm>
            <a:off x="440446" y="1377881"/>
            <a:ext cx="10515600" cy="5337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800" dirty="0" smtClean="0"/>
              <a:t>Comparación entre pasadas</a:t>
            </a:r>
            <a:endParaRPr lang="es-ES" sz="2800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655" y="1986742"/>
            <a:ext cx="10058400" cy="3405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2229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32261" y="697353"/>
            <a:ext cx="10515600" cy="798938"/>
          </a:xfrm>
        </p:spPr>
        <p:txBody>
          <a:bodyPr/>
          <a:lstStyle/>
          <a:p>
            <a:r>
              <a:rPr lang="es-ES" dirty="0" smtClean="0"/>
              <a:t>Ejemplo: tarde 31-ago-22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77355" y="5202425"/>
            <a:ext cx="10424548" cy="1156216"/>
          </a:xfrm>
        </p:spPr>
        <p:txBody>
          <a:bodyPr anchor="ctr">
            <a:noAutofit/>
          </a:bodyPr>
          <a:lstStyle/>
          <a:p>
            <a:r>
              <a:rPr lang="es-ES" sz="1600" dirty="0" smtClean="0">
                <a:solidFill>
                  <a:schemeClr val="tx2"/>
                </a:solidFill>
                <a:latin typeface="+mj-lt"/>
                <a:sym typeface="Wingdings" panose="05000000000000000000" pitchFamily="2" charset="2"/>
              </a:rPr>
              <a:t>También el modelo de alta resolución muestra inconsistencias. Es una situación con baja </a:t>
            </a:r>
            <a:r>
              <a:rPr lang="es-ES" sz="1600" dirty="0" err="1" smtClean="0">
                <a:solidFill>
                  <a:schemeClr val="tx2"/>
                </a:solidFill>
                <a:latin typeface="+mj-lt"/>
                <a:sym typeface="Wingdings" panose="05000000000000000000" pitchFamily="2" charset="2"/>
              </a:rPr>
              <a:t>predecibilidad</a:t>
            </a:r>
            <a:r>
              <a:rPr lang="es-ES" sz="1600" dirty="0" smtClean="0">
                <a:solidFill>
                  <a:schemeClr val="tx2"/>
                </a:solidFill>
                <a:latin typeface="+mj-lt"/>
                <a:sym typeface="Wingdings" panose="05000000000000000000" pitchFamily="2" charset="2"/>
              </a:rPr>
              <a:t> (pequeños desplazamientos en las posiciones de los sistemas de presión en </a:t>
            </a:r>
            <a:r>
              <a:rPr lang="es-ES" sz="1600" dirty="0" err="1" smtClean="0">
                <a:solidFill>
                  <a:schemeClr val="tx2"/>
                </a:solidFill>
                <a:latin typeface="+mj-lt"/>
                <a:sym typeface="Wingdings" panose="05000000000000000000" pitchFamily="2" charset="2"/>
              </a:rPr>
              <a:t>mesoescala</a:t>
            </a:r>
            <a:r>
              <a:rPr lang="es-ES" sz="1600" dirty="0" smtClean="0">
                <a:solidFill>
                  <a:schemeClr val="tx2"/>
                </a:solidFill>
                <a:latin typeface="+mj-lt"/>
                <a:sym typeface="Wingdings" panose="05000000000000000000" pitchFamily="2" charset="2"/>
              </a:rPr>
              <a:t> pueden desplazar las zonas de convergencia a zonas con mayor o menos entorno favorable a convección profunda y organizada)</a:t>
            </a:r>
            <a:endParaRPr lang="es-ES" sz="1600" dirty="0">
              <a:solidFill>
                <a:schemeClr val="tx2"/>
              </a:solidFill>
              <a:latin typeface="+mj-lt"/>
              <a:sym typeface="Wingdings" panose="05000000000000000000" pitchFamily="2" charset="2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CD2E1-4E08-49D7-95B0-CC3980D685A6}" type="slidenum">
              <a:rPr lang="es-ES" smtClean="0">
                <a:solidFill>
                  <a:srgbClr val="00338D">
                    <a:tint val="75000"/>
                  </a:srgbClr>
                </a:solidFill>
              </a:rPr>
              <a:pPr/>
              <a:t>21</a:t>
            </a:fld>
            <a:endParaRPr lang="es-ES">
              <a:solidFill>
                <a:srgbClr val="00338D">
                  <a:tint val="75000"/>
                </a:srgbClr>
              </a:solidFill>
            </a:endParaRPr>
          </a:p>
        </p:txBody>
      </p:sp>
      <p:sp>
        <p:nvSpPr>
          <p:cNvPr id="7" name="Título 1"/>
          <p:cNvSpPr txBox="1">
            <a:spLocks/>
          </p:cNvSpPr>
          <p:nvPr/>
        </p:nvSpPr>
        <p:spPr>
          <a:xfrm>
            <a:off x="440446" y="1377881"/>
            <a:ext cx="10515600" cy="5337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800" dirty="0" smtClean="0"/>
              <a:t>Pasadas del modelo de alta resolución</a:t>
            </a:r>
            <a:endParaRPr lang="es-ES" sz="2800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4" r="16734"/>
          <a:stretch/>
        </p:blipFill>
        <p:spPr>
          <a:xfrm>
            <a:off x="149629" y="1911656"/>
            <a:ext cx="3960000" cy="3460081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7" r="16573"/>
          <a:stretch/>
        </p:blipFill>
        <p:spPr>
          <a:xfrm>
            <a:off x="4109629" y="1911655"/>
            <a:ext cx="3960000" cy="3446974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9" r="16935"/>
          <a:stretch/>
        </p:blipFill>
        <p:spPr>
          <a:xfrm>
            <a:off x="8069629" y="1911655"/>
            <a:ext cx="3960000" cy="3453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8764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32261" y="697353"/>
            <a:ext cx="10515600" cy="798938"/>
          </a:xfrm>
        </p:spPr>
        <p:txBody>
          <a:bodyPr/>
          <a:lstStyle/>
          <a:p>
            <a:r>
              <a:rPr lang="es-ES" dirty="0" smtClean="0"/>
              <a:t>Ejemplo: tarde 31-ago-22</a:t>
            </a: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CD2E1-4E08-49D7-95B0-CC3980D685A6}" type="slidenum">
              <a:rPr lang="es-ES" smtClean="0">
                <a:solidFill>
                  <a:srgbClr val="00338D">
                    <a:tint val="75000"/>
                  </a:srgbClr>
                </a:solidFill>
              </a:rPr>
              <a:pPr/>
              <a:t>22</a:t>
            </a:fld>
            <a:endParaRPr lang="es-ES">
              <a:solidFill>
                <a:srgbClr val="00338D">
                  <a:tint val="75000"/>
                </a:srgbClr>
              </a:solidFill>
            </a:endParaRPr>
          </a:p>
        </p:txBody>
      </p:sp>
      <p:sp>
        <p:nvSpPr>
          <p:cNvPr id="7" name="Título 1"/>
          <p:cNvSpPr txBox="1">
            <a:spLocks/>
          </p:cNvSpPr>
          <p:nvPr/>
        </p:nvSpPr>
        <p:spPr>
          <a:xfrm>
            <a:off x="440446" y="1377881"/>
            <a:ext cx="10515600" cy="5337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800" dirty="0" smtClean="0"/>
              <a:t>Última pasada disponible</a:t>
            </a:r>
            <a:endParaRPr lang="es-ES" sz="2800" dirty="0"/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848" y="2176819"/>
            <a:ext cx="4320000" cy="3240000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3848" y="2308439"/>
            <a:ext cx="3960000" cy="2803680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903" y="2308439"/>
            <a:ext cx="3960000" cy="2803680"/>
          </a:xfrm>
          <a:prstGeom prst="rect">
            <a:avLst/>
          </a:prstGeom>
        </p:spPr>
      </p:pic>
      <p:sp>
        <p:nvSpPr>
          <p:cNvPr id="13" name="Marcador de contenido 2"/>
          <p:cNvSpPr>
            <a:spLocks noGrp="1"/>
          </p:cNvSpPr>
          <p:nvPr>
            <p:ph idx="1"/>
          </p:nvPr>
        </p:nvSpPr>
        <p:spPr>
          <a:xfrm>
            <a:off x="877355" y="5202425"/>
            <a:ext cx="10424548" cy="1156216"/>
          </a:xfrm>
        </p:spPr>
        <p:txBody>
          <a:bodyPr anchor="ctr">
            <a:noAutofit/>
          </a:bodyPr>
          <a:lstStyle/>
          <a:p>
            <a:r>
              <a:rPr lang="es-ES" sz="1600" dirty="0" smtClean="0">
                <a:solidFill>
                  <a:schemeClr val="tx2"/>
                </a:solidFill>
                <a:latin typeface="+mj-lt"/>
                <a:sym typeface="Wingdings" panose="05000000000000000000" pitchFamily="2" charset="2"/>
              </a:rPr>
              <a:t>Última pasada disponible (12 UTC) del modelo de alta resolución</a:t>
            </a:r>
            <a:endParaRPr lang="es-ES" sz="1600" dirty="0">
              <a:solidFill>
                <a:schemeClr val="tx2"/>
              </a:solidFill>
              <a:latin typeface="+mj-lt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4034552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32261" y="697353"/>
            <a:ext cx="10515600" cy="798938"/>
          </a:xfrm>
        </p:spPr>
        <p:txBody>
          <a:bodyPr/>
          <a:lstStyle/>
          <a:p>
            <a:r>
              <a:rPr lang="es-ES" dirty="0" smtClean="0"/>
              <a:t>Ejemplo: tarde 31-ago-22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714507" y="1606489"/>
            <a:ext cx="3766448" cy="4569831"/>
          </a:xfrm>
        </p:spPr>
        <p:txBody>
          <a:bodyPr anchor="ctr">
            <a:noAutofit/>
          </a:bodyPr>
          <a:lstStyle/>
          <a:p>
            <a:r>
              <a:rPr lang="es-ES" sz="1600" dirty="0" smtClean="0">
                <a:solidFill>
                  <a:schemeClr val="tx2"/>
                </a:solidFill>
                <a:latin typeface="+mj-lt"/>
                <a:sym typeface="Wingdings" panose="05000000000000000000" pitchFamily="2" charset="2"/>
              </a:rPr>
              <a:t>Avisos del día anterior: casi toda Cataluña y Pirineo central y oriental.</a:t>
            </a:r>
          </a:p>
          <a:p>
            <a:r>
              <a:rPr lang="es-ES" sz="1600" dirty="0" smtClean="0">
                <a:solidFill>
                  <a:schemeClr val="tx2"/>
                </a:solidFill>
                <a:latin typeface="+mj-lt"/>
                <a:sym typeface="Wingdings" panose="05000000000000000000" pitchFamily="2" charset="2"/>
              </a:rPr>
              <a:t>Muy corto plazo: </a:t>
            </a:r>
            <a:r>
              <a:rPr lang="es-ES" sz="1600" dirty="0" err="1" smtClean="0">
                <a:solidFill>
                  <a:schemeClr val="tx2"/>
                </a:solidFill>
                <a:latin typeface="+mj-lt"/>
                <a:sym typeface="Wingdings" panose="05000000000000000000" pitchFamily="2" charset="2"/>
              </a:rPr>
              <a:t>mesovórtice</a:t>
            </a:r>
            <a:r>
              <a:rPr lang="es-ES" sz="1600" dirty="0" smtClean="0">
                <a:solidFill>
                  <a:schemeClr val="tx2"/>
                </a:solidFill>
                <a:latin typeface="+mj-lt"/>
                <a:sym typeface="Wingdings" panose="05000000000000000000" pitchFamily="2" charset="2"/>
              </a:rPr>
              <a:t> aislado en combinación con convergencias y humedad en superficie  Es posible que la convección sea más organizada y eficiente en las zonas de los </a:t>
            </a:r>
            <a:r>
              <a:rPr lang="es-ES" sz="1600" dirty="0" err="1" smtClean="0">
                <a:solidFill>
                  <a:schemeClr val="tx2"/>
                </a:solidFill>
                <a:latin typeface="+mj-lt"/>
                <a:sym typeface="Wingdings" panose="05000000000000000000" pitchFamily="2" charset="2"/>
              </a:rPr>
              <a:t>prelitorales</a:t>
            </a:r>
            <a:r>
              <a:rPr lang="es-ES" sz="1600" dirty="0" smtClean="0">
                <a:solidFill>
                  <a:schemeClr val="tx2"/>
                </a:solidFill>
                <a:latin typeface="+mj-lt"/>
                <a:sym typeface="Wingdings" panose="05000000000000000000" pitchFamily="2" charset="2"/>
              </a:rPr>
              <a:t> y litorales central y sur de Cataluña, entre las 16 y las 23 h.</a:t>
            </a:r>
          </a:p>
          <a:p>
            <a:r>
              <a:rPr lang="es-ES" sz="1600" dirty="0" smtClean="0">
                <a:solidFill>
                  <a:schemeClr val="tx2"/>
                </a:solidFill>
                <a:latin typeface="+mj-lt"/>
                <a:sym typeface="Wingdings" panose="05000000000000000000" pitchFamily="2" charset="2"/>
              </a:rPr>
              <a:t>Estrategia de vigilancia: en estas zonas, podría haber tormentas organizadas que produjeran granizo grande, rachas de vientos fuertes o muy fuertes y precipitaciones intensas</a:t>
            </a:r>
            <a:endParaRPr lang="es-ES" sz="1600" dirty="0">
              <a:solidFill>
                <a:schemeClr val="tx2"/>
              </a:solidFill>
              <a:latin typeface="+mj-lt"/>
              <a:sym typeface="Wingdings" panose="05000000000000000000" pitchFamily="2" charset="2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CD2E1-4E08-49D7-95B0-CC3980D685A6}" type="slidenum">
              <a:rPr lang="es-ES" smtClean="0">
                <a:solidFill>
                  <a:srgbClr val="00338D">
                    <a:tint val="75000"/>
                  </a:srgbClr>
                </a:solidFill>
              </a:rPr>
              <a:pPr/>
              <a:t>23</a:t>
            </a:fld>
            <a:endParaRPr lang="es-ES">
              <a:solidFill>
                <a:srgbClr val="00338D">
                  <a:tint val="75000"/>
                </a:srgbClr>
              </a:solidFill>
            </a:endParaRPr>
          </a:p>
        </p:txBody>
      </p:sp>
      <p:sp>
        <p:nvSpPr>
          <p:cNvPr id="7" name="Título 1"/>
          <p:cNvSpPr txBox="1">
            <a:spLocks/>
          </p:cNvSpPr>
          <p:nvPr/>
        </p:nvSpPr>
        <p:spPr>
          <a:xfrm>
            <a:off x="440446" y="1377881"/>
            <a:ext cx="10515600" cy="5337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800" dirty="0" smtClean="0"/>
              <a:t>Avisos y estrategia de vigilancia</a:t>
            </a:r>
            <a:endParaRPr lang="es-ES" sz="2800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3232" y="1911655"/>
            <a:ext cx="6480000" cy="4323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6641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32261" y="697353"/>
            <a:ext cx="10515600" cy="798938"/>
          </a:xfrm>
        </p:spPr>
        <p:txBody>
          <a:bodyPr/>
          <a:lstStyle/>
          <a:p>
            <a:r>
              <a:rPr lang="es-ES" dirty="0" smtClean="0"/>
              <a:t>Ejemplo: tarde 31-ago-22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714507" y="1606489"/>
            <a:ext cx="3766448" cy="4569831"/>
          </a:xfrm>
        </p:spPr>
        <p:txBody>
          <a:bodyPr anchor="ctr">
            <a:noAutofit/>
          </a:bodyPr>
          <a:lstStyle/>
          <a:p>
            <a:r>
              <a:rPr lang="es-ES" sz="1600" dirty="0" smtClean="0">
                <a:solidFill>
                  <a:schemeClr val="tx2"/>
                </a:solidFill>
                <a:latin typeface="+mj-lt"/>
                <a:sym typeface="Wingdings" panose="05000000000000000000" pitchFamily="2" charset="2"/>
              </a:rPr>
              <a:t>Ir a </a:t>
            </a:r>
            <a:r>
              <a:rPr lang="es-ES" sz="1600" dirty="0" smtClean="0">
                <a:solidFill>
                  <a:schemeClr val="tx2"/>
                </a:solidFill>
                <a:latin typeface="+mj-lt"/>
                <a:sym typeface="Wingdings" panose="05000000000000000000" pitchFamily="2" charset="2"/>
                <a:hlinkClick r:id="rId2"/>
              </a:rPr>
              <a:t>vigilancia</a:t>
            </a:r>
            <a:endParaRPr lang="es-ES" sz="1600" dirty="0">
              <a:solidFill>
                <a:schemeClr val="tx2"/>
              </a:solidFill>
              <a:latin typeface="+mj-lt"/>
              <a:sym typeface="Wingdings" panose="05000000000000000000" pitchFamily="2" charset="2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CD2E1-4E08-49D7-95B0-CC3980D685A6}" type="slidenum">
              <a:rPr lang="es-ES" smtClean="0">
                <a:solidFill>
                  <a:srgbClr val="00338D">
                    <a:tint val="75000"/>
                  </a:srgbClr>
                </a:solidFill>
              </a:rPr>
              <a:pPr/>
              <a:t>24</a:t>
            </a:fld>
            <a:endParaRPr lang="es-ES">
              <a:solidFill>
                <a:srgbClr val="00338D">
                  <a:tint val="75000"/>
                </a:srgbClr>
              </a:solidFill>
            </a:endParaRPr>
          </a:p>
        </p:txBody>
      </p:sp>
      <p:sp>
        <p:nvSpPr>
          <p:cNvPr id="7" name="Título 1"/>
          <p:cNvSpPr txBox="1">
            <a:spLocks/>
          </p:cNvSpPr>
          <p:nvPr/>
        </p:nvSpPr>
        <p:spPr>
          <a:xfrm>
            <a:off x="440446" y="1377881"/>
            <a:ext cx="10515600" cy="5337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800" dirty="0" smtClean="0"/>
              <a:t>Vigilancia</a:t>
            </a:r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727268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32261" y="697353"/>
            <a:ext cx="10515600" cy="798938"/>
          </a:xfrm>
        </p:spPr>
        <p:txBody>
          <a:bodyPr/>
          <a:lstStyle/>
          <a:p>
            <a:r>
              <a:rPr lang="es-ES" dirty="0" smtClean="0"/>
              <a:t>Ejemplo: tarde 31-ago-22</a:t>
            </a: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CD2E1-4E08-49D7-95B0-CC3980D685A6}" type="slidenum">
              <a:rPr lang="es-ES" smtClean="0">
                <a:solidFill>
                  <a:srgbClr val="00338D">
                    <a:tint val="75000"/>
                  </a:srgbClr>
                </a:solidFill>
              </a:rPr>
              <a:pPr/>
              <a:t>25</a:t>
            </a:fld>
            <a:endParaRPr lang="es-ES">
              <a:solidFill>
                <a:srgbClr val="00338D">
                  <a:tint val="75000"/>
                </a:srgbClr>
              </a:solidFill>
            </a:endParaRPr>
          </a:p>
        </p:txBody>
      </p:sp>
      <p:sp>
        <p:nvSpPr>
          <p:cNvPr id="7" name="Título 1"/>
          <p:cNvSpPr txBox="1">
            <a:spLocks/>
          </p:cNvSpPr>
          <p:nvPr/>
        </p:nvSpPr>
        <p:spPr>
          <a:xfrm>
            <a:off x="440446" y="1377881"/>
            <a:ext cx="10515600" cy="5337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800" dirty="0" smtClean="0"/>
              <a:t>Efectos</a:t>
            </a:r>
            <a:endParaRPr lang="es-ES" sz="2800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0107" y="1882256"/>
            <a:ext cx="6480000" cy="4323464"/>
          </a:xfrm>
          <a:prstGeom prst="rect">
            <a:avLst/>
          </a:prstGeom>
        </p:spPr>
      </p:pic>
      <p:sp>
        <p:nvSpPr>
          <p:cNvPr id="8" name="Marcador de contenido 2"/>
          <p:cNvSpPr>
            <a:spLocks noGrp="1"/>
          </p:cNvSpPr>
          <p:nvPr>
            <p:ph idx="1"/>
          </p:nvPr>
        </p:nvSpPr>
        <p:spPr>
          <a:xfrm>
            <a:off x="714507" y="1606489"/>
            <a:ext cx="3766448" cy="4569831"/>
          </a:xfrm>
        </p:spPr>
        <p:txBody>
          <a:bodyPr anchor="ctr">
            <a:noAutofit/>
          </a:bodyPr>
          <a:lstStyle/>
          <a:p>
            <a:r>
              <a:rPr lang="es-ES" sz="1600" dirty="0" smtClean="0">
                <a:solidFill>
                  <a:schemeClr val="tx2"/>
                </a:solidFill>
                <a:latin typeface="+mj-lt"/>
                <a:sym typeface="Wingdings" panose="05000000000000000000" pitchFamily="2" charset="2"/>
              </a:rPr>
              <a:t>Se sube a naranja por el </a:t>
            </a:r>
            <a:r>
              <a:rPr lang="es-ES" sz="1600" dirty="0" err="1" smtClean="0">
                <a:solidFill>
                  <a:schemeClr val="tx2"/>
                </a:solidFill>
                <a:latin typeface="+mj-lt"/>
                <a:sym typeface="Wingdings" panose="05000000000000000000" pitchFamily="2" charset="2"/>
              </a:rPr>
              <a:t>nowcasting</a:t>
            </a:r>
            <a:r>
              <a:rPr lang="es-ES" sz="1600" dirty="0" smtClean="0">
                <a:solidFill>
                  <a:schemeClr val="tx2"/>
                </a:solidFill>
                <a:latin typeface="+mj-lt"/>
                <a:sym typeface="Wingdings" panose="05000000000000000000" pitchFamily="2" charset="2"/>
              </a:rPr>
              <a:t> el litoral y </a:t>
            </a:r>
            <a:r>
              <a:rPr lang="es-ES" sz="1600" dirty="0" err="1" smtClean="0">
                <a:solidFill>
                  <a:schemeClr val="tx2"/>
                </a:solidFill>
                <a:latin typeface="+mj-lt"/>
                <a:sym typeface="Wingdings" panose="05000000000000000000" pitchFamily="2" charset="2"/>
              </a:rPr>
              <a:t>prelitoral</a:t>
            </a:r>
            <a:r>
              <a:rPr lang="es-ES" sz="1600" dirty="0" smtClean="0">
                <a:solidFill>
                  <a:schemeClr val="tx2"/>
                </a:solidFill>
                <a:latin typeface="+mj-lt"/>
                <a:sym typeface="Wingdings" panose="05000000000000000000" pitchFamily="2" charset="2"/>
              </a:rPr>
              <a:t> de Barcelona, ante la previsión de que células severas puedan alcanzar la ciudad y alrededores de Barcelona.</a:t>
            </a:r>
            <a:endParaRPr lang="es-ES" sz="1600" dirty="0">
              <a:solidFill>
                <a:schemeClr val="tx2"/>
              </a:solidFill>
              <a:latin typeface="+mj-lt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171085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32261" y="697353"/>
            <a:ext cx="10515600" cy="798938"/>
          </a:xfrm>
        </p:spPr>
        <p:txBody>
          <a:bodyPr/>
          <a:lstStyle/>
          <a:p>
            <a:r>
              <a:rPr lang="es-ES" dirty="0" smtClean="0"/>
              <a:t>Ejemplo: tarde 31-ago-22</a:t>
            </a: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CD2E1-4E08-49D7-95B0-CC3980D685A6}" type="slidenum">
              <a:rPr lang="es-ES" smtClean="0">
                <a:solidFill>
                  <a:srgbClr val="00338D">
                    <a:tint val="75000"/>
                  </a:srgbClr>
                </a:solidFill>
              </a:rPr>
              <a:pPr/>
              <a:t>26</a:t>
            </a:fld>
            <a:endParaRPr lang="es-ES">
              <a:solidFill>
                <a:srgbClr val="00338D">
                  <a:tint val="75000"/>
                </a:srgbClr>
              </a:solidFill>
            </a:endParaRPr>
          </a:p>
        </p:txBody>
      </p:sp>
      <p:sp>
        <p:nvSpPr>
          <p:cNvPr id="7" name="Título 1"/>
          <p:cNvSpPr txBox="1">
            <a:spLocks/>
          </p:cNvSpPr>
          <p:nvPr/>
        </p:nvSpPr>
        <p:spPr>
          <a:xfrm>
            <a:off x="440446" y="1377881"/>
            <a:ext cx="10515600" cy="5337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800" dirty="0" smtClean="0"/>
              <a:t>Efectos</a:t>
            </a:r>
            <a:endParaRPr lang="es-ES" sz="2800" dirty="0"/>
          </a:p>
        </p:txBody>
      </p:sp>
      <p:pic>
        <p:nvPicPr>
          <p:cNvPr id="6" name="Marcador de contenido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495" y="1911655"/>
            <a:ext cx="4320000" cy="2431151"/>
          </a:xfrm>
        </p:spPr>
      </p:pic>
      <p:pic>
        <p:nvPicPr>
          <p:cNvPr id="10" name="Imagen 9">
            <a:hlinkClick r:id="rId3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1240" y="1096822"/>
            <a:ext cx="2520000" cy="3388094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9943" y="3926350"/>
            <a:ext cx="4320000" cy="2430000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7623" y="2906657"/>
            <a:ext cx="2520000" cy="3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8232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003665" y="3029531"/>
            <a:ext cx="6184670" cy="798938"/>
          </a:xfrm>
        </p:spPr>
        <p:txBody>
          <a:bodyPr/>
          <a:lstStyle/>
          <a:p>
            <a:pPr algn="ctr"/>
            <a:r>
              <a:rPr lang="es-ES" dirty="0" smtClean="0"/>
              <a:t>¿Preguntas?</a:t>
            </a:r>
            <a:endParaRPr lang="es-ES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CD2E1-4E08-49D7-95B0-CC3980D685A6}" type="slidenum">
              <a:rPr lang="es-ES" smtClean="0">
                <a:solidFill>
                  <a:srgbClr val="00338D">
                    <a:tint val="75000"/>
                  </a:srgbClr>
                </a:solidFill>
              </a:rPr>
              <a:pPr/>
              <a:t>27</a:t>
            </a:fld>
            <a:endParaRPr lang="es-ES">
              <a:solidFill>
                <a:srgbClr val="00338D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0806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Tema de Office">
  <a:themeElements>
    <a:clrScheme name="AEMET">
      <a:dk1>
        <a:srgbClr val="00338D"/>
      </a:dk1>
      <a:lt1>
        <a:srgbClr val="BD3632"/>
      </a:lt1>
      <a:dk2>
        <a:srgbClr val="4C74B5"/>
      </a:dk2>
      <a:lt2>
        <a:srgbClr val="F7D117"/>
      </a:lt2>
      <a:accent1>
        <a:srgbClr val="B3C3E0"/>
      </a:accent1>
      <a:accent2>
        <a:srgbClr val="70AD47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Diseño personalizado">
  <a:themeElements>
    <a:clrScheme name="AEMET">
      <a:dk1>
        <a:srgbClr val="00338D"/>
      </a:dk1>
      <a:lt1>
        <a:srgbClr val="BD3632"/>
      </a:lt1>
      <a:dk2>
        <a:srgbClr val="4C74B5"/>
      </a:dk2>
      <a:lt2>
        <a:srgbClr val="F7D117"/>
      </a:lt2>
      <a:accent1>
        <a:srgbClr val="B3C3E0"/>
      </a:accent1>
      <a:accent2>
        <a:srgbClr val="70AD47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4567</TotalTime>
  <Words>1491</Words>
  <Application>Microsoft Office PowerPoint</Application>
  <PresentationFormat>Panorámica</PresentationFormat>
  <Paragraphs>141</Paragraphs>
  <Slides>27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27</vt:i4>
      </vt:variant>
    </vt:vector>
  </HeadingPairs>
  <TitlesOfParts>
    <vt:vector size="34" baseType="lpstr">
      <vt:lpstr>Arial</vt:lpstr>
      <vt:lpstr>Calibri</vt:lpstr>
      <vt:lpstr>Calibri Light</vt:lpstr>
      <vt:lpstr>Courier New</vt:lpstr>
      <vt:lpstr>Wingdings</vt:lpstr>
      <vt:lpstr>1_Tema de Office</vt:lpstr>
      <vt:lpstr>Diseño personalizado</vt:lpstr>
      <vt:lpstr>Técnicas de predicción a muy corto plazo y vigilancia</vt:lpstr>
      <vt:lpstr>Índice</vt:lpstr>
      <vt:lpstr>Vigilancia, nowcasting y muy corto plazo</vt:lpstr>
      <vt:lpstr>Actividades de vigilancia</vt:lpstr>
      <vt:lpstr>Actividades de vigilancia</vt:lpstr>
      <vt:lpstr>Actividades de nowcasting (inmediata)</vt:lpstr>
      <vt:lpstr>Actividades de nowcasting (inmediata)</vt:lpstr>
      <vt:lpstr>Actividades de muy corto plazo</vt:lpstr>
      <vt:lpstr>Actividades de muy corto plazo</vt:lpstr>
      <vt:lpstr>Ejemplo: tarde 31-ago-22</vt:lpstr>
      <vt:lpstr>Ejemplo: tarde 31-ago-22</vt:lpstr>
      <vt:lpstr>Ejemplo: tarde 31-ago-22</vt:lpstr>
      <vt:lpstr>Ejemplo: tarde 31-ago-22</vt:lpstr>
      <vt:lpstr>Ejemplo: tarde 31-ago-22</vt:lpstr>
      <vt:lpstr>Ejemplo: tarde 31-ago-22</vt:lpstr>
      <vt:lpstr>Ejemplo: tarde 31-ago-22</vt:lpstr>
      <vt:lpstr>Ejemplo: tarde 31-ago-22</vt:lpstr>
      <vt:lpstr>Ejemplo: tarde 31-ago-22</vt:lpstr>
      <vt:lpstr>Ejemplo: tarde 31-ago-22</vt:lpstr>
      <vt:lpstr>Ejemplo: tarde 31-ago-22</vt:lpstr>
      <vt:lpstr>Ejemplo: tarde 31-ago-22</vt:lpstr>
      <vt:lpstr>Ejemplo: tarde 31-ago-22</vt:lpstr>
      <vt:lpstr>Ejemplo: tarde 31-ago-22</vt:lpstr>
      <vt:lpstr>Ejemplo: tarde 31-ago-22</vt:lpstr>
      <vt:lpstr>Ejemplo: tarde 31-ago-22</vt:lpstr>
      <vt:lpstr>Ejemplo: tarde 31-ago-22</vt:lpstr>
      <vt:lpstr>¿Preguntas?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Una breve introducción a la observación y predicción operativas</dc:title>
  <dc:creator>Jesús Barroso</dc:creator>
  <cp:lastModifiedBy>Jesús Barroso</cp:lastModifiedBy>
  <cp:revision>125</cp:revision>
  <dcterms:created xsi:type="dcterms:W3CDTF">2022-08-22T11:21:36Z</dcterms:created>
  <dcterms:modified xsi:type="dcterms:W3CDTF">2022-09-05T18:41:36Z</dcterms:modified>
</cp:coreProperties>
</file>