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5" r:id="rId1"/>
  </p:sldMasterIdLst>
  <p:notesMasterIdLst>
    <p:notesMasterId r:id="rId10"/>
  </p:notesMasterIdLst>
  <p:handoutMasterIdLst>
    <p:handoutMasterId r:id="rId11"/>
  </p:handoutMasterIdLst>
  <p:sldIdLst>
    <p:sldId id="388" r:id="rId2"/>
    <p:sldId id="365" r:id="rId3"/>
    <p:sldId id="289" r:id="rId4"/>
    <p:sldId id="416" r:id="rId5"/>
    <p:sldId id="421" r:id="rId6"/>
    <p:sldId id="434" r:id="rId7"/>
    <p:sldId id="406" r:id="rId8"/>
    <p:sldId id="435" r:id="rId9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8000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BDBDB"/>
          </a:solidFill>
        </a:fill>
      </a:tcStyle>
    </a:wholeTbl>
    <a:band2H>
      <a:tcTxStyle/>
      <a:tcStyle>
        <a:tcBdr/>
        <a:fill>
          <a:solidFill>
            <a:srgbClr val="EEEEEE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CCDA"/>
          </a:solidFill>
        </a:fill>
      </a:tcStyle>
    </a:wholeTbl>
    <a:band2H>
      <a:tcTxStyle/>
      <a:tcStyle>
        <a:tcBdr/>
        <a:fill>
          <a:solidFill>
            <a:srgbClr val="E7E7ED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49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handoutMaster" Target="handoutMasters/handout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F61F17-72BF-4A46-8CB2-781D21AD9145}" type="datetimeFigureOut">
              <a:rPr lang="en-US" smtClean="0"/>
              <a:t>01.07.19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53B82E-D4CC-9045-9BA3-DF41A8606A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4196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9" name="Shape 22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484401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 smtClean="0">
              <a:latin typeface="+mn-lt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3853" y="8684827"/>
            <a:ext cx="2972547" cy="4577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rgbClr val="FFFFFF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Narrow" pitchFamily="34" charset="0"/>
                <a:cs typeface="Arial" charset="0"/>
              </a:defRPr>
            </a:lvl9pPr>
          </a:lstStyle>
          <a:p>
            <a:fld id="{5BBBD69F-8C3C-4DDC-A74D-2954B93DB6C4}" type="slidenum">
              <a:rPr lang="en-US" altLang="en-US" sz="1200" b="0">
                <a:solidFill>
                  <a:schemeClr val="tx1"/>
                </a:solidFill>
                <a:latin typeface="Times" pitchFamily="18" charset="0"/>
              </a:rPr>
              <a:pPr/>
              <a:t>6</a:t>
            </a:fld>
            <a:endParaRPr lang="en-US" altLang="en-US" sz="1200" b="0">
              <a:solidFill>
                <a:schemeClr val="tx1"/>
              </a:solidFill>
              <a:latin typeface="Times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mo2016_powerpoint_standard_v2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H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mtClean="0"/>
              <a:t>RA-IV Hurricane Committee Meeting, Martinique, April 10 2018</a:t>
            </a:r>
            <a:endParaRPr lang="en-GB"/>
          </a:p>
        </p:txBody>
      </p:sp>
      <p:pic>
        <p:nvPicPr>
          <p:cNvPr id="7" name="Picture 6" descr="wmo2016_powerpoint_standard_v2-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mtClean="0"/>
              <a:t>cbs-16@wmo.int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H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mtClean="0"/>
              <a:t>cbs-16@wmo.int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mtClean="0"/>
              <a:t>cbs-16@wmo.int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H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H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mtClean="0"/>
              <a:t>cbs-16@wmo.int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mtClean="0"/>
              <a:t>cbs-16@wmo.int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mtClean="0"/>
              <a:t>cbs-16@wmo.int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H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mtClean="0"/>
              <a:t>cbs-16@wmo.int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H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H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mtClean="0"/>
              <a:t>cbs-16@wmo.int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>
            <a:spLocks noGrp="1"/>
          </p:cNvSpPr>
          <p:nvPr>
            <p:ph type="sldNum" sz="quarter" idx="2"/>
          </p:nvPr>
        </p:nvSpPr>
        <p:spPr>
          <a:xfrm>
            <a:off x="6370985" y="6356350"/>
            <a:ext cx="182216" cy="17281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Title Text</a:t>
            </a:r>
          </a:p>
        </p:txBody>
      </p:sp>
      <p:sp>
        <p:nvSpPr>
          <p:cNvPr id="68" name="Shape 6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 marL="447675" indent="0">
              <a:defRPr/>
            </a:lvl2pPr>
            <a:lvl3pPr marL="895350" indent="0">
              <a:defRPr/>
            </a:lvl3pPr>
            <a:lvl4pPr marL="1254125" indent="0">
              <a:defRPr/>
            </a:lvl4pPr>
            <a:lvl5pPr marL="1789113" indent="0">
              <a:defRPr/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69" name="Shape 6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/>
              <a:t>cbs-16@wmo.int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10.xml"/><Relationship Id="rId2" Type="http://schemas.openxmlformats.org/officeDocument/2006/relationships/hyperlink" Target="http://www.wmo.int/oscar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755576" y="1498314"/>
            <a:ext cx="8208912" cy="40909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000090"/>
                </a:solidFill>
              </a:rPr>
              <a:t>T</a:t>
            </a:r>
            <a:r>
              <a:rPr lang="en-US" sz="3200" b="1" dirty="0" smtClean="0">
                <a:solidFill>
                  <a:srgbClr val="000090"/>
                </a:solidFill>
              </a:rPr>
              <a:t>he WMO Integrated Global Observing System; </a:t>
            </a:r>
          </a:p>
          <a:p>
            <a:r>
              <a:rPr lang="en-US" sz="3200" b="1" dirty="0" smtClean="0">
                <a:solidFill>
                  <a:srgbClr val="000090"/>
                </a:solidFill>
              </a:rPr>
              <a:t>Status of pre-operational phase, plans for transition to operational phase;</a:t>
            </a:r>
          </a:p>
          <a:p>
            <a:pPr>
              <a:lnSpc>
                <a:spcPct val="120000"/>
              </a:lnSpc>
            </a:pPr>
            <a:endParaRPr lang="en-US" sz="2000" b="1" dirty="0" smtClean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000" i="1" u="sng" dirty="0" smtClean="0">
                <a:solidFill>
                  <a:srgbClr val="000090"/>
                </a:solidFill>
              </a:rPr>
              <a:t>(</a:t>
            </a:r>
            <a:r>
              <a:rPr lang="en-US" sz="2000" i="1" u="sng" dirty="0" smtClean="0">
                <a:solidFill>
                  <a:srgbClr val="000090"/>
                </a:solidFill>
              </a:rPr>
              <a:t>presentation originally developed for Congress-18 to introduce </a:t>
            </a:r>
            <a:r>
              <a:rPr lang="en-US" sz="2000" i="1" u="sng" dirty="0">
                <a:solidFill>
                  <a:srgbClr val="000090"/>
                </a:solidFill>
              </a:rPr>
              <a:t>d</a:t>
            </a:r>
            <a:r>
              <a:rPr lang="en-US" sz="2000" i="1" u="sng" dirty="0" smtClean="0">
                <a:solidFill>
                  <a:srgbClr val="000090"/>
                </a:solidFill>
              </a:rPr>
              <a:t>raft </a:t>
            </a:r>
            <a:r>
              <a:rPr lang="en-US" sz="2000" i="1" u="sng" dirty="0" smtClean="0">
                <a:solidFill>
                  <a:srgbClr val="000090"/>
                </a:solidFill>
              </a:rPr>
              <a:t>resolution 6.1(1)/</a:t>
            </a:r>
            <a:r>
              <a:rPr lang="en-US" sz="2000" i="1" u="sng" dirty="0" smtClean="0">
                <a:solidFill>
                  <a:srgbClr val="000090"/>
                </a:solidFill>
              </a:rPr>
              <a:t>4))</a:t>
            </a:r>
          </a:p>
          <a:p>
            <a:pPr>
              <a:lnSpc>
                <a:spcPct val="120000"/>
              </a:lnSpc>
            </a:pPr>
            <a:endParaRPr lang="en-US" sz="2000" i="1" u="sng" dirty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400" dirty="0" smtClean="0">
                <a:solidFill>
                  <a:srgbClr val="000090"/>
                </a:solidFill>
              </a:rPr>
              <a:t>Lars Peter </a:t>
            </a:r>
            <a:r>
              <a:rPr lang="en-US" sz="2400" dirty="0" err="1" smtClean="0">
                <a:solidFill>
                  <a:srgbClr val="000090"/>
                </a:solidFill>
              </a:rPr>
              <a:t>Riishojgaard</a:t>
            </a:r>
            <a:endParaRPr lang="en-US" sz="2400" dirty="0" smtClean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400" dirty="0" smtClean="0">
                <a:solidFill>
                  <a:srgbClr val="000090"/>
                </a:solidFill>
              </a:rPr>
              <a:t>WMO Secretariat</a:t>
            </a:r>
            <a:endParaRPr lang="en-US" sz="2400" dirty="0" smtClean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929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>
            <a:spLocks noGrp="1"/>
          </p:cNvSpPr>
          <p:nvPr>
            <p:ph type="title"/>
          </p:nvPr>
        </p:nvSpPr>
        <p:spPr>
          <a:xfrm>
            <a:off x="179512" y="188898"/>
            <a:ext cx="8713790" cy="12238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2225">
            <a:solidFill>
              <a:srgbClr val="000090"/>
            </a:solidFill>
          </a:ln>
        </p:spPr>
        <p:txBody>
          <a:bodyPr vert="horz" lIns="91440" tIns="45720" rIns="91440" bIns="45720" rtlCol="0" anchor="ctr">
            <a:normAutofit fontScale="90000"/>
          </a:bodyPr>
          <a:lstStyle/>
          <a:p>
            <a:pPr defTabSz="685800"/>
            <a:r>
              <a:rPr sz="3100" b="1" dirty="0">
                <a:solidFill>
                  <a:srgbClr val="000090"/>
                </a:solidFill>
                <a:latin typeface="Arial"/>
                <a:ea typeface="Arial"/>
                <a:cs typeface="Arial"/>
              </a:rPr>
              <a:t>The WIGOS Pre-Operational Phase (2016-2019)</a:t>
            </a:r>
            <a:r>
              <a:rPr lang="fr-CH" sz="3100" b="1" dirty="0">
                <a:solidFill>
                  <a:srgbClr val="000090"/>
                </a:solidFill>
                <a:latin typeface="Arial"/>
                <a:ea typeface="Arial"/>
                <a:cs typeface="Arial"/>
              </a:rPr>
              <a:t/>
            </a:r>
            <a:br>
              <a:rPr lang="fr-CH" sz="3100" b="1" dirty="0">
                <a:solidFill>
                  <a:srgbClr val="000090"/>
                </a:solidFill>
                <a:latin typeface="Arial"/>
                <a:ea typeface="Arial"/>
                <a:cs typeface="Arial"/>
              </a:rPr>
            </a:br>
            <a:r>
              <a:rPr lang="fr-CH" sz="3100" b="1" dirty="0">
                <a:solidFill>
                  <a:srgbClr val="000090"/>
                </a:solidFill>
                <a:latin typeface="Arial"/>
                <a:ea typeface="Arial"/>
                <a:cs typeface="Arial"/>
              </a:rPr>
              <a:t>decided by Cg-17 in 2015</a:t>
            </a:r>
            <a:endParaRPr sz="3100" b="1" dirty="0">
              <a:solidFill>
                <a:srgbClr val="00009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1" name="Shape 251"/>
          <p:cNvSpPr>
            <a:spLocks noGrp="1"/>
          </p:cNvSpPr>
          <p:nvPr>
            <p:ph type="body" idx="1"/>
          </p:nvPr>
        </p:nvSpPr>
        <p:spPr>
          <a:xfrm>
            <a:off x="682178" y="1589823"/>
            <a:ext cx="7706246" cy="500752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0933" indent="-270933" defTabSz="824420">
              <a:lnSpc>
                <a:spcPct val="90000"/>
              </a:lnSpc>
              <a:spcBef>
                <a:spcPts val="800"/>
              </a:spcBef>
              <a:buSzPct val="100000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sz="2000" dirty="0" smtClean="0"/>
              <a:t>Increased </a:t>
            </a:r>
            <a:r>
              <a:rPr sz="2000" dirty="0"/>
              <a:t>emphasis on regional and national activities</a:t>
            </a:r>
          </a:p>
          <a:p>
            <a:pPr marL="270933" indent="-270933" defTabSz="824420">
              <a:lnSpc>
                <a:spcPct val="90000"/>
              </a:lnSpc>
              <a:spcBef>
                <a:spcPts val="800"/>
              </a:spcBef>
              <a:buSzPct val="100000"/>
              <a:buChar char="•"/>
              <a:defRPr sz="2400" u="sng">
                <a:latin typeface="Arial"/>
                <a:ea typeface="Arial"/>
                <a:cs typeface="Arial"/>
                <a:sym typeface="Arial"/>
              </a:defRPr>
            </a:pPr>
            <a:r>
              <a:rPr sz="2000" b="1" dirty="0"/>
              <a:t>Five main priority areas:</a:t>
            </a:r>
          </a:p>
          <a:p>
            <a:pPr marL="880532" lvl="1" indent="-474132" defTabSz="824420">
              <a:lnSpc>
                <a:spcPct val="90000"/>
              </a:lnSpc>
              <a:spcBef>
                <a:spcPts val="800"/>
              </a:spcBef>
              <a:buSzPct val="100000"/>
              <a:buAutoNum type="romanUcPeriod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sz="2000" dirty="0"/>
              <a:t>WIGOS Regulatory Material, supplemented with necessary guidance </a:t>
            </a:r>
            <a:r>
              <a:rPr sz="2000" dirty="0" smtClean="0"/>
              <a:t>material</a:t>
            </a:r>
            <a:r>
              <a:rPr lang="fr-CH" sz="2000" dirty="0"/>
              <a:t>;</a:t>
            </a:r>
            <a:r>
              <a:rPr lang="fr-CH" sz="2000" i="1" dirty="0" smtClean="0"/>
              <a:t>(already covered under draft resolution Cg-18 6.1(1)/3);</a:t>
            </a:r>
          </a:p>
          <a:p>
            <a:pPr marL="880532" lvl="1" indent="-474132" defTabSz="824420">
              <a:lnSpc>
                <a:spcPct val="90000"/>
              </a:lnSpc>
              <a:spcBef>
                <a:spcPts val="800"/>
              </a:spcBef>
              <a:buSzPct val="100000"/>
              <a:buAutoNum type="romanUcPeriod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fr-CH" sz="2000" dirty="0"/>
              <a:t>WIGOS Information Resource, including the Observing Systems Capabilities analysis and Review tool (OSCAR), especially OSCAR/</a:t>
            </a:r>
            <a:r>
              <a:rPr lang="fr-CH" sz="2000" dirty="0" smtClean="0"/>
              <a:t>Surface;</a:t>
            </a:r>
            <a:endParaRPr sz="2000" dirty="0"/>
          </a:p>
          <a:p>
            <a:pPr marL="880532" lvl="1" indent="-474132" defTabSz="824420">
              <a:lnSpc>
                <a:spcPct val="90000"/>
              </a:lnSpc>
              <a:spcBef>
                <a:spcPts val="800"/>
              </a:spcBef>
              <a:buSzPct val="100000"/>
              <a:buFontTx/>
              <a:buAutoNum type="romanUcPeriod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fr-CH" sz="2000" dirty="0" smtClean="0"/>
              <a:t>WIGOS </a:t>
            </a:r>
            <a:r>
              <a:rPr lang="fr-CH" sz="2000" dirty="0"/>
              <a:t>Data Quality Monitoring System (WDQMS</a:t>
            </a:r>
            <a:r>
              <a:rPr lang="fr-CH" sz="2000" dirty="0" smtClean="0"/>
              <a:t>);</a:t>
            </a:r>
            <a:endParaRPr lang="fr-CH" sz="2000" dirty="0"/>
          </a:p>
          <a:p>
            <a:pPr marL="880532" lvl="1" indent="-474132" defTabSz="824420">
              <a:lnSpc>
                <a:spcPct val="90000"/>
              </a:lnSpc>
              <a:spcBef>
                <a:spcPts val="800"/>
              </a:spcBef>
              <a:buSzPct val="100000"/>
              <a:buFontTx/>
              <a:buAutoNum type="romanUcPeriod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fr-CH" sz="2000" dirty="0"/>
              <a:t>Regional Structure; </a:t>
            </a:r>
            <a:r>
              <a:rPr lang="fr-CH" sz="2000" i="1" u="sng" dirty="0"/>
              <a:t>Regional WIGOS </a:t>
            </a:r>
            <a:r>
              <a:rPr lang="fr-CH" sz="2000" i="1" u="sng" dirty="0" smtClean="0"/>
              <a:t>Centers;</a:t>
            </a:r>
            <a:endParaRPr sz="2000" i="1" u="sng" dirty="0"/>
          </a:p>
          <a:p>
            <a:pPr marL="880532" lvl="1" indent="-474132" defTabSz="824420">
              <a:lnSpc>
                <a:spcPct val="90000"/>
              </a:lnSpc>
              <a:spcBef>
                <a:spcPts val="800"/>
              </a:spcBef>
              <a:buSzPct val="100000"/>
              <a:buAutoNum type="romanUcPeriod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sz="2000" dirty="0"/>
              <a:t>National WIGOS Implementation, coordination and governance </a:t>
            </a:r>
            <a:r>
              <a:rPr sz="2000" dirty="0" smtClean="0"/>
              <a:t>mechanisms</a:t>
            </a:r>
            <a:r>
              <a:rPr lang="fr-CH" sz="2000" dirty="0" smtClean="0"/>
              <a:t>; </a:t>
            </a:r>
            <a:r>
              <a:rPr lang="fr-CH" sz="2000" i="1" dirty="0" smtClean="0"/>
              <a:t>undertaken by Members, supported by items I-IV</a:t>
            </a:r>
            <a:r>
              <a:rPr sz="2000" i="1" dirty="0" smtClean="0"/>
              <a:t> </a:t>
            </a:r>
            <a:endParaRPr lang="fr-CH" sz="2000" i="1" dirty="0" smtClean="0"/>
          </a:p>
        </p:txBody>
      </p:sp>
    </p:spTree>
    <p:extLst>
      <p:ext uri="{BB962C8B-B14F-4D97-AF65-F5344CB8AC3E}">
        <p14:creationId xmlns:p14="http://schemas.microsoft.com/office/powerpoint/2010/main" val="6676862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>
            <a:spLocks noGrp="1"/>
          </p:cNvSpPr>
          <p:nvPr>
            <p:ph type="ctrTitle" idx="4294967295"/>
          </p:nvPr>
        </p:nvSpPr>
        <p:spPr>
          <a:xfrm>
            <a:off x="251520" y="260648"/>
            <a:ext cx="8713787" cy="9361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2225">
            <a:solidFill>
              <a:srgbClr val="000090"/>
            </a:solidFill>
          </a:ln>
        </p:spPr>
        <p:txBody>
          <a:bodyPr vert="horz" lIns="91440" tIns="45720" rIns="91440" bIns="45720" rtlCol="0" anchor="ctr">
            <a:normAutofit fontScale="90000"/>
          </a:bodyPr>
          <a:lstStyle/>
          <a:p>
            <a:pPr defTabSz="685800"/>
            <a:r>
              <a:rPr lang="fr-CH" sz="3100" b="1" dirty="0">
                <a:solidFill>
                  <a:srgbClr val="000090"/>
                </a:solidFill>
                <a:latin typeface="Arial"/>
                <a:ea typeface="Arial"/>
                <a:cs typeface="Arial"/>
                <a:sym typeface="Helvetica"/>
              </a:rPr>
              <a:t>II. WIGOS Information Resource (Observing Systems Capabilities and Review, OSCAR)</a:t>
            </a:r>
            <a:endParaRPr sz="3100" b="1" dirty="0">
              <a:solidFill>
                <a:srgbClr val="000090"/>
              </a:solidFill>
              <a:latin typeface="Arial"/>
              <a:ea typeface="Arial"/>
              <a:cs typeface="Arial"/>
              <a:sym typeface="Helvetica"/>
            </a:endParaRPr>
          </a:p>
        </p:txBody>
      </p:sp>
      <p:sp>
        <p:nvSpPr>
          <p:cNvPr id="261" name="Shape 261"/>
          <p:cNvSpPr>
            <a:spLocks noGrp="1"/>
          </p:cNvSpPr>
          <p:nvPr>
            <p:ph type="subTitle" idx="4294967295"/>
          </p:nvPr>
        </p:nvSpPr>
        <p:spPr>
          <a:xfrm>
            <a:off x="178693" y="1268760"/>
            <a:ext cx="3601219" cy="4968552"/>
          </a:xfrm>
          <a:prstGeom prst="rect">
            <a:avLst/>
          </a:prstGeom>
        </p:spPr>
        <p:txBody>
          <a:bodyPr>
            <a:noAutofit/>
          </a:bodyPr>
          <a:lstStyle/>
          <a:p>
            <a:pPr marL="352870" indent="-352870" defTabSz="850391">
              <a:spcBef>
                <a:spcPts val="1100"/>
              </a:spcBef>
              <a:buSzPct val="100000"/>
              <a:buChar char="•"/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rPr sz="1800" dirty="0" smtClean="0"/>
              <a:t>Three </a:t>
            </a:r>
            <a:r>
              <a:rPr lang="fr-CH" sz="1800" dirty="0" smtClean="0"/>
              <a:t>operational</a:t>
            </a:r>
            <a:r>
              <a:rPr sz="1800" dirty="0" smtClean="0"/>
              <a:t> </a:t>
            </a:r>
            <a:r>
              <a:rPr sz="1800" dirty="0"/>
              <a:t>databases </a:t>
            </a:r>
            <a:r>
              <a:rPr lang="fr-CH" sz="1800" dirty="0" smtClean="0"/>
              <a:t>supporting WIGOS:</a:t>
            </a:r>
            <a:endParaRPr sz="1800" dirty="0"/>
          </a:p>
          <a:p>
            <a:pPr marL="688628" lvl="1" indent="-334298" defTabSz="850391">
              <a:spcBef>
                <a:spcPts val="1100"/>
              </a:spcBef>
              <a:buSzPct val="100000"/>
              <a:buFont typeface="Arial"/>
              <a:buChar char="•"/>
              <a:defRPr sz="2200" b="1">
                <a:latin typeface="Arial"/>
                <a:ea typeface="Arial"/>
                <a:cs typeface="Arial"/>
                <a:sym typeface="Arial"/>
              </a:defRPr>
            </a:pPr>
            <a:r>
              <a:rPr sz="1800" dirty="0"/>
              <a:t>OSCAR/</a:t>
            </a:r>
            <a:r>
              <a:rPr sz="1800" dirty="0" smtClean="0"/>
              <a:t>Requirements</a:t>
            </a:r>
            <a:r>
              <a:rPr sz="1800" b="0" dirty="0"/>
              <a:t>, in which “technology free” requirements are </a:t>
            </a:r>
            <a:r>
              <a:rPr sz="1800" b="0" dirty="0" smtClean="0"/>
              <a:t>provide</a:t>
            </a:r>
            <a:r>
              <a:rPr lang="fr-CH" sz="1800" b="0" dirty="0" smtClean="0"/>
              <a:t>d for all WMO application areas;</a:t>
            </a:r>
            <a:endParaRPr lang="fr-CH" sz="1800" b="1" dirty="0"/>
          </a:p>
          <a:p>
            <a:pPr marL="688628" lvl="1" indent="-334298" defTabSz="850391">
              <a:spcBef>
                <a:spcPts val="1100"/>
              </a:spcBef>
              <a:buSzPct val="100000"/>
              <a:buFont typeface="Arial"/>
              <a:buChar char="•"/>
              <a:defRPr sz="2200" b="1">
                <a:latin typeface="Arial"/>
                <a:ea typeface="Arial"/>
                <a:cs typeface="Arial"/>
                <a:sym typeface="Arial"/>
              </a:defRPr>
            </a:pPr>
            <a:r>
              <a:rPr sz="1800" dirty="0" smtClean="0"/>
              <a:t>OSCAR</a:t>
            </a:r>
            <a:r>
              <a:rPr sz="1800" dirty="0"/>
              <a:t>/Space, </a:t>
            </a:r>
            <a:r>
              <a:rPr sz="1800" b="0" dirty="0"/>
              <a:t>listing the capabilities of all satellite </a:t>
            </a:r>
            <a:r>
              <a:rPr sz="1800" b="0" dirty="0" smtClean="0"/>
              <a:t>sensors</a:t>
            </a:r>
            <a:r>
              <a:rPr lang="fr-CH" sz="1800" b="0" dirty="0" smtClean="0"/>
              <a:t>;</a:t>
            </a:r>
          </a:p>
          <a:p>
            <a:pPr marL="688628" lvl="1" indent="-334298" defTabSz="850391">
              <a:spcBef>
                <a:spcPts val="1100"/>
              </a:spcBef>
              <a:buSzPct val="100000"/>
              <a:buFont typeface="Arial"/>
              <a:buChar char="•"/>
              <a:defRPr sz="2200" b="1">
                <a:latin typeface="Arial"/>
                <a:ea typeface="Arial"/>
                <a:cs typeface="Arial"/>
                <a:sym typeface="Arial"/>
              </a:defRPr>
            </a:pPr>
            <a:r>
              <a:rPr sz="1800" dirty="0" smtClean="0"/>
              <a:t>OSCAR</a:t>
            </a:r>
            <a:r>
              <a:rPr sz="1800" dirty="0"/>
              <a:t>/Surface, </a:t>
            </a:r>
            <a:r>
              <a:rPr sz="1800" b="0" dirty="0"/>
              <a:t>list surface-based capabilities; developed by MeteoSwiss for </a:t>
            </a:r>
            <a:r>
              <a:rPr sz="1800" b="0" dirty="0" smtClean="0"/>
              <a:t>WMO</a:t>
            </a:r>
            <a:r>
              <a:rPr lang="fr-CH" sz="1800" b="0" dirty="0" smtClean="0"/>
              <a:t>, operational since May 2016;</a:t>
            </a:r>
            <a:endParaRPr lang="fr-CH" sz="1800" i="1" dirty="0" smtClean="0">
              <a:hlinkClick r:id="rId2"/>
            </a:endParaRPr>
          </a:p>
          <a:p>
            <a:pPr marL="68580" lvl="1" indent="0" algn="ctr" defTabSz="850391">
              <a:spcBef>
                <a:spcPts val="1100"/>
              </a:spcBef>
              <a:buSzPct val="100000"/>
              <a:buNone/>
              <a:defRPr sz="2200" b="1">
                <a:latin typeface="Arial"/>
                <a:ea typeface="Arial"/>
                <a:cs typeface="Arial"/>
                <a:sym typeface="Arial"/>
              </a:defRPr>
            </a:pPr>
            <a:r>
              <a:rPr lang="en-US" sz="1800" i="1" dirty="0" smtClean="0">
                <a:hlinkClick r:id="rId2"/>
              </a:rPr>
              <a:t>OSCAR homepage</a:t>
            </a:r>
            <a:endParaRPr sz="1800" i="1" dirty="0">
              <a:hlinkClick r:id="rId2"/>
            </a:endParaRPr>
          </a:p>
        </p:txBody>
      </p:sp>
      <p:pic>
        <p:nvPicPr>
          <p:cNvPr id="2" name="Picture 1" descr="Screen Shot 2019-06-06 at 16.06.2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648" y="1316712"/>
            <a:ext cx="4434840" cy="3840480"/>
          </a:xfrm>
          <a:prstGeom prst="rect">
            <a:avLst/>
          </a:prstGeom>
          <a:ln w="15875">
            <a:solidFill>
              <a:srgbClr val="00009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4139952" y="1424970"/>
            <a:ext cx="3744416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WIGOS self portrait (OSCAR); stations operating on June 6 2019</a:t>
            </a:r>
            <a:endParaRPr lang="en-US" dirty="0"/>
          </a:p>
        </p:txBody>
      </p:sp>
      <p:pic>
        <p:nvPicPr>
          <p:cNvPr id="4" name="Picture 3" descr="map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580" y="2492896"/>
            <a:ext cx="4567844" cy="3229495"/>
          </a:xfrm>
          <a:prstGeom prst="rect">
            <a:avLst/>
          </a:prstGeom>
          <a:ln w="15875">
            <a:solidFill>
              <a:srgbClr val="00009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716016" y="2564904"/>
            <a:ext cx="4032448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OSCAR training delivered worldwide</a:t>
            </a:r>
            <a:endParaRPr lang="en-US" dirty="0"/>
          </a:p>
        </p:txBody>
      </p:sp>
      <p:pic>
        <p:nvPicPr>
          <p:cNvPr id="6" name="Picture 5" descr="completeness croppe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496" y="3850848"/>
            <a:ext cx="5334000" cy="2890520"/>
          </a:xfrm>
          <a:prstGeom prst="rect">
            <a:avLst/>
          </a:prstGeom>
          <a:ln w="15875">
            <a:solidFill>
              <a:srgbClr val="000090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3635896" y="6023029"/>
            <a:ext cx="3168352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OSCAR metadata completeness (lighter colors is better)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713057356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10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850106"/>
          </a:xfrm>
          <a:solidFill>
            <a:schemeClr val="accent1">
              <a:lumMod val="20000"/>
              <a:lumOff val="80000"/>
            </a:schemeClr>
          </a:solidFill>
          <a:ln w="22225">
            <a:solidFill>
              <a:srgbClr val="000090"/>
            </a:solidFill>
          </a:ln>
        </p:spPr>
        <p:txBody>
          <a:bodyPr>
            <a:normAutofit/>
          </a:bodyPr>
          <a:lstStyle/>
          <a:p>
            <a:pPr defTabSz="685800">
              <a:defRPr sz="32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2800" b="1" dirty="0" smtClean="0">
                <a:solidFill>
                  <a:srgbClr val="000090"/>
                </a:solidFill>
              </a:rPr>
              <a:t>III. WIGOS Data Quality Monitoring System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1800200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sz="1600" b="1" dirty="0" smtClean="0">
                <a:latin typeface="Arial"/>
                <a:cs typeface="Arial"/>
              </a:rPr>
              <a:t>Tool to measure how well </a:t>
            </a:r>
            <a:r>
              <a:rPr lang="en-US" sz="1600" b="1" dirty="0">
                <a:latin typeface="Arial"/>
                <a:cs typeface="Arial"/>
              </a:rPr>
              <a:t>WIGOS is functioning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sz="1600" dirty="0" smtClean="0">
                <a:latin typeface="Arial"/>
                <a:cs typeface="Arial"/>
              </a:rPr>
              <a:t>Real-time </a:t>
            </a:r>
            <a:r>
              <a:rPr lang="en-US" sz="1600" dirty="0">
                <a:latin typeface="Arial"/>
                <a:cs typeface="Arial"/>
              </a:rPr>
              <a:t>monitoring of </a:t>
            </a:r>
            <a:r>
              <a:rPr lang="en-US" sz="1600" dirty="0" smtClean="0">
                <a:latin typeface="Arial"/>
                <a:cs typeface="Arial"/>
              </a:rPr>
              <a:t>performance</a:t>
            </a:r>
          </a:p>
          <a:p>
            <a:pPr marL="804863" lvl="3" indent="-342900">
              <a:spcBef>
                <a:spcPts val="0"/>
              </a:spcBef>
            </a:pPr>
            <a:r>
              <a:rPr lang="en-US" sz="1600" dirty="0" smtClean="0">
                <a:latin typeface="Arial"/>
                <a:cs typeface="Arial"/>
              </a:rPr>
              <a:t>data availability (implemented) </a:t>
            </a:r>
            <a:r>
              <a:rPr lang="en-US" sz="1600" dirty="0">
                <a:latin typeface="Arial"/>
                <a:cs typeface="Arial"/>
              </a:rPr>
              <a:t>and </a:t>
            </a:r>
            <a:r>
              <a:rPr lang="en-US" sz="1600" dirty="0" smtClean="0">
                <a:latin typeface="Arial"/>
                <a:cs typeface="Arial"/>
              </a:rPr>
              <a:t>quality (in development),</a:t>
            </a:r>
          </a:p>
          <a:p>
            <a:pPr marL="804863" lvl="3" indent="-342900">
              <a:spcBef>
                <a:spcPts val="0"/>
              </a:spcBef>
            </a:pPr>
            <a:r>
              <a:rPr lang="en-US" sz="1600" dirty="0" smtClean="0">
                <a:latin typeface="Arial"/>
                <a:cs typeface="Arial"/>
              </a:rPr>
              <a:t>searchable </a:t>
            </a:r>
            <a:r>
              <a:rPr lang="en-US" sz="1600" dirty="0">
                <a:latin typeface="Arial"/>
                <a:cs typeface="Arial"/>
              </a:rPr>
              <a:t>by region, country, station type, period, etc</a:t>
            </a:r>
            <a:r>
              <a:rPr lang="en-US" sz="1600" dirty="0" smtClean="0">
                <a:latin typeface="Arial"/>
                <a:cs typeface="Arial"/>
              </a:rPr>
              <a:t>.</a:t>
            </a:r>
          </a:p>
          <a:p>
            <a:pPr marL="804863" lvl="3" indent="-342900">
              <a:spcBef>
                <a:spcPts val="0"/>
              </a:spcBef>
            </a:pPr>
            <a:r>
              <a:rPr lang="en-US" sz="1600" dirty="0" smtClean="0">
                <a:latin typeface="Arial"/>
                <a:cs typeface="Arial"/>
              </a:rPr>
              <a:t>for all </a:t>
            </a:r>
            <a:r>
              <a:rPr lang="en-US" sz="1600" dirty="0">
                <a:latin typeface="Arial"/>
                <a:cs typeface="Arial"/>
              </a:rPr>
              <a:t>WIGOS components (GOS, GAW, WHOS, GCW, GCOS),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sz="1600" dirty="0" smtClean="0">
                <a:latin typeface="Arial"/>
                <a:cs typeface="Arial"/>
              </a:rPr>
              <a:t>Incident </a:t>
            </a:r>
            <a:r>
              <a:rPr lang="en-US" sz="1600" dirty="0">
                <a:latin typeface="Arial"/>
                <a:cs typeface="Arial"/>
              </a:rPr>
              <a:t>management component for mitigation of </a:t>
            </a:r>
            <a:r>
              <a:rPr lang="en-US" sz="1600" dirty="0" smtClean="0">
                <a:latin typeface="Arial"/>
                <a:cs typeface="Arial"/>
              </a:rPr>
              <a:t>issues</a:t>
            </a:r>
          </a:p>
        </p:txBody>
      </p:sp>
      <p:pic>
        <p:nvPicPr>
          <p:cNvPr id="4" name="Picture 3" descr="Screen Shot 2019-06-06 at 16.52.5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969" y="3009983"/>
            <a:ext cx="5676519" cy="3587369"/>
          </a:xfrm>
          <a:prstGeom prst="rect">
            <a:avLst/>
          </a:prstGeom>
          <a:ln w="15875">
            <a:solidFill>
              <a:srgbClr val="00009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347864" y="3068960"/>
            <a:ext cx="3816424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WDQMS data delivery; surface pressure observations exchanged internationally, June 5 2019, 18Z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67544" y="4797152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51520" y="3212976"/>
            <a:ext cx="2880320" cy="29523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763" lvl="2" indent="0">
              <a:spcBef>
                <a:spcPts val="600"/>
              </a:spcBef>
              <a:buNone/>
            </a:pPr>
            <a:r>
              <a:rPr lang="en-US" sz="1600" b="1" u="sng" dirty="0" smtClean="0">
                <a:latin typeface="Arial"/>
                <a:cs typeface="Arial"/>
              </a:rPr>
              <a:t>Current status</a:t>
            </a:r>
            <a:r>
              <a:rPr lang="en-US" sz="1600" dirty="0" smtClean="0">
                <a:latin typeface="Arial"/>
                <a:cs typeface="Arial"/>
              </a:rPr>
              <a:t>:</a:t>
            </a:r>
          </a:p>
          <a:p>
            <a:pPr marL="347663" lvl="2" indent="-342900">
              <a:spcBef>
                <a:spcPts val="0"/>
              </a:spcBef>
            </a:pPr>
            <a:r>
              <a:rPr lang="en-US" sz="1600" dirty="0" smtClean="0">
                <a:latin typeface="Arial"/>
                <a:cs typeface="Arial"/>
              </a:rPr>
              <a:t>Pilot project on NWP-based monitoring: data from ECMWF, NCEP, DWD, JMA;</a:t>
            </a:r>
          </a:p>
          <a:p>
            <a:pPr marL="347663" lvl="2" indent="-342900">
              <a:spcBef>
                <a:spcPts val="0"/>
              </a:spcBef>
            </a:pPr>
            <a:r>
              <a:rPr lang="en-US" sz="1600" dirty="0" smtClean="0">
                <a:latin typeface="Arial"/>
                <a:cs typeface="Arial"/>
              </a:rPr>
              <a:t>Data analysis and web display tool now being developed in pre-operational mode by ECMWF</a:t>
            </a:r>
            <a:endParaRPr lang="en-US"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91678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Shape 307"/>
          <p:cNvSpPr>
            <a:spLocks noGrp="1"/>
          </p:cNvSpPr>
          <p:nvPr>
            <p:ph type="title"/>
          </p:nvPr>
        </p:nvSpPr>
        <p:spPr>
          <a:xfrm>
            <a:off x="250824" y="260542"/>
            <a:ext cx="8713790" cy="7921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2225">
            <a:solidFill>
              <a:srgbClr val="000090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defTabSz="685800"/>
            <a:r>
              <a:rPr sz="3100" b="1" dirty="0">
                <a:solidFill>
                  <a:srgbClr val="000090"/>
                </a:solidFill>
                <a:latin typeface="Arial"/>
                <a:ea typeface="Arial"/>
                <a:cs typeface="Arial"/>
              </a:rPr>
              <a:t> </a:t>
            </a:r>
            <a:r>
              <a:rPr lang="fr-CH" sz="3100" b="1" dirty="0">
                <a:solidFill>
                  <a:srgbClr val="000090"/>
                </a:solidFill>
                <a:latin typeface="Arial"/>
                <a:ea typeface="Arial"/>
                <a:cs typeface="Arial"/>
              </a:rPr>
              <a:t>IV. </a:t>
            </a:r>
            <a:r>
              <a:rPr sz="3100" b="1" dirty="0">
                <a:solidFill>
                  <a:srgbClr val="000090"/>
                </a:solidFill>
                <a:latin typeface="Arial"/>
                <a:ea typeface="Arial"/>
                <a:cs typeface="Arial"/>
              </a:rPr>
              <a:t>Regional WIGOS Centers (RWC)</a:t>
            </a:r>
          </a:p>
        </p:txBody>
      </p:sp>
      <p:sp>
        <p:nvSpPr>
          <p:cNvPr id="308" name="Shape 308"/>
          <p:cNvSpPr>
            <a:spLocks noGrp="1"/>
          </p:cNvSpPr>
          <p:nvPr>
            <p:ph type="body" idx="1"/>
          </p:nvPr>
        </p:nvSpPr>
        <p:spPr>
          <a:xfrm>
            <a:off x="251521" y="1124744"/>
            <a:ext cx="3744416" cy="5576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chemeClr val="accent3">
                <a:lumMod val="50000"/>
              </a:schemeClr>
            </a:solidFill>
          </a:ln>
        </p:spPr>
        <p:txBody>
          <a:bodyPr>
            <a:normAutofit fontScale="77500" lnSpcReduction="20000"/>
          </a:bodyPr>
          <a:lstStyle/>
          <a:p>
            <a:pPr marL="205444" indent="-205444" defTabSz="736516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buChar char="•"/>
              <a:defRPr sz="2208" u="sng">
                <a:latin typeface="Arial"/>
                <a:ea typeface="Arial"/>
                <a:cs typeface="Arial"/>
                <a:sym typeface="Arial"/>
              </a:defRPr>
            </a:pPr>
            <a:r>
              <a:rPr b="1" dirty="0" smtClean="0"/>
              <a:t>What</a:t>
            </a:r>
            <a:r>
              <a:rPr b="1" dirty="0"/>
              <a:t>?</a:t>
            </a:r>
          </a:p>
          <a:p>
            <a:pPr marL="560304" lvl="1" indent="-205444" defTabSz="736516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buChar char="•"/>
              <a:defRPr sz="2208">
                <a:latin typeface="Arial"/>
                <a:ea typeface="Arial"/>
                <a:cs typeface="Arial"/>
                <a:sym typeface="Arial"/>
              </a:defRPr>
            </a:pPr>
            <a:r>
              <a:rPr lang="fr-CH" dirty="0" smtClean="0"/>
              <a:t>Critical </a:t>
            </a:r>
            <a:r>
              <a:rPr dirty="0" smtClean="0"/>
              <a:t>support</a:t>
            </a:r>
            <a:r>
              <a:rPr lang="fr-CH" dirty="0" smtClean="0"/>
              <a:t> of </a:t>
            </a:r>
            <a:r>
              <a:rPr dirty="0" smtClean="0"/>
              <a:t>national </a:t>
            </a:r>
            <a:r>
              <a:rPr dirty="0"/>
              <a:t>WIGOS </a:t>
            </a:r>
            <a:r>
              <a:rPr dirty="0" smtClean="0"/>
              <a:t>Implementation</a:t>
            </a:r>
            <a:r>
              <a:rPr lang="fr-CH" dirty="0" smtClean="0"/>
              <a:t> especially for</a:t>
            </a:r>
            <a:r>
              <a:rPr dirty="0" smtClean="0"/>
              <a:t> </a:t>
            </a:r>
            <a:endParaRPr dirty="0"/>
          </a:p>
          <a:p>
            <a:pPr marL="707267" lvl="2" indent="-205444" defTabSz="736516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buChar char="•"/>
              <a:defRPr sz="2208">
                <a:latin typeface="Arial"/>
                <a:ea typeface="Arial"/>
                <a:cs typeface="Arial"/>
                <a:sym typeface="Arial"/>
              </a:defRPr>
            </a:pPr>
            <a:r>
              <a:rPr b="1" dirty="0"/>
              <a:t>OSCAR/Surface; </a:t>
            </a:r>
            <a:r>
              <a:rPr lang="fr-CH" b="1" dirty="0" smtClean="0"/>
              <a:t>input and updating of </a:t>
            </a:r>
            <a:r>
              <a:rPr b="1" dirty="0" smtClean="0"/>
              <a:t>metadata</a:t>
            </a:r>
            <a:r>
              <a:rPr lang="fr-CH" b="1" dirty="0" smtClean="0"/>
              <a:t>, </a:t>
            </a:r>
            <a:r>
              <a:rPr b="1" dirty="0" smtClean="0"/>
              <a:t>QC</a:t>
            </a:r>
            <a:endParaRPr b="1" dirty="0"/>
          </a:p>
          <a:p>
            <a:pPr marL="707267" lvl="2" indent="-205444" defTabSz="736516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buChar char="•"/>
              <a:defRPr sz="2208">
                <a:latin typeface="Arial"/>
                <a:ea typeface="Arial"/>
                <a:cs typeface="Arial"/>
                <a:sym typeface="Arial"/>
              </a:defRPr>
            </a:pPr>
            <a:r>
              <a:rPr b="1" dirty="0"/>
              <a:t>WDQMS; </a:t>
            </a:r>
            <a:r>
              <a:rPr lang="fr-CH" b="1" dirty="0" smtClean="0"/>
              <a:t>monitoring and coordination of mitigation efforts</a:t>
            </a:r>
            <a:endParaRPr b="1" dirty="0"/>
          </a:p>
          <a:p>
            <a:pPr marL="205444" indent="-205444" defTabSz="736516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buChar char="•"/>
              <a:defRPr sz="2208" u="sng">
                <a:latin typeface="Arial"/>
                <a:ea typeface="Arial"/>
                <a:cs typeface="Arial"/>
                <a:sym typeface="Arial"/>
              </a:defRPr>
            </a:pPr>
            <a:r>
              <a:rPr b="1" dirty="0"/>
              <a:t>How?</a:t>
            </a:r>
          </a:p>
          <a:p>
            <a:pPr marL="560304" lvl="1" indent="-205444" defTabSz="736516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buChar char="•"/>
              <a:defRPr sz="2208">
                <a:latin typeface="Arial"/>
                <a:ea typeface="Arial"/>
                <a:cs typeface="Arial"/>
                <a:sym typeface="Arial"/>
              </a:defRPr>
            </a:pPr>
            <a:r>
              <a:rPr lang="fr-CH" u="sng" dirty="0" smtClean="0"/>
              <a:t>To</a:t>
            </a:r>
            <a:r>
              <a:rPr u="sng" dirty="0" smtClean="0"/>
              <a:t> </a:t>
            </a:r>
            <a:r>
              <a:rPr u="sng" dirty="0"/>
              <a:t>be decided by </a:t>
            </a:r>
            <a:r>
              <a:rPr lang="fr-CH" u="sng" dirty="0" smtClean="0"/>
              <a:t>the</a:t>
            </a:r>
            <a:r>
              <a:rPr u="sng" dirty="0" smtClean="0"/>
              <a:t> </a:t>
            </a:r>
            <a:r>
              <a:rPr u="sng" dirty="0"/>
              <a:t>WMO Regions </a:t>
            </a:r>
            <a:r>
              <a:rPr lang="en-US" dirty="0" smtClean="0"/>
              <a:t>–</a:t>
            </a:r>
            <a:r>
              <a:rPr dirty="0" smtClean="0"/>
              <a:t> </a:t>
            </a:r>
            <a:r>
              <a:rPr lang="fr-CH" dirty="0" smtClean="0"/>
              <a:t>in alignment with existing cultural, linguistic and/or political groupings</a:t>
            </a:r>
          </a:p>
          <a:p>
            <a:pPr marL="560304" lvl="1" indent="-205444" defTabSz="736516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buChar char="•"/>
              <a:defRPr sz="2208">
                <a:latin typeface="Arial"/>
                <a:ea typeface="Arial"/>
                <a:cs typeface="Arial"/>
                <a:sym typeface="Arial"/>
              </a:defRPr>
            </a:pPr>
            <a:r>
              <a:rPr lang="fr-CH" b="1" dirty="0" smtClean="0"/>
              <a:t>The relatively slow pace of engagement of NMHSs in RWC development has been a risk factor for WIGOS!</a:t>
            </a:r>
          </a:p>
          <a:p>
            <a:pPr marL="560304" lvl="1" indent="-205444" defTabSz="736516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buChar char="•"/>
              <a:defRPr sz="2208">
                <a:latin typeface="Arial"/>
                <a:ea typeface="Arial"/>
                <a:cs typeface="Arial"/>
                <a:sym typeface="Arial"/>
              </a:defRPr>
            </a:pPr>
            <a:r>
              <a:rPr lang="fr-CH" dirty="0" smtClean="0"/>
              <a:t>Recent signs of progress have been encouraging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4139952" y="1124744"/>
            <a:ext cx="4824536" cy="57246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2225" cap="flat">
            <a:solidFill>
              <a:schemeClr val="accent6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US" sz="1600" b="1" dirty="0">
                <a:solidFill>
                  <a:schemeClr val="tx1"/>
                </a:solidFill>
                <a:latin typeface="Arial"/>
                <a:cs typeface="Arial"/>
              </a:rPr>
              <a:t>Region </a:t>
            </a:r>
            <a:r>
              <a:rPr lang="en-US" sz="1600" b="1" dirty="0" smtClean="0">
                <a:solidFill>
                  <a:schemeClr val="tx1"/>
                </a:solidFill>
                <a:latin typeface="Arial"/>
                <a:cs typeface="Arial"/>
              </a:rPr>
              <a:t>I</a:t>
            </a:r>
            <a:r>
              <a:rPr lang="en-US" sz="1600" dirty="0" smtClean="0">
                <a:solidFill>
                  <a:schemeClr val="tx1"/>
                </a:solidFill>
                <a:latin typeface="Arial"/>
                <a:cs typeface="Arial"/>
              </a:rPr>
              <a:t>:  RWC pilot planned in East Africa (Kenya and Tanzania); South Africa has submitted proposal; interest from Morocco;</a:t>
            </a:r>
            <a:endParaRPr lang="en-US" sz="16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US" sz="1600" b="1" dirty="0">
                <a:solidFill>
                  <a:schemeClr val="tx1"/>
                </a:solidFill>
                <a:latin typeface="Arial"/>
                <a:cs typeface="Arial"/>
              </a:rPr>
              <a:t>Region </a:t>
            </a:r>
            <a:r>
              <a:rPr lang="en-US" sz="1600" b="1" dirty="0" smtClean="0">
                <a:solidFill>
                  <a:schemeClr val="tx1"/>
                </a:solidFill>
                <a:latin typeface="Arial"/>
                <a:cs typeface="Arial"/>
              </a:rPr>
              <a:t>II </a:t>
            </a:r>
            <a:r>
              <a:rPr lang="en-US" sz="1600" dirty="0" smtClean="0">
                <a:solidFill>
                  <a:schemeClr val="tx1"/>
                </a:solidFill>
                <a:latin typeface="Arial"/>
                <a:cs typeface="Arial"/>
              </a:rPr>
              <a:t>: </a:t>
            </a:r>
            <a:r>
              <a:rPr lang="en-US" sz="1600" dirty="0" smtClean="0">
                <a:latin typeface="Arial"/>
                <a:cs typeface="Arial"/>
              </a:rPr>
              <a:t>China and Japan have RA-II approved RWC pilots; national commitment from Saudi Arabia; interest from India and Russia;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US" sz="1600" b="1" dirty="0" smtClean="0">
                <a:latin typeface="Arial"/>
                <a:cs typeface="Arial"/>
              </a:rPr>
              <a:t>Region III</a:t>
            </a:r>
            <a:r>
              <a:rPr lang="en-US" sz="1600" dirty="0" smtClean="0">
                <a:latin typeface="Arial"/>
                <a:cs typeface="Arial"/>
              </a:rPr>
              <a:t>: </a:t>
            </a:r>
            <a:r>
              <a:rPr lang="en-US" sz="1600" dirty="0">
                <a:latin typeface="Arial"/>
                <a:cs typeface="Arial"/>
              </a:rPr>
              <a:t>P</a:t>
            </a:r>
            <a:r>
              <a:rPr lang="en-US" sz="1600" dirty="0" smtClean="0">
                <a:latin typeface="Arial"/>
                <a:cs typeface="Arial"/>
              </a:rPr>
              <a:t>lans </a:t>
            </a:r>
            <a:r>
              <a:rPr lang="en-US" sz="1600" dirty="0">
                <a:latin typeface="Arial"/>
                <a:cs typeface="Arial"/>
              </a:rPr>
              <a:t>for Virtual RWC </a:t>
            </a:r>
            <a:r>
              <a:rPr lang="en-US" sz="1600" dirty="0" smtClean="0">
                <a:latin typeface="Arial"/>
                <a:cs typeface="Arial"/>
              </a:rPr>
              <a:t>approved by RA-III-17 in November 2018; 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sz="1600" b="1" dirty="0">
                <a:latin typeface="Arial"/>
                <a:cs typeface="Arial"/>
              </a:rPr>
              <a:t>Region IV</a:t>
            </a:r>
            <a:r>
              <a:rPr lang="en-US" sz="1600" dirty="0" smtClean="0">
                <a:latin typeface="Arial"/>
                <a:cs typeface="Arial"/>
              </a:rPr>
              <a:t>: </a:t>
            </a:r>
            <a:r>
              <a:rPr lang="en-US" sz="1600" dirty="0">
                <a:latin typeface="Arial"/>
                <a:cs typeface="Arial"/>
              </a:rPr>
              <a:t>CMO has </a:t>
            </a:r>
            <a:r>
              <a:rPr lang="en-US" sz="1600" dirty="0" smtClean="0">
                <a:latin typeface="Arial"/>
                <a:cs typeface="Arial"/>
              </a:rPr>
              <a:t>expressed interest; </a:t>
            </a:r>
            <a:r>
              <a:rPr lang="en-US" sz="1600" dirty="0">
                <a:latin typeface="Arial"/>
                <a:cs typeface="Arial"/>
              </a:rPr>
              <a:t>Canada, USA </a:t>
            </a:r>
            <a:r>
              <a:rPr lang="en-US" sz="1600" dirty="0" smtClean="0">
                <a:latin typeface="Arial"/>
                <a:cs typeface="Arial"/>
              </a:rPr>
              <a:t>may </a:t>
            </a:r>
            <a:r>
              <a:rPr lang="en-US" sz="1600" dirty="0">
                <a:latin typeface="Arial"/>
                <a:cs typeface="Arial"/>
              </a:rPr>
              <a:t>help; to </a:t>
            </a:r>
            <a:r>
              <a:rPr lang="en-US" sz="1600" dirty="0" smtClean="0">
                <a:latin typeface="Arial"/>
                <a:cs typeface="Arial"/>
              </a:rPr>
              <a:t>be </a:t>
            </a:r>
            <a:r>
              <a:rPr lang="en-US" sz="1600" dirty="0">
                <a:latin typeface="Arial"/>
                <a:cs typeface="Arial"/>
              </a:rPr>
              <a:t>discussed during Cg-18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sz="1600" b="1" dirty="0">
                <a:solidFill>
                  <a:schemeClr val="tx1"/>
                </a:solidFill>
                <a:latin typeface="Arial"/>
                <a:cs typeface="Arial"/>
              </a:rPr>
              <a:t>Region V</a:t>
            </a: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; Formal </a:t>
            </a:r>
            <a:r>
              <a:rPr lang="en-US" sz="1600" dirty="0" smtClean="0">
                <a:solidFill>
                  <a:schemeClr val="tx1"/>
                </a:solidFill>
                <a:latin typeface="Arial"/>
                <a:cs typeface="Arial"/>
              </a:rPr>
              <a:t>decision </a:t>
            </a: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by RA-V-17 in October 2018 to </a:t>
            </a:r>
            <a:r>
              <a:rPr lang="en-US" sz="1600" dirty="0" smtClean="0">
                <a:solidFill>
                  <a:schemeClr val="tx1"/>
                </a:solidFill>
                <a:latin typeface="Arial"/>
                <a:cs typeface="Arial"/>
              </a:rPr>
              <a:t>request </a:t>
            </a: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Australia and Singapore to submit </a:t>
            </a:r>
            <a:r>
              <a:rPr lang="en-US" sz="1600" dirty="0" smtClean="0">
                <a:solidFill>
                  <a:schemeClr val="tx1"/>
                </a:solidFill>
                <a:latin typeface="Arial"/>
                <a:cs typeface="Arial"/>
              </a:rPr>
              <a:t>RWC proposal; </a:t>
            </a: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encouraging Fiji, Indonesia to join;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sz="1600" b="1" dirty="0">
                <a:latin typeface="Arial"/>
                <a:cs typeface="Arial"/>
              </a:rPr>
              <a:t>Region VI</a:t>
            </a:r>
            <a:r>
              <a:rPr lang="en-US" sz="1600" dirty="0">
                <a:latin typeface="Arial"/>
                <a:cs typeface="Arial"/>
              </a:rPr>
              <a:t>: successful RWC operating in pilot mode </a:t>
            </a:r>
            <a:r>
              <a:rPr lang="en-US" sz="1600" dirty="0" smtClean="0">
                <a:latin typeface="Arial"/>
                <a:cs typeface="Arial"/>
              </a:rPr>
              <a:t>thanks to EUMETNET</a:t>
            </a:r>
            <a:r>
              <a:rPr lang="en-US" sz="1600" i="1" dirty="0" smtClean="0">
                <a:latin typeface="Arial"/>
                <a:cs typeface="Arial"/>
              </a:rPr>
              <a:t>; </a:t>
            </a:r>
            <a:r>
              <a:rPr lang="en-US" sz="1600" dirty="0">
                <a:latin typeface="Arial"/>
                <a:cs typeface="Arial"/>
              </a:rPr>
              <a:t>tentative </a:t>
            </a:r>
            <a:r>
              <a:rPr lang="en-US" sz="1600" dirty="0" smtClean="0">
                <a:latin typeface="Arial"/>
                <a:cs typeface="Arial"/>
              </a:rPr>
              <a:t>plan </a:t>
            </a:r>
            <a:r>
              <a:rPr lang="en-US" sz="1600" dirty="0">
                <a:latin typeface="Arial"/>
                <a:cs typeface="Arial"/>
              </a:rPr>
              <a:t>for RWCs also in </a:t>
            </a:r>
            <a:r>
              <a:rPr lang="en-US" sz="1600" dirty="0" smtClean="0">
                <a:latin typeface="Arial"/>
                <a:cs typeface="Arial"/>
              </a:rPr>
              <a:t>Russia/Belarus  and </a:t>
            </a:r>
            <a:r>
              <a:rPr lang="en-US" sz="1600" dirty="0">
                <a:latin typeface="Arial"/>
                <a:cs typeface="Arial"/>
              </a:rPr>
              <a:t>Croatia (specifically for marine observing systems). I</a:t>
            </a:r>
            <a:r>
              <a:rPr lang="en-US" sz="1600" dirty="0" smtClean="0">
                <a:latin typeface="Arial"/>
                <a:cs typeface="Arial"/>
              </a:rPr>
              <a:t>nterest also from </a:t>
            </a:r>
            <a:r>
              <a:rPr lang="en-US" sz="1600" dirty="0">
                <a:latin typeface="Arial"/>
                <a:cs typeface="Arial"/>
              </a:rPr>
              <a:t>Greece, Italy, Turkey.</a:t>
            </a:r>
            <a:endParaRPr lang="en-US" sz="1600" i="1" u="sng" dirty="0">
              <a:latin typeface="Arial"/>
              <a:cs typeface="Arial"/>
            </a:endParaRP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endParaRPr lang="en-US"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09272539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/>
          </p:cNvSpPr>
          <p:nvPr>
            <p:ph type="title" idx="4294967295"/>
          </p:nvPr>
        </p:nvSpPr>
        <p:spPr>
          <a:xfrm>
            <a:off x="250825" y="188640"/>
            <a:ext cx="8713788" cy="792162"/>
          </a:xfrm>
          <a:solidFill>
            <a:schemeClr val="accent1">
              <a:lumMod val="20000"/>
              <a:lumOff val="80000"/>
            </a:schemeClr>
          </a:solidFill>
          <a:ln w="22225">
            <a:solidFill>
              <a:srgbClr val="000090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defTabSz="685800"/>
            <a:r>
              <a:rPr lang="en-US" altLang="en-US" sz="2800" b="1" dirty="0">
                <a:solidFill>
                  <a:srgbClr val="000090"/>
                </a:solidFill>
                <a:latin typeface="Arial"/>
                <a:ea typeface="Arial"/>
                <a:cs typeface="Arial"/>
              </a:rPr>
              <a:t>V. National WIGOS Implementation</a:t>
            </a:r>
            <a:endParaRPr lang="en-AU" altLang="en-US" sz="2800" b="1" dirty="0">
              <a:solidFill>
                <a:srgbClr val="00009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Rectangle 3"/>
          <p:cNvSpPr txBox="1">
            <a:spLocks/>
          </p:cNvSpPr>
          <p:nvPr/>
        </p:nvSpPr>
        <p:spPr bwMode="auto">
          <a:xfrm>
            <a:off x="179512" y="1412776"/>
            <a:ext cx="8713093" cy="4968875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533400" indent="-533400" eaLnBrk="0" hangingPunct="0">
              <a:defRPr sz="1600" b="1">
                <a:solidFill>
                  <a:srgbClr val="FFFFFF"/>
                </a:solidFill>
                <a:latin typeface="Arial Narrow" pitchFamily="34" charset="0"/>
                <a:cs typeface="Arial" charset="0"/>
              </a:defRPr>
            </a:lvl1pPr>
            <a:lvl2pPr marL="990600" indent="-533400" eaLnBrk="0" hangingPunct="0">
              <a:defRPr sz="1600" b="1">
                <a:solidFill>
                  <a:srgbClr val="FFFFFF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Narrow" pitchFamily="34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FF9900"/>
              </a:buClr>
              <a:buFont typeface="Wingdings" pitchFamily="2" charset="2"/>
              <a:buChar char="§"/>
            </a:pPr>
            <a:r>
              <a:rPr lang="en-US" altLang="en-US" sz="2000" b="0" dirty="0">
                <a:solidFill>
                  <a:schemeClr val="tx1"/>
                </a:solidFill>
                <a:latin typeface="Arial" charset="0"/>
              </a:rPr>
              <a:t>Almost all Members have had exposure to both the WIGOS concept and to the specifics of the WIGOS Technical Systems </a:t>
            </a:r>
            <a:r>
              <a:rPr lang="en-US" altLang="en-US" sz="2000" b="0" dirty="0" smtClean="0">
                <a:solidFill>
                  <a:schemeClr val="tx1"/>
                </a:solidFill>
                <a:latin typeface="Arial" charset="0"/>
              </a:rPr>
              <a:t>via </a:t>
            </a:r>
            <a:r>
              <a:rPr lang="en-US" altLang="en-US" sz="2000" b="0" dirty="0">
                <a:solidFill>
                  <a:schemeClr val="tx1"/>
                </a:solidFill>
                <a:latin typeface="Arial" charset="0"/>
              </a:rPr>
              <a:t>dedicated WIGOS </a:t>
            </a:r>
            <a:r>
              <a:rPr lang="en-US" altLang="en-US" sz="2000" b="0" dirty="0" smtClean="0">
                <a:solidFill>
                  <a:schemeClr val="tx1"/>
                </a:solidFill>
                <a:latin typeface="Arial" charset="0"/>
              </a:rPr>
              <a:t>Workshops </a:t>
            </a:r>
            <a:r>
              <a:rPr lang="en-US" altLang="en-US" sz="2000" b="0" dirty="0">
                <a:solidFill>
                  <a:schemeClr val="tx1"/>
                </a:solidFill>
                <a:latin typeface="Arial" charset="0"/>
              </a:rPr>
              <a:t>arranged by the WMO Secretariat in all </a:t>
            </a:r>
            <a:r>
              <a:rPr lang="en-US" altLang="en-US" sz="2000" b="0" dirty="0" smtClean="0">
                <a:solidFill>
                  <a:schemeClr val="tx1"/>
                </a:solidFill>
                <a:latin typeface="Arial" charset="0"/>
              </a:rPr>
              <a:t>Regions</a:t>
            </a:r>
            <a:r>
              <a:rPr lang="en-US" altLang="en-US" sz="2000" b="0" dirty="0">
                <a:solidFill>
                  <a:schemeClr val="tx1"/>
                </a:solidFill>
                <a:latin typeface="Arial" charset="0"/>
              </a:rPr>
              <a:t>;</a:t>
            </a:r>
            <a:endParaRPr lang="en-US" altLang="en-US" sz="2000" b="0" dirty="0" smtClean="0">
              <a:solidFill>
                <a:schemeClr val="tx1"/>
              </a:solidFill>
              <a:latin typeface="Arial" charset="0"/>
            </a:endParaRPr>
          </a:p>
          <a:p>
            <a:pPr>
              <a:spcBef>
                <a:spcPct val="20000"/>
              </a:spcBef>
              <a:buClr>
                <a:srgbClr val="FF9900"/>
              </a:buClr>
              <a:buFont typeface="Wingdings" pitchFamily="2" charset="2"/>
              <a:buChar char="§"/>
            </a:pPr>
            <a:r>
              <a:rPr lang="en-US" altLang="en-US" sz="2000" b="0" dirty="0" smtClean="0">
                <a:solidFill>
                  <a:schemeClr val="tx1"/>
                </a:solidFill>
                <a:latin typeface="Arial" charset="0"/>
              </a:rPr>
              <a:t>A </a:t>
            </a:r>
            <a:r>
              <a:rPr lang="en-US" altLang="en-US" sz="2000" b="0" dirty="0">
                <a:solidFill>
                  <a:schemeClr val="tx1"/>
                </a:solidFill>
                <a:latin typeface="Arial" charset="0"/>
              </a:rPr>
              <a:t>majority of Members have had at least some level of activity in using the OSCAR/Surface database to manage their surface-based observing </a:t>
            </a:r>
            <a:r>
              <a:rPr lang="en-US" altLang="en-US" sz="2000" b="0" dirty="0" smtClean="0">
                <a:solidFill>
                  <a:schemeClr val="tx1"/>
                </a:solidFill>
                <a:latin typeface="Arial" charset="0"/>
              </a:rPr>
              <a:t>systems;</a:t>
            </a:r>
          </a:p>
          <a:p>
            <a:pPr>
              <a:spcBef>
                <a:spcPct val="20000"/>
              </a:spcBef>
              <a:buClr>
                <a:srgbClr val="FF9900"/>
              </a:buClr>
              <a:buFont typeface="Wingdings" pitchFamily="2" charset="2"/>
              <a:buChar char="§"/>
            </a:pPr>
            <a:r>
              <a:rPr lang="en-US" altLang="en-US" sz="2000" b="0" dirty="0">
                <a:solidFill>
                  <a:schemeClr val="tx1"/>
                </a:solidFill>
                <a:latin typeface="Arial" charset="0"/>
              </a:rPr>
              <a:t>Assessment </a:t>
            </a:r>
            <a:r>
              <a:rPr lang="en-US" altLang="en-US" sz="2000" b="0" dirty="0" smtClean="0">
                <a:solidFill>
                  <a:schemeClr val="tx1"/>
                </a:solidFill>
                <a:latin typeface="Arial" charset="0"/>
              </a:rPr>
              <a:t>of national </a:t>
            </a:r>
            <a:r>
              <a:rPr lang="en-US" altLang="en-US" sz="2000" b="0" dirty="0">
                <a:solidFill>
                  <a:schemeClr val="tx1"/>
                </a:solidFill>
                <a:latin typeface="Arial" charset="0"/>
              </a:rPr>
              <a:t>observing capabilities made for several </a:t>
            </a:r>
            <a:r>
              <a:rPr lang="en-US" altLang="en-US" sz="2000" b="0" dirty="0" smtClean="0">
                <a:solidFill>
                  <a:schemeClr val="tx1"/>
                </a:solidFill>
                <a:latin typeface="Arial" charset="0"/>
              </a:rPr>
              <a:t>Members;</a:t>
            </a:r>
          </a:p>
          <a:p>
            <a:pPr>
              <a:spcBef>
                <a:spcPct val="20000"/>
              </a:spcBef>
              <a:buClr>
                <a:srgbClr val="FF9900"/>
              </a:buClr>
              <a:buFont typeface="Wingdings" pitchFamily="2" charset="2"/>
              <a:buChar char="§"/>
            </a:pPr>
            <a:r>
              <a:rPr lang="en-US" altLang="en-US" sz="2000" b="0" dirty="0" smtClean="0">
                <a:solidFill>
                  <a:schemeClr val="tx1"/>
                </a:solidFill>
                <a:latin typeface="Arial" charset="0"/>
              </a:rPr>
              <a:t>A </a:t>
            </a:r>
            <a:r>
              <a:rPr lang="en-US" altLang="en-US" sz="2000" b="0" dirty="0">
                <a:solidFill>
                  <a:schemeClr val="tx1"/>
                </a:solidFill>
                <a:latin typeface="Arial" charset="0"/>
              </a:rPr>
              <a:t>small number of countries have developed and approved their National WIGOS Implementation </a:t>
            </a:r>
            <a:r>
              <a:rPr lang="en-US" altLang="en-US" sz="2000" b="0" dirty="0" smtClean="0">
                <a:solidFill>
                  <a:schemeClr val="tx1"/>
                </a:solidFill>
                <a:latin typeface="Arial" charset="0"/>
              </a:rPr>
              <a:t>Plans</a:t>
            </a:r>
            <a:r>
              <a:rPr lang="en-US" altLang="en-US" sz="2000" b="0" dirty="0">
                <a:solidFill>
                  <a:schemeClr val="tx1"/>
                </a:solidFill>
                <a:latin typeface="Arial" charset="0"/>
              </a:rPr>
              <a:t>;</a:t>
            </a:r>
            <a:endParaRPr lang="en-US" altLang="en-US" sz="2000" b="0" dirty="0" smtClean="0">
              <a:solidFill>
                <a:schemeClr val="tx1"/>
              </a:solidFill>
              <a:latin typeface="Arial" charset="0"/>
            </a:endParaRPr>
          </a:p>
          <a:p>
            <a:pPr>
              <a:spcBef>
                <a:spcPct val="20000"/>
              </a:spcBef>
              <a:buClr>
                <a:srgbClr val="FF9900"/>
              </a:buClr>
              <a:buFont typeface="Wingdings" pitchFamily="2" charset="2"/>
              <a:buChar char="§"/>
            </a:pPr>
            <a:r>
              <a:rPr lang="en-US" altLang="en-US" sz="2000" b="0" dirty="0" smtClean="0">
                <a:solidFill>
                  <a:schemeClr val="tx1"/>
                </a:solidFill>
                <a:latin typeface="Arial" charset="0"/>
              </a:rPr>
              <a:t>The </a:t>
            </a:r>
            <a:r>
              <a:rPr lang="en-US" altLang="en-US" sz="2000" b="0" dirty="0">
                <a:solidFill>
                  <a:schemeClr val="tx1"/>
                </a:solidFill>
                <a:latin typeface="Arial" charset="0"/>
              </a:rPr>
              <a:t>bulk of the national WIGOS implementation work is expected to take place </a:t>
            </a:r>
            <a:r>
              <a:rPr lang="en-US" altLang="en-US" sz="2000" b="0" dirty="0" smtClean="0">
                <a:solidFill>
                  <a:schemeClr val="tx1"/>
                </a:solidFill>
                <a:latin typeface="Arial" charset="0"/>
              </a:rPr>
              <a:t>once the </a:t>
            </a:r>
            <a:r>
              <a:rPr lang="en-US" altLang="en-US" sz="2000" b="0" dirty="0">
                <a:solidFill>
                  <a:schemeClr val="tx1"/>
                </a:solidFill>
                <a:latin typeface="Arial" charset="0"/>
              </a:rPr>
              <a:t>Regional WIGOS </a:t>
            </a:r>
            <a:r>
              <a:rPr lang="en-US" altLang="en-US" sz="2000" b="0" dirty="0" err="1">
                <a:solidFill>
                  <a:schemeClr val="tx1"/>
                </a:solidFill>
                <a:latin typeface="Arial" charset="0"/>
              </a:rPr>
              <a:t>Centres</a:t>
            </a:r>
            <a:r>
              <a:rPr lang="en-US" altLang="en-US" sz="2000" b="0" dirty="0">
                <a:solidFill>
                  <a:schemeClr val="tx1"/>
                </a:solidFill>
                <a:latin typeface="Arial" charset="0"/>
              </a:rPr>
              <a:t> are fully functional and once National WIGOS Implementation Plans have been developed and approved</a:t>
            </a:r>
            <a:r>
              <a:rPr lang="en-US" altLang="en-US" sz="2000" b="0" dirty="0" smtClean="0">
                <a:solidFill>
                  <a:schemeClr val="tx1"/>
                </a:solidFill>
                <a:latin typeface="Arial" charset="0"/>
              </a:rPr>
              <a:t>.</a:t>
            </a:r>
            <a:endParaRPr lang="en-US" altLang="en-US" sz="2000" b="0" dirty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4815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3790" cy="13681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2225">
            <a:solidFill>
              <a:srgbClr val="000090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l" defTabSz="685800"/>
            <a:r>
              <a:rPr lang="en-US" sz="2400" b="1" u="sng" dirty="0">
                <a:solidFill>
                  <a:srgbClr val="000090"/>
                </a:solidFill>
                <a:latin typeface="Arial"/>
                <a:ea typeface="Arial"/>
                <a:cs typeface="Arial"/>
              </a:rPr>
              <a:t>Res. 6.1(1)/4:  </a:t>
            </a:r>
            <a:r>
              <a:rPr lang="en-US" sz="2400" b="1" dirty="0">
                <a:solidFill>
                  <a:srgbClr val="000090"/>
                </a:solidFill>
                <a:latin typeface="Arial"/>
                <a:ea typeface="Arial"/>
                <a:cs typeface="Arial"/>
              </a:rPr>
              <a:t>WIGOS is now mature enough to transition from project to operational status, as basic WMO infrastructure, with the following six priority areas:</a:t>
            </a:r>
            <a:endParaRPr sz="2400" b="1" dirty="0">
              <a:solidFill>
                <a:srgbClr val="00009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1" name="Shape 251"/>
          <p:cNvSpPr>
            <a:spLocks noGrp="1"/>
          </p:cNvSpPr>
          <p:nvPr>
            <p:ph type="body" idx="1"/>
          </p:nvPr>
        </p:nvSpPr>
        <p:spPr>
          <a:xfrm>
            <a:off x="394146" y="1628800"/>
            <a:ext cx="8570342" cy="500752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GB" sz="2000" dirty="0" smtClean="0">
                <a:latin typeface="Arial"/>
                <a:ea typeface="Arial"/>
                <a:cs typeface="Arial"/>
              </a:rPr>
              <a:t>National </a:t>
            </a:r>
            <a:r>
              <a:rPr lang="en-GB" sz="2000" dirty="0">
                <a:latin typeface="Arial"/>
                <a:ea typeface="Arial"/>
                <a:cs typeface="Arial"/>
              </a:rPr>
              <a:t>WIGOS implementation; </a:t>
            </a:r>
          </a:p>
          <a:p>
            <a:pPr marL="514350" indent="-514350">
              <a:buFont typeface="+mj-lt"/>
              <a:buAutoNum type="romanUcPeriod"/>
            </a:pPr>
            <a:r>
              <a:rPr lang="en-GB" sz="2000" dirty="0" smtClean="0">
                <a:latin typeface="Arial"/>
                <a:ea typeface="Arial"/>
                <a:cs typeface="Arial"/>
              </a:rPr>
              <a:t>Implementation </a:t>
            </a:r>
            <a:r>
              <a:rPr lang="en-GB" sz="2000" dirty="0">
                <a:latin typeface="Arial"/>
                <a:ea typeface="Arial"/>
                <a:cs typeface="Arial"/>
              </a:rPr>
              <a:t>of the Global Basic Observing Network and the Regional Basic Observing Networks; </a:t>
            </a:r>
          </a:p>
          <a:p>
            <a:pPr marL="514350" indent="-514350">
              <a:buFont typeface="+mj-lt"/>
              <a:buAutoNum type="romanUcPeriod"/>
            </a:pPr>
            <a:r>
              <a:rPr lang="en-GB" sz="2000" dirty="0" smtClean="0">
                <a:latin typeface="Arial"/>
                <a:ea typeface="Arial"/>
                <a:cs typeface="Arial"/>
              </a:rPr>
              <a:t>Operational </a:t>
            </a:r>
            <a:r>
              <a:rPr lang="en-GB" sz="2000" dirty="0">
                <a:latin typeface="Arial"/>
                <a:ea typeface="Arial"/>
                <a:cs typeface="Arial"/>
              </a:rPr>
              <a:t>deployment of the WIGOS Data Quality Monitoring System; </a:t>
            </a:r>
          </a:p>
          <a:p>
            <a:pPr marL="514350" indent="-514350">
              <a:buFont typeface="+mj-lt"/>
              <a:buAutoNum type="romanUcPeriod"/>
            </a:pPr>
            <a:r>
              <a:rPr lang="en-GB" sz="2000" dirty="0" smtClean="0">
                <a:latin typeface="Arial"/>
                <a:ea typeface="Arial"/>
                <a:cs typeface="Arial"/>
              </a:rPr>
              <a:t>Operational </a:t>
            </a:r>
            <a:r>
              <a:rPr lang="en-GB" sz="2000" dirty="0">
                <a:latin typeface="Arial"/>
                <a:ea typeface="Arial"/>
                <a:cs typeface="Arial"/>
              </a:rPr>
              <a:t>deployment of Regional WIGOS Centres; </a:t>
            </a:r>
          </a:p>
          <a:p>
            <a:pPr marL="514350" indent="-514350">
              <a:buFont typeface="+mj-lt"/>
              <a:buAutoNum type="romanUcPeriod"/>
            </a:pPr>
            <a:r>
              <a:rPr lang="en-GB" sz="2000" dirty="0" smtClean="0">
                <a:latin typeface="Arial"/>
                <a:ea typeface="Arial"/>
                <a:cs typeface="Arial"/>
              </a:rPr>
              <a:t>Further </a:t>
            </a:r>
            <a:r>
              <a:rPr lang="en-GB" sz="2000" dirty="0">
                <a:latin typeface="Arial"/>
                <a:ea typeface="Arial"/>
                <a:cs typeface="Arial"/>
              </a:rPr>
              <a:t>development of the Observing Systems Capability Analysis and Review (OSCAR) databases and integration with other system elements; </a:t>
            </a:r>
          </a:p>
          <a:p>
            <a:pPr marL="514350" indent="-514350">
              <a:buFont typeface="+mj-lt"/>
              <a:buAutoNum type="romanUcPeriod"/>
            </a:pPr>
            <a:r>
              <a:rPr lang="en-GB" sz="2000" b="1" dirty="0" smtClean="0">
                <a:latin typeface="Arial"/>
                <a:ea typeface="Arial"/>
                <a:cs typeface="Arial"/>
              </a:rPr>
              <a:t>Fostering </a:t>
            </a:r>
            <a:r>
              <a:rPr lang="en-GB" sz="2000" b="1" dirty="0">
                <a:latin typeface="Arial"/>
                <a:ea typeface="Arial"/>
                <a:cs typeface="Arial"/>
              </a:rPr>
              <a:t>a culture of compliance</a:t>
            </a:r>
            <a:r>
              <a:rPr lang="en-GB" sz="2000" dirty="0">
                <a:latin typeface="Arial"/>
                <a:ea typeface="Arial"/>
                <a:cs typeface="Arial"/>
              </a:rPr>
              <a:t> with the WIGOS technical regulations</a:t>
            </a:r>
            <a:r>
              <a:rPr lang="en-GB" sz="2000" dirty="0" smtClean="0">
                <a:latin typeface="Arial"/>
                <a:ea typeface="Arial"/>
                <a:cs typeface="Arial"/>
              </a:rPr>
              <a:t>.</a:t>
            </a:r>
            <a:endParaRPr lang="en-GB" sz="2000" dirty="0">
              <a:latin typeface="Arial"/>
              <a:ea typeface="Arial"/>
              <a:cs typeface="Arial"/>
            </a:endParaRPr>
          </a:p>
          <a:p>
            <a:pPr marL="0" indent="0">
              <a:buNone/>
            </a:pPr>
            <a:r>
              <a:rPr lang="en-GB" sz="2000" b="1" i="1" u="sng" dirty="0" smtClean="0">
                <a:latin typeface="Arial"/>
                <a:ea typeface="Arial"/>
                <a:cs typeface="Arial"/>
              </a:rPr>
              <a:t>Request Infrastructure Commission to develop a plan for these activities for the 2020-2023 period and submit to EC-72 for approval </a:t>
            </a:r>
            <a:endParaRPr lang="en-GB" sz="2000" b="1" i="1" u="sng" dirty="0"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4202094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Fostering a culture of compliance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700" i="1" dirty="0"/>
              <a:t>M</a:t>
            </a:r>
            <a:r>
              <a:rPr lang="en-US" sz="2700" i="1" dirty="0" smtClean="0"/>
              <a:t>onitoring of WIGOS Implementation by country; 1</a:t>
            </a:r>
            <a:r>
              <a:rPr lang="en-US" sz="2700" i="1" baseline="30000" dirty="0" smtClean="0"/>
              <a:t>st</a:t>
            </a:r>
            <a:r>
              <a:rPr lang="en-US" sz="2700" i="1" dirty="0" smtClean="0"/>
              <a:t> step</a:t>
            </a:r>
            <a:endParaRPr lang="en-US" sz="2700" i="1" dirty="0"/>
          </a:p>
        </p:txBody>
      </p:sp>
      <p:pic>
        <p:nvPicPr>
          <p:cNvPr id="4" name="Picture 3" descr="Screen Shot 2019-07-01 at 12.41.2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0808"/>
            <a:ext cx="9144000" cy="458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474857"/>
      </p:ext>
    </p:extLst>
  </p:cSld>
  <p:clrMapOvr>
    <a:masterClrMapping/>
  </p:clrMapOvr>
  <p:transition xmlns:p14="http://schemas.microsoft.com/office/powerpoint/2010/main" spd="med"/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8ECED"/>
      </a:accent5>
      <a:accent6>
        <a:srgbClr val="2E2E8B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17341</TotalTime>
  <Words>877</Words>
  <Application>Microsoft Macintosh PowerPoint</Application>
  <PresentationFormat>On-screen Show (4:3)</PresentationFormat>
  <Paragraphs>66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Default Theme</vt:lpstr>
      <vt:lpstr>PowerPoint Presentation</vt:lpstr>
      <vt:lpstr>The WIGOS Pre-Operational Phase (2016-2019) decided by Cg-17 in 2015</vt:lpstr>
      <vt:lpstr>II. WIGOS Information Resource (Observing Systems Capabilities and Review, OSCAR)</vt:lpstr>
      <vt:lpstr>III. WIGOS Data Quality Monitoring System</vt:lpstr>
      <vt:lpstr> IV. Regional WIGOS Centers (RWC)</vt:lpstr>
      <vt:lpstr>V. National WIGOS Implementation</vt:lpstr>
      <vt:lpstr>Res. 6.1(1)/4:  WIGOS is now mature enough to transition from project to operational status, as basic WMO infrastructure, with the following six priority areas:</vt:lpstr>
      <vt:lpstr>Fostering a culture of compliance Monitoring of WIGOS Implementation by country; 1st step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WMO view of  AMS Annual Meeting Seattle, January 24 2017</dc:title>
  <cp:lastModifiedBy>LRiishojgaard</cp:lastModifiedBy>
  <cp:revision>258</cp:revision>
  <dcterms:modified xsi:type="dcterms:W3CDTF">2019-07-01T10:48:45Z</dcterms:modified>
</cp:coreProperties>
</file>