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37" r:id="rId5"/>
    <p:sldId id="399" r:id="rId6"/>
    <p:sldId id="387" r:id="rId7"/>
    <p:sldId id="396" r:id="rId8"/>
    <p:sldId id="257" r:id="rId9"/>
    <p:sldId id="338" r:id="rId10"/>
    <p:sldId id="394" r:id="rId11"/>
    <p:sldId id="270" r:id="rId12"/>
    <p:sldId id="272" r:id="rId13"/>
    <p:sldId id="389" r:id="rId14"/>
    <p:sldId id="350" r:id="rId15"/>
    <p:sldId id="397" r:id="rId16"/>
    <p:sldId id="388" r:id="rId17"/>
    <p:sldId id="320" r:id="rId18"/>
    <p:sldId id="392" r:id="rId19"/>
    <p:sldId id="390" r:id="rId20"/>
    <p:sldId id="354" r:id="rId21"/>
    <p:sldId id="395" r:id="rId22"/>
    <p:sldId id="391" r:id="rId23"/>
    <p:sldId id="339" r:id="rId24"/>
    <p:sldId id="398" r:id="rId2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0C3D-F864-4D65-A935-346CF4037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EA98C-5376-4DEF-A16F-94775DC9B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29455-DDDA-4653-8921-5A2F437C4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149D2-8714-4B59-B36D-3AF64438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33E63-DA25-4612-A1F5-753A4516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592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1D79C-B0DA-4A76-BE41-345DC356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B1E7C-30D2-46BF-BEA2-1C8BECA11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BF2FC-F8F8-4D4A-B975-E00EFE68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B6E9C-4F83-416C-A5F9-9F924CAB7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D83E4-F5E3-463A-BB15-5CC46F8A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2953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ABC03-0A37-4387-86D6-049FB6EF7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7CCE0-7724-4BC6-91BC-5A462A5CA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A48E2-0083-4065-9C8A-A42AD85B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4F0C8-C4F8-48DE-AEE6-7BD8B72F5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61462-EDB8-4C60-98B9-8BA05F97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0929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2F8D4-75A1-4B44-9299-8677F1456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59B3A-2C4E-4493-8E57-513C6203E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4A228-A990-43E0-AB0F-ECA6D40EE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C67AB-864B-40B2-8B1F-920797CE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8F955-708E-40A2-A2D7-EAA59E0C4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8B90D-CCA9-4C7F-A4E9-3F55CE23F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0884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A0C3E-D162-450C-8CF9-398CBC7D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236A2-7209-4914-8352-5FBCB9FD4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511732-3F5E-4532-89BE-BEF095B29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AD86F2-6397-4864-959A-5FEEFF5B0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E211FB-4A8B-4801-905C-B84FC715FC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D9B685-3F20-4F28-8397-003F2A46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80D612-B169-4C94-95B3-CB81A77A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5EB5B3-6C94-48E0-82AF-ED4C96F0E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147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4EE2-9495-44AA-A679-33CF1610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9484C-7DC2-4E52-BBF3-53704950C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5F8A4-7601-4496-8AA0-E0D68FEC6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BA666-56CC-4208-BEE2-8B2682C8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136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489B15-F23F-40F0-B63E-404016480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AF1DBD-12DF-4434-9222-C7F431599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79926-5E07-4783-AF02-48730E3F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817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7D0B0-8059-4BD5-848A-4382FBABD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02E2B-2EFC-4EBD-B88C-5D4DB1309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E860B-1E91-4DEB-ABA8-9338AE6C6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CE8AE-D4FF-4A21-923B-5ACDFB3F3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0B14D-0F5F-40A1-95EC-0CE9F869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C9B31-7BFA-4E68-B940-BD72DFB2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431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6A426-2371-4A2B-B8A6-618FFF76A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1AE570-27B4-4C84-B4F2-C4D4BD8746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BCCB0-6BE4-4DBF-AC29-999899D80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B11E4-6CCC-4B61-AA76-E813620E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BC75C-4B5F-4A97-8E57-C8C67DFC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F94AD-F8C8-43E8-B447-774A743F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793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60CFB-C1BE-4D1B-AA48-E5F1F0E11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03FA9-AFD5-402C-80CA-4ED82522D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79CAA-466F-4A9D-8ADC-C5213AA1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6BB3C-E79E-49B2-BE1A-E0A36E845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3A29A-824A-44FE-9D8B-E5B7BB342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165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BE430-4598-4B32-A404-DF70D0355C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1A4FA-0497-4DBF-8A86-26FA2187E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9D839-7888-4EB3-9696-DF13F295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9B302-2668-4EB9-B515-70362413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B7E03-10F6-4C35-B422-1C208621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6327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740E25-2075-4825-BA02-7D4EB46D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63F5C-11F3-419B-9605-D0833160B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F1B4C-80FD-4E4D-8E5D-7D842B860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88743-EEBD-468A-A0C3-43E837CC1767}" type="datetimeFigureOut">
              <a:rPr lang="es-AR" smtClean="0"/>
              <a:t>16/11/2021</a:t>
            </a:fld>
            <a:endParaRPr lang="es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67E5B-9828-492C-8AC2-CD8F40C2F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1DF11-5F92-4B8A-B7CD-C7EFF65DB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23B11-3F41-440D-BF5C-4C7536A249C9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354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937" y="228600"/>
            <a:ext cx="9372600" cy="1143000"/>
          </a:xfrm>
        </p:spPr>
        <p:txBody>
          <a:bodyPr>
            <a:normAutofit/>
          </a:bodyPr>
          <a:lstStyle/>
          <a:p>
            <a:r>
              <a:rPr lang="es-AR" dirty="0" err="1"/>
              <a:t>Growing</a:t>
            </a:r>
            <a:r>
              <a:rPr lang="es-AR" dirty="0"/>
              <a:t> </a:t>
            </a:r>
            <a:r>
              <a:rPr lang="es-AR" dirty="0" err="1"/>
              <a:t>demand</a:t>
            </a:r>
            <a:r>
              <a:rPr lang="es-AR" dirty="0"/>
              <a:t> </a:t>
            </a:r>
            <a:r>
              <a:rPr lang="es-AR" dirty="0" err="1"/>
              <a:t>for</a:t>
            </a:r>
            <a:r>
              <a:rPr lang="es-AR" dirty="0"/>
              <a:t> </a:t>
            </a:r>
            <a:r>
              <a:rPr lang="es-AR" dirty="0" err="1"/>
              <a:t>climate</a:t>
            </a:r>
            <a:r>
              <a:rPr lang="es-AR" dirty="0"/>
              <a:t> </a:t>
            </a:r>
            <a:r>
              <a:rPr lang="es-AR" dirty="0" err="1"/>
              <a:t>information</a:t>
            </a:r>
            <a:endParaRPr lang="es-AR" dirty="0"/>
          </a:p>
        </p:txBody>
      </p:sp>
      <p:pic>
        <p:nvPicPr>
          <p:cNvPr id="1026" name="Picture 2" descr="http://blog.metservice.com/wp-content/uploads/2010/03/G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13" y="1348929"/>
            <a:ext cx="3487563" cy="220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39" y="3934983"/>
            <a:ext cx="3822928" cy="2771622"/>
          </a:xfrm>
          <a:prstGeom prst="rect">
            <a:avLst/>
          </a:prstGeom>
        </p:spPr>
      </p:pic>
      <p:pic>
        <p:nvPicPr>
          <p:cNvPr id="1028" name="Picture 4" descr="http://www.nasa.gov/centers/ames/images/content/460445main_ACD10-0095-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72" y="1348929"/>
            <a:ext cx="3284534" cy="218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nundacio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/>
          <a:stretch>
            <a:fillRect/>
          </a:stretch>
        </p:blipFill>
        <p:spPr bwMode="auto">
          <a:xfrm>
            <a:off x="4027567" y="3911630"/>
            <a:ext cx="1912436" cy="281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746E6F-2CBB-45B7-A8F0-5DC823EBA3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973" y="3927358"/>
            <a:ext cx="5010358" cy="2818327"/>
          </a:xfrm>
          <a:prstGeom prst="rect">
            <a:avLst/>
          </a:prstGeom>
        </p:spPr>
      </p:pic>
      <p:pic>
        <p:nvPicPr>
          <p:cNvPr id="1032" name="Picture 8" descr="http://perspectivesonafrica.files.wordpress.com/2012/10/ethiopian-famine-19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072" y="3927357"/>
            <a:ext cx="2139149" cy="281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284C41-2824-4C25-8663-692AAF88C4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9706" y="1348929"/>
            <a:ext cx="3913427" cy="220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679EA8-EB08-40AA-90F6-9270CFD21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789" y="154979"/>
            <a:ext cx="2794795" cy="24587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But… what is “climate information”?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05C932A-C2BE-4C3A-B1C0-9AF87D5D2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41" y="987229"/>
            <a:ext cx="8012500" cy="510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08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/>
              <a:t>What</a:t>
            </a:r>
            <a:r>
              <a:rPr lang="es-AR" dirty="0"/>
              <a:t> are </a:t>
            </a:r>
            <a:r>
              <a:rPr lang="es-AR" dirty="0" err="1"/>
              <a:t>climate</a:t>
            </a:r>
            <a:r>
              <a:rPr lang="es-AR" dirty="0"/>
              <a:t> </a:t>
            </a:r>
            <a:r>
              <a:rPr lang="es-AR" dirty="0" err="1"/>
              <a:t>services</a:t>
            </a:r>
            <a:r>
              <a:rPr lang="es-AR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106" y="1605356"/>
            <a:ext cx="8393561" cy="4940487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500" i="1" dirty="0">
                <a:solidFill>
                  <a:srgbClr val="444444"/>
                </a:solidFill>
              </a:rPr>
              <a:t>Climate services comprise </a:t>
            </a:r>
            <a:r>
              <a:rPr lang="en-US" sz="3500" i="1" dirty="0">
                <a:solidFill>
                  <a:schemeClr val="accent5">
                    <a:lumMod val="75000"/>
                  </a:schemeClr>
                </a:solidFill>
              </a:rPr>
              <a:t>scientific information and data</a:t>
            </a:r>
            <a:r>
              <a:rPr lang="en-US" sz="3500" i="1" dirty="0"/>
              <a:t> on the climate of the </a:t>
            </a:r>
            <a:r>
              <a:rPr lang="en-US" sz="3500" i="1" dirty="0">
                <a:solidFill>
                  <a:schemeClr val="accent5">
                    <a:lumMod val="75000"/>
                  </a:schemeClr>
                </a:solidFill>
              </a:rPr>
              <a:t>past, present and future, </a:t>
            </a:r>
            <a:r>
              <a:rPr lang="en-US" sz="3500" i="1" dirty="0"/>
              <a:t>as well as </a:t>
            </a:r>
            <a:r>
              <a:rPr lang="en-US" sz="3500" i="1" dirty="0">
                <a:solidFill>
                  <a:schemeClr val="accent5">
                    <a:lumMod val="75000"/>
                  </a:schemeClr>
                </a:solidFill>
              </a:rPr>
              <a:t>its consequences.</a:t>
            </a:r>
            <a:r>
              <a:rPr lang="en-US" sz="3500" i="1" dirty="0">
                <a:solidFill>
                  <a:srgbClr val="444444"/>
                </a:solidFill>
              </a:rPr>
              <a:t> These services </a:t>
            </a:r>
            <a:r>
              <a:rPr lang="en-US" sz="3500" i="1" dirty="0">
                <a:solidFill>
                  <a:schemeClr val="accent5">
                    <a:lumMod val="75000"/>
                  </a:schemeClr>
                </a:solidFill>
              </a:rPr>
              <a:t>serve as the basis for decision-making </a:t>
            </a:r>
            <a:r>
              <a:rPr lang="en-US" sz="3500" i="1" dirty="0">
                <a:solidFill>
                  <a:srgbClr val="444444"/>
                </a:solidFill>
              </a:rPr>
              <a:t>that takes account of climate issues. Climate services can help the government, political and business sectors and society to </a:t>
            </a:r>
            <a:r>
              <a:rPr lang="en-US" sz="3500" i="1" dirty="0">
                <a:solidFill>
                  <a:schemeClr val="accent5">
                    <a:lumMod val="75000"/>
                  </a:schemeClr>
                </a:solidFill>
              </a:rPr>
              <a:t>minimize climate-related risks, recognize opportunities and optimize benefits and costs.</a:t>
            </a:r>
          </a:p>
          <a:p>
            <a:pPr marL="0" indent="0">
              <a:lnSpc>
                <a:spcPct val="110000"/>
              </a:lnSpc>
              <a:buNone/>
            </a:pPr>
            <a:endParaRPr lang="en-US" i="1" dirty="0">
              <a:solidFill>
                <a:schemeClr val="accent2"/>
              </a:solidFill>
            </a:endParaRPr>
          </a:p>
          <a:p>
            <a:pPr marL="0" indent="0" algn="r">
              <a:lnSpc>
                <a:spcPct val="110000"/>
              </a:lnSpc>
              <a:buNone/>
            </a:pPr>
            <a:r>
              <a:rPr lang="en-US" sz="2600" i="1" dirty="0"/>
              <a:t>Swiss National Center for Climate Services</a:t>
            </a:r>
          </a:p>
          <a:p>
            <a:pPr marL="0" indent="0">
              <a:lnSpc>
                <a:spcPct val="110000"/>
              </a:lnSpc>
              <a:buNone/>
            </a:pPr>
            <a:endParaRPr lang="en-US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97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47D635-A2E4-4A9B-9348-A558987EA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568" y="0"/>
            <a:ext cx="5448863" cy="7708792"/>
          </a:xfrm>
        </p:spPr>
      </p:pic>
    </p:spTree>
    <p:extLst>
      <p:ext uri="{BB962C8B-B14F-4D97-AF65-F5344CB8AC3E}">
        <p14:creationId xmlns:p14="http://schemas.microsoft.com/office/powerpoint/2010/main" val="2200919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2010-3330-480C-9AAB-4D99FE46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s-A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52A6-90F5-41E5-B635-C80DE964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400" y="1614941"/>
            <a:ext cx="10142400" cy="4877934"/>
          </a:xfrm>
        </p:spPr>
        <p:txBody>
          <a:bodyPr/>
          <a:lstStyle/>
          <a:p>
            <a:r>
              <a:rPr lang="en-US" dirty="0"/>
              <a:t>Climate information that is </a:t>
            </a:r>
            <a:r>
              <a:rPr lang="en-US" i="1" dirty="0"/>
              <a:t>not used </a:t>
            </a:r>
            <a:r>
              <a:rPr lang="en-US" dirty="0"/>
              <a:t>has NO value (economic, social)</a:t>
            </a:r>
          </a:p>
          <a:p>
            <a:pPr lvl="1"/>
            <a:r>
              <a:rPr lang="en-US" dirty="0"/>
              <a:t>“used” -&gt; influence possible changes in decisions</a:t>
            </a:r>
          </a:p>
          <a:p>
            <a:r>
              <a:rPr lang="en-US" dirty="0"/>
              <a:t>Some conditions that enhance use of climate information?</a:t>
            </a:r>
          </a:p>
          <a:p>
            <a:pPr lvl="1"/>
            <a:r>
              <a:rPr lang="en-US" dirty="0"/>
              <a:t>There are “entry points” for info</a:t>
            </a:r>
          </a:p>
          <a:p>
            <a:pPr lvl="1"/>
            <a:r>
              <a:rPr lang="en-US" dirty="0"/>
              <a:t>Other decision contexts are considered  (e.g., economic, technological, cultural)</a:t>
            </a:r>
          </a:p>
          <a:p>
            <a:pPr lvl="1"/>
            <a:r>
              <a:rPr lang="en-US" dirty="0"/>
              <a:t>Relevant for decisions -&gt; fits needs</a:t>
            </a:r>
          </a:p>
          <a:p>
            <a:r>
              <a:rPr lang="en-US" dirty="0"/>
              <a:t>Main interest is on likely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impacts</a:t>
            </a:r>
          </a:p>
          <a:p>
            <a:pPr lvl="1"/>
            <a:r>
              <a:rPr lang="en-US" dirty="0"/>
              <a:t>Collaboration with sectoral experts is needed</a:t>
            </a:r>
          </a:p>
        </p:txBody>
      </p:sp>
    </p:spTree>
    <p:extLst>
      <p:ext uri="{BB962C8B-B14F-4D97-AF65-F5344CB8AC3E}">
        <p14:creationId xmlns:p14="http://schemas.microsoft.com/office/powerpoint/2010/main" val="3026078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5608D-0A8D-4884-9E4B-D7B72C83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755"/>
          </a:xfrm>
        </p:spPr>
        <p:txBody>
          <a:bodyPr/>
          <a:lstStyle/>
          <a:p>
            <a:r>
              <a:rPr lang="en-US" dirty="0"/>
              <a:t>Climate information value chain</a:t>
            </a:r>
            <a:endParaRPr lang="es-AR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6F44608F-CB03-44F3-A37F-DB6941308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756" y="1488440"/>
            <a:ext cx="9465406" cy="4886960"/>
          </a:xfr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62EB06E-DF4D-4108-84DD-6D832E0D922D}"/>
              </a:ext>
            </a:extLst>
          </p:cNvPr>
          <p:cNvGrpSpPr/>
          <p:nvPr/>
        </p:nvGrpSpPr>
        <p:grpSpPr>
          <a:xfrm>
            <a:off x="6832600" y="4495800"/>
            <a:ext cx="2171960" cy="1341120"/>
            <a:chOff x="4038600" y="2712720"/>
            <a:chExt cx="1686560" cy="10414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E47B2C7-38D2-4DBD-AC03-D574D7CB55FC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2712720"/>
              <a:ext cx="1686560" cy="104140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6817DDD-AE34-4DDF-8CC5-2D599C9B40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8600" y="2712720"/>
              <a:ext cx="1686560" cy="104140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32C1AE-676E-4573-A455-CBB256F80E02}"/>
              </a:ext>
            </a:extLst>
          </p:cNvPr>
          <p:cNvGrpSpPr/>
          <p:nvPr/>
        </p:nvGrpSpPr>
        <p:grpSpPr>
          <a:xfrm>
            <a:off x="9718041" y="4495800"/>
            <a:ext cx="1158240" cy="1280160"/>
            <a:chOff x="4038600" y="2712720"/>
            <a:chExt cx="1686560" cy="10414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0A68D46-6B78-4386-9FFC-8606907F8680}"/>
                </a:ext>
              </a:extLst>
            </p:cNvPr>
            <p:cNvCxnSpPr>
              <a:cxnSpLocks/>
            </p:cNvCxnSpPr>
            <p:nvPr/>
          </p:nvCxnSpPr>
          <p:spPr>
            <a:xfrm>
              <a:off x="4038600" y="2712720"/>
              <a:ext cx="1686560" cy="1041400"/>
            </a:xfrm>
            <a:prstGeom prst="line">
              <a:avLst/>
            </a:prstGeom>
            <a:ln w="76200">
              <a:solidFill>
                <a:srgbClr val="C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5EC3B4-FF46-4CE2-84DD-6CC51AE38A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8600" y="2712720"/>
              <a:ext cx="1686560" cy="1041400"/>
            </a:xfrm>
            <a:prstGeom prst="line">
              <a:avLst/>
            </a:prstGeom>
            <a:ln w="76200">
              <a:solidFill>
                <a:srgbClr val="C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435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2010-3330-480C-9AAB-4D99FE46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s-A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52A6-90F5-41E5-B635-C80DE964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040" y="1815465"/>
            <a:ext cx="904748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Climate information that is 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not used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has NO value (economic, social)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“used” -&gt; influence possible changes in decisions</a:t>
            </a:r>
          </a:p>
          <a:p>
            <a:r>
              <a:rPr lang="en-US" dirty="0"/>
              <a:t>Some conditions that enhance use of climate information?</a:t>
            </a:r>
          </a:p>
          <a:p>
            <a:pPr lvl="1"/>
            <a:r>
              <a:rPr lang="en-US" dirty="0"/>
              <a:t>There are “entry points” for information</a:t>
            </a:r>
          </a:p>
          <a:p>
            <a:pPr lvl="1"/>
            <a:r>
              <a:rPr lang="en-US" dirty="0"/>
              <a:t>Do not ignore other decision contexts (e.g., economic, technological, cultural)</a:t>
            </a:r>
          </a:p>
          <a:p>
            <a:pPr lvl="1"/>
            <a:r>
              <a:rPr lang="en-US" dirty="0"/>
              <a:t>Relevant for decisions -&gt; fits needs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Main interest is on likely 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impacts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Collaboration with sectoral experts is needed</a:t>
            </a:r>
          </a:p>
          <a:p>
            <a:pPr lvl="1"/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4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851C961-58E1-4FEA-B7EB-47150EBE6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AR" dirty="0"/>
              <a:t>“Entry points” for climate information</a:t>
            </a:r>
          </a:p>
        </p:txBody>
      </p:sp>
      <p:sp>
        <p:nvSpPr>
          <p:cNvPr id="26645" name="Text Box 21">
            <a:extLst>
              <a:ext uri="{FF2B5EF4-FFF2-40B4-BE49-F238E27FC236}">
                <a16:creationId xmlns:a16="http://schemas.microsoft.com/office/drawing/2014/main" id="{04CF940C-37A3-4AB7-820E-2D95DA9FE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4555" y="1752601"/>
            <a:ext cx="152157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s-AR" sz="2400">
                <a:latin typeface="Arial" panose="020B0604020202020204" pitchFamily="34" charset="0"/>
              </a:rPr>
              <a:t>Land</a:t>
            </a:r>
          </a:p>
          <a:p>
            <a:pPr algn="ctr" eaLnBrk="1" hangingPunct="1"/>
            <a:r>
              <a:rPr lang="en-US" altLang="es-AR" sz="2400">
                <a:latin typeface="Arial" panose="020B0604020202020204" pitchFamily="34" charset="0"/>
              </a:rPr>
              <a:t>Allocation</a:t>
            </a:r>
          </a:p>
        </p:txBody>
      </p:sp>
      <p:sp>
        <p:nvSpPr>
          <p:cNvPr id="26646" name="Text Box 22">
            <a:extLst>
              <a:ext uri="{FF2B5EF4-FFF2-40B4-BE49-F238E27FC236}">
                <a16:creationId xmlns:a16="http://schemas.microsoft.com/office/drawing/2014/main" id="{EFC4B927-CC27-4FAB-91D1-4F22497C2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878" y="1752600"/>
            <a:ext cx="201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s-AR" sz="2400">
                <a:latin typeface="Arial" panose="020B0604020202020204" pitchFamily="34" charset="0"/>
              </a:rPr>
              <a:t>Planting Date</a:t>
            </a:r>
          </a:p>
        </p:txBody>
      </p:sp>
      <p:sp>
        <p:nvSpPr>
          <p:cNvPr id="26647" name="Text Box 23">
            <a:extLst>
              <a:ext uri="{FF2B5EF4-FFF2-40B4-BE49-F238E27FC236}">
                <a16:creationId xmlns:a16="http://schemas.microsoft.com/office/drawing/2014/main" id="{C907F058-7CBD-45E6-A598-A7A7724E2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6400" y="1752601"/>
            <a:ext cx="176041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s-AR" sz="2400">
                <a:latin typeface="Arial" panose="020B0604020202020204" pitchFamily="34" charset="0"/>
              </a:rPr>
              <a:t>Fertilization</a:t>
            </a:r>
          </a:p>
          <a:p>
            <a:pPr algn="ctr" eaLnBrk="1" hangingPunct="1"/>
            <a:r>
              <a:rPr lang="en-US" altLang="es-AR" sz="2400">
                <a:latin typeface="Arial" panose="020B0604020202020204" pitchFamily="34" charset="0"/>
              </a:rPr>
              <a:t>Rate</a:t>
            </a:r>
          </a:p>
        </p:txBody>
      </p:sp>
      <p:grpSp>
        <p:nvGrpSpPr>
          <p:cNvPr id="26671" name="Group 47">
            <a:extLst>
              <a:ext uri="{FF2B5EF4-FFF2-40B4-BE49-F238E27FC236}">
                <a16:creationId xmlns:a16="http://schemas.microsoft.com/office/drawing/2014/main" id="{AA5470ED-D823-4228-B104-BECC9EF9FFDA}"/>
              </a:ext>
            </a:extLst>
          </p:cNvPr>
          <p:cNvGrpSpPr>
            <a:grpSpLocks/>
          </p:cNvGrpSpPr>
          <p:nvPr/>
        </p:nvGrpSpPr>
        <p:grpSpPr bwMode="auto">
          <a:xfrm>
            <a:off x="3127877" y="2286000"/>
            <a:ext cx="8534400" cy="4038600"/>
            <a:chOff x="288" y="1632"/>
            <a:chExt cx="5376" cy="2544"/>
          </a:xfrm>
        </p:grpSpPr>
        <p:sp>
          <p:nvSpPr>
            <p:cNvPr id="26635" name="Line 11">
              <a:extLst>
                <a:ext uri="{FF2B5EF4-FFF2-40B4-BE49-F238E27FC236}">
                  <a16:creationId xmlns:a16="http://schemas.microsoft.com/office/drawing/2014/main" id="{C19604EA-6543-4C95-82DC-FF9803F40A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2832"/>
              <a:ext cx="52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36" name="Line 12">
              <a:extLst>
                <a:ext uri="{FF2B5EF4-FFF2-40B4-BE49-F238E27FC236}">
                  <a16:creationId xmlns:a16="http://schemas.microsoft.com/office/drawing/2014/main" id="{7200E633-6DDB-430D-9F0F-468C889BBB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" y="3312"/>
              <a:ext cx="576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29" name="Rectangle 5">
              <a:extLst>
                <a:ext uri="{FF2B5EF4-FFF2-40B4-BE49-F238E27FC236}">
                  <a16:creationId xmlns:a16="http://schemas.microsoft.com/office/drawing/2014/main" id="{E1D7EEC0-2C2E-40FA-BF23-5EB6A2A6F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592"/>
              <a:ext cx="816" cy="4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s-AR" sz="2400" b="1" dirty="0">
                  <a:latin typeface="Arial" panose="020B0604020202020204" pitchFamily="34" charset="0"/>
                </a:rPr>
                <a:t>Maize</a:t>
              </a:r>
            </a:p>
          </p:txBody>
        </p:sp>
        <p:sp>
          <p:nvSpPr>
            <p:cNvPr id="26630" name="Rectangle 6">
              <a:extLst>
                <a:ext uri="{FF2B5EF4-FFF2-40B4-BE49-F238E27FC236}">
                  <a16:creationId xmlns:a16="http://schemas.microsoft.com/office/drawing/2014/main" id="{0161B7F2-A531-4FF5-8C1B-833C2F629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600"/>
              <a:ext cx="816" cy="4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s-AR" sz="2400" dirty="0">
                  <a:latin typeface="Arial" panose="020B0604020202020204" pitchFamily="34" charset="0"/>
                </a:rPr>
                <a:t>Soybean</a:t>
              </a:r>
            </a:p>
          </p:txBody>
        </p:sp>
        <p:sp>
          <p:nvSpPr>
            <p:cNvPr id="26631" name="Rectangle 7">
              <a:extLst>
                <a:ext uri="{FF2B5EF4-FFF2-40B4-BE49-F238E27FC236}">
                  <a16:creationId xmlns:a16="http://schemas.microsoft.com/office/drawing/2014/main" id="{94E9DEA6-ECE1-43EA-948A-2628C0A07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256"/>
              <a:ext cx="1248" cy="4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s-AR" b="1" dirty="0">
                  <a:latin typeface="Arial" panose="020B0604020202020204" pitchFamily="34" charset="0"/>
                </a:rPr>
                <a:t>Early</a:t>
              </a:r>
            </a:p>
            <a:p>
              <a:pPr algn="ctr" eaLnBrk="1" hangingPunct="1"/>
              <a:r>
                <a:rPr lang="en-US" altLang="es-AR" b="1" dirty="0">
                  <a:latin typeface="Arial" panose="020B0604020202020204" pitchFamily="34" charset="0"/>
                </a:rPr>
                <a:t>Planting</a:t>
              </a:r>
            </a:p>
          </p:txBody>
        </p:sp>
        <p:sp>
          <p:nvSpPr>
            <p:cNvPr id="26632" name="Rectangle 8">
              <a:extLst>
                <a:ext uri="{FF2B5EF4-FFF2-40B4-BE49-F238E27FC236}">
                  <a16:creationId xmlns:a16="http://schemas.microsoft.com/office/drawing/2014/main" id="{0F9D1BE1-9071-4DDF-AD2E-947250554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832"/>
              <a:ext cx="1248" cy="4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s-AR" b="1" dirty="0">
                  <a:latin typeface="Arial" panose="020B0604020202020204" pitchFamily="34" charset="0"/>
                </a:rPr>
                <a:t>Late</a:t>
              </a:r>
            </a:p>
            <a:p>
              <a:pPr algn="ctr" eaLnBrk="1" hangingPunct="1"/>
              <a:r>
                <a:rPr lang="en-US" altLang="es-AR" b="1" dirty="0">
                  <a:latin typeface="Arial" panose="020B0604020202020204" pitchFamily="34" charset="0"/>
                </a:rPr>
                <a:t>Planting</a:t>
              </a:r>
              <a:endParaRPr lang="en-US" altLang="es-AR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3" name="Rectangle 9">
              <a:extLst>
                <a:ext uri="{FF2B5EF4-FFF2-40B4-BE49-F238E27FC236}">
                  <a16:creationId xmlns:a16="http://schemas.microsoft.com/office/drawing/2014/main" id="{75B8EB1A-DE6E-44CE-B895-587401DD9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920"/>
              <a:ext cx="1248" cy="4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s-AR" dirty="0">
                  <a:latin typeface="Arial" panose="020B0604020202020204" pitchFamily="34" charset="0"/>
                </a:rPr>
                <a:t>High Fertilization</a:t>
              </a:r>
            </a:p>
          </p:txBody>
        </p:sp>
        <p:sp>
          <p:nvSpPr>
            <p:cNvPr id="26634" name="Rectangle 10">
              <a:extLst>
                <a:ext uri="{FF2B5EF4-FFF2-40B4-BE49-F238E27FC236}">
                  <a16:creationId xmlns:a16="http://schemas.microsoft.com/office/drawing/2014/main" id="{D4FFE2C6-B31A-4447-A716-511093B28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496"/>
              <a:ext cx="1248" cy="4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r>
                <a:rPr lang="en-US" altLang="es-AR">
                  <a:latin typeface="Arial" panose="020B0604020202020204" pitchFamily="34" charset="0"/>
                </a:rPr>
                <a:t>Low Fertilization</a:t>
              </a:r>
              <a:endParaRPr lang="en-US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7" name="Line 13">
              <a:extLst>
                <a:ext uri="{FF2B5EF4-FFF2-40B4-BE49-F238E27FC236}">
                  <a16:creationId xmlns:a16="http://schemas.microsoft.com/office/drawing/2014/main" id="{9E4ECB3D-7832-485E-A159-B55E7909F0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2496"/>
              <a:ext cx="48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38" name="Line 14">
              <a:extLst>
                <a:ext uri="{FF2B5EF4-FFF2-40B4-BE49-F238E27FC236}">
                  <a16:creationId xmlns:a16="http://schemas.microsoft.com/office/drawing/2014/main" id="{A75EB6B6-D983-4CDB-B954-7FA06DD881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36" y="2832"/>
              <a:ext cx="48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39" name="Line 15">
              <a:extLst>
                <a:ext uri="{FF2B5EF4-FFF2-40B4-BE49-F238E27FC236}">
                  <a16:creationId xmlns:a16="http://schemas.microsoft.com/office/drawing/2014/main" id="{1288BC9A-FC5A-42EB-B7A1-6BF880B672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2160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40" name="Line 16">
              <a:extLst>
                <a:ext uri="{FF2B5EF4-FFF2-40B4-BE49-F238E27FC236}">
                  <a16:creationId xmlns:a16="http://schemas.microsoft.com/office/drawing/2014/main" id="{168B323E-E453-401F-91EA-7C04997C87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64" y="2448"/>
              <a:ext cx="38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41" name="Line 17">
              <a:extLst>
                <a:ext uri="{FF2B5EF4-FFF2-40B4-BE49-F238E27FC236}">
                  <a16:creationId xmlns:a16="http://schemas.microsoft.com/office/drawing/2014/main" id="{862FDE40-26D2-4346-86E6-6B87FB8C62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4" y="3504"/>
              <a:ext cx="48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42" name="Line 18">
              <a:extLst>
                <a:ext uri="{FF2B5EF4-FFF2-40B4-BE49-F238E27FC236}">
                  <a16:creationId xmlns:a16="http://schemas.microsoft.com/office/drawing/2014/main" id="{9B9F0E27-2B2F-4368-BD8C-A644C0AEC4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84" y="3840"/>
              <a:ext cx="48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43" name="Text Box 19">
              <a:extLst>
                <a:ext uri="{FF2B5EF4-FFF2-40B4-BE49-F238E27FC236}">
                  <a16:creationId xmlns:a16="http://schemas.microsoft.com/office/drawing/2014/main" id="{873956E4-62D5-4FFD-BDA5-A514FAF62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312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6644" name="Text Box 20">
              <a:extLst>
                <a:ext uri="{FF2B5EF4-FFF2-40B4-BE49-F238E27FC236}">
                  <a16:creationId xmlns:a16="http://schemas.microsoft.com/office/drawing/2014/main" id="{8E149FA2-F2D8-4C14-A651-C5513C844D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88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6666" name="Line 42">
              <a:extLst>
                <a:ext uri="{FF2B5EF4-FFF2-40B4-BE49-F238E27FC236}">
                  <a16:creationId xmlns:a16="http://schemas.microsoft.com/office/drawing/2014/main" id="{CA8C9314-0B60-41C1-AED2-806E0A2BFB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44" y="182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67" name="Line 43">
              <a:extLst>
                <a:ext uri="{FF2B5EF4-FFF2-40B4-BE49-F238E27FC236}">
                  <a16:creationId xmlns:a16="http://schemas.microsoft.com/office/drawing/2014/main" id="{B0BA5073-8E54-4F69-B518-A5013EE412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44" y="2112"/>
              <a:ext cx="38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6668" name="Text Box 44">
              <a:extLst>
                <a:ext uri="{FF2B5EF4-FFF2-40B4-BE49-F238E27FC236}">
                  <a16:creationId xmlns:a16="http://schemas.microsoft.com/office/drawing/2014/main" id="{1E4BC8BA-62CF-414F-A0C5-D37CFB5AF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6" y="1632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6669" name="Text Box 45">
              <a:extLst>
                <a:ext uri="{FF2B5EF4-FFF2-40B4-BE49-F238E27FC236}">
                  <a16:creationId xmlns:a16="http://schemas.microsoft.com/office/drawing/2014/main" id="{5B93316B-958F-4071-8DAA-0A4F502D37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6" y="220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</p:grpSp>
      <p:grpSp>
        <p:nvGrpSpPr>
          <p:cNvPr id="29" name="Group 15">
            <a:extLst>
              <a:ext uri="{FF2B5EF4-FFF2-40B4-BE49-F238E27FC236}">
                <a16:creationId xmlns:a16="http://schemas.microsoft.com/office/drawing/2014/main" id="{2C47D096-7D8B-4E64-A187-52B7B5C31C1C}"/>
              </a:ext>
            </a:extLst>
          </p:cNvPr>
          <p:cNvGrpSpPr>
            <a:grpSpLocks/>
          </p:cNvGrpSpPr>
          <p:nvPr/>
        </p:nvGrpSpPr>
        <p:grpSpPr bwMode="auto">
          <a:xfrm>
            <a:off x="3822600" y="5278121"/>
            <a:ext cx="1362677" cy="887388"/>
            <a:chOff x="838200" y="3186113"/>
            <a:chExt cx="2362200" cy="1538287"/>
          </a:xfrm>
        </p:grpSpPr>
        <p:pic>
          <p:nvPicPr>
            <p:cNvPr id="30" name="Picture 16" descr="soybean3">
              <a:extLst>
                <a:ext uri="{FF2B5EF4-FFF2-40B4-BE49-F238E27FC236}">
                  <a16:creationId xmlns:a16="http://schemas.microsoft.com/office/drawing/2014/main" id="{F151965B-BED4-4C7A-9CA1-E44D0123AD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8200" y="3186113"/>
              <a:ext cx="2362200" cy="1538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BF252C80-351A-48F8-BEA3-BF86BDA51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6110" y="3582389"/>
              <a:ext cx="2226379" cy="693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rgbClr val="FFFF00"/>
                  </a:solidFill>
                  <a:latin typeface="Tahoma" pitchFamily="34" charset="0"/>
                </a:rPr>
                <a:t>Soybean</a:t>
              </a:r>
            </a:p>
          </p:txBody>
        </p:sp>
      </p:grpSp>
      <p:grpSp>
        <p:nvGrpSpPr>
          <p:cNvPr id="32" name="Group 18">
            <a:extLst>
              <a:ext uri="{FF2B5EF4-FFF2-40B4-BE49-F238E27FC236}">
                <a16:creationId xmlns:a16="http://schemas.microsoft.com/office/drawing/2014/main" id="{3A57DE7D-0DD7-4AF9-9702-7141D22238A4}"/>
              </a:ext>
            </a:extLst>
          </p:cNvPr>
          <p:cNvGrpSpPr>
            <a:grpSpLocks/>
          </p:cNvGrpSpPr>
          <p:nvPr/>
        </p:nvGrpSpPr>
        <p:grpSpPr bwMode="auto">
          <a:xfrm>
            <a:off x="3813677" y="3778847"/>
            <a:ext cx="1355837" cy="830997"/>
            <a:chOff x="4032191" y="4297168"/>
            <a:chExt cx="2362200" cy="1447800"/>
          </a:xfrm>
        </p:grpSpPr>
        <p:pic>
          <p:nvPicPr>
            <p:cNvPr id="33" name="Picture 1" descr="D:\ENSO\Text\Pictures\maize3.jpg">
              <a:extLst>
                <a:ext uri="{FF2B5EF4-FFF2-40B4-BE49-F238E27FC236}">
                  <a16:creationId xmlns:a16="http://schemas.microsoft.com/office/drawing/2014/main" id="{5378DD0A-5C06-4248-9C92-4EB6BB15A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lum bright="-10000"/>
            </a:blip>
            <a:srcRect t="15457"/>
            <a:stretch>
              <a:fillRect/>
            </a:stretch>
          </p:blipFill>
          <p:spPr bwMode="auto">
            <a:xfrm>
              <a:off x="4032191" y="4297168"/>
              <a:ext cx="2362200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EE83BC12-1891-4149-BA30-F398FE01CB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5803" y="4743280"/>
              <a:ext cx="1293664" cy="555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b="1" dirty="0">
                  <a:solidFill>
                    <a:srgbClr val="FFFF00"/>
                  </a:solidFill>
                  <a:latin typeface="Tahoma" pitchFamily="34" charset="0"/>
                </a:rPr>
                <a:t>Maize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D3A4265-C715-4728-A797-30710CF9657E}"/>
              </a:ext>
            </a:extLst>
          </p:cNvPr>
          <p:cNvSpPr txBox="1"/>
          <p:nvPr/>
        </p:nvSpPr>
        <p:spPr>
          <a:xfrm>
            <a:off x="188024" y="1725850"/>
            <a:ext cx="2847778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Decision stages in an extensive cropping system in Argentina</a:t>
            </a:r>
            <a:endParaRPr lang="es-A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9A20B1E-8F64-437A-B9E7-C333E2C12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65108"/>
          </a:xfrm>
        </p:spPr>
        <p:txBody>
          <a:bodyPr/>
          <a:lstStyle/>
          <a:p>
            <a:r>
              <a:rPr lang="en-US" altLang="es-AR" dirty="0"/>
              <a:t>Interactions between decisions and climate</a:t>
            </a:r>
          </a:p>
        </p:txBody>
      </p:sp>
      <p:grpSp>
        <p:nvGrpSpPr>
          <p:cNvPr id="28716" name="Group 44">
            <a:extLst>
              <a:ext uri="{FF2B5EF4-FFF2-40B4-BE49-F238E27FC236}">
                <a16:creationId xmlns:a16="http://schemas.microsoft.com/office/drawing/2014/main" id="{FC88B749-1FA8-439D-908D-4B7C4D398585}"/>
              </a:ext>
            </a:extLst>
          </p:cNvPr>
          <p:cNvGrpSpPr>
            <a:grpSpLocks/>
          </p:cNvGrpSpPr>
          <p:nvPr/>
        </p:nvGrpSpPr>
        <p:grpSpPr bwMode="auto">
          <a:xfrm>
            <a:off x="8528050" y="1295401"/>
            <a:ext cx="2139950" cy="1204913"/>
            <a:chOff x="3816" y="1065"/>
            <a:chExt cx="1348" cy="759"/>
          </a:xfrm>
        </p:grpSpPr>
        <p:grpSp>
          <p:nvGrpSpPr>
            <p:cNvPr id="28693" name="Group 21">
              <a:extLst>
                <a:ext uri="{FF2B5EF4-FFF2-40B4-BE49-F238E27FC236}">
                  <a16:creationId xmlns:a16="http://schemas.microsoft.com/office/drawing/2014/main" id="{32623DF2-147F-406D-B230-EB1DF15E1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065"/>
              <a:ext cx="1200" cy="480"/>
              <a:chOff x="1692" y="3024"/>
              <a:chExt cx="1188" cy="1008"/>
            </a:xfrm>
          </p:grpSpPr>
          <p:sp>
            <p:nvSpPr>
              <p:cNvPr id="28694" name="Rectangle 22">
                <a:extLst>
                  <a:ext uri="{FF2B5EF4-FFF2-40B4-BE49-F238E27FC236}">
                    <a16:creationId xmlns:a16="http://schemas.microsoft.com/office/drawing/2014/main" id="{453DC645-1CA0-436F-801C-B01B1B66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3429"/>
                <a:ext cx="132" cy="6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5" name="Rectangle 23">
                <a:extLst>
                  <a:ext uri="{FF2B5EF4-FFF2-40B4-BE49-F238E27FC236}">
                    <a16:creationId xmlns:a16="http://schemas.microsoft.com/office/drawing/2014/main" id="{F320D40C-F212-4093-882F-0EE29C59D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264"/>
                <a:ext cx="132" cy="76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6" name="Rectangle 24">
                <a:extLst>
                  <a:ext uri="{FF2B5EF4-FFF2-40B4-BE49-F238E27FC236}">
                    <a16:creationId xmlns:a16="http://schemas.microsoft.com/office/drawing/2014/main" id="{9B317A3F-C50D-4124-A2FD-523436B4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0" y="3264"/>
                <a:ext cx="132" cy="76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7" name="Rectangle 25">
                <a:extLst>
                  <a:ext uri="{FF2B5EF4-FFF2-40B4-BE49-F238E27FC236}">
                    <a16:creationId xmlns:a16="http://schemas.microsoft.com/office/drawing/2014/main" id="{CDD601BA-E606-479E-BB53-E0CB372DE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3429"/>
                <a:ext cx="132" cy="6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8" name="Rectangle 26">
                <a:extLst>
                  <a:ext uri="{FF2B5EF4-FFF2-40B4-BE49-F238E27FC236}">
                    <a16:creationId xmlns:a16="http://schemas.microsoft.com/office/drawing/2014/main" id="{F95C9FC9-4F62-4F6A-8527-40647EFB3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4" y="3593"/>
                <a:ext cx="132" cy="4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9" name="Rectangle 27">
                <a:extLst>
                  <a:ext uri="{FF2B5EF4-FFF2-40B4-BE49-F238E27FC236}">
                    <a16:creationId xmlns:a16="http://schemas.microsoft.com/office/drawing/2014/main" id="{53902772-FFD2-4A15-9A91-BD31F0D90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6" y="3703"/>
                <a:ext cx="132" cy="32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0" name="Rectangle 28">
                <a:extLst>
                  <a:ext uri="{FF2B5EF4-FFF2-40B4-BE49-F238E27FC236}">
                    <a16:creationId xmlns:a16="http://schemas.microsoft.com/office/drawing/2014/main" id="{B1E4C0AB-83BE-4290-9A5B-AA6781204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813"/>
                <a:ext cx="132" cy="21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1" name="Rectangle 29">
                <a:extLst>
                  <a:ext uri="{FF2B5EF4-FFF2-40B4-BE49-F238E27FC236}">
                    <a16:creationId xmlns:a16="http://schemas.microsoft.com/office/drawing/2014/main" id="{30780561-0245-4A5E-964F-E6C0EEB59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2" y="3703"/>
                <a:ext cx="132" cy="32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2" name="Rectangle 30">
                <a:extLst>
                  <a:ext uri="{FF2B5EF4-FFF2-40B4-BE49-F238E27FC236}">
                    <a16:creationId xmlns:a16="http://schemas.microsoft.com/office/drawing/2014/main" id="{43C815E8-37E6-41D4-A93F-7A79CEED2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8" y="3024"/>
                <a:ext cx="132" cy="100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sp>
          <p:nvSpPr>
            <p:cNvPr id="28704" name="Text Box 32">
              <a:extLst>
                <a:ext uri="{FF2B5EF4-FFF2-40B4-BE49-F238E27FC236}">
                  <a16:creationId xmlns:a16="http://schemas.microsoft.com/office/drawing/2014/main" id="{54131321-C114-4247-9A02-208CE9896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6" y="1593"/>
              <a:ext cx="13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s-AR">
                  <a:latin typeface="Arial" panose="020B0604020202020204" pitchFamily="34" charset="0"/>
                </a:rPr>
                <a:t>Climate Scenario A</a:t>
              </a:r>
              <a:endParaRPr lang="en-US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18" name="Group 46">
            <a:extLst>
              <a:ext uri="{FF2B5EF4-FFF2-40B4-BE49-F238E27FC236}">
                <a16:creationId xmlns:a16="http://schemas.microsoft.com/office/drawing/2014/main" id="{91DE0C32-EF27-47A1-8B7E-A3DEFD3EECD9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362200"/>
            <a:ext cx="5105400" cy="3386138"/>
            <a:chOff x="288" y="1680"/>
            <a:chExt cx="3216" cy="2133"/>
          </a:xfrm>
        </p:grpSpPr>
        <p:sp>
          <p:nvSpPr>
            <p:cNvPr id="28677" name="Rectangle 5">
              <a:extLst>
                <a:ext uri="{FF2B5EF4-FFF2-40B4-BE49-F238E27FC236}">
                  <a16:creationId xmlns:a16="http://schemas.microsoft.com/office/drawing/2014/main" id="{7A85E8F3-3FBA-49EC-BE19-EE591532A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436"/>
              <a:ext cx="491" cy="4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 sz="2400">
                <a:latin typeface="Arial" panose="020B0604020202020204" pitchFamily="34" charset="0"/>
              </a:endParaRPr>
            </a:p>
          </p:txBody>
        </p:sp>
        <p:sp>
          <p:nvSpPr>
            <p:cNvPr id="28678" name="Rectangle 6">
              <a:extLst>
                <a:ext uri="{FF2B5EF4-FFF2-40B4-BE49-F238E27FC236}">
                  <a16:creationId xmlns:a16="http://schemas.microsoft.com/office/drawing/2014/main" id="{0C139585-2877-4422-8D32-9E2DF44BA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" y="3282"/>
              <a:ext cx="491" cy="4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 sz="2400">
                <a:latin typeface="Arial" panose="020B0604020202020204" pitchFamily="34" charset="0"/>
              </a:endParaRPr>
            </a:p>
          </p:txBody>
        </p:sp>
        <p:sp>
          <p:nvSpPr>
            <p:cNvPr id="28679" name="Rectangle 7">
              <a:extLst>
                <a:ext uri="{FF2B5EF4-FFF2-40B4-BE49-F238E27FC236}">
                  <a16:creationId xmlns:a16="http://schemas.microsoft.com/office/drawing/2014/main" id="{B0554DE4-3AD9-4BB7-A69E-8E1AB3FE3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154"/>
              <a:ext cx="751" cy="3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</a:endParaRPr>
            </a:p>
          </p:txBody>
        </p:sp>
        <p:sp>
          <p:nvSpPr>
            <p:cNvPr id="28680" name="Rectangle 8">
              <a:extLst>
                <a:ext uri="{FF2B5EF4-FFF2-40B4-BE49-F238E27FC236}">
                  <a16:creationId xmlns:a16="http://schemas.microsoft.com/office/drawing/2014/main" id="{F02DE7AA-838A-405A-8509-80E33811D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638"/>
              <a:ext cx="751" cy="36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81" name="Rectangle 9">
              <a:extLst>
                <a:ext uri="{FF2B5EF4-FFF2-40B4-BE49-F238E27FC236}">
                  <a16:creationId xmlns:a16="http://schemas.microsoft.com/office/drawing/2014/main" id="{26132E4A-E78D-4759-974B-DA76FCBF6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872"/>
              <a:ext cx="751" cy="3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</a:endParaRPr>
            </a:p>
          </p:txBody>
        </p:sp>
        <p:sp>
          <p:nvSpPr>
            <p:cNvPr id="28682" name="Rectangle 10">
              <a:extLst>
                <a:ext uri="{FF2B5EF4-FFF2-40B4-BE49-F238E27FC236}">
                  <a16:creationId xmlns:a16="http://schemas.microsoft.com/office/drawing/2014/main" id="{57994533-077A-499C-BB81-AF849A8D3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356"/>
              <a:ext cx="751" cy="36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83" name="Line 11">
              <a:extLst>
                <a:ext uri="{FF2B5EF4-FFF2-40B4-BE49-F238E27FC236}">
                  <a16:creationId xmlns:a16="http://schemas.microsoft.com/office/drawing/2014/main" id="{F460AE9E-5731-430C-8CBD-8DFB900916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2638"/>
              <a:ext cx="318" cy="40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4" name="Line 12">
              <a:extLst>
                <a:ext uri="{FF2B5EF4-FFF2-40B4-BE49-F238E27FC236}">
                  <a16:creationId xmlns:a16="http://schemas.microsoft.com/office/drawing/2014/main" id="{32BD0F2A-27FD-4500-BEF5-CBCFE66451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" y="3041"/>
              <a:ext cx="347" cy="4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5" name="Line 13">
              <a:extLst>
                <a:ext uri="{FF2B5EF4-FFF2-40B4-BE49-F238E27FC236}">
                  <a16:creationId xmlns:a16="http://schemas.microsoft.com/office/drawing/2014/main" id="{B7FB64DD-EE51-4261-BB50-FC438BD1F6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97" y="2356"/>
              <a:ext cx="289" cy="28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6" name="Line 14">
              <a:extLst>
                <a:ext uri="{FF2B5EF4-FFF2-40B4-BE49-F238E27FC236}">
                  <a16:creationId xmlns:a16="http://schemas.microsoft.com/office/drawing/2014/main" id="{D344B074-A90D-4A61-892F-1AE986C130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97" y="2638"/>
              <a:ext cx="289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7" name="Line 15">
              <a:extLst>
                <a:ext uri="{FF2B5EF4-FFF2-40B4-BE49-F238E27FC236}">
                  <a16:creationId xmlns:a16="http://schemas.microsoft.com/office/drawing/2014/main" id="{C50B2081-0479-49E8-9646-810BA77826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7" y="2073"/>
              <a:ext cx="232" cy="24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8" name="Line 16">
              <a:extLst>
                <a:ext uri="{FF2B5EF4-FFF2-40B4-BE49-F238E27FC236}">
                  <a16:creationId xmlns:a16="http://schemas.microsoft.com/office/drawing/2014/main" id="{4605B8D0-F11D-4745-98EB-ECE73C5A35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37" y="2315"/>
              <a:ext cx="232" cy="2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9" name="Line 17">
              <a:extLst>
                <a:ext uri="{FF2B5EF4-FFF2-40B4-BE49-F238E27FC236}">
                  <a16:creationId xmlns:a16="http://schemas.microsoft.com/office/drawing/2014/main" id="{AB79C344-091A-4D0E-AF0A-E5DFF79AC2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6" y="3202"/>
              <a:ext cx="289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90" name="Line 18">
              <a:extLst>
                <a:ext uri="{FF2B5EF4-FFF2-40B4-BE49-F238E27FC236}">
                  <a16:creationId xmlns:a16="http://schemas.microsoft.com/office/drawing/2014/main" id="{C1F8536E-E752-4857-AB17-3397904A86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26" y="3484"/>
              <a:ext cx="289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91" name="Text Box 19">
              <a:extLst>
                <a:ext uri="{FF2B5EF4-FFF2-40B4-BE49-F238E27FC236}">
                  <a16:creationId xmlns:a16="http://schemas.microsoft.com/office/drawing/2014/main" id="{D1D047DD-C867-4AA8-8F71-62A79ED68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3" y="3041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8692" name="Text Box 20">
              <a:extLst>
                <a:ext uri="{FF2B5EF4-FFF2-40B4-BE49-F238E27FC236}">
                  <a16:creationId xmlns:a16="http://schemas.microsoft.com/office/drawing/2014/main" id="{95F1BB86-5019-4A35-BECC-1551526B4D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3" y="3525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8703" name="AutoShape 31">
              <a:extLst>
                <a:ext uri="{FF2B5EF4-FFF2-40B4-BE49-F238E27FC236}">
                  <a16:creationId xmlns:a16="http://schemas.microsoft.com/office/drawing/2014/main" id="{90557947-0E0E-4871-A7A6-12FF2482EB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01081">
              <a:off x="3216" y="1728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CC66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8714" name="AutoShape 42">
              <a:extLst>
                <a:ext uri="{FF2B5EF4-FFF2-40B4-BE49-F238E27FC236}">
                  <a16:creationId xmlns:a16="http://schemas.microsoft.com/office/drawing/2014/main" id="{B2DB6D33-705B-4A29-9B8A-F372495F0F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97453">
              <a:off x="3216" y="2064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CC66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AR"/>
            </a:p>
          </p:txBody>
        </p:sp>
      </p:grpSp>
      <p:grpSp>
        <p:nvGrpSpPr>
          <p:cNvPr id="28717" name="Group 45">
            <a:extLst>
              <a:ext uri="{FF2B5EF4-FFF2-40B4-BE49-F238E27FC236}">
                <a16:creationId xmlns:a16="http://schemas.microsoft.com/office/drawing/2014/main" id="{100330A9-B671-4476-BAAF-BD7103586520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2971801"/>
            <a:ext cx="2139950" cy="1281113"/>
            <a:chOff x="3768" y="2073"/>
            <a:chExt cx="1348" cy="807"/>
          </a:xfrm>
        </p:grpSpPr>
        <p:grpSp>
          <p:nvGrpSpPr>
            <p:cNvPr id="28705" name="Group 33">
              <a:extLst>
                <a:ext uri="{FF2B5EF4-FFF2-40B4-BE49-F238E27FC236}">
                  <a16:creationId xmlns:a16="http://schemas.microsoft.com/office/drawing/2014/main" id="{E606CD0F-8E87-4CC3-AEC3-E5BC0B03B3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2073"/>
              <a:ext cx="1056" cy="480"/>
              <a:chOff x="3888" y="1920"/>
              <a:chExt cx="1056" cy="480"/>
            </a:xfrm>
          </p:grpSpPr>
          <p:sp>
            <p:nvSpPr>
              <p:cNvPr id="28706" name="Rectangle 34">
                <a:extLst>
                  <a:ext uri="{FF2B5EF4-FFF2-40B4-BE49-F238E27FC236}">
                    <a16:creationId xmlns:a16="http://schemas.microsoft.com/office/drawing/2014/main" id="{0ECD7BD9-BB43-4A0F-B1DA-92D9F4928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821" y="2160"/>
                <a:ext cx="123" cy="24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7" name="Rectangle 35">
                <a:extLst>
                  <a:ext uri="{FF2B5EF4-FFF2-40B4-BE49-F238E27FC236}">
                    <a16:creationId xmlns:a16="http://schemas.microsoft.com/office/drawing/2014/main" id="{803D6967-F321-44DB-A5A3-B3F47FC23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034"/>
                <a:ext cx="134" cy="3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8" name="Rectangle 36">
                <a:extLst>
                  <a:ext uri="{FF2B5EF4-FFF2-40B4-BE49-F238E27FC236}">
                    <a16:creationId xmlns:a16="http://schemas.microsoft.com/office/drawing/2014/main" id="{C9BB1008-6734-45BF-A7A4-DF96D37E8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288" y="2113"/>
                <a:ext cx="133" cy="28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9" name="Rectangle 37">
                <a:extLst>
                  <a:ext uri="{FF2B5EF4-FFF2-40B4-BE49-F238E27FC236}">
                    <a16:creationId xmlns:a16="http://schemas.microsoft.com/office/drawing/2014/main" id="{D02234AE-6EC7-4AE2-97AB-9079FE15C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155" y="2191"/>
                <a:ext cx="133" cy="20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0" name="Rectangle 38">
                <a:extLst>
                  <a:ext uri="{FF2B5EF4-FFF2-40B4-BE49-F238E27FC236}">
                    <a16:creationId xmlns:a16="http://schemas.microsoft.com/office/drawing/2014/main" id="{8B60087A-A72F-43E4-95A5-63066E690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021" y="2243"/>
                <a:ext cx="134" cy="15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1" name="Rectangle 39">
                <a:extLst>
                  <a:ext uri="{FF2B5EF4-FFF2-40B4-BE49-F238E27FC236}">
                    <a16:creationId xmlns:a16="http://schemas.microsoft.com/office/drawing/2014/main" id="{D6A72BF1-F2B1-444F-8D25-810516AB4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88" y="2296"/>
                <a:ext cx="133" cy="10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2" name="Rectangle 40">
                <a:extLst>
                  <a:ext uri="{FF2B5EF4-FFF2-40B4-BE49-F238E27FC236}">
                    <a16:creationId xmlns:a16="http://schemas.microsoft.com/office/drawing/2014/main" id="{6A804550-7330-4998-990E-4A3EB2D8F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555" y="1920"/>
                <a:ext cx="133" cy="48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3" name="Rectangle 41">
                <a:extLst>
                  <a:ext uri="{FF2B5EF4-FFF2-40B4-BE49-F238E27FC236}">
                    <a16:creationId xmlns:a16="http://schemas.microsoft.com/office/drawing/2014/main" id="{771BD5E3-8C65-4923-A073-2D8200A1F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688" y="1920"/>
                <a:ext cx="133" cy="48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sp>
          <p:nvSpPr>
            <p:cNvPr id="28715" name="Text Box 43">
              <a:extLst>
                <a:ext uri="{FF2B5EF4-FFF2-40B4-BE49-F238E27FC236}">
                  <a16:creationId xmlns:a16="http://schemas.microsoft.com/office/drawing/2014/main" id="{ECC1BD96-29BE-4450-9D9C-7156E5407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2649"/>
              <a:ext cx="13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s-AR">
                  <a:latin typeface="Arial" panose="020B0604020202020204" pitchFamily="34" charset="0"/>
                </a:rPr>
                <a:t>Climate Scenario B</a:t>
              </a:r>
              <a:endParaRPr lang="en-US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721" name="Text Box 49">
            <a:extLst>
              <a:ext uri="{FF2B5EF4-FFF2-40B4-BE49-F238E27FC236}">
                <a16:creationId xmlns:a16="http://schemas.microsoft.com/office/drawing/2014/main" id="{FD2C17E5-6BC8-4953-98DF-D2C930DAC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897563"/>
            <a:ext cx="32262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AR" sz="2800" dirty="0"/>
              <a:t>Agronomic Decisions</a:t>
            </a:r>
          </a:p>
        </p:txBody>
      </p:sp>
      <p:sp>
        <p:nvSpPr>
          <p:cNvPr id="28722" name="Text Box 50">
            <a:extLst>
              <a:ext uri="{FF2B5EF4-FFF2-40B4-BE49-F238E27FC236}">
                <a16:creationId xmlns:a16="http://schemas.microsoft.com/office/drawing/2014/main" id="{17885796-C21E-4D4B-9F88-E415B4EB4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5355" y="5683251"/>
            <a:ext cx="167135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s-AR" sz="2800"/>
              <a:t>Decision</a:t>
            </a:r>
          </a:p>
          <a:p>
            <a:pPr algn="ctr"/>
            <a:r>
              <a:rPr lang="en-US" altLang="es-AR" sz="2800"/>
              <a:t>Outcomes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403E6D-4AAA-4151-9739-7A3806A570DB}"/>
              </a:ext>
            </a:extLst>
          </p:cNvPr>
          <p:cNvGrpSpPr/>
          <p:nvPr/>
        </p:nvGrpSpPr>
        <p:grpSpPr>
          <a:xfrm>
            <a:off x="1981199" y="3767138"/>
            <a:ext cx="1600200" cy="1524000"/>
            <a:chOff x="1752600" y="3733800"/>
            <a:chExt cx="1600200" cy="1524000"/>
          </a:xfrm>
        </p:grpSpPr>
        <p:sp>
          <p:nvSpPr>
            <p:cNvPr id="54" name="Rectangle 47">
              <a:extLst>
                <a:ext uri="{FF2B5EF4-FFF2-40B4-BE49-F238E27FC236}">
                  <a16:creationId xmlns:a16="http://schemas.microsoft.com/office/drawing/2014/main" id="{406F0ACD-8397-4B5B-A14D-449BC533C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3733800"/>
              <a:ext cx="1600200" cy="1524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s-AR" b="1" dirty="0"/>
            </a:p>
          </p:txBody>
        </p:sp>
        <p:sp>
          <p:nvSpPr>
            <p:cNvPr id="55" name="Text Box 51">
              <a:extLst>
                <a:ext uri="{FF2B5EF4-FFF2-40B4-BE49-F238E27FC236}">
                  <a16:creationId xmlns:a16="http://schemas.microsoft.com/office/drawing/2014/main" id="{06486EEC-46CD-4C99-B61A-79850B8DF9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166" y="4037945"/>
              <a:ext cx="1457067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s-AR" sz="2800" dirty="0"/>
                <a:t>Decision</a:t>
              </a:r>
            </a:p>
            <a:p>
              <a:pPr algn="ctr"/>
              <a:r>
                <a:rPr lang="en-US" altLang="es-AR" sz="2800" dirty="0"/>
                <a:t>Contexts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21" grpId="0"/>
      <p:bldP spid="287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9A20B1E-8F64-437A-B9E7-C333E2C12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6"/>
            <a:ext cx="10515600" cy="1065108"/>
          </a:xfrm>
        </p:spPr>
        <p:txBody>
          <a:bodyPr/>
          <a:lstStyle/>
          <a:p>
            <a:r>
              <a:rPr lang="en-US" altLang="es-AR" dirty="0"/>
              <a:t>Interactions between decisions and climate</a:t>
            </a:r>
          </a:p>
        </p:txBody>
      </p:sp>
      <p:grpSp>
        <p:nvGrpSpPr>
          <p:cNvPr id="28716" name="Group 44">
            <a:extLst>
              <a:ext uri="{FF2B5EF4-FFF2-40B4-BE49-F238E27FC236}">
                <a16:creationId xmlns:a16="http://schemas.microsoft.com/office/drawing/2014/main" id="{FC88B749-1FA8-439D-908D-4B7C4D398585}"/>
              </a:ext>
            </a:extLst>
          </p:cNvPr>
          <p:cNvGrpSpPr>
            <a:grpSpLocks/>
          </p:cNvGrpSpPr>
          <p:nvPr/>
        </p:nvGrpSpPr>
        <p:grpSpPr bwMode="auto">
          <a:xfrm>
            <a:off x="8528050" y="1295401"/>
            <a:ext cx="2139950" cy="1204913"/>
            <a:chOff x="3816" y="1065"/>
            <a:chExt cx="1348" cy="759"/>
          </a:xfrm>
        </p:grpSpPr>
        <p:grpSp>
          <p:nvGrpSpPr>
            <p:cNvPr id="28693" name="Group 21">
              <a:extLst>
                <a:ext uri="{FF2B5EF4-FFF2-40B4-BE49-F238E27FC236}">
                  <a16:creationId xmlns:a16="http://schemas.microsoft.com/office/drawing/2014/main" id="{32623DF2-147F-406D-B230-EB1DF15E1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065"/>
              <a:ext cx="1200" cy="480"/>
              <a:chOff x="1692" y="3024"/>
              <a:chExt cx="1188" cy="1008"/>
            </a:xfrm>
          </p:grpSpPr>
          <p:sp>
            <p:nvSpPr>
              <p:cNvPr id="28694" name="Rectangle 22">
                <a:extLst>
                  <a:ext uri="{FF2B5EF4-FFF2-40B4-BE49-F238E27FC236}">
                    <a16:creationId xmlns:a16="http://schemas.microsoft.com/office/drawing/2014/main" id="{453DC645-1CA0-436F-801C-B01B1B665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3429"/>
                <a:ext cx="132" cy="6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5" name="Rectangle 23">
                <a:extLst>
                  <a:ext uri="{FF2B5EF4-FFF2-40B4-BE49-F238E27FC236}">
                    <a16:creationId xmlns:a16="http://schemas.microsoft.com/office/drawing/2014/main" id="{F320D40C-F212-4093-882F-0EE29C59D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6" y="3264"/>
                <a:ext cx="132" cy="76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6" name="Rectangle 24">
                <a:extLst>
                  <a:ext uri="{FF2B5EF4-FFF2-40B4-BE49-F238E27FC236}">
                    <a16:creationId xmlns:a16="http://schemas.microsoft.com/office/drawing/2014/main" id="{9B317A3F-C50D-4124-A2FD-523436B4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0" y="3264"/>
                <a:ext cx="132" cy="76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7" name="Rectangle 25">
                <a:extLst>
                  <a:ext uri="{FF2B5EF4-FFF2-40B4-BE49-F238E27FC236}">
                    <a16:creationId xmlns:a16="http://schemas.microsoft.com/office/drawing/2014/main" id="{CDD601BA-E606-479E-BB53-E0CB372DE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3429"/>
                <a:ext cx="132" cy="6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8" name="Rectangle 26">
                <a:extLst>
                  <a:ext uri="{FF2B5EF4-FFF2-40B4-BE49-F238E27FC236}">
                    <a16:creationId xmlns:a16="http://schemas.microsoft.com/office/drawing/2014/main" id="{F95C9FC9-4F62-4F6A-8527-40647EFB3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4" y="3593"/>
                <a:ext cx="132" cy="4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699" name="Rectangle 27">
                <a:extLst>
                  <a:ext uri="{FF2B5EF4-FFF2-40B4-BE49-F238E27FC236}">
                    <a16:creationId xmlns:a16="http://schemas.microsoft.com/office/drawing/2014/main" id="{53902772-FFD2-4A15-9A91-BD31F0D90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6" y="3703"/>
                <a:ext cx="132" cy="32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0" name="Rectangle 28">
                <a:extLst>
                  <a:ext uri="{FF2B5EF4-FFF2-40B4-BE49-F238E27FC236}">
                    <a16:creationId xmlns:a16="http://schemas.microsoft.com/office/drawing/2014/main" id="{B1E4C0AB-83BE-4290-9A5B-AA6781204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8" y="3813"/>
                <a:ext cx="132" cy="21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1" name="Rectangle 29">
                <a:extLst>
                  <a:ext uri="{FF2B5EF4-FFF2-40B4-BE49-F238E27FC236}">
                    <a16:creationId xmlns:a16="http://schemas.microsoft.com/office/drawing/2014/main" id="{30780561-0245-4A5E-964F-E6C0EEB59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2" y="3703"/>
                <a:ext cx="132" cy="32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2" name="Rectangle 30">
                <a:extLst>
                  <a:ext uri="{FF2B5EF4-FFF2-40B4-BE49-F238E27FC236}">
                    <a16:creationId xmlns:a16="http://schemas.microsoft.com/office/drawing/2014/main" id="{43C815E8-37E6-41D4-A93F-7A79CEED2B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8" y="3024"/>
                <a:ext cx="132" cy="100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sp>
          <p:nvSpPr>
            <p:cNvPr id="28704" name="Text Box 32">
              <a:extLst>
                <a:ext uri="{FF2B5EF4-FFF2-40B4-BE49-F238E27FC236}">
                  <a16:creationId xmlns:a16="http://schemas.microsoft.com/office/drawing/2014/main" id="{54131321-C114-4247-9A02-208CE9896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6" y="1593"/>
              <a:ext cx="13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s-AR">
                  <a:latin typeface="Arial" panose="020B0604020202020204" pitchFamily="34" charset="0"/>
                </a:rPr>
                <a:t>Climate Scenario A</a:t>
              </a:r>
              <a:endParaRPr lang="en-US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18" name="Group 46">
            <a:extLst>
              <a:ext uri="{FF2B5EF4-FFF2-40B4-BE49-F238E27FC236}">
                <a16:creationId xmlns:a16="http://schemas.microsoft.com/office/drawing/2014/main" id="{91DE0C32-EF27-47A1-8B7E-A3DEFD3EECD9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362200"/>
            <a:ext cx="5105400" cy="3386138"/>
            <a:chOff x="288" y="1680"/>
            <a:chExt cx="3216" cy="2133"/>
          </a:xfrm>
        </p:grpSpPr>
        <p:sp>
          <p:nvSpPr>
            <p:cNvPr id="28677" name="Rectangle 5">
              <a:extLst>
                <a:ext uri="{FF2B5EF4-FFF2-40B4-BE49-F238E27FC236}">
                  <a16:creationId xmlns:a16="http://schemas.microsoft.com/office/drawing/2014/main" id="{7A85E8F3-3FBA-49EC-BE19-EE591532A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2436"/>
              <a:ext cx="491" cy="4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 sz="2400">
                <a:latin typeface="Arial" panose="020B0604020202020204" pitchFamily="34" charset="0"/>
              </a:endParaRPr>
            </a:p>
          </p:txBody>
        </p:sp>
        <p:sp>
          <p:nvSpPr>
            <p:cNvPr id="28678" name="Rectangle 6">
              <a:extLst>
                <a:ext uri="{FF2B5EF4-FFF2-40B4-BE49-F238E27FC236}">
                  <a16:creationId xmlns:a16="http://schemas.microsoft.com/office/drawing/2014/main" id="{0C139585-2877-4422-8D32-9E2DF44BA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" y="3282"/>
              <a:ext cx="491" cy="4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 sz="2400">
                <a:latin typeface="Arial" panose="020B0604020202020204" pitchFamily="34" charset="0"/>
              </a:endParaRPr>
            </a:p>
          </p:txBody>
        </p:sp>
        <p:sp>
          <p:nvSpPr>
            <p:cNvPr id="28679" name="Rectangle 7">
              <a:extLst>
                <a:ext uri="{FF2B5EF4-FFF2-40B4-BE49-F238E27FC236}">
                  <a16:creationId xmlns:a16="http://schemas.microsoft.com/office/drawing/2014/main" id="{B0554DE4-3AD9-4BB7-A69E-8E1AB3FE3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154"/>
              <a:ext cx="751" cy="36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</a:endParaRPr>
            </a:p>
          </p:txBody>
        </p:sp>
        <p:sp>
          <p:nvSpPr>
            <p:cNvPr id="28680" name="Rectangle 8">
              <a:extLst>
                <a:ext uri="{FF2B5EF4-FFF2-40B4-BE49-F238E27FC236}">
                  <a16:creationId xmlns:a16="http://schemas.microsoft.com/office/drawing/2014/main" id="{F02DE7AA-838A-405A-8509-80E33811D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638"/>
              <a:ext cx="751" cy="36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81" name="Rectangle 9">
              <a:extLst>
                <a:ext uri="{FF2B5EF4-FFF2-40B4-BE49-F238E27FC236}">
                  <a16:creationId xmlns:a16="http://schemas.microsoft.com/office/drawing/2014/main" id="{26132E4A-E78D-4759-974B-DA76FCBF6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872"/>
              <a:ext cx="751" cy="3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</a:endParaRPr>
            </a:p>
          </p:txBody>
        </p:sp>
        <p:sp>
          <p:nvSpPr>
            <p:cNvPr id="28682" name="Rectangle 10">
              <a:extLst>
                <a:ext uri="{FF2B5EF4-FFF2-40B4-BE49-F238E27FC236}">
                  <a16:creationId xmlns:a16="http://schemas.microsoft.com/office/drawing/2014/main" id="{57994533-077A-499C-BB81-AF849A8D3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356"/>
              <a:ext cx="751" cy="36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s-AR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83" name="Line 11">
              <a:extLst>
                <a:ext uri="{FF2B5EF4-FFF2-40B4-BE49-F238E27FC236}">
                  <a16:creationId xmlns:a16="http://schemas.microsoft.com/office/drawing/2014/main" id="{F460AE9E-5731-430C-8CBD-8DFB900916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2638"/>
              <a:ext cx="318" cy="40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4" name="Line 12">
              <a:extLst>
                <a:ext uri="{FF2B5EF4-FFF2-40B4-BE49-F238E27FC236}">
                  <a16:creationId xmlns:a16="http://schemas.microsoft.com/office/drawing/2014/main" id="{32BD0F2A-27FD-4500-BEF5-CBCFE66451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" y="3041"/>
              <a:ext cx="347" cy="4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5" name="Line 13">
              <a:extLst>
                <a:ext uri="{FF2B5EF4-FFF2-40B4-BE49-F238E27FC236}">
                  <a16:creationId xmlns:a16="http://schemas.microsoft.com/office/drawing/2014/main" id="{B7FB64DD-EE51-4261-BB50-FC438BD1F6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97" y="2356"/>
              <a:ext cx="289" cy="28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6" name="Line 14">
              <a:extLst>
                <a:ext uri="{FF2B5EF4-FFF2-40B4-BE49-F238E27FC236}">
                  <a16:creationId xmlns:a16="http://schemas.microsoft.com/office/drawing/2014/main" id="{D344B074-A90D-4A61-892F-1AE986C130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97" y="2638"/>
              <a:ext cx="289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7" name="Line 15">
              <a:extLst>
                <a:ext uri="{FF2B5EF4-FFF2-40B4-BE49-F238E27FC236}">
                  <a16:creationId xmlns:a16="http://schemas.microsoft.com/office/drawing/2014/main" id="{C50B2081-0479-49E8-9646-810BA77826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7" y="2073"/>
              <a:ext cx="232" cy="24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8" name="Line 16">
              <a:extLst>
                <a:ext uri="{FF2B5EF4-FFF2-40B4-BE49-F238E27FC236}">
                  <a16:creationId xmlns:a16="http://schemas.microsoft.com/office/drawing/2014/main" id="{4605B8D0-F11D-4745-98EB-ECE73C5A35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37" y="2315"/>
              <a:ext cx="232" cy="20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89" name="Line 17">
              <a:extLst>
                <a:ext uri="{FF2B5EF4-FFF2-40B4-BE49-F238E27FC236}">
                  <a16:creationId xmlns:a16="http://schemas.microsoft.com/office/drawing/2014/main" id="{AB79C344-091A-4D0E-AF0A-E5DFF79AC2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6" y="3202"/>
              <a:ext cx="289" cy="2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90" name="Line 18">
              <a:extLst>
                <a:ext uri="{FF2B5EF4-FFF2-40B4-BE49-F238E27FC236}">
                  <a16:creationId xmlns:a16="http://schemas.microsoft.com/office/drawing/2014/main" id="{C1F8536E-E752-4857-AB17-3397904A86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26" y="3484"/>
              <a:ext cx="289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28691" name="Text Box 19">
              <a:extLst>
                <a:ext uri="{FF2B5EF4-FFF2-40B4-BE49-F238E27FC236}">
                  <a16:creationId xmlns:a16="http://schemas.microsoft.com/office/drawing/2014/main" id="{D1D047DD-C867-4AA8-8F71-62A79ED68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3" y="3041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8692" name="Text Box 20">
              <a:extLst>
                <a:ext uri="{FF2B5EF4-FFF2-40B4-BE49-F238E27FC236}">
                  <a16:creationId xmlns:a16="http://schemas.microsoft.com/office/drawing/2014/main" id="{95F1BB86-5019-4A35-BECC-1551526B4D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3" y="3525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s-AR" sz="2400" b="1">
                  <a:latin typeface="Arial" panose="020B0604020202020204" pitchFamily="34" charset="0"/>
                </a:rPr>
                <a:t>…</a:t>
              </a:r>
            </a:p>
          </p:txBody>
        </p:sp>
        <p:sp>
          <p:nvSpPr>
            <p:cNvPr id="28703" name="AutoShape 31">
              <a:extLst>
                <a:ext uri="{FF2B5EF4-FFF2-40B4-BE49-F238E27FC236}">
                  <a16:creationId xmlns:a16="http://schemas.microsoft.com/office/drawing/2014/main" id="{90557947-0E0E-4871-A7A6-12FF2482EB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801081">
              <a:off x="3216" y="1728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CC66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AR"/>
            </a:p>
          </p:txBody>
        </p:sp>
        <p:sp>
          <p:nvSpPr>
            <p:cNvPr id="28714" name="AutoShape 42">
              <a:extLst>
                <a:ext uri="{FF2B5EF4-FFF2-40B4-BE49-F238E27FC236}">
                  <a16:creationId xmlns:a16="http://schemas.microsoft.com/office/drawing/2014/main" id="{B2DB6D33-705B-4A29-9B8A-F372495F0F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97453">
              <a:off x="3216" y="2064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CC66"/>
            </a:solidFill>
            <a:ln w="9525">
              <a:solidFill>
                <a:srgbClr val="FFCC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AR"/>
            </a:p>
          </p:txBody>
        </p:sp>
      </p:grpSp>
      <p:grpSp>
        <p:nvGrpSpPr>
          <p:cNvPr id="28717" name="Group 45">
            <a:extLst>
              <a:ext uri="{FF2B5EF4-FFF2-40B4-BE49-F238E27FC236}">
                <a16:creationId xmlns:a16="http://schemas.microsoft.com/office/drawing/2014/main" id="{100330A9-B671-4476-BAAF-BD7103586520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2971801"/>
            <a:ext cx="2139950" cy="1281113"/>
            <a:chOff x="3768" y="2073"/>
            <a:chExt cx="1348" cy="807"/>
          </a:xfrm>
        </p:grpSpPr>
        <p:grpSp>
          <p:nvGrpSpPr>
            <p:cNvPr id="28705" name="Group 33">
              <a:extLst>
                <a:ext uri="{FF2B5EF4-FFF2-40B4-BE49-F238E27FC236}">
                  <a16:creationId xmlns:a16="http://schemas.microsoft.com/office/drawing/2014/main" id="{E606CD0F-8E87-4CC3-AEC3-E5BC0B03B3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2073"/>
              <a:ext cx="1056" cy="480"/>
              <a:chOff x="3888" y="1920"/>
              <a:chExt cx="1056" cy="480"/>
            </a:xfrm>
          </p:grpSpPr>
          <p:sp>
            <p:nvSpPr>
              <p:cNvPr id="28706" name="Rectangle 34">
                <a:extLst>
                  <a:ext uri="{FF2B5EF4-FFF2-40B4-BE49-F238E27FC236}">
                    <a16:creationId xmlns:a16="http://schemas.microsoft.com/office/drawing/2014/main" id="{0ECD7BD9-BB43-4A0F-B1DA-92D9F4928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821" y="2160"/>
                <a:ext cx="123" cy="24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7" name="Rectangle 35">
                <a:extLst>
                  <a:ext uri="{FF2B5EF4-FFF2-40B4-BE49-F238E27FC236}">
                    <a16:creationId xmlns:a16="http://schemas.microsoft.com/office/drawing/2014/main" id="{803D6967-F321-44DB-A5A3-B3F47FC23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034"/>
                <a:ext cx="134" cy="36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8" name="Rectangle 36">
                <a:extLst>
                  <a:ext uri="{FF2B5EF4-FFF2-40B4-BE49-F238E27FC236}">
                    <a16:creationId xmlns:a16="http://schemas.microsoft.com/office/drawing/2014/main" id="{C9BB1008-6734-45BF-A7A4-DF96D37E8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288" y="2113"/>
                <a:ext cx="133" cy="28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09" name="Rectangle 37">
                <a:extLst>
                  <a:ext uri="{FF2B5EF4-FFF2-40B4-BE49-F238E27FC236}">
                    <a16:creationId xmlns:a16="http://schemas.microsoft.com/office/drawing/2014/main" id="{D02234AE-6EC7-4AE2-97AB-9079FE15C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155" y="2191"/>
                <a:ext cx="133" cy="20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0" name="Rectangle 38">
                <a:extLst>
                  <a:ext uri="{FF2B5EF4-FFF2-40B4-BE49-F238E27FC236}">
                    <a16:creationId xmlns:a16="http://schemas.microsoft.com/office/drawing/2014/main" id="{8B60087A-A72F-43E4-95A5-63066E690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021" y="2243"/>
                <a:ext cx="134" cy="15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1" name="Rectangle 39">
                <a:extLst>
                  <a:ext uri="{FF2B5EF4-FFF2-40B4-BE49-F238E27FC236}">
                    <a16:creationId xmlns:a16="http://schemas.microsoft.com/office/drawing/2014/main" id="{D6A72BF1-F2B1-444F-8D25-810516AB4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888" y="2296"/>
                <a:ext cx="133" cy="10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2" name="Rectangle 40">
                <a:extLst>
                  <a:ext uri="{FF2B5EF4-FFF2-40B4-BE49-F238E27FC236}">
                    <a16:creationId xmlns:a16="http://schemas.microsoft.com/office/drawing/2014/main" id="{6A804550-7330-4998-990E-4A3EB2D8F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555" y="1920"/>
                <a:ext cx="133" cy="48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  <p:sp>
            <p:nvSpPr>
              <p:cNvPr id="28713" name="Rectangle 41">
                <a:extLst>
                  <a:ext uri="{FF2B5EF4-FFF2-40B4-BE49-F238E27FC236}">
                    <a16:creationId xmlns:a16="http://schemas.microsoft.com/office/drawing/2014/main" id="{771BD5E3-8C65-4923-A073-2D8200A1F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688" y="1920"/>
                <a:ext cx="133" cy="48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AR"/>
              </a:p>
            </p:txBody>
          </p:sp>
        </p:grpSp>
        <p:sp>
          <p:nvSpPr>
            <p:cNvPr id="28715" name="Text Box 43">
              <a:extLst>
                <a:ext uri="{FF2B5EF4-FFF2-40B4-BE49-F238E27FC236}">
                  <a16:creationId xmlns:a16="http://schemas.microsoft.com/office/drawing/2014/main" id="{ECC1BD96-29BE-4450-9D9C-7156E5407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" y="2649"/>
              <a:ext cx="13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altLang="es-AR">
                  <a:latin typeface="Arial" panose="020B0604020202020204" pitchFamily="34" charset="0"/>
                </a:rPr>
                <a:t>Climate Scenario B</a:t>
              </a:r>
              <a:endParaRPr lang="en-US" altLang="es-A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721" name="Text Box 49">
            <a:extLst>
              <a:ext uri="{FF2B5EF4-FFF2-40B4-BE49-F238E27FC236}">
                <a16:creationId xmlns:a16="http://schemas.microsoft.com/office/drawing/2014/main" id="{FD2C17E5-6BC8-4953-98DF-D2C930DAC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897563"/>
            <a:ext cx="32262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AR" sz="2800" dirty="0"/>
              <a:t>Agronomic Decisions</a:t>
            </a:r>
          </a:p>
        </p:txBody>
      </p:sp>
      <p:sp>
        <p:nvSpPr>
          <p:cNvPr id="28722" name="Text Box 50">
            <a:extLst>
              <a:ext uri="{FF2B5EF4-FFF2-40B4-BE49-F238E27FC236}">
                <a16:creationId xmlns:a16="http://schemas.microsoft.com/office/drawing/2014/main" id="{17885796-C21E-4D4B-9F88-E415B4EB4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5355" y="5683251"/>
            <a:ext cx="167135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s-AR" sz="2800"/>
              <a:t>Decision</a:t>
            </a:r>
          </a:p>
          <a:p>
            <a:pPr algn="ctr"/>
            <a:r>
              <a:rPr lang="en-US" altLang="es-AR" sz="2800"/>
              <a:t>Outcomes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3F0065-BA8F-43EB-AF5D-CCC63FB94B07}"/>
              </a:ext>
            </a:extLst>
          </p:cNvPr>
          <p:cNvGrpSpPr/>
          <p:nvPr/>
        </p:nvGrpSpPr>
        <p:grpSpPr>
          <a:xfrm>
            <a:off x="1752600" y="3733800"/>
            <a:ext cx="1600200" cy="1524000"/>
            <a:chOff x="1752600" y="3733800"/>
            <a:chExt cx="1600200" cy="1524000"/>
          </a:xfrm>
        </p:grpSpPr>
        <p:sp>
          <p:nvSpPr>
            <p:cNvPr id="28719" name="Rectangle 47">
              <a:extLst>
                <a:ext uri="{FF2B5EF4-FFF2-40B4-BE49-F238E27FC236}">
                  <a16:creationId xmlns:a16="http://schemas.microsoft.com/office/drawing/2014/main" id="{12814DAE-B128-456E-AAAD-8F7C904D8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3733800"/>
              <a:ext cx="1600200" cy="1524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es-AR" b="1" dirty="0"/>
            </a:p>
          </p:txBody>
        </p:sp>
        <p:sp>
          <p:nvSpPr>
            <p:cNvPr id="28723" name="Text Box 51">
              <a:extLst>
                <a:ext uri="{FF2B5EF4-FFF2-40B4-BE49-F238E27FC236}">
                  <a16:creationId xmlns:a16="http://schemas.microsoft.com/office/drawing/2014/main" id="{4864A384-9269-4BC9-9ECD-F4894E040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166" y="4037945"/>
              <a:ext cx="1457067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s-AR" sz="2800" dirty="0"/>
                <a:t>Decision</a:t>
              </a:r>
            </a:p>
            <a:p>
              <a:pPr algn="ctr"/>
              <a:r>
                <a:rPr lang="en-US" altLang="es-AR" sz="2800" dirty="0"/>
                <a:t>Contexts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32008CB-5CEA-4BB4-A5D1-FED400995ECB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3606712" y="1952934"/>
            <a:ext cx="35462" cy="2057091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Box 49">
            <a:extLst>
              <a:ext uri="{FF2B5EF4-FFF2-40B4-BE49-F238E27FC236}">
                <a16:creationId xmlns:a16="http://schemas.microsoft.com/office/drawing/2014/main" id="{C226DE2C-F106-44FD-9F43-16687ABF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644" y="1429714"/>
            <a:ext cx="27430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AR" sz="2800" dirty="0"/>
              <a:t>Time of Decisions</a:t>
            </a:r>
          </a:p>
        </p:txBody>
      </p:sp>
      <p:sp>
        <p:nvSpPr>
          <p:cNvPr id="55" name="Text Box 49">
            <a:extLst>
              <a:ext uri="{FF2B5EF4-FFF2-40B4-BE49-F238E27FC236}">
                <a16:creationId xmlns:a16="http://schemas.microsoft.com/office/drawing/2014/main" id="{B2BE8282-CACC-4D54-B853-3FB3D4E81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79" y="2045316"/>
            <a:ext cx="250594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es-AR" sz="2400" dirty="0"/>
              <a:t>Historical climate</a:t>
            </a:r>
          </a:p>
          <a:p>
            <a:pPr algn="r"/>
            <a:r>
              <a:rPr lang="en-US" altLang="es-AR" sz="2400" dirty="0"/>
              <a:t>Current conditions</a:t>
            </a:r>
          </a:p>
        </p:txBody>
      </p:sp>
      <p:sp>
        <p:nvSpPr>
          <p:cNvPr id="56" name="Text Box 49">
            <a:extLst>
              <a:ext uri="{FF2B5EF4-FFF2-40B4-BE49-F238E27FC236}">
                <a16:creationId xmlns:a16="http://schemas.microsoft.com/office/drawing/2014/main" id="{9469D1D6-36DD-4AA8-B4E9-2B618CC80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374" y="2045316"/>
            <a:ext cx="251844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s-AR" sz="2400" dirty="0"/>
              <a:t>Expected climate</a:t>
            </a:r>
          </a:p>
          <a:p>
            <a:r>
              <a:rPr lang="en-US" altLang="es-AR" sz="2400" dirty="0"/>
              <a:t>(future conditions)</a:t>
            </a:r>
          </a:p>
        </p:txBody>
      </p:sp>
    </p:spTree>
    <p:extLst>
      <p:ext uri="{BB962C8B-B14F-4D97-AF65-F5344CB8AC3E}">
        <p14:creationId xmlns:p14="http://schemas.microsoft.com/office/powerpoint/2010/main" val="331087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21" grpId="0"/>
      <p:bldP spid="28722" grpId="0"/>
      <p:bldP spid="54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Various</a:t>
            </a:r>
            <a:r>
              <a:rPr lang="en-US" dirty="0"/>
              <a:t> types of climate info are useful</a:t>
            </a:r>
            <a:endParaRPr lang="es-AR" dirty="0"/>
          </a:p>
        </p:txBody>
      </p:sp>
      <p:grpSp>
        <p:nvGrpSpPr>
          <p:cNvPr id="4" name="Group 3"/>
          <p:cNvGrpSpPr/>
          <p:nvPr/>
        </p:nvGrpSpPr>
        <p:grpSpPr>
          <a:xfrm>
            <a:off x="1819038" y="1821419"/>
            <a:ext cx="2667000" cy="2508609"/>
            <a:chOff x="2286000" y="2087976"/>
            <a:chExt cx="4267200" cy="4013775"/>
          </a:xfrm>
        </p:grpSpPr>
        <p:sp>
          <p:nvSpPr>
            <p:cNvPr id="5" name="Oval 4"/>
            <p:cNvSpPr/>
            <p:nvPr/>
          </p:nvSpPr>
          <p:spPr>
            <a:xfrm>
              <a:off x="2286000" y="2087976"/>
              <a:ext cx="2286000" cy="2286000"/>
            </a:xfrm>
            <a:prstGeom prst="ellipse">
              <a:avLst/>
            </a:prstGeom>
            <a:solidFill>
              <a:srgbClr val="FDEADA">
                <a:alpha val="50196"/>
              </a:srgb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Forecasts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267200" y="2130683"/>
              <a:ext cx="2286000" cy="2286000"/>
            </a:xfrm>
            <a:prstGeom prst="ellipse">
              <a:avLst/>
            </a:prstGeom>
            <a:solidFill>
              <a:srgbClr val="D7E4BD">
                <a:alpha val="50196"/>
              </a:srgb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Diagnostics</a:t>
              </a:r>
              <a:endParaRPr lang="en-US" sz="14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3276600" y="3815751"/>
              <a:ext cx="2286000" cy="2286000"/>
            </a:xfrm>
            <a:prstGeom prst="ellipse">
              <a:avLst/>
            </a:prstGeom>
            <a:solidFill>
              <a:srgbClr val="B7DEE8">
                <a:alpha val="50196"/>
              </a:srgb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Historical record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16131" y="3048649"/>
            <a:ext cx="4650580" cy="3558498"/>
            <a:chOff x="1219200" y="1485900"/>
            <a:chExt cx="4473156" cy="3380656"/>
          </a:xfrm>
        </p:grpSpPr>
        <p:sp>
          <p:nvSpPr>
            <p:cNvPr id="9" name="Oval 8"/>
            <p:cNvSpPr/>
            <p:nvPr/>
          </p:nvSpPr>
          <p:spPr>
            <a:xfrm>
              <a:off x="1219200" y="1485900"/>
              <a:ext cx="3276600" cy="3276600"/>
            </a:xfrm>
            <a:prstGeom prst="ellipse">
              <a:avLst/>
            </a:prstGeom>
            <a:solidFill>
              <a:srgbClr val="FDEADA">
                <a:alpha val="50196"/>
              </a:srgb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Forecasts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4092156" y="2400300"/>
              <a:ext cx="1600200" cy="1600200"/>
            </a:xfrm>
            <a:prstGeom prst="ellipse">
              <a:avLst/>
            </a:prstGeom>
            <a:solidFill>
              <a:srgbClr val="D7E4BD">
                <a:alpha val="50196"/>
              </a:srgb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</a:rPr>
                <a:t>Diagnostics</a:t>
              </a:r>
              <a:endParaRPr lang="en-US" sz="11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3792927" y="3706483"/>
              <a:ext cx="1160073" cy="1160073"/>
            </a:xfrm>
            <a:prstGeom prst="ellipse">
              <a:avLst/>
            </a:prstGeom>
            <a:solidFill>
              <a:srgbClr val="B7DEE8">
                <a:alpha val="50196"/>
              </a:srgb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</a:rPr>
                <a:t>Historical record</a:t>
              </a:r>
            </a:p>
          </p:txBody>
        </p:sp>
      </p:grpSp>
      <p:pic>
        <p:nvPicPr>
          <p:cNvPr id="12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147" y="1782763"/>
            <a:ext cx="1384923" cy="1793109"/>
          </a:xfrm>
          <a:prstGeom prst="rect">
            <a:avLst/>
          </a:prstGeom>
        </p:spPr>
      </p:pic>
      <p:pic>
        <p:nvPicPr>
          <p:cNvPr id="14" name="Picture 2" descr="http://iri.columbia.edu/climate/forecast/net_asmt/2014/jan2014/images/FMA14_SAm_pc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14" y="1782763"/>
            <a:ext cx="1605115" cy="229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crc-sas.org/pt/clima2/imagenes/TmedPri-811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4" y="4544220"/>
            <a:ext cx="1610779" cy="167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523332" y="2461931"/>
            <a:ext cx="56686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Beware of forecast-centric focus!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9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2010-3330-480C-9AAB-4D99FE46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s-A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52A6-90F5-41E5-B635-C80DE964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040" y="1815465"/>
            <a:ext cx="904748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Climate information that is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not used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has NO value (economic, social)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“used” -&gt; influence possible changes in decisions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Some conditions that enhance use of climate information?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There are “entry points” for information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Do not ignore other decision contexts (e.g., economic, technological, cultural)</a:t>
            </a:r>
          </a:p>
          <a:p>
            <a:pPr lvl="1"/>
            <a:r>
              <a:rPr lang="en-US" dirty="0"/>
              <a:t>Relevant for decisions -&gt; fits needs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Main interest is on likely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impacts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Collaboration with sectoral experts is needed</a:t>
            </a:r>
          </a:p>
          <a:p>
            <a:pPr lvl="1"/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239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445CE-1A7A-4C72-8E48-AD8CE19EB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70" y="215836"/>
            <a:ext cx="7018176" cy="662878"/>
          </a:xfrm>
        </p:spPr>
        <p:txBody>
          <a:bodyPr>
            <a:normAutofit fontScale="90000"/>
          </a:bodyPr>
          <a:lstStyle/>
          <a:p>
            <a:r>
              <a:rPr lang="en-US" dirty="0"/>
              <a:t>Just because we </a:t>
            </a:r>
            <a:r>
              <a:rPr lang="en-US" i="1" u="sng" dirty="0"/>
              <a:t>can</a:t>
            </a:r>
            <a:r>
              <a:rPr lang="en-US" dirty="0"/>
              <a:t>…</a:t>
            </a:r>
            <a:endParaRPr lang="es-AR" dirty="0"/>
          </a:p>
        </p:txBody>
      </p:sp>
      <p:pic>
        <p:nvPicPr>
          <p:cNvPr id="1026" name="Picture 2" descr="Els Castells: What you need to know about the human towers of Catalonia">
            <a:extLst>
              <a:ext uri="{FF2B5EF4-FFF2-40B4-BE49-F238E27FC236}">
                <a16:creationId xmlns:a16="http://schemas.microsoft.com/office/drawing/2014/main" id="{14D32280-594B-4E2E-BD60-E7E5B88CE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442" y="-40593"/>
            <a:ext cx="4670693" cy="703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9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3365"/>
            <a:ext cx="10515600" cy="1325563"/>
          </a:xfrm>
        </p:spPr>
        <p:txBody>
          <a:bodyPr/>
          <a:lstStyle/>
          <a:p>
            <a:r>
              <a:rPr lang="en-US" dirty="0"/>
              <a:t>What does “relevance” mean?</a:t>
            </a:r>
          </a:p>
        </p:txBody>
      </p:sp>
      <p:pic>
        <p:nvPicPr>
          <p:cNvPr id="4" name="Picture 2" descr="Image result for round peg square ho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417638"/>
            <a:ext cx="3581400" cy="47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2334" y="4501056"/>
            <a:ext cx="35039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Needs, expectations, current protocols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17110" y="1583658"/>
            <a:ext cx="259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Climate services and products </a:t>
            </a:r>
          </a:p>
        </p:txBody>
      </p:sp>
    </p:spTree>
    <p:extLst>
      <p:ext uri="{BB962C8B-B14F-4D97-AF65-F5344CB8AC3E}">
        <p14:creationId xmlns:p14="http://schemas.microsoft.com/office/powerpoint/2010/main" val="397947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2010-3330-480C-9AAB-4D99FE46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s-A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52A6-90F5-41E5-B635-C80DE964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040" y="1815465"/>
            <a:ext cx="9047480" cy="435133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Climate information that is 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not used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has NO value (economic, social)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“used” -&gt; influence possible changes in decisions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Some conditions that enhance use of climate information?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There are “entry points” for info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Do not ignore other decision contexts (e.g., economic, technological, cultural)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Relevant for decisions -&gt; fits needs</a:t>
            </a:r>
          </a:p>
          <a:p>
            <a:r>
              <a:rPr lang="en-US" dirty="0"/>
              <a:t>Main interest is on likely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impacts</a:t>
            </a:r>
          </a:p>
          <a:p>
            <a:pPr lvl="1"/>
            <a:r>
              <a:rPr lang="en-US" dirty="0"/>
              <a:t>Collaboration with sectoral experts is needed</a:t>
            </a:r>
          </a:p>
          <a:p>
            <a:pPr lvl="1"/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12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160" y="1891665"/>
            <a:ext cx="7432040" cy="43513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Decision-makers interested on </a:t>
            </a:r>
            <a:r>
              <a:rPr lang="en-US" dirty="0">
                <a:solidFill>
                  <a:srgbClr val="C00000"/>
                </a:solidFill>
              </a:rPr>
              <a:t>likely impacts, </a:t>
            </a:r>
            <a:r>
              <a:rPr lang="en-US" dirty="0"/>
              <a:t>rather than climate variables or indices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>
                <a:solidFill>
                  <a:srgbClr val="C00000"/>
                </a:solidFill>
              </a:rPr>
              <a:t>We need to translate</a:t>
            </a:r>
            <a:r>
              <a:rPr lang="en-US" dirty="0"/>
              <a:t> climate information into variables relevant to the various climate-sensitive sectors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This requires partnerships with sectoral experts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Not often done by Met Services</a:t>
            </a:r>
          </a:p>
        </p:txBody>
      </p:sp>
    </p:spTree>
    <p:extLst>
      <p:ext uri="{BB962C8B-B14F-4D97-AF65-F5344CB8AC3E}">
        <p14:creationId xmlns:p14="http://schemas.microsoft.com/office/powerpoint/2010/main" val="3633441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"/>
          <a:stretch/>
        </p:blipFill>
        <p:spPr>
          <a:xfrm>
            <a:off x="2831487" y="1981199"/>
            <a:ext cx="6301594" cy="45949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“Translation”: interactions between rainfall, soil water and yields</a:t>
            </a:r>
            <a:endParaRPr lang="es-AR" dirty="0"/>
          </a:p>
        </p:txBody>
      </p:sp>
      <p:grpSp>
        <p:nvGrpSpPr>
          <p:cNvPr id="7" name="Grupo 11"/>
          <p:cNvGrpSpPr/>
          <p:nvPr/>
        </p:nvGrpSpPr>
        <p:grpSpPr>
          <a:xfrm>
            <a:off x="3976498" y="2359252"/>
            <a:ext cx="3917800" cy="3355748"/>
            <a:chOff x="2883870" y="3326372"/>
            <a:chExt cx="3589366" cy="3178960"/>
          </a:xfrm>
        </p:grpSpPr>
        <p:grpSp>
          <p:nvGrpSpPr>
            <p:cNvPr id="8" name="Grupo 3"/>
            <p:cNvGrpSpPr/>
            <p:nvPr/>
          </p:nvGrpSpPr>
          <p:grpSpPr>
            <a:xfrm>
              <a:off x="2883870" y="4305152"/>
              <a:ext cx="2735854" cy="2200180"/>
              <a:chOff x="2883870" y="4305152"/>
              <a:chExt cx="2735854" cy="2200180"/>
            </a:xfrm>
          </p:grpSpPr>
          <p:cxnSp>
            <p:nvCxnSpPr>
              <p:cNvPr id="11" name="Conector angular 14"/>
              <p:cNvCxnSpPr>
                <a:cxnSpLocks/>
              </p:cNvCxnSpPr>
              <p:nvPr/>
            </p:nvCxnSpPr>
            <p:spPr>
              <a:xfrm>
                <a:off x="2883870" y="4305152"/>
                <a:ext cx="2735854" cy="1057917"/>
              </a:xfrm>
              <a:prstGeom prst="bentConnector3">
                <a:avLst>
                  <a:gd name="adj1" fmla="val 50000"/>
                </a:avLst>
              </a:prstGeom>
              <a:ln w="88900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22"/>
              <p:cNvCxnSpPr/>
              <p:nvPr/>
            </p:nvCxnSpPr>
            <p:spPr>
              <a:xfrm>
                <a:off x="5619724" y="5316612"/>
                <a:ext cx="0" cy="1188720"/>
              </a:xfrm>
              <a:prstGeom prst="line">
                <a:avLst/>
              </a:prstGeom>
              <a:ln w="88900">
                <a:solidFill>
                  <a:srgbClr val="FF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 descr="https://encrypted-tbn0.google.com/images?q=tbn:ANd9GcSSRqQsHok-jdswkS3--S3zM2Ssd4Z54X_F41xOvAjtO4L6RQV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3394" y="5582220"/>
              <a:ext cx="1087437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http://www.bellybillboard.com/wp-content/uploads/2012/02/richguy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794" y="3326372"/>
              <a:ext cx="1302442" cy="7318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10191899" y="3612471"/>
            <a:ext cx="1241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Break-even</a:t>
            </a:r>
          </a:p>
          <a:p>
            <a:r>
              <a:rPr lang="en-US" dirty="0"/>
              <a:t> yield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33647" y="6257257"/>
            <a:ext cx="3581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Courtesy  of Federico Bert, AACREA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03985" y="1930718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(kg per ha)</a:t>
            </a:r>
            <a:endParaRPr lang="es-AR" dirty="0"/>
          </a:p>
        </p:txBody>
      </p:sp>
      <p:sp>
        <p:nvSpPr>
          <p:cNvPr id="4" name="Right Arrow 3"/>
          <p:cNvSpPr/>
          <p:nvPr/>
        </p:nvSpPr>
        <p:spPr>
          <a:xfrm rot="10800000">
            <a:off x="9208747" y="3764586"/>
            <a:ext cx="774318" cy="342104"/>
          </a:xfrm>
          <a:prstGeom prst="rightArrow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CD4EC9-891D-4753-9E5F-51D575B249CA}"/>
              </a:ext>
            </a:extLst>
          </p:cNvPr>
          <p:cNvSpPr txBox="1"/>
          <p:nvPr/>
        </p:nvSpPr>
        <p:spPr>
          <a:xfrm>
            <a:off x="357201" y="5652778"/>
            <a:ext cx="15830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Soybean in Pilar, Córdoba, Argentina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95F680-D8C7-4642-8185-F76C43003CF4}"/>
              </a:ext>
            </a:extLst>
          </p:cNvPr>
          <p:cNvSpPr txBox="1"/>
          <p:nvPr/>
        </p:nvSpPr>
        <p:spPr>
          <a:xfrm>
            <a:off x="678462" y="3229051"/>
            <a:ext cx="2314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Terciles of</a:t>
            </a:r>
          </a:p>
          <a:p>
            <a:pPr algn="ctr"/>
            <a:r>
              <a:rPr lang="en-US" sz="2400" dirty="0"/>
              <a:t>total rainfall</a:t>
            </a:r>
          </a:p>
          <a:p>
            <a:pPr algn="ctr"/>
            <a:r>
              <a:rPr lang="en-US" sz="2400" dirty="0"/>
              <a:t>during crop cycle</a:t>
            </a:r>
          </a:p>
          <a:p>
            <a:pPr algn="ctr"/>
            <a:r>
              <a:rPr lang="en-US" sz="2400" dirty="0"/>
              <a:t>(mm)</a:t>
            </a:r>
            <a:endParaRPr lang="es-AR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C867A7-6807-4829-84B8-80E363A13CA9}"/>
              </a:ext>
            </a:extLst>
          </p:cNvPr>
          <p:cNvSpPr txBox="1"/>
          <p:nvPr/>
        </p:nvSpPr>
        <p:spPr>
          <a:xfrm>
            <a:off x="8495444" y="1512384"/>
            <a:ext cx="1915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Soybean yield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69149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2010-3330-480C-9AAB-4D99FE46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points</a:t>
            </a:r>
            <a:endParaRPr lang="es-A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52A6-90F5-41E5-B635-C80DE964D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040" y="1815465"/>
            <a:ext cx="9047480" cy="4351338"/>
          </a:xfrm>
        </p:spPr>
        <p:txBody>
          <a:bodyPr/>
          <a:lstStyle/>
          <a:p>
            <a:r>
              <a:rPr lang="en-US" dirty="0"/>
              <a:t>Climate information that is </a:t>
            </a:r>
            <a:r>
              <a:rPr lang="en-US" i="1" dirty="0"/>
              <a:t>not used </a:t>
            </a:r>
            <a:r>
              <a:rPr lang="en-US" dirty="0"/>
              <a:t>has NO value (economic, social)</a:t>
            </a:r>
          </a:p>
          <a:p>
            <a:pPr lvl="1"/>
            <a:r>
              <a:rPr lang="en-US" dirty="0"/>
              <a:t>“used” -&gt; influence possible changes in decisions</a:t>
            </a:r>
          </a:p>
          <a:p>
            <a:r>
              <a:rPr lang="en-US" dirty="0"/>
              <a:t>Some conditions that enhance use of climate information?</a:t>
            </a:r>
          </a:p>
          <a:p>
            <a:pPr lvl="1"/>
            <a:r>
              <a:rPr lang="en-US" dirty="0"/>
              <a:t>There are “entry points” for info</a:t>
            </a:r>
          </a:p>
          <a:p>
            <a:pPr lvl="1"/>
            <a:r>
              <a:rPr lang="en-US" dirty="0"/>
              <a:t>Do not ignore other decision contexts (e.g., economic, technological, cultural)</a:t>
            </a:r>
          </a:p>
          <a:p>
            <a:pPr lvl="1"/>
            <a:r>
              <a:rPr lang="en-US" dirty="0"/>
              <a:t>Relevant for decisions -&gt; fits needs</a:t>
            </a:r>
          </a:p>
          <a:p>
            <a:r>
              <a:rPr lang="en-US" dirty="0"/>
              <a:t>Main interest is on likely </a:t>
            </a:r>
            <a:r>
              <a:rPr lang="en-US" i="1" dirty="0"/>
              <a:t>impacts</a:t>
            </a:r>
          </a:p>
          <a:p>
            <a:pPr lvl="1"/>
            <a:r>
              <a:rPr lang="en-US" dirty="0"/>
              <a:t>Collaboration with sectoral experts is needed</a:t>
            </a:r>
          </a:p>
          <a:p>
            <a:pPr lvl="1"/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573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9063-59B1-4B1D-A0C1-219A51D2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0423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/>
              <a:t>What</a:t>
            </a:r>
            <a:r>
              <a:rPr lang="es-AR" dirty="0"/>
              <a:t> are </a:t>
            </a:r>
            <a:r>
              <a:rPr lang="es-AR" dirty="0" err="1"/>
              <a:t>climate</a:t>
            </a:r>
            <a:r>
              <a:rPr lang="es-AR" dirty="0"/>
              <a:t> </a:t>
            </a:r>
            <a:r>
              <a:rPr lang="es-AR" dirty="0" err="1"/>
              <a:t>services</a:t>
            </a:r>
            <a:r>
              <a:rPr lang="es-AR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3908" y="1762761"/>
            <a:ext cx="7772400" cy="411479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900" i="1" dirty="0">
                <a:solidFill>
                  <a:srgbClr val="444444"/>
                </a:solidFill>
              </a:rPr>
              <a:t>Climate services provide climate information </a:t>
            </a:r>
            <a:r>
              <a:rPr lang="en-US" sz="3900" i="1" dirty="0">
                <a:solidFill>
                  <a:srgbClr val="C00000"/>
                </a:solidFill>
              </a:rPr>
              <a:t>in a way that assists decision making </a:t>
            </a:r>
            <a:r>
              <a:rPr lang="en-US" sz="3900" i="1" dirty="0">
                <a:solidFill>
                  <a:srgbClr val="444444"/>
                </a:solidFill>
              </a:rPr>
              <a:t>by individuals and organizations. Such services require </a:t>
            </a:r>
            <a:r>
              <a:rPr lang="en-US" sz="3900" i="1" dirty="0">
                <a:solidFill>
                  <a:srgbClr val="C00000"/>
                </a:solidFill>
              </a:rPr>
              <a:t>appropriate engagement </a:t>
            </a:r>
            <a:r>
              <a:rPr lang="en-US" sz="3900" i="1" dirty="0">
                <a:solidFill>
                  <a:srgbClr val="444444"/>
                </a:solidFill>
              </a:rPr>
              <a:t>along with an effective access mechanism and must </a:t>
            </a:r>
            <a:r>
              <a:rPr lang="en-US" sz="3900" i="1" dirty="0">
                <a:solidFill>
                  <a:srgbClr val="C00000"/>
                </a:solidFill>
              </a:rPr>
              <a:t>respond to user needs</a:t>
            </a:r>
            <a:r>
              <a:rPr lang="en-US" sz="3900" i="1" dirty="0">
                <a:solidFill>
                  <a:srgbClr val="444444"/>
                </a:solidFill>
              </a:rPr>
              <a:t>.  </a:t>
            </a:r>
          </a:p>
          <a:p>
            <a:endParaRPr lang="en-US" sz="3600" i="1" dirty="0">
              <a:solidFill>
                <a:srgbClr val="444444"/>
              </a:solidFill>
            </a:endParaRPr>
          </a:p>
          <a:p>
            <a:pPr marL="0" indent="0" algn="r">
              <a:buNone/>
            </a:pPr>
            <a:r>
              <a:rPr lang="en-US" sz="2200" i="1" dirty="0">
                <a:solidFill>
                  <a:srgbClr val="444444"/>
                </a:solidFill>
              </a:rPr>
              <a:t>WMO Global Framework for Climate Services</a:t>
            </a:r>
          </a:p>
          <a:p>
            <a:endParaRPr lang="en-US" sz="3600" i="1" dirty="0">
              <a:solidFill>
                <a:srgbClr val="444444"/>
              </a:solidFill>
            </a:endParaRPr>
          </a:p>
          <a:p>
            <a:endParaRPr lang="es-AR" sz="3600" i="1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59936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445CE-1A7A-4C72-8E48-AD8CE19EB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70" y="215836"/>
            <a:ext cx="7018176" cy="662878"/>
          </a:xfrm>
        </p:spPr>
        <p:txBody>
          <a:bodyPr>
            <a:normAutofit fontScale="90000"/>
          </a:bodyPr>
          <a:lstStyle/>
          <a:p>
            <a:r>
              <a:rPr lang="en-US" dirty="0"/>
              <a:t>Just because we </a:t>
            </a:r>
            <a:r>
              <a:rPr lang="en-US" i="1" u="sng" dirty="0"/>
              <a:t>can</a:t>
            </a:r>
            <a:r>
              <a:rPr lang="en-US" dirty="0"/>
              <a:t>…</a:t>
            </a:r>
            <a:endParaRPr lang="es-A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B3F25B-FED1-4F8A-BA70-85413D1BA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9690" y="1909277"/>
            <a:ext cx="4964579" cy="2792576"/>
          </a:xfrm>
          <a:prstGeom prst="rect">
            <a:avLst/>
          </a:prstGeom>
        </p:spPr>
      </p:pic>
      <p:pic>
        <p:nvPicPr>
          <p:cNvPr id="1026" name="Picture 2" descr="Els Castells: What you need to know about the human towers of Catalonia">
            <a:extLst>
              <a:ext uri="{FF2B5EF4-FFF2-40B4-BE49-F238E27FC236}">
                <a16:creationId xmlns:a16="http://schemas.microsoft.com/office/drawing/2014/main" id="{14D32280-594B-4E2E-BD60-E7E5B88CE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42" y="1072289"/>
            <a:ext cx="2857042" cy="430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untain Climbing: It&amp;#39;s a Journey – Sherpa Adventure Gear USA">
            <a:extLst>
              <a:ext uri="{FF2B5EF4-FFF2-40B4-BE49-F238E27FC236}">
                <a16:creationId xmlns:a16="http://schemas.microsoft.com/office/drawing/2014/main" id="{85E49363-2766-4BAB-8EEB-D5DD1FB1E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70" y="1095048"/>
            <a:ext cx="3399389" cy="425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061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B8630F-CDC9-4FE8-805E-D9E91FCF29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636B6F-DC90-4B53-A1F1-3A114AE089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42DC05-E274-4826-B114-B0C8A654F495}">
  <ds:schemaRefs>
    <ds:schemaRef ds:uri="cef1e425-e03e-475d-8454-a492170812a5"/>
    <ds:schemaRef ds:uri="2f54b51d-d71f-4c68-89d6-b982f02021d6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705</Words>
  <Application>Microsoft Office PowerPoint</Application>
  <PresentationFormat>Widescreen</PresentationFormat>
  <Paragraphs>132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Tahoma</vt:lpstr>
      <vt:lpstr>Office Theme</vt:lpstr>
      <vt:lpstr>Growing demand for climate information</vt:lpstr>
      <vt:lpstr>But… what is “climate information”?</vt:lpstr>
      <vt:lpstr>What are climate services?</vt:lpstr>
      <vt:lpstr>PowerPoint Presentation</vt:lpstr>
      <vt:lpstr>Main points</vt:lpstr>
      <vt:lpstr>Climate information value chain</vt:lpstr>
      <vt:lpstr>Main points</vt:lpstr>
      <vt:lpstr>“Entry points” for climate information</vt:lpstr>
      <vt:lpstr>Interactions between decisions and climate</vt:lpstr>
      <vt:lpstr>Interactions between decisions and climate</vt:lpstr>
      <vt:lpstr>Various types of climate info are useful</vt:lpstr>
      <vt:lpstr>Main points</vt:lpstr>
      <vt:lpstr>Just because we can…</vt:lpstr>
      <vt:lpstr>What does “relevance” mean?</vt:lpstr>
      <vt:lpstr>Main points</vt:lpstr>
      <vt:lpstr>Focus on impacts</vt:lpstr>
      <vt:lpstr>“Translation”: interactions between rainfall, soil water and yields</vt:lpstr>
      <vt:lpstr>Main points</vt:lpstr>
      <vt:lpstr>PowerPoint Presentation</vt:lpstr>
      <vt:lpstr>What are climate services?</vt:lpstr>
      <vt:lpstr>Just because we can…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Guillermo Podesta</dc:creator>
  <cp:lastModifiedBy>Ilaria GALLO</cp:lastModifiedBy>
  <cp:revision>25</cp:revision>
  <dcterms:created xsi:type="dcterms:W3CDTF">2021-11-14T12:56:09Z</dcterms:created>
  <dcterms:modified xsi:type="dcterms:W3CDTF">2021-11-16T10:47:32Z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