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77" r:id="rId3"/>
    <p:sldId id="256" r:id="rId4"/>
    <p:sldId id="257" r:id="rId5"/>
    <p:sldId id="279" r:id="rId6"/>
    <p:sldId id="280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D6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7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72E4BD-08FB-119F-B993-F564310298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76C4E49D-3504-95AD-3B45-FAEBF25753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A6819A4-E32B-2BA4-91BD-F4ABD9BEB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AA1F-CC88-4EA7-BB1E-8DD640A90DCD}" type="datetimeFigureOut">
              <a:rPr lang="tr-TR" smtClean="0"/>
              <a:t>3.06.2024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BEE3C07-102C-1483-DBFE-A6A81C47B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FF45A43-CC98-5E4D-37F8-DDBA47A3A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E86E7-6E62-48D8-8AD4-FBDEF84FFA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0674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8EEA2B1-E288-1B39-E978-C446CC742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9CF922B-6024-D0AB-BACE-1DEF28166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2E629D7-D5D8-40CE-746F-70861B33A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AA1F-CC88-4EA7-BB1E-8DD640A90DCD}" type="datetimeFigureOut">
              <a:rPr lang="tr-TR" smtClean="0"/>
              <a:t>3.06.2024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5A6BFE7-87AA-D9BE-2D3D-CC9B7EB9C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E1EC33F-8F97-50D0-1B25-B4F13768C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E86E7-6E62-48D8-8AD4-FBDEF84FFA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4335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0E92411-12F0-1398-C8A0-7C3296CD5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B1F7344-5F12-84EF-D22E-9172862E9E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AEA1C61-0F69-D8A7-97A5-7E48D94CA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AA1F-CC88-4EA7-BB1E-8DD640A90DCD}" type="datetimeFigureOut">
              <a:rPr lang="tr-TR" smtClean="0"/>
              <a:t>3.06.2024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53E4477-6E64-51E1-4F39-5B0950000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F8A08AA-3D0E-CAB2-88F8-6F279EB4D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E86E7-6E62-48D8-8AD4-FBDEF84FFA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9780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E9F8381-E6E7-D6C7-307B-871F2B99A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4E25690-939D-8D5B-00EA-98A3980BE0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FDFE2CE-CD2B-C294-3495-614308E01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7D191F9-DB19-7A69-C888-884F97EBE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AA1F-CC88-4EA7-BB1E-8DD640A90DCD}" type="datetimeFigureOut">
              <a:rPr lang="tr-TR" smtClean="0"/>
              <a:t>3.06.2024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449C4FA-93F8-F7DA-CE3E-E6310F40A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49743B4-0BE1-DE74-A0EB-CBE9EBB9A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E86E7-6E62-48D8-8AD4-FBDEF84FFA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8343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E3C9E65-FC5A-42A8-D169-FAEFD5DF2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591F7EE-4540-C8C9-70E5-0FD089D4B2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68B9D7A-1FBA-2820-BB28-4E63CFA76F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0163E6EB-F2FC-1E7A-F982-4CCBB75BF6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CF5CDD67-E71A-2AF1-4449-CA614C91BC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C9891E67-1098-6F0F-D3A2-F8175034E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AA1F-CC88-4EA7-BB1E-8DD640A90DCD}" type="datetimeFigureOut">
              <a:rPr lang="tr-TR" smtClean="0"/>
              <a:t>3.06.2024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AE8CDD70-046C-FFB7-EF7D-1E32FC7B1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E70031E6-77A8-3374-91CC-C351E54F3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E86E7-6E62-48D8-8AD4-FBDEF84FFA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1455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AF0A2CF-8516-FB34-3EB9-C9EF7E264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99ABD0AE-688D-CE9D-2EC9-F790152F1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AA1F-CC88-4EA7-BB1E-8DD640A90DCD}" type="datetimeFigureOut">
              <a:rPr lang="tr-TR" smtClean="0"/>
              <a:t>3.06.2024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2158F53-70E7-A281-BF72-C2CEE7137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BDD0DE5-6D6B-4883-707E-8B329E19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E86E7-6E62-48D8-8AD4-FBDEF84FFA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72080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BB9AB221-BAE9-C470-FDA6-83EA2ABFF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AA1F-CC88-4EA7-BB1E-8DD640A90DCD}" type="datetimeFigureOut">
              <a:rPr lang="tr-TR" smtClean="0"/>
              <a:t>3.06.2024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E7C085C3-ADB8-9F80-77F7-711AB1F04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CF4FA7B-18AD-41B6-F9B9-F09421C99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E86E7-6E62-48D8-8AD4-FBDEF84FFA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11811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4196054-9484-CB90-0A3A-E19EDBB08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DE46D14-0FBD-2217-3957-5E9B8B49D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CC757F7-A57F-D3D7-D537-D99BF4081C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F441782-7B3D-ACEB-959A-56645B10C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AA1F-CC88-4EA7-BB1E-8DD640A90DCD}" type="datetimeFigureOut">
              <a:rPr lang="tr-TR" smtClean="0"/>
              <a:t>3.06.2024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4C892C76-E8B9-1493-42AF-18A50D85B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27E112D-D3AC-9044-DE20-FB054D404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E86E7-6E62-48D8-8AD4-FBDEF84FFA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7198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CE3E426-F232-4A52-18F8-0F4CB424F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2E33AA3D-E808-4322-CCC1-3A6582004A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37AC858B-CB6B-34C3-8FEC-53D22EA2FE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754EB0B-CD69-04ED-50F1-061725CDB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AA1F-CC88-4EA7-BB1E-8DD640A90DCD}" type="datetimeFigureOut">
              <a:rPr lang="tr-TR" smtClean="0"/>
              <a:t>3.06.2024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4DEAC237-D70D-8FD9-AF20-33DB3E3A0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FB74BBF-4382-D526-CA15-3B9279E56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E86E7-6E62-48D8-8AD4-FBDEF84FFA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63314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F192BA0-7699-10E4-3FBE-FDF2BC1CC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51C23C71-5F4F-BD6A-305A-C931E018AA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059CE9C-2160-9CBF-2BC1-0171BC87B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AA1F-CC88-4EA7-BB1E-8DD640A90DCD}" type="datetimeFigureOut">
              <a:rPr lang="tr-TR" smtClean="0"/>
              <a:t>3.06.2024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9F1919D-ABA3-686B-D443-CAED0B158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EA4C3B5-7CD3-A8E1-EF64-92E54087D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E86E7-6E62-48D8-8AD4-FBDEF84FFA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7845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2B160C03-F3CF-4849-DC8A-A67C249E03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7B8C43FF-A828-9037-2AFF-9119D2287C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1C65EB6-4C83-DEA3-5015-96F8179B1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8AA1F-CC88-4EA7-BB1E-8DD640A90DCD}" type="datetimeFigureOut">
              <a:rPr lang="tr-TR" smtClean="0"/>
              <a:t>3.06.2024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2DFE440-CFEC-F06E-BFE4-D3E5BA388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764613F-27C8-FAA0-26C9-6425E50A9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E86E7-6E62-48D8-8AD4-FBDEF84FFA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9604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E9C05AAD-BA15-338F-2095-DF857C06D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A454986-BE23-C2ED-7708-C02A9CDAA0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3A974D3-58F0-5F0D-BDEE-8C132B2E67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8AA1F-CC88-4EA7-BB1E-8DD640A90DCD}" type="datetimeFigureOut">
              <a:rPr lang="tr-TR" smtClean="0"/>
              <a:t>3.06.2024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3DF7E1B-C548-9279-8219-17CF519D1D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7534F25-FAD0-F5DD-E121-D710A11683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E86E7-6E62-48D8-8AD4-FBDEF84FFAF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0106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5000"/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6B61AEF3-D76B-42D3-8548-5ECFA85A1C2C}"/>
              </a:ext>
            </a:extLst>
          </p:cNvPr>
          <p:cNvSpPr txBox="1"/>
          <p:nvPr/>
        </p:nvSpPr>
        <p:spPr>
          <a:xfrm>
            <a:off x="3312257" y="4248728"/>
            <a:ext cx="5567486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>
                <a:solidFill>
                  <a:schemeClr val="accent5">
                    <a:lumMod val="75000"/>
                  </a:schemeClr>
                </a:solidFill>
              </a:rPr>
              <a:t>TURKISH STATE METEOROLOGICAL SERVICE</a:t>
            </a:r>
          </a:p>
          <a:p>
            <a:pPr algn="ctr"/>
            <a:r>
              <a:rPr lang="tr-TR" sz="2400" dirty="0">
                <a:solidFill>
                  <a:schemeClr val="accent5">
                    <a:lumMod val="75000"/>
                  </a:schemeClr>
                </a:solidFill>
              </a:rPr>
              <a:t>MAY 2024</a:t>
            </a:r>
          </a:p>
          <a:p>
            <a:pPr algn="ctr"/>
            <a:r>
              <a:rPr lang="tr-TR" sz="2400" dirty="0">
                <a:solidFill>
                  <a:schemeClr val="accent5">
                    <a:lumMod val="75000"/>
                  </a:schemeClr>
                </a:solidFill>
              </a:rPr>
              <a:t>ANKARA</a:t>
            </a:r>
          </a:p>
          <a:p>
            <a:pPr algn="ctr"/>
            <a:endParaRPr lang="tr-TR" sz="2400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tr-TR" sz="2000" b="1" dirty="0"/>
              <a:t>Özden TÜTEN</a:t>
            </a:r>
            <a:endParaRPr lang="en-GB" sz="2000" b="1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13A82AB1-5DB7-4BEE-9ED4-B20CAA65C02F}"/>
              </a:ext>
            </a:extLst>
          </p:cNvPr>
          <p:cNvSpPr txBox="1"/>
          <p:nvPr/>
        </p:nvSpPr>
        <p:spPr>
          <a:xfrm>
            <a:off x="2442078" y="2177012"/>
            <a:ext cx="814351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POSSIBLE ISSUES IN WDQMS-OSCAR/SURFACE </a:t>
            </a:r>
          </a:p>
          <a:p>
            <a:pPr algn="ctr"/>
            <a:r>
              <a:rPr lang="tr-TR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IMS RWC SOLUTIONS </a:t>
            </a:r>
            <a:endParaRPr lang="en-GB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20676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Başlık">
            <a:extLst>
              <a:ext uri="{FF2B5EF4-FFF2-40B4-BE49-F238E27FC236}">
                <a16:creationId xmlns:a16="http://schemas.microsoft.com/office/drawing/2014/main" id="{D348AD8B-345C-4BB9-B4A7-D0732A0DE615}"/>
              </a:ext>
            </a:extLst>
          </p:cNvPr>
          <p:cNvSpPr txBox="1">
            <a:spLocks/>
          </p:cNvSpPr>
          <p:nvPr/>
        </p:nvSpPr>
        <p:spPr bwMode="auto">
          <a:xfrm>
            <a:off x="4906805" y="196057"/>
            <a:ext cx="2154872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sz="3500" b="1" dirty="0">
                <a:solidFill>
                  <a:srgbClr val="378C89"/>
                </a:solidFill>
                <a:latin typeface="+mn-lt"/>
              </a:rPr>
              <a:t>OUTLINE</a:t>
            </a:r>
          </a:p>
        </p:txBody>
      </p:sp>
      <p:sp>
        <p:nvSpPr>
          <p:cNvPr id="6" name="AutoShape 46">
            <a:extLst>
              <a:ext uri="{FF2B5EF4-FFF2-40B4-BE49-F238E27FC236}">
                <a16:creationId xmlns:a16="http://schemas.microsoft.com/office/drawing/2014/main" id="{3DD94938-292E-4C30-A161-9D86FB98954A}"/>
              </a:ext>
            </a:extLst>
          </p:cNvPr>
          <p:cNvSpPr>
            <a:spLocks noChangeArrowheads="1"/>
          </p:cNvSpPr>
          <p:nvPr/>
        </p:nvSpPr>
        <p:spPr bwMode="ltGray">
          <a:xfrm rot="5400000">
            <a:off x="-2425700" y="679450"/>
            <a:ext cx="4824413" cy="6361113"/>
          </a:xfrm>
          <a:custGeom>
            <a:avLst/>
            <a:gdLst>
              <a:gd name="G0" fmla="+- 10478 0 0"/>
              <a:gd name="G1" fmla="+- -11739500 0 0"/>
              <a:gd name="G2" fmla="+- 0 0 -11739500"/>
              <a:gd name="T0" fmla="*/ 0 256 1"/>
              <a:gd name="T1" fmla="*/ 180 256 1"/>
              <a:gd name="G3" fmla="+- -11739500 T0 T1"/>
              <a:gd name="T2" fmla="*/ 0 256 1"/>
              <a:gd name="T3" fmla="*/ 90 256 1"/>
              <a:gd name="G4" fmla="+- -11739500 T2 T3"/>
              <a:gd name="G5" fmla="*/ G4 2 1"/>
              <a:gd name="T4" fmla="*/ 90 256 1"/>
              <a:gd name="T5" fmla="*/ 0 256 1"/>
              <a:gd name="G6" fmla="+- -11739500 T4 T5"/>
              <a:gd name="G7" fmla="*/ G6 2 1"/>
              <a:gd name="G8" fmla="abs -1173950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478"/>
              <a:gd name="G18" fmla="*/ 10478 1 2"/>
              <a:gd name="G19" fmla="+- G18 5400 0"/>
              <a:gd name="G20" fmla="cos G19 -11739500"/>
              <a:gd name="G21" fmla="sin G19 -11739500"/>
              <a:gd name="G22" fmla="+- G20 10800 0"/>
              <a:gd name="G23" fmla="+- G21 10800 0"/>
              <a:gd name="G24" fmla="+- 10800 0 G20"/>
              <a:gd name="G25" fmla="+- 10478 10800 0"/>
              <a:gd name="G26" fmla="?: G9 G17 G25"/>
              <a:gd name="G27" fmla="?: G9 0 21600"/>
              <a:gd name="G28" fmla="cos 10800 -11739500"/>
              <a:gd name="G29" fmla="sin 10800 -11739500"/>
              <a:gd name="G30" fmla="sin 10478 -11739500"/>
              <a:gd name="G31" fmla="+- G28 10800 0"/>
              <a:gd name="G32" fmla="+- G29 10800 0"/>
              <a:gd name="G33" fmla="+- G30 10800 0"/>
              <a:gd name="G34" fmla="?: G4 0 G31"/>
              <a:gd name="G35" fmla="?: -11739500 G34 0"/>
              <a:gd name="G36" fmla="?: G6 G35 G31"/>
              <a:gd name="G37" fmla="+- 21600 0 G36"/>
              <a:gd name="G38" fmla="?: G4 0 G33"/>
              <a:gd name="G39" fmla="?: -1173950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62 w 21600"/>
              <a:gd name="T15" fmla="*/ 10638 h 21600"/>
              <a:gd name="T16" fmla="*/ 10800 w 21600"/>
              <a:gd name="T17" fmla="*/ 322 h 21600"/>
              <a:gd name="T18" fmla="*/ 21438 w 21600"/>
              <a:gd name="T19" fmla="*/ 10638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tint val="45490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tint val="45490"/>
                  <a:invGamma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AutoShape 47">
            <a:extLst>
              <a:ext uri="{FF2B5EF4-FFF2-40B4-BE49-F238E27FC236}">
                <a16:creationId xmlns:a16="http://schemas.microsoft.com/office/drawing/2014/main" id="{C6E004EB-F828-4F0B-884C-5C39F98D8150}"/>
              </a:ext>
            </a:extLst>
          </p:cNvPr>
          <p:cNvSpPr>
            <a:spLocks noChangeArrowheads="1"/>
          </p:cNvSpPr>
          <p:nvPr/>
        </p:nvSpPr>
        <p:spPr bwMode="ltGray">
          <a:xfrm rot="5400000" flipH="1">
            <a:off x="-2017712" y="1255712"/>
            <a:ext cx="4032250" cy="5238751"/>
          </a:xfrm>
          <a:custGeom>
            <a:avLst/>
            <a:gdLst>
              <a:gd name="G0" fmla="+- 56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6"/>
              <a:gd name="G18" fmla="*/ 56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6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6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372 w 21600"/>
              <a:gd name="T15" fmla="*/ 10800 h 21600"/>
              <a:gd name="T16" fmla="*/ 10800 w 21600"/>
              <a:gd name="T17" fmla="*/ 10744 h 21600"/>
              <a:gd name="T18" fmla="*/ 16228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0" y="10743"/>
                  <a:pt x="10855" y="10769"/>
                  <a:pt x="10856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gradFill flip="none" rotWithShape="1">
            <a:gsLst>
              <a:gs pos="0">
                <a:schemeClr val="hlink">
                  <a:alpha val="74000"/>
                </a:schemeClr>
              </a:gs>
              <a:gs pos="100000">
                <a:schemeClr val="hlink">
                  <a:gamma/>
                  <a:tint val="0"/>
                  <a:invGamma/>
                  <a:alpha val="48000"/>
                </a:schemeClr>
              </a:gs>
            </a:gsLst>
            <a:lin ang="2700000" scaled="1"/>
            <a:tileRect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AutoShape 48">
            <a:extLst>
              <a:ext uri="{FF2B5EF4-FFF2-40B4-BE49-F238E27FC236}">
                <a16:creationId xmlns:a16="http://schemas.microsoft.com/office/drawing/2014/main" id="{DA46FC17-956D-41A3-9AEF-3311BB2D0D13}"/>
              </a:ext>
            </a:extLst>
          </p:cNvPr>
          <p:cNvSpPr>
            <a:spLocks noChangeArrowheads="1"/>
          </p:cNvSpPr>
          <p:nvPr/>
        </p:nvSpPr>
        <p:spPr bwMode="gray">
          <a:xfrm>
            <a:off x="3429878" y="3820456"/>
            <a:ext cx="7146563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tr-TR" sz="1600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EXAMPLE - 6 : </a:t>
            </a:r>
            <a:r>
              <a:rPr lang="tr-TR" sz="1600" b="1" u="sng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UPPER-AIR LAND OBSERVATİONS </a:t>
            </a:r>
            <a:r>
              <a:rPr lang="tr-TR" sz="1600" b="1" u="sng" dirty="0">
                <a:solidFill>
                  <a:srgbClr val="FF0000"/>
                </a:solidFill>
              </a:rPr>
              <a:t>AVAILABILITY ISSUE</a:t>
            </a:r>
          </a:p>
        </p:txBody>
      </p:sp>
      <p:sp>
        <p:nvSpPr>
          <p:cNvPr id="9" name="AutoShape 49">
            <a:extLst>
              <a:ext uri="{FF2B5EF4-FFF2-40B4-BE49-F238E27FC236}">
                <a16:creationId xmlns:a16="http://schemas.microsoft.com/office/drawing/2014/main" id="{EF46A5EA-6A9B-4229-985C-E65F19EFCF2D}"/>
              </a:ext>
            </a:extLst>
          </p:cNvPr>
          <p:cNvSpPr>
            <a:spLocks noChangeArrowheads="1"/>
          </p:cNvSpPr>
          <p:nvPr/>
        </p:nvSpPr>
        <p:spPr bwMode="gray">
          <a:xfrm>
            <a:off x="3537214" y="3321178"/>
            <a:ext cx="6766478" cy="4318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tr-TR" sz="2400" dirty="0">
              <a:solidFill>
                <a:srgbClr val="0033CC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AutoShape 50">
            <a:extLst>
              <a:ext uri="{FF2B5EF4-FFF2-40B4-BE49-F238E27FC236}">
                <a16:creationId xmlns:a16="http://schemas.microsoft.com/office/drawing/2014/main" id="{1F373111-DD36-45D5-AEA4-3B854121E98C}"/>
              </a:ext>
            </a:extLst>
          </p:cNvPr>
          <p:cNvSpPr>
            <a:spLocks noChangeArrowheads="1"/>
          </p:cNvSpPr>
          <p:nvPr/>
        </p:nvSpPr>
        <p:spPr bwMode="gray">
          <a:xfrm>
            <a:off x="3303994" y="2739231"/>
            <a:ext cx="6480086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tr-TR" sz="1600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EXAMPLE - 4 : </a:t>
            </a:r>
            <a:r>
              <a:rPr lang="tr-TR" sz="1600" b="1" u="sng" dirty="0">
                <a:solidFill>
                  <a:srgbClr val="FF0000"/>
                </a:solidFill>
              </a:rPr>
              <a:t>AVAILABILITY ISSUE </a:t>
            </a:r>
            <a:r>
              <a:rPr lang="tr-TR" sz="1600" b="1" u="sng" dirty="0">
                <a:solidFill>
                  <a:srgbClr val="00D6D6"/>
                </a:solidFill>
              </a:rPr>
              <a:t>(</a:t>
            </a:r>
            <a:r>
              <a:rPr lang="tr-TR" sz="1600" b="1" u="sng" dirty="0" err="1">
                <a:solidFill>
                  <a:srgbClr val="00D6D6"/>
                </a:solidFill>
              </a:rPr>
              <a:t>Surface</a:t>
            </a:r>
            <a:r>
              <a:rPr lang="tr-TR" sz="1600" b="1" u="sng" dirty="0">
                <a:solidFill>
                  <a:srgbClr val="00D6D6"/>
                </a:solidFill>
              </a:rPr>
              <a:t> Land </a:t>
            </a:r>
            <a:r>
              <a:rPr lang="tr-TR" sz="1600" b="1" u="sng" dirty="0" err="1">
                <a:solidFill>
                  <a:srgbClr val="00D6D6"/>
                </a:solidFill>
              </a:rPr>
              <a:t>Observation</a:t>
            </a:r>
            <a:r>
              <a:rPr lang="tr-TR" sz="1600" b="1" u="sng" dirty="0">
                <a:solidFill>
                  <a:srgbClr val="00D6D6"/>
                </a:solidFill>
              </a:rPr>
              <a:t>)</a:t>
            </a:r>
            <a:endParaRPr lang="tr-TR" sz="1600" b="1" u="sng" dirty="0">
              <a:solidFill>
                <a:srgbClr val="FF0000"/>
              </a:solidFill>
            </a:endParaRPr>
          </a:p>
        </p:txBody>
      </p:sp>
      <p:sp>
        <p:nvSpPr>
          <p:cNvPr id="11" name="AutoShape 51">
            <a:extLst>
              <a:ext uri="{FF2B5EF4-FFF2-40B4-BE49-F238E27FC236}">
                <a16:creationId xmlns:a16="http://schemas.microsoft.com/office/drawing/2014/main" id="{E15AA5D8-9A0C-4B62-BD20-8034C5C89EE1}"/>
              </a:ext>
            </a:extLst>
          </p:cNvPr>
          <p:cNvSpPr>
            <a:spLocks noChangeArrowheads="1"/>
          </p:cNvSpPr>
          <p:nvPr/>
        </p:nvSpPr>
        <p:spPr bwMode="gray">
          <a:xfrm>
            <a:off x="2965449" y="2205037"/>
            <a:ext cx="6501823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tr-TR" sz="1600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EXAMPLE - 3 : </a:t>
            </a:r>
            <a:r>
              <a:rPr lang="tr-TR" sz="1600" b="1" u="sng" dirty="0">
                <a:solidFill>
                  <a:srgbClr val="FF0000"/>
                </a:solidFill>
              </a:rPr>
              <a:t>AVAILABILITY ISSUE </a:t>
            </a:r>
            <a:r>
              <a:rPr lang="tr-TR" sz="1600" b="1" u="sng" dirty="0">
                <a:solidFill>
                  <a:srgbClr val="00D6D6"/>
                </a:solidFill>
              </a:rPr>
              <a:t>(</a:t>
            </a:r>
            <a:r>
              <a:rPr lang="tr-TR" sz="1600" b="1" u="sng" dirty="0" err="1">
                <a:solidFill>
                  <a:srgbClr val="00D6D6"/>
                </a:solidFill>
              </a:rPr>
              <a:t>Surface</a:t>
            </a:r>
            <a:r>
              <a:rPr lang="tr-TR" sz="1600" b="1" u="sng" dirty="0">
                <a:solidFill>
                  <a:srgbClr val="00D6D6"/>
                </a:solidFill>
              </a:rPr>
              <a:t> Land </a:t>
            </a:r>
            <a:r>
              <a:rPr lang="tr-TR" sz="1600" b="1" u="sng" dirty="0" err="1">
                <a:solidFill>
                  <a:srgbClr val="00D6D6"/>
                </a:solidFill>
              </a:rPr>
              <a:t>Observation</a:t>
            </a:r>
            <a:r>
              <a:rPr lang="tr-TR" sz="1600" b="1" u="sng" dirty="0">
                <a:solidFill>
                  <a:srgbClr val="00D6D6"/>
                </a:solidFill>
              </a:rPr>
              <a:t>)</a:t>
            </a:r>
            <a:endParaRPr lang="tr-TR" sz="1600" b="1" u="sng" dirty="0">
              <a:solidFill>
                <a:srgbClr val="FF0000"/>
              </a:solidFill>
            </a:endParaRPr>
          </a:p>
        </p:txBody>
      </p:sp>
      <p:sp>
        <p:nvSpPr>
          <p:cNvPr id="12" name="AutoShape 52">
            <a:extLst>
              <a:ext uri="{FF2B5EF4-FFF2-40B4-BE49-F238E27FC236}">
                <a16:creationId xmlns:a16="http://schemas.microsoft.com/office/drawing/2014/main" id="{23FD2C94-30DF-44E6-87A3-87B8809249F1}"/>
              </a:ext>
            </a:extLst>
          </p:cNvPr>
          <p:cNvSpPr>
            <a:spLocks noChangeArrowheads="1"/>
          </p:cNvSpPr>
          <p:nvPr/>
        </p:nvSpPr>
        <p:spPr bwMode="gray">
          <a:xfrm>
            <a:off x="2268061" y="1699023"/>
            <a:ext cx="6593204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tr-TR" sz="1600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EXAMPLE – 2 : </a:t>
            </a:r>
            <a:r>
              <a:rPr lang="tr-TR" sz="1600" b="1" u="sng" dirty="0">
                <a:solidFill>
                  <a:srgbClr val="FF0000"/>
                </a:solidFill>
              </a:rPr>
              <a:t>DATA QUALITY ISSUE </a:t>
            </a:r>
            <a:r>
              <a:rPr lang="tr-TR" sz="1600" b="1" u="sng" dirty="0">
                <a:solidFill>
                  <a:srgbClr val="00D6D6"/>
                </a:solidFill>
              </a:rPr>
              <a:t>(</a:t>
            </a:r>
            <a:r>
              <a:rPr lang="tr-TR" sz="1600" b="1" u="sng" dirty="0" err="1">
                <a:solidFill>
                  <a:srgbClr val="00D6D6"/>
                </a:solidFill>
              </a:rPr>
              <a:t>Surface</a:t>
            </a:r>
            <a:r>
              <a:rPr lang="tr-TR" sz="1600" b="1" u="sng" dirty="0">
                <a:solidFill>
                  <a:srgbClr val="00D6D6"/>
                </a:solidFill>
              </a:rPr>
              <a:t> Land </a:t>
            </a:r>
            <a:r>
              <a:rPr lang="tr-TR" sz="1600" b="1" u="sng" dirty="0" err="1">
                <a:solidFill>
                  <a:srgbClr val="00D6D6"/>
                </a:solidFill>
              </a:rPr>
              <a:t>Observation</a:t>
            </a:r>
            <a:r>
              <a:rPr lang="tr-TR" sz="1600" b="1" u="sng" dirty="0">
                <a:solidFill>
                  <a:srgbClr val="00D6D6"/>
                </a:solidFill>
              </a:rPr>
              <a:t>)</a:t>
            </a:r>
            <a:endParaRPr lang="tr-TR" sz="1600" b="1" u="sng" dirty="0">
              <a:solidFill>
                <a:srgbClr val="FF0000"/>
              </a:solidFill>
            </a:endParaRPr>
          </a:p>
        </p:txBody>
      </p:sp>
      <p:grpSp>
        <p:nvGrpSpPr>
          <p:cNvPr id="13" name="Group 10">
            <a:extLst>
              <a:ext uri="{FF2B5EF4-FFF2-40B4-BE49-F238E27FC236}">
                <a16:creationId xmlns:a16="http://schemas.microsoft.com/office/drawing/2014/main" id="{28043937-6962-45C1-BED3-1CA1F881849E}"/>
              </a:ext>
            </a:extLst>
          </p:cNvPr>
          <p:cNvGrpSpPr>
            <a:grpSpLocks/>
          </p:cNvGrpSpPr>
          <p:nvPr/>
        </p:nvGrpSpPr>
        <p:grpSpPr bwMode="auto">
          <a:xfrm>
            <a:off x="540703" y="1289846"/>
            <a:ext cx="508000" cy="381000"/>
            <a:chOff x="372" y="846"/>
            <a:chExt cx="240" cy="240"/>
          </a:xfrm>
        </p:grpSpPr>
        <p:sp>
          <p:nvSpPr>
            <p:cNvPr id="14" name="Oval 54">
              <a:extLst>
                <a:ext uri="{FF2B5EF4-FFF2-40B4-BE49-F238E27FC236}">
                  <a16:creationId xmlns:a16="http://schemas.microsoft.com/office/drawing/2014/main" id="{D7E1D3DF-7A9A-458B-B9DC-2F7DE0C15D2D}"/>
                </a:ext>
              </a:extLst>
            </p:cNvPr>
            <p:cNvSpPr>
              <a:spLocks noChangeAspect="1" noChangeArrowheads="1"/>
            </p:cNvSpPr>
            <p:nvPr/>
          </p:nvSpPr>
          <p:spPr bwMode="gray">
            <a:xfrm>
              <a:off x="372" y="846"/>
              <a:ext cx="240" cy="240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571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tr-TR" altLang="tr-TR">
                <a:solidFill>
                  <a:srgbClr val="000000"/>
                </a:solidFill>
              </a:endParaRPr>
            </a:p>
          </p:txBody>
        </p:sp>
        <p:sp>
          <p:nvSpPr>
            <p:cNvPr id="15" name="Oval 59">
              <a:extLst>
                <a:ext uri="{FF2B5EF4-FFF2-40B4-BE49-F238E27FC236}">
                  <a16:creationId xmlns:a16="http://schemas.microsoft.com/office/drawing/2014/main" id="{4FBE2967-D5A2-4E7A-8311-80E65F0C390C}"/>
                </a:ext>
              </a:extLst>
            </p:cNvPr>
            <p:cNvSpPr>
              <a:spLocks noChangeAspect="1" noChangeArrowheads="1"/>
            </p:cNvSpPr>
            <p:nvPr/>
          </p:nvSpPr>
          <p:spPr bwMode="gray">
            <a:xfrm>
              <a:off x="410" y="874"/>
              <a:ext cx="163" cy="181"/>
            </a:xfrm>
            <a:prstGeom prst="ellipse">
              <a:avLst/>
            </a:prstGeom>
            <a:gradFill rotWithShape="1">
              <a:gsLst>
                <a:gs pos="0">
                  <a:srgbClr val="66FF33"/>
                </a:gs>
                <a:gs pos="100000">
                  <a:srgbClr val="2F761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tr-TR" altLang="tr-TR">
                <a:solidFill>
                  <a:srgbClr val="000000"/>
                </a:solidFill>
              </a:endParaRPr>
            </a:p>
          </p:txBody>
        </p:sp>
      </p:grpSp>
      <p:sp>
        <p:nvSpPr>
          <p:cNvPr id="16" name="AutoShape 52">
            <a:extLst>
              <a:ext uri="{FF2B5EF4-FFF2-40B4-BE49-F238E27FC236}">
                <a16:creationId xmlns:a16="http://schemas.microsoft.com/office/drawing/2014/main" id="{5D989095-273C-4356-B1B0-47B8E20F9A02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85214" y="1175546"/>
            <a:ext cx="6939598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tr-TR" sz="1600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EXAMPLE - 1 : </a:t>
            </a:r>
            <a:r>
              <a:rPr lang="tr-TR" sz="1600" b="1" u="sng" dirty="0">
                <a:solidFill>
                  <a:srgbClr val="FF0000"/>
                </a:solidFill>
              </a:rPr>
              <a:t>WIGOS IDENTIFIER ISSUE </a:t>
            </a:r>
            <a:r>
              <a:rPr lang="tr-TR" sz="1600" b="1" u="sng" dirty="0">
                <a:solidFill>
                  <a:srgbClr val="00D6D6"/>
                </a:solidFill>
              </a:rPr>
              <a:t>(</a:t>
            </a:r>
            <a:r>
              <a:rPr lang="tr-TR" sz="1600" b="1" u="sng" dirty="0" err="1">
                <a:solidFill>
                  <a:srgbClr val="00D6D6"/>
                </a:solidFill>
              </a:rPr>
              <a:t>Surface</a:t>
            </a:r>
            <a:r>
              <a:rPr lang="tr-TR" sz="1600" b="1" u="sng" dirty="0">
                <a:solidFill>
                  <a:srgbClr val="00D6D6"/>
                </a:solidFill>
              </a:rPr>
              <a:t> Land </a:t>
            </a:r>
            <a:r>
              <a:rPr lang="tr-TR" sz="1600" b="1" u="sng" dirty="0" err="1">
                <a:solidFill>
                  <a:srgbClr val="00D6D6"/>
                </a:solidFill>
              </a:rPr>
              <a:t>Observation</a:t>
            </a:r>
            <a:r>
              <a:rPr lang="tr-TR" sz="1600" b="1" u="sng" dirty="0">
                <a:solidFill>
                  <a:srgbClr val="00D6D6"/>
                </a:solidFill>
              </a:rPr>
              <a:t>)</a:t>
            </a:r>
          </a:p>
        </p:txBody>
      </p:sp>
      <p:grpSp>
        <p:nvGrpSpPr>
          <p:cNvPr id="17" name="Group 15">
            <a:extLst>
              <a:ext uri="{FF2B5EF4-FFF2-40B4-BE49-F238E27FC236}">
                <a16:creationId xmlns:a16="http://schemas.microsoft.com/office/drawing/2014/main" id="{06A5EECD-B07F-4064-BE1B-EE165BE88CAB}"/>
              </a:ext>
            </a:extLst>
          </p:cNvPr>
          <p:cNvGrpSpPr>
            <a:grpSpLocks/>
          </p:cNvGrpSpPr>
          <p:nvPr/>
        </p:nvGrpSpPr>
        <p:grpSpPr bwMode="auto">
          <a:xfrm>
            <a:off x="1734662" y="1760935"/>
            <a:ext cx="508000" cy="381000"/>
            <a:chOff x="372" y="846"/>
            <a:chExt cx="240" cy="240"/>
          </a:xfrm>
        </p:grpSpPr>
        <p:sp>
          <p:nvSpPr>
            <p:cNvPr id="18" name="Oval 54">
              <a:extLst>
                <a:ext uri="{FF2B5EF4-FFF2-40B4-BE49-F238E27FC236}">
                  <a16:creationId xmlns:a16="http://schemas.microsoft.com/office/drawing/2014/main" id="{305E7CD1-2FFD-49C4-8897-59A4DF6155AE}"/>
                </a:ext>
              </a:extLst>
            </p:cNvPr>
            <p:cNvSpPr>
              <a:spLocks noChangeAspect="1" noChangeArrowheads="1"/>
            </p:cNvSpPr>
            <p:nvPr/>
          </p:nvSpPr>
          <p:spPr bwMode="gray">
            <a:xfrm>
              <a:off x="372" y="846"/>
              <a:ext cx="240" cy="240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571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tr-TR" altLang="tr-TR">
                <a:solidFill>
                  <a:srgbClr val="000000"/>
                </a:solidFill>
              </a:endParaRPr>
            </a:p>
          </p:txBody>
        </p:sp>
        <p:sp>
          <p:nvSpPr>
            <p:cNvPr id="19" name="Oval 59">
              <a:extLst>
                <a:ext uri="{FF2B5EF4-FFF2-40B4-BE49-F238E27FC236}">
                  <a16:creationId xmlns:a16="http://schemas.microsoft.com/office/drawing/2014/main" id="{D59EC63A-5E0A-47A2-8D89-B6C1382D7EA0}"/>
                </a:ext>
              </a:extLst>
            </p:cNvPr>
            <p:cNvSpPr>
              <a:spLocks noChangeAspect="1" noChangeArrowheads="1"/>
            </p:cNvSpPr>
            <p:nvPr/>
          </p:nvSpPr>
          <p:spPr bwMode="gray">
            <a:xfrm>
              <a:off x="410" y="874"/>
              <a:ext cx="163" cy="181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7600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tr-TR" altLang="tr-TR">
                <a:solidFill>
                  <a:srgbClr val="000000"/>
                </a:solidFill>
              </a:endParaRPr>
            </a:p>
          </p:txBody>
        </p:sp>
      </p:grpSp>
      <p:grpSp>
        <p:nvGrpSpPr>
          <p:cNvPr id="20" name="Group 18">
            <a:extLst>
              <a:ext uri="{FF2B5EF4-FFF2-40B4-BE49-F238E27FC236}">
                <a16:creationId xmlns:a16="http://schemas.microsoft.com/office/drawing/2014/main" id="{5B0E7499-79F5-4341-82B3-B25339EC8D5B}"/>
              </a:ext>
            </a:extLst>
          </p:cNvPr>
          <p:cNvGrpSpPr>
            <a:grpSpLocks/>
          </p:cNvGrpSpPr>
          <p:nvPr/>
        </p:nvGrpSpPr>
        <p:grpSpPr bwMode="auto">
          <a:xfrm>
            <a:off x="2355851" y="2281237"/>
            <a:ext cx="508000" cy="381000"/>
            <a:chOff x="372" y="846"/>
            <a:chExt cx="240" cy="240"/>
          </a:xfrm>
        </p:grpSpPr>
        <p:sp>
          <p:nvSpPr>
            <p:cNvPr id="21" name="Oval 54">
              <a:extLst>
                <a:ext uri="{FF2B5EF4-FFF2-40B4-BE49-F238E27FC236}">
                  <a16:creationId xmlns:a16="http://schemas.microsoft.com/office/drawing/2014/main" id="{A9E07184-66E0-41B5-AE48-BB40154357B6}"/>
                </a:ext>
              </a:extLst>
            </p:cNvPr>
            <p:cNvSpPr>
              <a:spLocks noChangeAspect="1" noChangeArrowheads="1"/>
            </p:cNvSpPr>
            <p:nvPr/>
          </p:nvSpPr>
          <p:spPr bwMode="gray">
            <a:xfrm>
              <a:off x="372" y="846"/>
              <a:ext cx="240" cy="240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571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tr-TR" altLang="tr-TR" sz="2400">
                <a:solidFill>
                  <a:srgbClr val="000000"/>
                </a:solidFill>
              </a:endParaRPr>
            </a:p>
          </p:txBody>
        </p:sp>
        <p:sp>
          <p:nvSpPr>
            <p:cNvPr id="22" name="Oval 59">
              <a:extLst>
                <a:ext uri="{FF2B5EF4-FFF2-40B4-BE49-F238E27FC236}">
                  <a16:creationId xmlns:a16="http://schemas.microsoft.com/office/drawing/2014/main" id="{020AD715-BE5D-4EFF-9F78-3568413FB025}"/>
                </a:ext>
              </a:extLst>
            </p:cNvPr>
            <p:cNvSpPr>
              <a:spLocks noChangeAspect="1" noChangeArrowheads="1"/>
            </p:cNvSpPr>
            <p:nvPr/>
          </p:nvSpPr>
          <p:spPr bwMode="gray">
            <a:xfrm>
              <a:off x="410" y="874"/>
              <a:ext cx="163" cy="181"/>
            </a:xfrm>
            <a:prstGeom prst="ellipse">
              <a:avLst/>
            </a:prstGeom>
            <a:gradFill rotWithShape="1">
              <a:gsLst>
                <a:gs pos="0">
                  <a:srgbClr val="FF00FF"/>
                </a:gs>
                <a:gs pos="100000">
                  <a:srgbClr val="760076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tr-TR" altLang="tr-TR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23" name="Group 21">
            <a:extLst>
              <a:ext uri="{FF2B5EF4-FFF2-40B4-BE49-F238E27FC236}">
                <a16:creationId xmlns:a16="http://schemas.microsoft.com/office/drawing/2014/main" id="{A549B109-7CDC-4174-AF6C-C1E1DC020B63}"/>
              </a:ext>
            </a:extLst>
          </p:cNvPr>
          <p:cNvGrpSpPr>
            <a:grpSpLocks/>
          </p:cNvGrpSpPr>
          <p:nvPr/>
        </p:nvGrpSpPr>
        <p:grpSpPr bwMode="auto">
          <a:xfrm>
            <a:off x="2694395" y="2815431"/>
            <a:ext cx="508000" cy="381000"/>
            <a:chOff x="372" y="846"/>
            <a:chExt cx="240" cy="240"/>
          </a:xfrm>
        </p:grpSpPr>
        <p:sp>
          <p:nvSpPr>
            <p:cNvPr id="24" name="Oval 54">
              <a:extLst>
                <a:ext uri="{FF2B5EF4-FFF2-40B4-BE49-F238E27FC236}">
                  <a16:creationId xmlns:a16="http://schemas.microsoft.com/office/drawing/2014/main" id="{8A4D4A01-2A96-4160-8335-FB0237FED71C}"/>
                </a:ext>
              </a:extLst>
            </p:cNvPr>
            <p:cNvSpPr>
              <a:spLocks noChangeAspect="1" noChangeArrowheads="1"/>
            </p:cNvSpPr>
            <p:nvPr/>
          </p:nvSpPr>
          <p:spPr bwMode="gray">
            <a:xfrm>
              <a:off x="372" y="846"/>
              <a:ext cx="240" cy="240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571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tr-TR" altLang="tr-TR" sz="2400">
                <a:solidFill>
                  <a:srgbClr val="000000"/>
                </a:solidFill>
              </a:endParaRPr>
            </a:p>
          </p:txBody>
        </p:sp>
        <p:sp>
          <p:nvSpPr>
            <p:cNvPr id="25" name="Oval 59">
              <a:extLst>
                <a:ext uri="{FF2B5EF4-FFF2-40B4-BE49-F238E27FC236}">
                  <a16:creationId xmlns:a16="http://schemas.microsoft.com/office/drawing/2014/main" id="{1AAEABA7-86AB-46B1-A9F3-BF532BF589C6}"/>
                </a:ext>
              </a:extLst>
            </p:cNvPr>
            <p:cNvSpPr>
              <a:spLocks noChangeAspect="1" noChangeArrowheads="1"/>
            </p:cNvSpPr>
            <p:nvPr/>
          </p:nvSpPr>
          <p:spPr bwMode="gray">
            <a:xfrm>
              <a:off x="410" y="874"/>
              <a:ext cx="163" cy="18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7676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tr-TR" altLang="tr-TR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26" name="Group 24">
            <a:extLst>
              <a:ext uri="{FF2B5EF4-FFF2-40B4-BE49-F238E27FC236}">
                <a16:creationId xmlns:a16="http://schemas.microsoft.com/office/drawing/2014/main" id="{1C461AC2-EBD1-414E-972A-38409CE3E6F8}"/>
              </a:ext>
            </a:extLst>
          </p:cNvPr>
          <p:cNvGrpSpPr>
            <a:grpSpLocks/>
          </p:cNvGrpSpPr>
          <p:nvPr/>
        </p:nvGrpSpPr>
        <p:grpSpPr bwMode="auto">
          <a:xfrm>
            <a:off x="2948781" y="3321635"/>
            <a:ext cx="508000" cy="381000"/>
            <a:chOff x="372" y="846"/>
            <a:chExt cx="240" cy="240"/>
          </a:xfrm>
        </p:grpSpPr>
        <p:sp>
          <p:nvSpPr>
            <p:cNvPr id="27" name="Oval 54">
              <a:extLst>
                <a:ext uri="{FF2B5EF4-FFF2-40B4-BE49-F238E27FC236}">
                  <a16:creationId xmlns:a16="http://schemas.microsoft.com/office/drawing/2014/main" id="{81FCC125-F983-4B89-9203-8B918EBADC73}"/>
                </a:ext>
              </a:extLst>
            </p:cNvPr>
            <p:cNvSpPr>
              <a:spLocks noChangeAspect="1" noChangeArrowheads="1"/>
            </p:cNvSpPr>
            <p:nvPr/>
          </p:nvSpPr>
          <p:spPr bwMode="gray">
            <a:xfrm>
              <a:off x="372" y="846"/>
              <a:ext cx="240" cy="240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571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tr-TR" altLang="tr-TR" sz="2400">
                <a:solidFill>
                  <a:srgbClr val="000000"/>
                </a:solidFill>
              </a:endParaRPr>
            </a:p>
          </p:txBody>
        </p:sp>
        <p:sp>
          <p:nvSpPr>
            <p:cNvPr id="28" name="Oval 59">
              <a:extLst>
                <a:ext uri="{FF2B5EF4-FFF2-40B4-BE49-F238E27FC236}">
                  <a16:creationId xmlns:a16="http://schemas.microsoft.com/office/drawing/2014/main" id="{A25AE379-1314-4660-B921-5CDD9DB4B326}"/>
                </a:ext>
              </a:extLst>
            </p:cNvPr>
            <p:cNvSpPr>
              <a:spLocks noChangeAspect="1" noChangeArrowheads="1"/>
            </p:cNvSpPr>
            <p:nvPr/>
          </p:nvSpPr>
          <p:spPr bwMode="gray">
            <a:xfrm>
              <a:off x="410" y="874"/>
              <a:ext cx="163" cy="181"/>
            </a:xfrm>
            <a:prstGeom prst="ellipse">
              <a:avLst/>
            </a:prstGeom>
            <a:gradFill rotWithShape="1">
              <a:gsLst>
                <a:gs pos="0">
                  <a:srgbClr val="00FFFF"/>
                </a:gs>
                <a:gs pos="100000">
                  <a:srgbClr val="007676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tr-TR" altLang="tr-TR" sz="2400">
                <a:solidFill>
                  <a:srgbClr val="000000"/>
                </a:solidFill>
              </a:endParaRPr>
            </a:p>
          </p:txBody>
        </p:sp>
      </p:grpSp>
      <p:grpSp>
        <p:nvGrpSpPr>
          <p:cNvPr id="29" name="Group 27">
            <a:extLst>
              <a:ext uri="{FF2B5EF4-FFF2-40B4-BE49-F238E27FC236}">
                <a16:creationId xmlns:a16="http://schemas.microsoft.com/office/drawing/2014/main" id="{E71E4401-B526-4FA6-88E7-C791BE3291F6}"/>
              </a:ext>
            </a:extLst>
          </p:cNvPr>
          <p:cNvGrpSpPr>
            <a:grpSpLocks/>
          </p:cNvGrpSpPr>
          <p:nvPr/>
        </p:nvGrpSpPr>
        <p:grpSpPr bwMode="auto">
          <a:xfrm>
            <a:off x="2936239" y="3887576"/>
            <a:ext cx="437991" cy="431800"/>
            <a:chOff x="372" y="846"/>
            <a:chExt cx="240" cy="240"/>
          </a:xfrm>
        </p:grpSpPr>
        <p:sp>
          <p:nvSpPr>
            <p:cNvPr id="30" name="Oval 54">
              <a:extLst>
                <a:ext uri="{FF2B5EF4-FFF2-40B4-BE49-F238E27FC236}">
                  <a16:creationId xmlns:a16="http://schemas.microsoft.com/office/drawing/2014/main" id="{450868F5-0041-4112-9165-8FB061B503CF}"/>
                </a:ext>
              </a:extLst>
            </p:cNvPr>
            <p:cNvSpPr>
              <a:spLocks noChangeAspect="1" noChangeArrowheads="1"/>
            </p:cNvSpPr>
            <p:nvPr/>
          </p:nvSpPr>
          <p:spPr bwMode="gray">
            <a:xfrm>
              <a:off x="372" y="846"/>
              <a:ext cx="240" cy="240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571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tr-TR" altLang="tr-TR" sz="2400">
                <a:solidFill>
                  <a:srgbClr val="000000"/>
                </a:solidFill>
              </a:endParaRPr>
            </a:p>
          </p:txBody>
        </p:sp>
        <p:sp>
          <p:nvSpPr>
            <p:cNvPr id="31" name="Oval 59">
              <a:extLst>
                <a:ext uri="{FF2B5EF4-FFF2-40B4-BE49-F238E27FC236}">
                  <a16:creationId xmlns:a16="http://schemas.microsoft.com/office/drawing/2014/main" id="{8A411825-3804-4CA6-81F9-E39F510080FB}"/>
                </a:ext>
              </a:extLst>
            </p:cNvPr>
            <p:cNvSpPr>
              <a:spLocks noChangeAspect="1" noChangeArrowheads="1"/>
            </p:cNvSpPr>
            <p:nvPr/>
          </p:nvSpPr>
          <p:spPr bwMode="gray">
            <a:xfrm>
              <a:off x="410" y="874"/>
              <a:ext cx="163" cy="181"/>
            </a:xfrm>
            <a:prstGeom prst="ellipse">
              <a:avLst/>
            </a:prstGeom>
            <a:gradFill rotWithShape="1">
              <a:gsLst>
                <a:gs pos="0">
                  <a:srgbClr val="CC99FF"/>
                </a:gs>
                <a:gs pos="100000">
                  <a:srgbClr val="5E4776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tr-TR" altLang="tr-TR" sz="2400">
                <a:solidFill>
                  <a:srgbClr val="000000"/>
                </a:solidFill>
              </a:endParaRPr>
            </a:p>
          </p:txBody>
        </p:sp>
      </p:grpSp>
      <p:sp>
        <p:nvSpPr>
          <p:cNvPr id="32" name="Dikdörtgen 9">
            <a:extLst>
              <a:ext uri="{FF2B5EF4-FFF2-40B4-BE49-F238E27FC236}">
                <a16:creationId xmlns:a16="http://schemas.microsoft.com/office/drawing/2014/main" id="{27AAFF8C-59CF-401C-BF34-C76FF5F3CF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056" y="3366085"/>
            <a:ext cx="644580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tr-TR" sz="1600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EXAMPLE - 5 : </a:t>
            </a:r>
            <a:r>
              <a:rPr lang="tr-TR" sz="1600" b="1" u="sng" dirty="0">
                <a:solidFill>
                  <a:srgbClr val="FF0000"/>
                </a:solidFill>
              </a:rPr>
              <a:t>AVAILABILITY ISSUE </a:t>
            </a:r>
            <a:r>
              <a:rPr lang="tr-TR" sz="1600" b="1" u="sng" dirty="0">
                <a:solidFill>
                  <a:srgbClr val="00D6D6"/>
                </a:solidFill>
              </a:rPr>
              <a:t>(</a:t>
            </a:r>
            <a:r>
              <a:rPr lang="tr-TR" sz="1600" b="1" u="sng" dirty="0" err="1">
                <a:solidFill>
                  <a:srgbClr val="00D6D6"/>
                </a:solidFill>
              </a:rPr>
              <a:t>Surface</a:t>
            </a:r>
            <a:r>
              <a:rPr lang="tr-TR" sz="1600" b="1" u="sng" dirty="0">
                <a:solidFill>
                  <a:srgbClr val="00D6D6"/>
                </a:solidFill>
              </a:rPr>
              <a:t> Land </a:t>
            </a:r>
            <a:r>
              <a:rPr lang="tr-TR" sz="1600" b="1" u="sng" dirty="0" err="1">
                <a:solidFill>
                  <a:srgbClr val="00D6D6"/>
                </a:solidFill>
              </a:rPr>
              <a:t>Observation</a:t>
            </a:r>
            <a:r>
              <a:rPr lang="tr-TR" sz="1600" b="1" u="sng" dirty="0">
                <a:solidFill>
                  <a:srgbClr val="00D6D6"/>
                </a:solidFill>
              </a:rPr>
              <a:t>)</a:t>
            </a:r>
            <a:endParaRPr lang="tr-TR" altLang="tr-TR" sz="1600" b="1" dirty="0">
              <a:solidFill>
                <a:srgbClr val="00CFCF"/>
              </a:solidFill>
              <a:latin typeface="Calibri" panose="020F0502020204030204" pitchFamily="34" charset="0"/>
            </a:endParaRPr>
          </a:p>
        </p:txBody>
      </p:sp>
      <p:grpSp>
        <p:nvGrpSpPr>
          <p:cNvPr id="33" name="Group 10">
            <a:extLst>
              <a:ext uri="{FF2B5EF4-FFF2-40B4-BE49-F238E27FC236}">
                <a16:creationId xmlns:a16="http://schemas.microsoft.com/office/drawing/2014/main" id="{98DF78B6-70B4-4316-885D-7F4579DB32F0}"/>
              </a:ext>
            </a:extLst>
          </p:cNvPr>
          <p:cNvGrpSpPr>
            <a:grpSpLocks/>
          </p:cNvGrpSpPr>
          <p:nvPr/>
        </p:nvGrpSpPr>
        <p:grpSpPr bwMode="auto">
          <a:xfrm>
            <a:off x="2646364" y="4469335"/>
            <a:ext cx="508000" cy="381000"/>
            <a:chOff x="372" y="846"/>
            <a:chExt cx="240" cy="240"/>
          </a:xfrm>
        </p:grpSpPr>
        <p:sp>
          <p:nvSpPr>
            <p:cNvPr id="34" name="Oval 54">
              <a:extLst>
                <a:ext uri="{FF2B5EF4-FFF2-40B4-BE49-F238E27FC236}">
                  <a16:creationId xmlns:a16="http://schemas.microsoft.com/office/drawing/2014/main" id="{B16A20AD-913F-4BAF-A0B9-2464D573BB9E}"/>
                </a:ext>
              </a:extLst>
            </p:cNvPr>
            <p:cNvSpPr>
              <a:spLocks noChangeAspect="1" noChangeArrowheads="1"/>
            </p:cNvSpPr>
            <p:nvPr/>
          </p:nvSpPr>
          <p:spPr bwMode="gray">
            <a:xfrm>
              <a:off x="372" y="846"/>
              <a:ext cx="240" cy="240"/>
            </a:xfrm>
            <a:prstGeom prst="ellipse">
              <a:avLst/>
            </a:prstGeom>
            <a:gradFill rotWithShape="1">
              <a:gsLst>
                <a:gs pos="0">
                  <a:srgbClr val="767676"/>
                </a:gs>
                <a:gs pos="50000">
                  <a:srgbClr val="FFFFFF"/>
                </a:gs>
                <a:gs pos="100000">
                  <a:srgbClr val="76767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571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tr-TR" altLang="tr-TR">
                <a:solidFill>
                  <a:srgbClr val="000000"/>
                </a:solidFill>
              </a:endParaRPr>
            </a:p>
          </p:txBody>
        </p:sp>
        <p:sp>
          <p:nvSpPr>
            <p:cNvPr id="35" name="Oval 59">
              <a:extLst>
                <a:ext uri="{FF2B5EF4-FFF2-40B4-BE49-F238E27FC236}">
                  <a16:creationId xmlns:a16="http://schemas.microsoft.com/office/drawing/2014/main" id="{3AD4133E-24C4-4470-B8CE-264385A134E8}"/>
                </a:ext>
              </a:extLst>
            </p:cNvPr>
            <p:cNvSpPr>
              <a:spLocks noChangeAspect="1" noChangeArrowheads="1"/>
            </p:cNvSpPr>
            <p:nvPr/>
          </p:nvSpPr>
          <p:spPr bwMode="gray">
            <a:xfrm>
              <a:off x="410" y="874"/>
              <a:ext cx="163" cy="181"/>
            </a:xfrm>
            <a:prstGeom prst="ellipse">
              <a:avLst/>
            </a:prstGeom>
            <a:gradFill rotWithShape="1">
              <a:gsLst>
                <a:gs pos="0">
                  <a:srgbClr val="66FF33"/>
                </a:gs>
                <a:gs pos="100000">
                  <a:srgbClr val="2F761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tr-TR" altLang="tr-TR">
                <a:solidFill>
                  <a:srgbClr val="000000"/>
                </a:solidFill>
              </a:endParaRPr>
            </a:p>
          </p:txBody>
        </p:sp>
      </p:grpSp>
      <p:sp>
        <p:nvSpPr>
          <p:cNvPr id="42" name="Slayt Numarası Yer Tutucusu 1">
            <a:extLst>
              <a:ext uri="{FF2B5EF4-FFF2-40B4-BE49-F238E27FC236}">
                <a16:creationId xmlns:a16="http://schemas.microsoft.com/office/drawing/2014/main" id="{2F194B5C-08DF-406A-89CE-EA5520634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A83D7F9-B11F-44A8-8F4F-5D2D48329637}" type="slidenum">
              <a:rPr lang="tr-TR" smtClean="0"/>
              <a:t>2</a:t>
            </a:fld>
            <a:endParaRPr lang="tr-TR"/>
          </a:p>
        </p:txBody>
      </p:sp>
      <p:sp>
        <p:nvSpPr>
          <p:cNvPr id="43" name="AutoShape 48">
            <a:extLst>
              <a:ext uri="{FF2B5EF4-FFF2-40B4-BE49-F238E27FC236}">
                <a16:creationId xmlns:a16="http://schemas.microsoft.com/office/drawing/2014/main" id="{C539F128-1494-44CA-B239-85793F75E644}"/>
              </a:ext>
            </a:extLst>
          </p:cNvPr>
          <p:cNvSpPr>
            <a:spLocks noChangeArrowheads="1"/>
          </p:cNvSpPr>
          <p:nvPr/>
        </p:nvSpPr>
        <p:spPr bwMode="gray">
          <a:xfrm>
            <a:off x="3234797" y="4425053"/>
            <a:ext cx="7146563" cy="508000"/>
          </a:xfrm>
          <a:prstGeom prst="roundRect">
            <a:avLst>
              <a:gd name="adj" fmla="val 50000"/>
            </a:avLst>
          </a:prstGeom>
          <a:noFill/>
          <a:ln w="28575" algn="ctr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tr-TR" sz="1600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EXAMPLE - 7 : </a:t>
            </a:r>
            <a:r>
              <a:rPr lang="tr-TR" sz="1600" b="1" u="sng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UPPER-AIR LAND OBSERVATİONS </a:t>
            </a:r>
            <a:r>
              <a:rPr lang="tr-TR" sz="1600" b="1" u="sng" dirty="0">
                <a:solidFill>
                  <a:srgbClr val="FF0000"/>
                </a:solidFill>
              </a:rPr>
              <a:t>AVAILABILITY ISSUE</a:t>
            </a:r>
          </a:p>
        </p:txBody>
      </p:sp>
    </p:spTree>
    <p:extLst>
      <p:ext uri="{BB962C8B-B14F-4D97-AF65-F5344CB8AC3E}">
        <p14:creationId xmlns:p14="http://schemas.microsoft.com/office/powerpoint/2010/main" val="833614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A7C05E45-B764-F1D9-3529-4A2440B17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43" y="601735"/>
            <a:ext cx="11697714" cy="5654530"/>
          </a:xfrm>
          <a:prstGeom prst="rect">
            <a:avLst/>
          </a:prstGeom>
        </p:spPr>
      </p:pic>
      <p:sp>
        <p:nvSpPr>
          <p:cNvPr id="6" name="Açıklama Balonu: Aşağı Ok 5">
            <a:extLst>
              <a:ext uri="{FF2B5EF4-FFF2-40B4-BE49-F238E27FC236}">
                <a16:creationId xmlns:a16="http://schemas.microsoft.com/office/drawing/2014/main" id="{D29FE640-D9AD-DB3C-4B98-07FF3707DCAF}"/>
              </a:ext>
            </a:extLst>
          </p:cNvPr>
          <p:cNvSpPr/>
          <p:nvPr/>
        </p:nvSpPr>
        <p:spPr>
          <a:xfrm>
            <a:off x="5363308" y="1661746"/>
            <a:ext cx="1301261" cy="1688123"/>
          </a:xfrm>
          <a:prstGeom prst="downArrowCallou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WIGOS</a:t>
            </a:r>
          </a:p>
          <a:p>
            <a:pPr algn="ctr"/>
            <a:r>
              <a:rPr lang="tr-TR" dirty="0"/>
              <a:t>IDENTIFIER ISSUE</a:t>
            </a:r>
          </a:p>
        </p:txBody>
      </p:sp>
      <p:sp>
        <p:nvSpPr>
          <p:cNvPr id="8" name="Açıklama Balonu: Sol Ok 7">
            <a:extLst>
              <a:ext uri="{FF2B5EF4-FFF2-40B4-BE49-F238E27FC236}">
                <a16:creationId xmlns:a16="http://schemas.microsoft.com/office/drawing/2014/main" id="{9A4B592B-EEE5-F3B7-B9E8-3FBB53C1B34B}"/>
              </a:ext>
            </a:extLst>
          </p:cNvPr>
          <p:cNvSpPr/>
          <p:nvPr/>
        </p:nvSpPr>
        <p:spPr>
          <a:xfrm>
            <a:off x="2453053" y="5486400"/>
            <a:ext cx="2725615" cy="606669"/>
          </a:xfrm>
          <a:prstGeom prst="left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NO </a:t>
            </a:r>
            <a:r>
              <a:rPr lang="tr-TR" dirty="0" err="1"/>
              <a:t>match</a:t>
            </a:r>
            <a:r>
              <a:rPr lang="tr-TR" dirty="0"/>
              <a:t> in OSCAR/</a:t>
            </a:r>
            <a:r>
              <a:rPr lang="tr-TR" dirty="0" err="1"/>
              <a:t>Surface</a:t>
            </a:r>
            <a:endParaRPr lang="tr-TR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A4D9E36F-5F6D-AE3D-5C71-0F561592CDBA}"/>
              </a:ext>
            </a:extLst>
          </p:cNvPr>
          <p:cNvSpPr txBox="1"/>
          <p:nvPr/>
        </p:nvSpPr>
        <p:spPr>
          <a:xfrm>
            <a:off x="4231739" y="124233"/>
            <a:ext cx="4208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EXAMPLE – 1-1 : </a:t>
            </a:r>
            <a:r>
              <a:rPr lang="tr-TR" b="1" u="sng" dirty="0">
                <a:solidFill>
                  <a:srgbClr val="FF0000"/>
                </a:solidFill>
              </a:rPr>
              <a:t>WIGOS IDENTIFIER ISSUE</a:t>
            </a:r>
          </a:p>
        </p:txBody>
      </p:sp>
    </p:spTree>
    <p:extLst>
      <p:ext uri="{BB962C8B-B14F-4D97-AF65-F5344CB8AC3E}">
        <p14:creationId xmlns:p14="http://schemas.microsoft.com/office/powerpoint/2010/main" val="1963615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4EDA5468-3CBB-26A2-AED0-60E7064A65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013" y="1055164"/>
            <a:ext cx="7071973" cy="4747671"/>
          </a:xfrm>
          <a:prstGeom prst="rect">
            <a:avLst/>
          </a:prstGeom>
        </p:spPr>
      </p:pic>
      <p:sp>
        <p:nvSpPr>
          <p:cNvPr id="4" name="Ok: Sola Bükülü 3">
            <a:extLst>
              <a:ext uri="{FF2B5EF4-FFF2-40B4-BE49-F238E27FC236}">
                <a16:creationId xmlns:a16="http://schemas.microsoft.com/office/drawing/2014/main" id="{AC0FA07D-4EE7-9F3B-5931-134F85E9FFFA}"/>
              </a:ext>
            </a:extLst>
          </p:cNvPr>
          <p:cNvSpPr/>
          <p:nvPr/>
        </p:nvSpPr>
        <p:spPr>
          <a:xfrm>
            <a:off x="8053754" y="817684"/>
            <a:ext cx="685800" cy="1714500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5BB67B8E-E3F1-733B-4675-87D1F8E1C41E}"/>
              </a:ext>
            </a:extLst>
          </p:cNvPr>
          <p:cNvSpPr txBox="1"/>
          <p:nvPr/>
        </p:nvSpPr>
        <p:spPr>
          <a:xfrm>
            <a:off x="5867597" y="494518"/>
            <a:ext cx="20630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EXPECTED:?</a:t>
            </a:r>
          </a:p>
          <a:p>
            <a:r>
              <a:rPr lang="tr-TR" dirty="0">
                <a:solidFill>
                  <a:srgbClr val="FF0000"/>
                </a:solidFill>
              </a:rPr>
              <a:t>RECEIVED 4, 5, 6 </a:t>
            </a:r>
            <a:r>
              <a:rPr lang="tr-TR" dirty="0" err="1">
                <a:solidFill>
                  <a:srgbClr val="FF0000"/>
                </a:solidFill>
              </a:rPr>
              <a:t>etc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E03C28EE-41AC-2E32-C5AE-CDD4D85A8676}"/>
              </a:ext>
            </a:extLst>
          </p:cNvPr>
          <p:cNvSpPr txBox="1"/>
          <p:nvPr/>
        </p:nvSpPr>
        <p:spPr>
          <a:xfrm>
            <a:off x="4231739" y="179651"/>
            <a:ext cx="4208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EXAMPLE – 1-2 : </a:t>
            </a:r>
            <a:r>
              <a:rPr lang="tr-TR" b="1" u="sng" dirty="0">
                <a:solidFill>
                  <a:srgbClr val="FF0000"/>
                </a:solidFill>
              </a:rPr>
              <a:t>WIGOS IDENTIFIER ISSUE</a:t>
            </a:r>
          </a:p>
        </p:txBody>
      </p:sp>
    </p:spTree>
    <p:extLst>
      <p:ext uri="{BB962C8B-B14F-4D97-AF65-F5344CB8AC3E}">
        <p14:creationId xmlns:p14="http://schemas.microsoft.com/office/powerpoint/2010/main" val="2400593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etin kutusu 7">
            <a:extLst>
              <a:ext uri="{FF2B5EF4-FFF2-40B4-BE49-F238E27FC236}">
                <a16:creationId xmlns:a16="http://schemas.microsoft.com/office/drawing/2014/main" id="{E03C28EE-41AC-2E32-C5AE-CDD4D85A8676}"/>
              </a:ext>
            </a:extLst>
          </p:cNvPr>
          <p:cNvSpPr txBox="1"/>
          <p:nvPr/>
        </p:nvSpPr>
        <p:spPr>
          <a:xfrm>
            <a:off x="5267311" y="134943"/>
            <a:ext cx="1657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IMS PLATFORM</a:t>
            </a:r>
            <a:endParaRPr lang="tr-TR" b="1" u="sng" dirty="0">
              <a:solidFill>
                <a:srgbClr val="FF0000"/>
              </a:solidFill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8E93502B-F341-4AF4-B6DE-716DB53B96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52934"/>
            <a:ext cx="6428509" cy="5860816"/>
          </a:xfrm>
          <a:prstGeom prst="rect">
            <a:avLst/>
          </a:prstGeom>
        </p:spPr>
      </p:pic>
      <p:cxnSp>
        <p:nvCxnSpPr>
          <p:cNvPr id="9" name="Düz Ok Bağlayıcısı 8">
            <a:extLst>
              <a:ext uri="{FF2B5EF4-FFF2-40B4-BE49-F238E27FC236}">
                <a16:creationId xmlns:a16="http://schemas.microsoft.com/office/drawing/2014/main" id="{3B15674C-32B8-46DC-8B36-EF377C13B75C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3371273" y="1262314"/>
            <a:ext cx="3302149" cy="2869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Düz Ok Bağlayıcısı 9">
            <a:extLst>
              <a:ext uri="{FF2B5EF4-FFF2-40B4-BE49-F238E27FC236}">
                <a16:creationId xmlns:a16="http://schemas.microsoft.com/office/drawing/2014/main" id="{9517167D-7B60-4FDB-A131-4A59521FD57E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2966358" y="1631647"/>
            <a:ext cx="3707064" cy="3772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E2E9ADEF-9D4C-4455-8458-9E779DC9E0A4}"/>
              </a:ext>
            </a:extLst>
          </p:cNvPr>
          <p:cNvSpPr txBox="1"/>
          <p:nvPr/>
        </p:nvSpPr>
        <p:spPr>
          <a:xfrm>
            <a:off x="6673422" y="1108425"/>
            <a:ext cx="54032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Incident Management System for RWC (by default)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61CD2512-FEDD-496F-9638-42FFD91E06EF}"/>
              </a:ext>
            </a:extLst>
          </p:cNvPr>
          <p:cNvSpPr txBox="1"/>
          <p:nvPr/>
        </p:nvSpPr>
        <p:spPr>
          <a:xfrm>
            <a:off x="6673422" y="1477758"/>
            <a:ext cx="54032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tr-TR"/>
            </a:defPPr>
            <a:lvl1pPr>
              <a:defRPr sz="1400"/>
            </a:lvl1pPr>
          </a:lstStyle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Issue type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“Issue” (by default);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Düz Ok Bağlayıcısı 14">
            <a:extLst>
              <a:ext uri="{FF2B5EF4-FFF2-40B4-BE49-F238E27FC236}">
                <a16:creationId xmlns:a16="http://schemas.microsoft.com/office/drawing/2014/main" id="{2D951174-342F-4C0F-95F0-97BA1614B626}"/>
              </a:ext>
            </a:extLst>
          </p:cNvPr>
          <p:cNvCxnSpPr>
            <a:cxnSpLocks/>
          </p:cNvCxnSpPr>
          <p:nvPr/>
        </p:nvCxnSpPr>
        <p:spPr>
          <a:xfrm flipV="1">
            <a:off x="5172513" y="2047234"/>
            <a:ext cx="1500909" cy="5297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28737097-8DAD-4526-9A81-96A2C070E5C7}"/>
              </a:ext>
            </a:extLst>
          </p:cNvPr>
          <p:cNvSpPr txBox="1"/>
          <p:nvPr/>
        </p:nvSpPr>
        <p:spPr>
          <a:xfrm>
            <a:off x="6673422" y="1882854"/>
            <a:ext cx="5403276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The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issue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may be given in a specific format, below is an example of the format and its explanation.:</a:t>
            </a:r>
          </a:p>
          <a:p>
            <a:pPr algn="just"/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ddmmyyyy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-country-station/location-issue,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ddmmyyyy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”: day, month and year when ticket is created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country: country where the station is located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station/location: station name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issue: keyword of the issue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148637EF-C429-4E61-9890-3F66BE1CAC8B}"/>
              </a:ext>
            </a:extLst>
          </p:cNvPr>
          <p:cNvSpPr txBox="1"/>
          <p:nvPr/>
        </p:nvSpPr>
        <p:spPr>
          <a:xfrm>
            <a:off x="6557817" y="3580611"/>
            <a:ext cx="5403279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tr-TR"/>
            </a:defPPr>
            <a:lvl1pPr>
              <a:defRPr sz="1400"/>
            </a:lvl1pPr>
          </a:lstStyle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Assignee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NFP:WDQMS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Component(s):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responsible RWC of the station where the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issue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occurred can be selected from this list.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Description: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Text that contains detailed explanations, including possible causes of the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issue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suggestions on how to solve it, if possible.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Düz Ok Bağlayıcısı 19">
            <a:extLst>
              <a:ext uri="{FF2B5EF4-FFF2-40B4-BE49-F238E27FC236}">
                <a16:creationId xmlns:a16="http://schemas.microsoft.com/office/drawing/2014/main" id="{57094F17-CA03-4862-8DE8-2B1B5F6E92A3}"/>
              </a:ext>
            </a:extLst>
          </p:cNvPr>
          <p:cNvCxnSpPr>
            <a:cxnSpLocks/>
          </p:cNvCxnSpPr>
          <p:nvPr/>
        </p:nvCxnSpPr>
        <p:spPr>
          <a:xfrm>
            <a:off x="3371273" y="2946399"/>
            <a:ext cx="3186544" cy="731529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Düz Ok Bağlayıcısı 29">
            <a:extLst>
              <a:ext uri="{FF2B5EF4-FFF2-40B4-BE49-F238E27FC236}">
                <a16:creationId xmlns:a16="http://schemas.microsoft.com/office/drawing/2014/main" id="{D2D1B048-E173-44A9-8004-271BA78C3FD9}"/>
              </a:ext>
            </a:extLst>
          </p:cNvPr>
          <p:cNvCxnSpPr>
            <a:cxnSpLocks/>
          </p:cNvCxnSpPr>
          <p:nvPr/>
        </p:nvCxnSpPr>
        <p:spPr>
          <a:xfrm>
            <a:off x="4433455" y="3677928"/>
            <a:ext cx="2124362" cy="480735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Düz Ok Bağlayıcısı 34">
            <a:extLst>
              <a:ext uri="{FF2B5EF4-FFF2-40B4-BE49-F238E27FC236}">
                <a16:creationId xmlns:a16="http://schemas.microsoft.com/office/drawing/2014/main" id="{73955076-86EA-4BF5-99D9-FF1EE7CA6ECD}"/>
              </a:ext>
            </a:extLst>
          </p:cNvPr>
          <p:cNvCxnSpPr>
            <a:cxnSpLocks/>
          </p:cNvCxnSpPr>
          <p:nvPr/>
        </p:nvCxnSpPr>
        <p:spPr>
          <a:xfrm flipV="1">
            <a:off x="4660045" y="4849091"/>
            <a:ext cx="1897772" cy="217513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1014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2A0F8875-ECCA-42D8-BEED-90697CFB96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93118" cy="6858000"/>
          </a:xfrm>
          <a:prstGeom prst="rect">
            <a:avLst/>
          </a:prstGeom>
        </p:spPr>
      </p:pic>
      <p:cxnSp>
        <p:nvCxnSpPr>
          <p:cNvPr id="7" name="Düz Ok Bağlayıcısı 6">
            <a:extLst>
              <a:ext uri="{FF2B5EF4-FFF2-40B4-BE49-F238E27FC236}">
                <a16:creationId xmlns:a16="http://schemas.microsoft.com/office/drawing/2014/main" id="{55B771C7-2D93-4445-ADCB-CA80BB8BA0E9}"/>
              </a:ext>
            </a:extLst>
          </p:cNvPr>
          <p:cNvCxnSpPr>
            <a:cxnSpLocks/>
          </p:cNvCxnSpPr>
          <p:nvPr/>
        </p:nvCxnSpPr>
        <p:spPr>
          <a:xfrm flipV="1">
            <a:off x="3943883" y="2150098"/>
            <a:ext cx="4035641" cy="4760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Metin kutusu 7">
            <a:extLst>
              <a:ext uri="{FF2B5EF4-FFF2-40B4-BE49-F238E27FC236}">
                <a16:creationId xmlns:a16="http://schemas.microsoft.com/office/drawing/2014/main" id="{26C359F8-4EA8-4AD7-BB8C-26790664A463}"/>
              </a:ext>
            </a:extLst>
          </p:cNvPr>
          <p:cNvSpPr txBox="1"/>
          <p:nvPr/>
        </p:nvSpPr>
        <p:spPr>
          <a:xfrm>
            <a:off x="7979524" y="1997363"/>
            <a:ext cx="414320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Priority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The priority level specified in the Regional WIGOS Centers Technical Guidelines for the WIGOS Data Quality Monitoring System. The appropriate value can be selected from the list.</a:t>
            </a:r>
            <a:endParaRPr lang="tr-T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Linked issues: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</a:t>
            </a: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issue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related to a previously recorded problem, it can be selected from this section.</a:t>
            </a:r>
            <a:endParaRPr lang="tr-T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WIGOS ID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WIGOS Station Identifier (WSI) as </a:t>
            </a: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egistered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OSCAR/surface. </a:t>
            </a:r>
            <a:endParaRPr lang="tr-T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WIGOS issue category: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Depending on the type of </a:t>
            </a: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issue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surface </a:t>
            </a: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land</a:t>
            </a: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observation availability, </a:t>
            </a: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upper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air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land</a:t>
            </a: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observations</a:t>
            </a: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availabilty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will be selected.</a:t>
            </a:r>
          </a:p>
        </p:txBody>
      </p:sp>
      <p:cxnSp>
        <p:nvCxnSpPr>
          <p:cNvPr id="10" name="Düz Ok Bağlayıcısı 9">
            <a:extLst>
              <a:ext uri="{FF2B5EF4-FFF2-40B4-BE49-F238E27FC236}">
                <a16:creationId xmlns:a16="http://schemas.microsoft.com/office/drawing/2014/main" id="{C8FBDD80-8D03-4188-977E-7659D676BD81}"/>
              </a:ext>
            </a:extLst>
          </p:cNvPr>
          <p:cNvCxnSpPr>
            <a:cxnSpLocks/>
          </p:cNvCxnSpPr>
          <p:nvPr/>
        </p:nvCxnSpPr>
        <p:spPr>
          <a:xfrm flipV="1">
            <a:off x="3980872" y="3194130"/>
            <a:ext cx="3998652" cy="745179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Ok Bağlayıcısı 11">
            <a:extLst>
              <a:ext uri="{FF2B5EF4-FFF2-40B4-BE49-F238E27FC236}">
                <a16:creationId xmlns:a16="http://schemas.microsoft.com/office/drawing/2014/main" id="{4914D9FB-2488-4391-99E3-31083AA13FFB}"/>
              </a:ext>
            </a:extLst>
          </p:cNvPr>
          <p:cNvCxnSpPr>
            <a:cxnSpLocks/>
          </p:cNvCxnSpPr>
          <p:nvPr/>
        </p:nvCxnSpPr>
        <p:spPr>
          <a:xfrm flipV="1">
            <a:off x="4031650" y="3868615"/>
            <a:ext cx="3947874" cy="1175306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Ok Bağlayıcısı 12">
            <a:extLst>
              <a:ext uri="{FF2B5EF4-FFF2-40B4-BE49-F238E27FC236}">
                <a16:creationId xmlns:a16="http://schemas.microsoft.com/office/drawing/2014/main" id="{4DE0CD97-BE8C-472E-A5D0-69410119B80F}"/>
              </a:ext>
            </a:extLst>
          </p:cNvPr>
          <p:cNvCxnSpPr>
            <a:cxnSpLocks/>
          </p:cNvCxnSpPr>
          <p:nvPr/>
        </p:nvCxnSpPr>
        <p:spPr>
          <a:xfrm flipV="1">
            <a:off x="3098799" y="4507339"/>
            <a:ext cx="4814278" cy="1143007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etin kutusu 8">
            <a:extLst>
              <a:ext uri="{FF2B5EF4-FFF2-40B4-BE49-F238E27FC236}">
                <a16:creationId xmlns:a16="http://schemas.microsoft.com/office/drawing/2014/main" id="{11E2EC1B-E867-4B4A-8189-77D7795D6381}"/>
              </a:ext>
            </a:extLst>
          </p:cNvPr>
          <p:cNvSpPr txBox="1"/>
          <p:nvPr/>
        </p:nvSpPr>
        <p:spPr>
          <a:xfrm>
            <a:off x="7593118" y="0"/>
            <a:ext cx="1657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IMS PLATFORM</a:t>
            </a:r>
            <a:endParaRPr lang="tr-TR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729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k: Sola Bükülü 3">
            <a:extLst>
              <a:ext uri="{FF2B5EF4-FFF2-40B4-BE49-F238E27FC236}">
                <a16:creationId xmlns:a16="http://schemas.microsoft.com/office/drawing/2014/main" id="{AC0FA07D-4EE7-9F3B-5931-134F85E9FFFA}"/>
              </a:ext>
            </a:extLst>
          </p:cNvPr>
          <p:cNvSpPr/>
          <p:nvPr/>
        </p:nvSpPr>
        <p:spPr>
          <a:xfrm>
            <a:off x="8053754" y="817684"/>
            <a:ext cx="685800" cy="1714500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7E99B92C-A410-77E5-1967-27E75E8838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264" y="620403"/>
            <a:ext cx="11903472" cy="5617194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28A89EB6-B934-E894-04A0-A1D104024D2B}"/>
              </a:ext>
            </a:extLst>
          </p:cNvPr>
          <p:cNvSpPr txBox="1"/>
          <p:nvPr/>
        </p:nvSpPr>
        <p:spPr>
          <a:xfrm>
            <a:off x="4325162" y="159283"/>
            <a:ext cx="3774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EXAMPLE – 2-1 : </a:t>
            </a:r>
            <a:r>
              <a:rPr lang="tr-TR" b="1" u="sng" dirty="0">
                <a:solidFill>
                  <a:srgbClr val="FF0000"/>
                </a:solidFill>
              </a:rPr>
              <a:t>DATA QUALITY ISSUE</a:t>
            </a:r>
          </a:p>
        </p:txBody>
      </p:sp>
      <p:sp>
        <p:nvSpPr>
          <p:cNvPr id="10" name="Açıklama Balonu: Yukarı Ok 9">
            <a:extLst>
              <a:ext uri="{FF2B5EF4-FFF2-40B4-BE49-F238E27FC236}">
                <a16:creationId xmlns:a16="http://schemas.microsoft.com/office/drawing/2014/main" id="{F0D67406-08C5-485A-FF54-B18E02D536BD}"/>
              </a:ext>
            </a:extLst>
          </p:cNvPr>
          <p:cNvSpPr/>
          <p:nvPr/>
        </p:nvSpPr>
        <p:spPr>
          <a:xfrm rot="18304610">
            <a:off x="5405120" y="4672658"/>
            <a:ext cx="1381760" cy="1966854"/>
          </a:xfrm>
          <a:prstGeom prst="upArrowCallou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/>
              <a:t>Observation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Model </a:t>
            </a:r>
            <a:r>
              <a:rPr lang="tr-TR" dirty="0" err="1"/>
              <a:t>Differences</a:t>
            </a:r>
            <a:endParaRPr lang="tr-TR" dirty="0"/>
          </a:p>
          <a:p>
            <a:pPr algn="ctr"/>
            <a:r>
              <a:rPr lang="tr-TR" dirty="0"/>
              <a:t>5&lt; X </a:t>
            </a:r>
            <a:r>
              <a:rPr lang="tr-T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≤10</a:t>
            </a:r>
            <a:endParaRPr lang="tr-TR" dirty="0"/>
          </a:p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4657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7E99B92C-A410-77E5-1967-27E75E8838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41169" y="963423"/>
            <a:ext cx="8709662" cy="5837426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28A89EB6-B934-E894-04A0-A1D104024D2B}"/>
              </a:ext>
            </a:extLst>
          </p:cNvPr>
          <p:cNvSpPr txBox="1"/>
          <p:nvPr/>
        </p:nvSpPr>
        <p:spPr>
          <a:xfrm>
            <a:off x="4231739" y="179651"/>
            <a:ext cx="3774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EXAMPLE – 2-2 : </a:t>
            </a:r>
            <a:r>
              <a:rPr lang="tr-TR" b="1" u="sng" dirty="0">
                <a:solidFill>
                  <a:srgbClr val="FF0000"/>
                </a:solidFill>
              </a:rPr>
              <a:t>DATA QUALITY ISSUE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5BB67B8E-E3F1-733B-4675-87D1F8E1C41E}"/>
              </a:ext>
            </a:extLst>
          </p:cNvPr>
          <p:cNvSpPr txBox="1"/>
          <p:nvPr/>
        </p:nvSpPr>
        <p:spPr>
          <a:xfrm>
            <a:off x="1258188" y="1442720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&lt;7</a:t>
            </a:r>
          </a:p>
        </p:txBody>
      </p:sp>
      <p:cxnSp>
        <p:nvCxnSpPr>
          <p:cNvPr id="3" name="Düz Ok Bağlayıcısı 2">
            <a:extLst>
              <a:ext uri="{FF2B5EF4-FFF2-40B4-BE49-F238E27FC236}">
                <a16:creationId xmlns:a16="http://schemas.microsoft.com/office/drawing/2014/main" id="{640E250D-2C62-07B3-B101-4F4C0F317AE3}"/>
              </a:ext>
            </a:extLst>
          </p:cNvPr>
          <p:cNvCxnSpPr>
            <a:cxnSpLocks/>
          </p:cNvCxnSpPr>
          <p:nvPr/>
        </p:nvCxnSpPr>
        <p:spPr>
          <a:xfrm>
            <a:off x="1675290" y="1627386"/>
            <a:ext cx="894080" cy="62992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Düz Ok Bağlayıcısı 9">
            <a:extLst>
              <a:ext uri="{FF2B5EF4-FFF2-40B4-BE49-F238E27FC236}">
                <a16:creationId xmlns:a16="http://schemas.microsoft.com/office/drawing/2014/main" id="{4E1BFDB1-8FC1-0D97-BDA4-C712425A894A}"/>
              </a:ext>
            </a:extLst>
          </p:cNvPr>
          <p:cNvCxnSpPr>
            <a:cxnSpLocks/>
          </p:cNvCxnSpPr>
          <p:nvPr/>
        </p:nvCxnSpPr>
        <p:spPr>
          <a:xfrm flipH="1">
            <a:off x="7555021" y="1522214"/>
            <a:ext cx="1440576" cy="67413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F963D7D5-AEE7-EDF5-EC45-55BAE5096E2C}"/>
              </a:ext>
            </a:extLst>
          </p:cNvPr>
          <p:cNvSpPr txBox="1"/>
          <p:nvPr/>
        </p:nvSpPr>
        <p:spPr>
          <a:xfrm>
            <a:off x="8995597" y="1203682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&lt;7</a:t>
            </a:r>
          </a:p>
        </p:txBody>
      </p:sp>
      <p:cxnSp>
        <p:nvCxnSpPr>
          <p:cNvPr id="15" name="Düz Ok Bağlayıcısı 14">
            <a:extLst>
              <a:ext uri="{FF2B5EF4-FFF2-40B4-BE49-F238E27FC236}">
                <a16:creationId xmlns:a16="http://schemas.microsoft.com/office/drawing/2014/main" id="{A6CBA201-7C91-7869-9071-12C0907D73E7}"/>
              </a:ext>
            </a:extLst>
          </p:cNvPr>
          <p:cNvCxnSpPr>
            <a:cxnSpLocks/>
          </p:cNvCxnSpPr>
          <p:nvPr/>
        </p:nvCxnSpPr>
        <p:spPr>
          <a:xfrm flipH="1">
            <a:off x="8995597" y="4721384"/>
            <a:ext cx="1521113" cy="87677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795B9977-6A43-14AD-AA9B-415623FE7967}"/>
              </a:ext>
            </a:extLst>
          </p:cNvPr>
          <p:cNvSpPr txBox="1"/>
          <p:nvPr/>
        </p:nvSpPr>
        <p:spPr>
          <a:xfrm>
            <a:off x="10516710" y="4236442"/>
            <a:ext cx="12460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Minimum </a:t>
            </a:r>
          </a:p>
          <a:p>
            <a:r>
              <a:rPr lang="tr-TR" dirty="0" err="1">
                <a:solidFill>
                  <a:srgbClr val="FF0000"/>
                </a:solidFill>
              </a:rPr>
              <a:t>Differences</a:t>
            </a:r>
            <a:endParaRPr lang="tr-TR" dirty="0">
              <a:solidFill>
                <a:srgbClr val="FF0000"/>
              </a:solidFill>
            </a:endParaRPr>
          </a:p>
          <a:p>
            <a:r>
              <a:rPr lang="tr-TR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≥</a:t>
            </a:r>
            <a:r>
              <a:rPr lang="tr-TR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6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512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7E99B92C-A410-77E5-1967-27E75E8838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57" b="9557"/>
          <a:stretch/>
        </p:blipFill>
        <p:spPr>
          <a:xfrm>
            <a:off x="6096000" y="713302"/>
            <a:ext cx="5594614" cy="5749043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69E5AC29-A36A-F7CA-FFAD-ED2688AEF2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592" y="1636495"/>
            <a:ext cx="6364808" cy="2955089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618EB808-E5FE-0E33-DBAD-C4F48DD6A37D}"/>
              </a:ext>
            </a:extLst>
          </p:cNvPr>
          <p:cNvSpPr txBox="1"/>
          <p:nvPr/>
        </p:nvSpPr>
        <p:spPr>
          <a:xfrm>
            <a:off x="4231739" y="179651"/>
            <a:ext cx="3774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EXAMPLE – 2-3 : </a:t>
            </a:r>
            <a:r>
              <a:rPr lang="tr-TR" b="1" u="sng" dirty="0">
                <a:solidFill>
                  <a:srgbClr val="FF0000"/>
                </a:solidFill>
              </a:rPr>
              <a:t>DATA QUALITY ISSUE</a:t>
            </a:r>
          </a:p>
        </p:txBody>
      </p:sp>
      <p:sp>
        <p:nvSpPr>
          <p:cNvPr id="9" name="Açıklama Balonu: Aşağı Ok 8">
            <a:extLst>
              <a:ext uri="{FF2B5EF4-FFF2-40B4-BE49-F238E27FC236}">
                <a16:creationId xmlns:a16="http://schemas.microsoft.com/office/drawing/2014/main" id="{1452A3F8-DF51-D79C-E744-062B35FA14E0}"/>
              </a:ext>
            </a:extLst>
          </p:cNvPr>
          <p:cNvSpPr/>
          <p:nvPr/>
        </p:nvSpPr>
        <p:spPr>
          <a:xfrm rot="2763493">
            <a:off x="9955003" y="2240280"/>
            <a:ext cx="1630606" cy="2377440"/>
          </a:xfrm>
          <a:prstGeom prst="downArrowCallout">
            <a:avLst>
              <a:gd name="adj1" fmla="val 11250"/>
              <a:gd name="adj2" fmla="val 11875"/>
              <a:gd name="adj3" fmla="val 25000"/>
              <a:gd name="adj4" fmla="val 45916"/>
            </a:avLst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NO FAULT</a:t>
            </a:r>
          </a:p>
        </p:txBody>
      </p:sp>
    </p:spTree>
    <p:extLst>
      <p:ext uri="{BB962C8B-B14F-4D97-AF65-F5344CB8AC3E}">
        <p14:creationId xmlns:p14="http://schemas.microsoft.com/office/powerpoint/2010/main" val="1918042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EAA835AE-2930-5618-1CD8-E24781AB0373}"/>
              </a:ext>
            </a:extLst>
          </p:cNvPr>
          <p:cNvSpPr txBox="1"/>
          <p:nvPr/>
        </p:nvSpPr>
        <p:spPr>
          <a:xfrm>
            <a:off x="4231739" y="179651"/>
            <a:ext cx="3661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EXAMPLE – 3-1 : </a:t>
            </a:r>
            <a:r>
              <a:rPr lang="tr-TR" b="1" u="sng" dirty="0">
                <a:solidFill>
                  <a:srgbClr val="FF0000"/>
                </a:solidFill>
              </a:rPr>
              <a:t>AVAILABILITY ISSUE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AB36140F-ABEE-488D-2908-65F357DF1C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77" y="1287594"/>
            <a:ext cx="11598645" cy="4282811"/>
          </a:xfrm>
          <a:prstGeom prst="rect">
            <a:avLst/>
          </a:prstGeom>
        </p:spPr>
      </p:pic>
      <p:sp>
        <p:nvSpPr>
          <p:cNvPr id="8" name="Açıklama Balonu: Sol Ok 7">
            <a:extLst>
              <a:ext uri="{FF2B5EF4-FFF2-40B4-BE49-F238E27FC236}">
                <a16:creationId xmlns:a16="http://schemas.microsoft.com/office/drawing/2014/main" id="{8AC765A4-8C1A-CAA5-564D-E2CA5FBF0DC4}"/>
              </a:ext>
            </a:extLst>
          </p:cNvPr>
          <p:cNvSpPr/>
          <p:nvPr/>
        </p:nvSpPr>
        <p:spPr>
          <a:xfrm>
            <a:off x="5770880" y="4135120"/>
            <a:ext cx="2316480" cy="903896"/>
          </a:xfrm>
          <a:prstGeom prst="leftArrowCallou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EXPECTED:24</a:t>
            </a:r>
          </a:p>
          <a:p>
            <a:pPr algn="ctr"/>
            <a:r>
              <a:rPr lang="tr-TR" dirty="0"/>
              <a:t>RECEIVED:8</a:t>
            </a:r>
          </a:p>
        </p:txBody>
      </p:sp>
    </p:spTree>
    <p:extLst>
      <p:ext uri="{BB962C8B-B14F-4D97-AF65-F5344CB8AC3E}">
        <p14:creationId xmlns:p14="http://schemas.microsoft.com/office/powerpoint/2010/main" val="1439169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EAA835AE-2930-5618-1CD8-E24781AB0373}"/>
              </a:ext>
            </a:extLst>
          </p:cNvPr>
          <p:cNvSpPr txBox="1"/>
          <p:nvPr/>
        </p:nvSpPr>
        <p:spPr>
          <a:xfrm>
            <a:off x="4231739" y="179651"/>
            <a:ext cx="3661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EXAMPLE – 3-2 : </a:t>
            </a:r>
            <a:r>
              <a:rPr lang="tr-TR" b="1" u="sng" dirty="0">
                <a:solidFill>
                  <a:srgbClr val="FF0000"/>
                </a:solidFill>
              </a:rPr>
              <a:t>AVAILABILITY ISSUE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AB36140F-ABEE-488D-2908-65F357DF1C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8321" y="456686"/>
            <a:ext cx="9072376" cy="612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8489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7E99B92C-A410-77E5-1967-27E75E8838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3" r="8743"/>
          <a:stretch/>
        </p:blipFill>
        <p:spPr>
          <a:xfrm>
            <a:off x="6096000" y="593119"/>
            <a:ext cx="6096000" cy="5837426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69E5AC29-A36A-F7CA-FFAD-ED2688AEF2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592" y="1751332"/>
            <a:ext cx="6364808" cy="2725415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618EB808-E5FE-0E33-DBAD-C4F48DD6A37D}"/>
              </a:ext>
            </a:extLst>
          </p:cNvPr>
          <p:cNvSpPr txBox="1"/>
          <p:nvPr/>
        </p:nvSpPr>
        <p:spPr>
          <a:xfrm>
            <a:off x="4231739" y="179651"/>
            <a:ext cx="3661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EXAMPLE – 3-3 : </a:t>
            </a:r>
            <a:r>
              <a:rPr lang="tr-TR" b="1" u="sng" dirty="0">
                <a:solidFill>
                  <a:srgbClr val="FF0000"/>
                </a:solidFill>
              </a:rPr>
              <a:t>AVAILABILITY ISSUE</a:t>
            </a:r>
          </a:p>
        </p:txBody>
      </p:sp>
      <p:sp>
        <p:nvSpPr>
          <p:cNvPr id="3" name="Açıklama Balonu: Aşağı Ok 2">
            <a:extLst>
              <a:ext uri="{FF2B5EF4-FFF2-40B4-BE49-F238E27FC236}">
                <a16:creationId xmlns:a16="http://schemas.microsoft.com/office/drawing/2014/main" id="{BFFB19CB-27D0-3148-E5AE-0CAC93A05EE3}"/>
              </a:ext>
            </a:extLst>
          </p:cNvPr>
          <p:cNvSpPr/>
          <p:nvPr/>
        </p:nvSpPr>
        <p:spPr>
          <a:xfrm rot="2763493">
            <a:off x="9563200" y="2240280"/>
            <a:ext cx="1630606" cy="2377440"/>
          </a:xfrm>
          <a:prstGeom prst="downArrowCallout">
            <a:avLst>
              <a:gd name="adj1" fmla="val 11250"/>
              <a:gd name="adj2" fmla="val 11875"/>
              <a:gd name="adj3" fmla="val 25000"/>
              <a:gd name="adj4" fmla="val 45916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Intended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international</a:t>
            </a:r>
            <a:r>
              <a:rPr lang="tr-TR" dirty="0"/>
              <a:t> </a:t>
            </a:r>
            <a:r>
              <a:rPr lang="tr-TR" dirty="0" err="1"/>
              <a:t>exchange</a:t>
            </a:r>
            <a:r>
              <a:rPr lang="tr-TR" dirty="0"/>
              <a:t>: ???</a:t>
            </a:r>
          </a:p>
        </p:txBody>
      </p:sp>
    </p:spTree>
    <p:extLst>
      <p:ext uri="{BB962C8B-B14F-4D97-AF65-F5344CB8AC3E}">
        <p14:creationId xmlns:p14="http://schemas.microsoft.com/office/powerpoint/2010/main" val="1376157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EAA835AE-2930-5618-1CD8-E24781AB0373}"/>
              </a:ext>
            </a:extLst>
          </p:cNvPr>
          <p:cNvSpPr txBox="1"/>
          <p:nvPr/>
        </p:nvSpPr>
        <p:spPr>
          <a:xfrm>
            <a:off x="4231739" y="179651"/>
            <a:ext cx="3661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EXAMPLE – 4-1 : </a:t>
            </a:r>
            <a:r>
              <a:rPr lang="tr-TR" b="1" u="sng" dirty="0">
                <a:solidFill>
                  <a:srgbClr val="FF0000"/>
                </a:solidFill>
              </a:rPr>
              <a:t>AVAILABILITY ISSUE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AB36140F-ABEE-488D-2908-65F357DF1C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488" y="760056"/>
            <a:ext cx="11545893" cy="5469886"/>
          </a:xfrm>
          <a:prstGeom prst="rect">
            <a:avLst/>
          </a:prstGeom>
        </p:spPr>
      </p:pic>
      <p:sp>
        <p:nvSpPr>
          <p:cNvPr id="8" name="Açıklama Balonu: Sol Ok 7">
            <a:extLst>
              <a:ext uri="{FF2B5EF4-FFF2-40B4-BE49-F238E27FC236}">
                <a16:creationId xmlns:a16="http://schemas.microsoft.com/office/drawing/2014/main" id="{8AC765A4-8C1A-CAA5-564D-E2CA5FBF0DC4}"/>
              </a:ext>
            </a:extLst>
          </p:cNvPr>
          <p:cNvSpPr/>
          <p:nvPr/>
        </p:nvSpPr>
        <p:spPr>
          <a:xfrm>
            <a:off x="6532880" y="4561840"/>
            <a:ext cx="2316480" cy="903896"/>
          </a:xfrm>
          <a:prstGeom prst="leftArrowCallou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EXPECTED:12</a:t>
            </a:r>
          </a:p>
          <a:p>
            <a:pPr algn="ctr"/>
            <a:r>
              <a:rPr lang="tr-TR" dirty="0"/>
              <a:t>RECEIVED:0</a:t>
            </a:r>
          </a:p>
        </p:txBody>
      </p:sp>
    </p:spTree>
    <p:extLst>
      <p:ext uri="{BB962C8B-B14F-4D97-AF65-F5344CB8AC3E}">
        <p14:creationId xmlns:p14="http://schemas.microsoft.com/office/powerpoint/2010/main" val="31567622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EAA835AE-2930-5618-1CD8-E24781AB0373}"/>
              </a:ext>
            </a:extLst>
          </p:cNvPr>
          <p:cNvSpPr txBox="1"/>
          <p:nvPr/>
        </p:nvSpPr>
        <p:spPr>
          <a:xfrm>
            <a:off x="4231739" y="179651"/>
            <a:ext cx="3661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EXAMPLE – 4-2 : </a:t>
            </a:r>
            <a:r>
              <a:rPr lang="tr-TR" b="1" u="sng" dirty="0">
                <a:solidFill>
                  <a:srgbClr val="FF0000"/>
                </a:solidFill>
              </a:rPr>
              <a:t>AVAILABILITY ISSUE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AB36140F-ABEE-488D-2908-65F357DF1C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43236" y="456686"/>
            <a:ext cx="8982545" cy="6129720"/>
          </a:xfrm>
          <a:prstGeom prst="rect">
            <a:avLst/>
          </a:prstGeom>
        </p:spPr>
      </p:pic>
      <p:cxnSp>
        <p:nvCxnSpPr>
          <p:cNvPr id="4" name="Düz Ok Bağlayıcısı 3">
            <a:extLst>
              <a:ext uri="{FF2B5EF4-FFF2-40B4-BE49-F238E27FC236}">
                <a16:creationId xmlns:a16="http://schemas.microsoft.com/office/drawing/2014/main" id="{8D17E7CC-3762-1458-9762-05EB3F7615AB}"/>
              </a:ext>
            </a:extLst>
          </p:cNvPr>
          <p:cNvCxnSpPr>
            <a:cxnSpLocks/>
            <a:endCxn id="8" idx="3"/>
          </p:cNvCxnSpPr>
          <p:nvPr/>
        </p:nvCxnSpPr>
        <p:spPr>
          <a:xfrm flipH="1">
            <a:off x="1496291" y="4450080"/>
            <a:ext cx="9329492" cy="120134"/>
          </a:xfrm>
          <a:prstGeom prst="straightConnector1">
            <a:avLst/>
          </a:prstGeom>
          <a:ln w="22225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4029CC12-47E8-4B46-1F16-F7FFEF509B0F}"/>
              </a:ext>
            </a:extLst>
          </p:cNvPr>
          <p:cNvSpPr txBox="1"/>
          <p:nvPr/>
        </p:nvSpPr>
        <p:spPr>
          <a:xfrm>
            <a:off x="203200" y="3535680"/>
            <a:ext cx="1483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RECEIVED 2-4</a:t>
            </a:r>
          </a:p>
        </p:txBody>
      </p:sp>
      <p:cxnSp>
        <p:nvCxnSpPr>
          <p:cNvPr id="12" name="Düz Ok Bağlayıcısı 11">
            <a:extLst>
              <a:ext uri="{FF2B5EF4-FFF2-40B4-BE49-F238E27FC236}">
                <a16:creationId xmlns:a16="http://schemas.microsoft.com/office/drawing/2014/main" id="{67CF18F3-D43D-9661-B731-A94B97A4D47E}"/>
              </a:ext>
            </a:extLst>
          </p:cNvPr>
          <p:cNvCxnSpPr>
            <a:cxnSpLocks/>
          </p:cNvCxnSpPr>
          <p:nvPr/>
        </p:nvCxnSpPr>
        <p:spPr>
          <a:xfrm>
            <a:off x="1564640" y="4013200"/>
            <a:ext cx="8636000" cy="1483360"/>
          </a:xfrm>
          <a:prstGeom prst="straightConnector1">
            <a:avLst/>
          </a:prstGeom>
          <a:ln w="2222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Metin kutusu 7">
            <a:extLst>
              <a:ext uri="{FF2B5EF4-FFF2-40B4-BE49-F238E27FC236}">
                <a16:creationId xmlns:a16="http://schemas.microsoft.com/office/drawing/2014/main" id="{F800BC15-4136-44C9-A086-ADEACADD58B3}"/>
              </a:ext>
            </a:extLst>
          </p:cNvPr>
          <p:cNvSpPr txBox="1"/>
          <p:nvPr/>
        </p:nvSpPr>
        <p:spPr>
          <a:xfrm>
            <a:off x="0" y="4385548"/>
            <a:ext cx="14962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LAST TIME: 0</a:t>
            </a:r>
          </a:p>
        </p:txBody>
      </p:sp>
    </p:spTree>
    <p:extLst>
      <p:ext uri="{BB962C8B-B14F-4D97-AF65-F5344CB8AC3E}">
        <p14:creationId xmlns:p14="http://schemas.microsoft.com/office/powerpoint/2010/main" val="41244736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7E99B92C-A410-77E5-1967-27E75E8838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7" r="12047"/>
          <a:stretch/>
        </p:blipFill>
        <p:spPr>
          <a:xfrm>
            <a:off x="6096000" y="593119"/>
            <a:ext cx="6096000" cy="5837426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69E5AC29-A36A-F7CA-FFAD-ED2688AEF2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049" y="1751332"/>
            <a:ext cx="6231893" cy="2725415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618EB808-E5FE-0E33-DBAD-C4F48DD6A37D}"/>
              </a:ext>
            </a:extLst>
          </p:cNvPr>
          <p:cNvSpPr txBox="1"/>
          <p:nvPr/>
        </p:nvSpPr>
        <p:spPr>
          <a:xfrm>
            <a:off x="4231739" y="179651"/>
            <a:ext cx="3661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EXAMPLE – 4-3 : </a:t>
            </a:r>
            <a:r>
              <a:rPr lang="tr-TR" b="1" u="sng" dirty="0">
                <a:solidFill>
                  <a:srgbClr val="FF0000"/>
                </a:solidFill>
              </a:rPr>
              <a:t>AVAILABILITY ISSUE</a:t>
            </a:r>
          </a:p>
        </p:txBody>
      </p:sp>
      <p:sp>
        <p:nvSpPr>
          <p:cNvPr id="2" name="Açıklama Balonu: Aşağı Ok 1">
            <a:extLst>
              <a:ext uri="{FF2B5EF4-FFF2-40B4-BE49-F238E27FC236}">
                <a16:creationId xmlns:a16="http://schemas.microsoft.com/office/drawing/2014/main" id="{7F0F5113-1150-8BE7-9DCE-D54000ED773C}"/>
              </a:ext>
            </a:extLst>
          </p:cNvPr>
          <p:cNvSpPr/>
          <p:nvPr/>
        </p:nvSpPr>
        <p:spPr>
          <a:xfrm rot="2763493">
            <a:off x="9955005" y="2468881"/>
            <a:ext cx="1630606" cy="2377440"/>
          </a:xfrm>
          <a:prstGeom prst="downArrowCallout">
            <a:avLst>
              <a:gd name="adj1" fmla="val 11250"/>
              <a:gd name="adj2" fmla="val 11875"/>
              <a:gd name="adj3" fmla="val 25000"/>
              <a:gd name="adj4" fmla="val 45916"/>
            </a:avLst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NO FAULT</a:t>
            </a:r>
          </a:p>
        </p:txBody>
      </p:sp>
    </p:spTree>
    <p:extLst>
      <p:ext uri="{BB962C8B-B14F-4D97-AF65-F5344CB8AC3E}">
        <p14:creationId xmlns:p14="http://schemas.microsoft.com/office/powerpoint/2010/main" val="26323114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EAA835AE-2930-5618-1CD8-E24781AB0373}"/>
              </a:ext>
            </a:extLst>
          </p:cNvPr>
          <p:cNvSpPr txBox="1"/>
          <p:nvPr/>
        </p:nvSpPr>
        <p:spPr>
          <a:xfrm>
            <a:off x="4231739" y="179651"/>
            <a:ext cx="3661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EXAMPLE – 5-1 : </a:t>
            </a:r>
            <a:r>
              <a:rPr lang="tr-TR" b="1" u="sng" dirty="0">
                <a:solidFill>
                  <a:srgbClr val="FF0000"/>
                </a:solidFill>
              </a:rPr>
              <a:t>AVAILABILITY ISSUE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AB36140F-ABEE-488D-2908-65F357DF1C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4840" y="760056"/>
            <a:ext cx="11113189" cy="5469886"/>
          </a:xfrm>
          <a:prstGeom prst="rect">
            <a:avLst/>
          </a:prstGeom>
        </p:spPr>
      </p:pic>
      <p:sp>
        <p:nvSpPr>
          <p:cNvPr id="8" name="Açıklama Balonu: Sol Ok 7">
            <a:extLst>
              <a:ext uri="{FF2B5EF4-FFF2-40B4-BE49-F238E27FC236}">
                <a16:creationId xmlns:a16="http://schemas.microsoft.com/office/drawing/2014/main" id="{8AC765A4-8C1A-CAA5-564D-E2CA5FBF0DC4}"/>
              </a:ext>
            </a:extLst>
          </p:cNvPr>
          <p:cNvSpPr/>
          <p:nvPr/>
        </p:nvSpPr>
        <p:spPr>
          <a:xfrm rot="1362671">
            <a:off x="7517619" y="4579424"/>
            <a:ext cx="2316480" cy="903896"/>
          </a:xfrm>
          <a:prstGeom prst="leftArrowCallou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EXPECTED:14</a:t>
            </a:r>
          </a:p>
          <a:p>
            <a:pPr algn="ctr"/>
            <a:r>
              <a:rPr lang="tr-TR" dirty="0"/>
              <a:t>RECEIVED:24</a:t>
            </a:r>
          </a:p>
        </p:txBody>
      </p:sp>
    </p:spTree>
    <p:extLst>
      <p:ext uri="{BB962C8B-B14F-4D97-AF65-F5344CB8AC3E}">
        <p14:creationId xmlns:p14="http://schemas.microsoft.com/office/powerpoint/2010/main" val="36822368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EAA835AE-2930-5618-1CD8-E24781AB0373}"/>
              </a:ext>
            </a:extLst>
          </p:cNvPr>
          <p:cNvSpPr txBox="1"/>
          <p:nvPr/>
        </p:nvSpPr>
        <p:spPr>
          <a:xfrm>
            <a:off x="4231739" y="179651"/>
            <a:ext cx="3661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EXAMPLE – 5-2 : </a:t>
            </a:r>
            <a:r>
              <a:rPr lang="tr-TR" b="1" u="sng" dirty="0">
                <a:solidFill>
                  <a:srgbClr val="FF0000"/>
                </a:solidFill>
              </a:rPr>
              <a:t>AVAILABILITY ISSUE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AB36140F-ABEE-488D-2908-65F357DF1C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10867" y="456686"/>
            <a:ext cx="8647283" cy="612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1134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7E99B92C-A410-77E5-1967-27E75E8838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43" b="5343"/>
          <a:stretch/>
        </p:blipFill>
        <p:spPr>
          <a:xfrm>
            <a:off x="5711140" y="610704"/>
            <a:ext cx="6096000" cy="5837426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69E5AC29-A36A-F7CA-FFAD-ED2688AEF2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891" y="1768917"/>
            <a:ext cx="6088577" cy="2725415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618EB808-E5FE-0E33-DBAD-C4F48DD6A37D}"/>
              </a:ext>
            </a:extLst>
          </p:cNvPr>
          <p:cNvSpPr txBox="1"/>
          <p:nvPr/>
        </p:nvSpPr>
        <p:spPr>
          <a:xfrm>
            <a:off x="4231739" y="179651"/>
            <a:ext cx="3661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EXAMPLE – 5-3 : </a:t>
            </a:r>
            <a:r>
              <a:rPr lang="tr-TR" b="1" u="sng" dirty="0">
                <a:solidFill>
                  <a:srgbClr val="FF0000"/>
                </a:solidFill>
              </a:rPr>
              <a:t>AVAILABILITY ISSUE</a:t>
            </a:r>
          </a:p>
        </p:txBody>
      </p:sp>
      <p:sp>
        <p:nvSpPr>
          <p:cNvPr id="2" name="Açıklama Balonu: Aşağı Ok 1">
            <a:extLst>
              <a:ext uri="{FF2B5EF4-FFF2-40B4-BE49-F238E27FC236}">
                <a16:creationId xmlns:a16="http://schemas.microsoft.com/office/drawing/2014/main" id="{7F0F5113-1150-8BE7-9DCE-D54000ED773C}"/>
              </a:ext>
            </a:extLst>
          </p:cNvPr>
          <p:cNvSpPr/>
          <p:nvPr/>
        </p:nvSpPr>
        <p:spPr>
          <a:xfrm rot="2763493">
            <a:off x="9955005" y="2468881"/>
            <a:ext cx="1630606" cy="2377440"/>
          </a:xfrm>
          <a:prstGeom prst="downArrowCallout">
            <a:avLst>
              <a:gd name="adj1" fmla="val 11250"/>
              <a:gd name="adj2" fmla="val 11875"/>
              <a:gd name="adj3" fmla="val 25000"/>
              <a:gd name="adj4" fmla="val 45916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SAME DATA GENERATION</a:t>
            </a:r>
          </a:p>
        </p:txBody>
      </p:sp>
      <p:sp>
        <p:nvSpPr>
          <p:cNvPr id="3" name="Açıklama Balonu: Aşağı Ok 2">
            <a:extLst>
              <a:ext uri="{FF2B5EF4-FFF2-40B4-BE49-F238E27FC236}">
                <a16:creationId xmlns:a16="http://schemas.microsoft.com/office/drawing/2014/main" id="{7D4DC149-652F-1D94-EAB6-9B40460AE67C}"/>
              </a:ext>
            </a:extLst>
          </p:cNvPr>
          <p:cNvSpPr/>
          <p:nvPr/>
        </p:nvSpPr>
        <p:spPr>
          <a:xfrm rot="2328171">
            <a:off x="9744716" y="295457"/>
            <a:ext cx="1630606" cy="1952466"/>
          </a:xfrm>
          <a:prstGeom prst="downArrowCallout">
            <a:avLst>
              <a:gd name="adj1" fmla="val 11250"/>
              <a:gd name="adj2" fmla="val 11875"/>
              <a:gd name="adj3" fmla="val 25000"/>
              <a:gd name="adj4" fmla="val 45916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Data </a:t>
            </a:r>
            <a:r>
              <a:rPr lang="tr-TR" dirty="0" err="1"/>
              <a:t>Availabilty</a:t>
            </a:r>
            <a:r>
              <a:rPr lang="tr-TR" dirty="0"/>
              <a:t> </a:t>
            </a:r>
            <a:r>
              <a:rPr lang="tr-TR" dirty="0" err="1"/>
              <a:t>Issue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293767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EAA835AE-2930-5618-1CD8-E24781AB0373}"/>
              </a:ext>
            </a:extLst>
          </p:cNvPr>
          <p:cNvSpPr txBox="1"/>
          <p:nvPr/>
        </p:nvSpPr>
        <p:spPr>
          <a:xfrm>
            <a:off x="4231739" y="179651"/>
            <a:ext cx="4737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EXAMPLE – 6-1 : </a:t>
            </a:r>
            <a:r>
              <a:rPr lang="tr-TR" b="1" u="sng" dirty="0">
                <a:solidFill>
                  <a:srgbClr val="FF0000"/>
                </a:solidFill>
              </a:rPr>
              <a:t>UPPER AIR AVAILABILITY ISSUE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AB36140F-ABEE-488D-2908-65F357DF1C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4570" y="760056"/>
            <a:ext cx="11053728" cy="5469886"/>
          </a:xfrm>
          <a:prstGeom prst="rect">
            <a:avLst/>
          </a:prstGeom>
        </p:spPr>
      </p:pic>
      <p:sp>
        <p:nvSpPr>
          <p:cNvPr id="8" name="Açıklama Balonu: Sol Ok 7">
            <a:extLst>
              <a:ext uri="{FF2B5EF4-FFF2-40B4-BE49-F238E27FC236}">
                <a16:creationId xmlns:a16="http://schemas.microsoft.com/office/drawing/2014/main" id="{8AC765A4-8C1A-CAA5-564D-E2CA5FBF0DC4}"/>
              </a:ext>
            </a:extLst>
          </p:cNvPr>
          <p:cNvSpPr/>
          <p:nvPr/>
        </p:nvSpPr>
        <p:spPr>
          <a:xfrm>
            <a:off x="6704819" y="3581896"/>
            <a:ext cx="2316480" cy="903896"/>
          </a:xfrm>
          <a:prstGeom prst="leftArrowCallou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EXPECTED: 2</a:t>
            </a:r>
          </a:p>
          <a:p>
            <a:pPr algn="ctr"/>
            <a:r>
              <a:rPr lang="tr-TR" dirty="0"/>
              <a:t>RECEIVED: 0</a:t>
            </a:r>
          </a:p>
        </p:txBody>
      </p:sp>
    </p:spTree>
    <p:extLst>
      <p:ext uri="{BB962C8B-B14F-4D97-AF65-F5344CB8AC3E}">
        <p14:creationId xmlns:p14="http://schemas.microsoft.com/office/powerpoint/2010/main" val="37330731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EAA835AE-2930-5618-1CD8-E24781AB0373}"/>
              </a:ext>
            </a:extLst>
          </p:cNvPr>
          <p:cNvSpPr txBox="1"/>
          <p:nvPr/>
        </p:nvSpPr>
        <p:spPr>
          <a:xfrm>
            <a:off x="4231739" y="179651"/>
            <a:ext cx="4737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sng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EXAMPLE – 6-2 : </a:t>
            </a:r>
            <a:r>
              <a:rPr kumimoji="0" lang="tr-TR" sz="1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UPPER AIR AVAILABILITY ISSUE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AB36140F-ABEE-488D-2908-65F357DF1C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10867" y="542534"/>
            <a:ext cx="8647283" cy="595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0249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69E5AC29-A36A-F7CA-FFAD-ED2688AEF2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707" y="1809344"/>
            <a:ext cx="6088577" cy="2609390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618EB808-E5FE-0E33-DBAD-C4F48DD6A37D}"/>
              </a:ext>
            </a:extLst>
          </p:cNvPr>
          <p:cNvSpPr txBox="1"/>
          <p:nvPr/>
        </p:nvSpPr>
        <p:spPr>
          <a:xfrm>
            <a:off x="4231739" y="179651"/>
            <a:ext cx="4737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EXAMPLE – 6-3 : </a:t>
            </a:r>
            <a:r>
              <a:rPr lang="tr-TR" b="1" u="sng" dirty="0">
                <a:solidFill>
                  <a:srgbClr val="FF0000"/>
                </a:solidFill>
              </a:rPr>
              <a:t>UPPER AIR AVAILABILITY ISSUE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434880C0-924C-4157-9061-7263EB6CD1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909"/>
          <a:stretch/>
        </p:blipFill>
        <p:spPr>
          <a:xfrm>
            <a:off x="6249885" y="1262296"/>
            <a:ext cx="5666408" cy="4610500"/>
          </a:xfrm>
          <a:prstGeom prst="rect">
            <a:avLst/>
          </a:prstGeom>
        </p:spPr>
      </p:pic>
      <p:sp>
        <p:nvSpPr>
          <p:cNvPr id="7" name="Açıklama Balonu: Yukarı Ok 6">
            <a:extLst>
              <a:ext uri="{FF2B5EF4-FFF2-40B4-BE49-F238E27FC236}">
                <a16:creationId xmlns:a16="http://schemas.microsoft.com/office/drawing/2014/main" id="{71360C47-BF49-49A4-8C62-10320B5E6E20}"/>
              </a:ext>
            </a:extLst>
          </p:cNvPr>
          <p:cNvSpPr/>
          <p:nvPr/>
        </p:nvSpPr>
        <p:spPr>
          <a:xfrm rot="2364573">
            <a:off x="5266928" y="3661233"/>
            <a:ext cx="1856509" cy="2306863"/>
          </a:xfrm>
          <a:prstGeom prst="upArrowCallout">
            <a:avLst>
              <a:gd name="adj1" fmla="val 16569"/>
              <a:gd name="adj2" fmla="val 14464"/>
              <a:gd name="adj3" fmla="val 25000"/>
              <a:gd name="adj4" fmla="val 6497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Intended for international exchange: ???</a:t>
            </a:r>
          </a:p>
        </p:txBody>
      </p:sp>
    </p:spTree>
    <p:extLst>
      <p:ext uri="{BB962C8B-B14F-4D97-AF65-F5344CB8AC3E}">
        <p14:creationId xmlns:p14="http://schemas.microsoft.com/office/powerpoint/2010/main" val="38782619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EAA835AE-2930-5618-1CD8-E24781AB0373}"/>
              </a:ext>
            </a:extLst>
          </p:cNvPr>
          <p:cNvSpPr txBox="1"/>
          <p:nvPr/>
        </p:nvSpPr>
        <p:spPr>
          <a:xfrm>
            <a:off x="4231739" y="179651"/>
            <a:ext cx="4737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EXAMPLE – 7-1 : </a:t>
            </a:r>
            <a:r>
              <a:rPr lang="tr-TR" b="1" u="sng" dirty="0">
                <a:solidFill>
                  <a:srgbClr val="FF0000"/>
                </a:solidFill>
              </a:rPr>
              <a:t>UPPER AIR AVAILABILITY ISSUE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AB36140F-ABEE-488D-2908-65F357DF1C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4570" y="790137"/>
            <a:ext cx="11053728" cy="5409724"/>
          </a:xfrm>
          <a:prstGeom prst="rect">
            <a:avLst/>
          </a:prstGeom>
        </p:spPr>
      </p:pic>
      <p:sp>
        <p:nvSpPr>
          <p:cNvPr id="8" name="Açıklama Balonu: Sol Ok 7">
            <a:extLst>
              <a:ext uri="{FF2B5EF4-FFF2-40B4-BE49-F238E27FC236}">
                <a16:creationId xmlns:a16="http://schemas.microsoft.com/office/drawing/2014/main" id="{8AC765A4-8C1A-CAA5-564D-E2CA5FBF0DC4}"/>
              </a:ext>
            </a:extLst>
          </p:cNvPr>
          <p:cNvSpPr/>
          <p:nvPr/>
        </p:nvSpPr>
        <p:spPr>
          <a:xfrm>
            <a:off x="6704819" y="3581896"/>
            <a:ext cx="2316480" cy="903896"/>
          </a:xfrm>
          <a:prstGeom prst="leftArrowCallou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EXPECTED: 2</a:t>
            </a:r>
          </a:p>
          <a:p>
            <a:pPr algn="ctr"/>
            <a:r>
              <a:rPr lang="tr-TR" dirty="0"/>
              <a:t>RECEIVED: 0</a:t>
            </a:r>
          </a:p>
        </p:txBody>
      </p:sp>
    </p:spTree>
    <p:extLst>
      <p:ext uri="{BB962C8B-B14F-4D97-AF65-F5344CB8AC3E}">
        <p14:creationId xmlns:p14="http://schemas.microsoft.com/office/powerpoint/2010/main" val="33717294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EAA835AE-2930-5618-1CD8-E24781AB0373}"/>
              </a:ext>
            </a:extLst>
          </p:cNvPr>
          <p:cNvSpPr txBox="1"/>
          <p:nvPr/>
        </p:nvSpPr>
        <p:spPr>
          <a:xfrm>
            <a:off x="4231739" y="179651"/>
            <a:ext cx="4737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sng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EXAMPLE – 7-2 : </a:t>
            </a:r>
            <a:r>
              <a:rPr kumimoji="0" lang="tr-TR" sz="1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UPPER AIR AVAILABILITY ISSUE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AB36140F-ABEE-488D-2908-65F357DF1C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10867" y="614189"/>
            <a:ext cx="8647283" cy="581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6403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69E5AC29-A36A-F7CA-FFAD-ED2688AEF2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9319" y="1809344"/>
            <a:ext cx="5241352" cy="2609390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618EB808-E5FE-0E33-DBAD-C4F48DD6A37D}"/>
              </a:ext>
            </a:extLst>
          </p:cNvPr>
          <p:cNvSpPr txBox="1"/>
          <p:nvPr/>
        </p:nvSpPr>
        <p:spPr>
          <a:xfrm>
            <a:off x="4231739" y="179651"/>
            <a:ext cx="4737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EXAMPLE – 7-3 : </a:t>
            </a:r>
            <a:r>
              <a:rPr lang="tr-TR" b="1" u="sng" dirty="0">
                <a:solidFill>
                  <a:srgbClr val="FF0000"/>
                </a:solidFill>
              </a:rPr>
              <a:t>UPPER AIR AVAILABILITY ISSUE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5CBEE42E-8375-4649-B6C8-CB2ECF59E8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093"/>
          <a:stretch/>
        </p:blipFill>
        <p:spPr>
          <a:xfrm>
            <a:off x="6484054" y="1132865"/>
            <a:ext cx="5241351" cy="4740051"/>
          </a:xfrm>
          <a:prstGeom prst="rect">
            <a:avLst/>
          </a:prstGeom>
        </p:spPr>
      </p:pic>
      <p:sp>
        <p:nvSpPr>
          <p:cNvPr id="7" name="Açıklama Balonu: Yukarı Ok 6">
            <a:extLst>
              <a:ext uri="{FF2B5EF4-FFF2-40B4-BE49-F238E27FC236}">
                <a16:creationId xmlns:a16="http://schemas.microsoft.com/office/drawing/2014/main" id="{71360C47-BF49-49A4-8C62-10320B5E6E20}"/>
              </a:ext>
            </a:extLst>
          </p:cNvPr>
          <p:cNvSpPr/>
          <p:nvPr/>
        </p:nvSpPr>
        <p:spPr>
          <a:xfrm rot="2364573">
            <a:off x="5266928" y="3661233"/>
            <a:ext cx="1856509" cy="2306863"/>
          </a:xfrm>
          <a:prstGeom prst="upArrowCallout">
            <a:avLst>
              <a:gd name="adj1" fmla="val 16569"/>
              <a:gd name="adj2" fmla="val 14464"/>
              <a:gd name="adj3" fmla="val 25000"/>
              <a:gd name="adj4" fmla="val 6497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Intended for international exchange: ???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73368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Thank You For Contacting Us - Animated Gif Powerpoint Presentation Thank  You Transparent PNG - 375x400 - Free Download on NicePNG">
            <a:extLst>
              <a:ext uri="{FF2B5EF4-FFF2-40B4-BE49-F238E27FC236}">
                <a16:creationId xmlns:a16="http://schemas.microsoft.com/office/drawing/2014/main" id="{A5E98B92-DE51-4F6E-BE54-A4ADAA076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5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8">
            <a:extLst>
              <a:ext uri="{FF2B5EF4-FFF2-40B4-BE49-F238E27FC236}">
                <a16:creationId xmlns:a16="http://schemas.microsoft.com/office/drawing/2014/main" id="{B31606C7-339D-4705-A459-4A66E29656BD}"/>
              </a:ext>
            </a:extLst>
          </p:cNvPr>
          <p:cNvSpPr txBox="1"/>
          <p:nvPr/>
        </p:nvSpPr>
        <p:spPr>
          <a:xfrm>
            <a:off x="7637250" y="2114665"/>
            <a:ext cx="33632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600" b="1" dirty="0">
                <a:solidFill>
                  <a:srgbClr val="137774"/>
                </a:solidFill>
                <a:latin typeface="Freestyle Script" panose="030804020302050B0404" pitchFamily="66" charset="0"/>
              </a:rPr>
              <a:t>F</a:t>
            </a:r>
            <a:r>
              <a:rPr kumimoji="0" lang="tr-TR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137774"/>
                </a:solidFill>
                <a:effectLst/>
                <a:uLnTx/>
                <a:uFillTx/>
                <a:latin typeface="Freestyle Script" panose="030804020302050B0404" pitchFamily="66" charset="0"/>
              </a:rPr>
              <a:t>or</a:t>
            </a:r>
            <a:r>
              <a:rPr kumimoji="0" lang="tr-TR" sz="3600" b="1" i="0" u="none" strike="noStrike" kern="1200" cap="none" spc="0" normalizeH="0" baseline="0" noProof="0" dirty="0">
                <a:ln>
                  <a:noFill/>
                </a:ln>
                <a:solidFill>
                  <a:srgbClr val="137774"/>
                </a:solidFill>
                <a:effectLst/>
                <a:uLnTx/>
                <a:uFillTx/>
                <a:latin typeface="Freestyle Script" panose="030804020302050B0404" pitchFamily="66" charset="0"/>
              </a:rPr>
              <a:t> </a:t>
            </a:r>
            <a:r>
              <a:rPr kumimoji="0" lang="tr-TR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137774"/>
                </a:solidFill>
                <a:effectLst/>
                <a:uLnTx/>
                <a:uFillTx/>
                <a:latin typeface="Freestyle Script" panose="030804020302050B0404" pitchFamily="66" charset="0"/>
              </a:rPr>
              <a:t>Your</a:t>
            </a:r>
            <a:r>
              <a:rPr kumimoji="0" lang="tr-TR" sz="3600" b="1" i="0" u="none" strike="noStrike" kern="1200" cap="none" spc="0" normalizeH="0" baseline="0" noProof="0" dirty="0">
                <a:ln>
                  <a:noFill/>
                </a:ln>
                <a:solidFill>
                  <a:srgbClr val="137774"/>
                </a:solidFill>
                <a:effectLst/>
                <a:uLnTx/>
                <a:uFillTx/>
                <a:latin typeface="Freestyle Script" panose="030804020302050B0404" pitchFamily="66" charset="0"/>
              </a:rPr>
              <a:t> </a:t>
            </a:r>
            <a:r>
              <a:rPr kumimoji="0" lang="tr-TR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137774"/>
                </a:solidFill>
                <a:effectLst/>
                <a:uLnTx/>
                <a:uFillTx/>
                <a:latin typeface="Freestyle Script" panose="030804020302050B0404" pitchFamily="66" charset="0"/>
              </a:rPr>
              <a:t>Attention</a:t>
            </a:r>
            <a:r>
              <a:rPr kumimoji="0" lang="tr-TR" sz="3600" b="1" i="0" u="none" strike="noStrike" kern="1200" cap="none" spc="0" normalizeH="0" baseline="0" noProof="0" dirty="0">
                <a:ln>
                  <a:noFill/>
                </a:ln>
                <a:solidFill>
                  <a:srgbClr val="137774"/>
                </a:solidFill>
                <a:effectLst/>
                <a:uLnTx/>
                <a:uFillTx/>
                <a:latin typeface="Freestyle Script" panose="030804020302050B0404" pitchFamily="66" charset="0"/>
              </a:rPr>
              <a:t>.</a:t>
            </a:r>
            <a:endParaRPr lang="en-GB" sz="3600" dirty="0">
              <a:latin typeface="Freestyle Script" panose="030804020302050B04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6874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C1E5BA222991439BA07A4745E8FDAA" ma:contentTypeVersion="22" ma:contentTypeDescription="Create a new document." ma:contentTypeScope="" ma:versionID="1a817ac8ace70b9498ed71dcb92dc576">
  <xsd:schema xmlns:xsd="http://www.w3.org/2001/XMLSchema" xmlns:xs="http://www.w3.org/2001/XMLSchema" xmlns:p="http://schemas.microsoft.com/office/2006/metadata/properties" xmlns:ns2="2c63548e-e22e-43cb-a415-9193d4d80a38" xmlns:ns3="9d2c9005-3129-4719-81ca-2fc8d806cf37" targetNamespace="http://schemas.microsoft.com/office/2006/metadata/properties" ma:root="true" ma:fieldsID="4907a50caf594c2bd909f921f12a4d4c" ns2:_="" ns3:_="">
    <xsd:import namespace="2c63548e-e22e-43cb-a415-9193d4d80a38"/>
    <xsd:import namespace="9d2c9005-3129-4719-81ca-2fc8d806cf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Elioslocation" minOccurs="0"/>
                <xsd:element ref="ns2:Comment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63548e-e22e-43cb-a415-9193d4d80a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Elioslocation" ma:index="18" nillable="true" ma:displayName="Elios location" ma:format="Hyperlink" ma:internalName="Elioslocation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Comment" ma:index="19" nillable="true" ma:displayName="Comment" ma:internalName="Comment">
      <xsd:simpleType>
        <xsd:restriction base="dms:Text">
          <xsd:maxLength value="255"/>
        </xsd:restriction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2c9005-3129-4719-81ca-2fc8d806cf3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8acc4b6-b13d-4da6-8edb-6978f815c10e}" ma:internalName="TaxCatchAll" ma:showField="CatchAllData" ma:web="9d2c9005-3129-4719-81ca-2fc8d806cf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ent xmlns="2c63548e-e22e-43cb-a415-9193d4d80a38" xsi:nil="true"/>
    <TaxCatchAll xmlns="9d2c9005-3129-4719-81ca-2fc8d806cf37" xsi:nil="true"/>
    <Elioslocation xmlns="2c63548e-e22e-43cb-a415-9193d4d80a38">
      <Url xsi:nil="true"/>
      <Description xsi:nil="true"/>
    </Elioslocation>
    <lcf76f155ced4ddcb4097134ff3c332f xmlns="2c63548e-e22e-43cb-a415-9193d4d80a3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B03E7C8-B534-4014-8A06-220A2F3CBC6D}"/>
</file>

<file path=customXml/itemProps2.xml><?xml version="1.0" encoding="utf-8"?>
<ds:datastoreItem xmlns:ds="http://schemas.openxmlformats.org/officeDocument/2006/customXml" ds:itemID="{D5EB97C1-C9B9-4488-9557-8FAB7EFB1168}"/>
</file>

<file path=customXml/itemProps3.xml><?xml version="1.0" encoding="utf-8"?>
<ds:datastoreItem xmlns:ds="http://schemas.openxmlformats.org/officeDocument/2006/customXml" ds:itemID="{0ED552FC-2921-4AF6-AAE9-ABC6F5207F1F}"/>
</file>

<file path=docProps/app.xml><?xml version="1.0" encoding="utf-8"?>
<Properties xmlns="http://schemas.openxmlformats.org/officeDocument/2006/extended-properties" xmlns:vt="http://schemas.openxmlformats.org/officeDocument/2006/docPropsVTypes">
  <TotalTime>706</TotalTime>
  <Words>575</Words>
  <Application>Microsoft Office PowerPoint</Application>
  <PresentationFormat>Geniş ekran</PresentationFormat>
  <Paragraphs>90</Paragraphs>
  <Slides>25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Freestyle Script</vt:lpstr>
      <vt:lpstr>Times New Roman</vt:lpstr>
      <vt:lpstr>Wingdings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özden tüten</dc:creator>
  <cp:lastModifiedBy>Özden Tüten</cp:lastModifiedBy>
  <cp:revision>29</cp:revision>
  <dcterms:created xsi:type="dcterms:W3CDTF">2024-05-11T13:29:13Z</dcterms:created>
  <dcterms:modified xsi:type="dcterms:W3CDTF">2024-06-03T13:32:44Z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0x010100B0C1E5BA222991439BA07A4745E8FDAA</vt:lpwstr>
  </property>
</Properties>
</file>