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69" r:id="rId3"/>
    <p:sldId id="360" r:id="rId4"/>
    <p:sldId id="361" r:id="rId5"/>
    <p:sldId id="370" r:id="rId6"/>
    <p:sldId id="362" r:id="rId7"/>
    <p:sldId id="371" r:id="rId8"/>
    <p:sldId id="372" r:id="rId9"/>
    <p:sldId id="373" r:id="rId10"/>
    <p:sldId id="258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69" autoAdjust="0"/>
    <p:restoredTop sz="99182" autoAdjust="0"/>
  </p:normalViewPr>
  <p:slideViewPr>
    <p:cSldViewPr snapToGrid="0" snapToObjects="1">
      <p:cViewPr>
        <p:scale>
          <a:sx n="95" d="100"/>
          <a:sy n="95" d="100"/>
        </p:scale>
        <p:origin x="-1056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01/07/2019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meetings.wmo.int/cg-18/English/Forms/AllItems.asp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mo-im/wmds/tree/master/tables_en" TargetMode="External"/><Relationship Id="rId2" Type="http://schemas.openxmlformats.org/officeDocument/2006/relationships/hyperlink" Target="http://www.wmo.int/pages/prog/www/wigos/WRM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meetings.wmo.int/cg-18/English/Forms/AllItems.aspx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05088" y="3456000"/>
            <a:ext cx="4033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dirty="0" err="1" smtClean="0">
                <a:solidFill>
                  <a:srgbClr val="000090"/>
                </a:solidFill>
              </a:rPr>
              <a:t>Luís</a:t>
            </a:r>
            <a:r>
              <a:rPr lang="fr-CH" sz="2000" dirty="0" smtClean="0">
                <a:solidFill>
                  <a:srgbClr val="000090"/>
                </a:solidFill>
              </a:rPr>
              <a:t> </a:t>
            </a:r>
            <a:r>
              <a:rPr lang="fr-CH" sz="2000" dirty="0" smtClean="0">
                <a:solidFill>
                  <a:srgbClr val="000090"/>
                </a:solidFill>
              </a:rPr>
              <a:t>Nunes</a:t>
            </a:r>
            <a:endParaRPr lang="fr-CH" sz="2000" dirty="0" smtClean="0">
              <a:solidFill>
                <a:srgbClr val="000090"/>
              </a:solidFill>
            </a:endParaRPr>
          </a:p>
          <a:p>
            <a:pPr algn="ctr"/>
            <a:r>
              <a:rPr lang="fr-CH" sz="2000" dirty="0" smtClean="0">
                <a:solidFill>
                  <a:srgbClr val="000090"/>
                </a:solidFill>
              </a:rPr>
              <a:t>WIGOS </a:t>
            </a:r>
            <a:r>
              <a:rPr lang="fr-CH" sz="2000" dirty="0">
                <a:solidFill>
                  <a:srgbClr val="000090"/>
                </a:solidFill>
              </a:rPr>
              <a:t>Project </a:t>
            </a:r>
            <a:r>
              <a:rPr lang="fr-CH" sz="2000" dirty="0" smtClean="0">
                <a:solidFill>
                  <a:srgbClr val="000090"/>
                </a:solidFill>
              </a:rPr>
              <a:t>Office</a:t>
            </a: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Outcomes from Congress-18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6889" y="2031407"/>
            <a:ext cx="54094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WIGOS </a:t>
            </a:r>
            <a:r>
              <a:rPr lang="en-US" sz="3200" dirty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Metadata </a:t>
            </a:r>
            <a:r>
              <a:rPr lang="en-US" sz="3200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Standard </a:t>
            </a:r>
            <a:r>
              <a:rPr lang="fr-CH" sz="3200" dirty="0" smtClean="0">
                <a:solidFill>
                  <a:srgbClr val="011993"/>
                </a:solidFill>
                <a:latin typeface="+mj-lt"/>
                <a:cs typeface="Arial"/>
                <a:sym typeface="Arial"/>
              </a:rPr>
              <a:t>and</a:t>
            </a:r>
          </a:p>
          <a:p>
            <a:pPr algn="ctr"/>
            <a:r>
              <a:rPr lang="fr-CH" sz="3200" dirty="0" smtClean="0">
                <a:solidFill>
                  <a:srgbClr val="011993"/>
                </a:solidFill>
                <a:latin typeface="+mj-lt"/>
                <a:cs typeface="Arial"/>
                <a:sym typeface="Arial"/>
              </a:rPr>
              <a:t>WIGOS Station </a:t>
            </a:r>
            <a:r>
              <a:rPr lang="fr-CH" sz="3200" dirty="0" err="1" smtClean="0">
                <a:solidFill>
                  <a:srgbClr val="011993"/>
                </a:solidFill>
                <a:latin typeface="+mj-lt"/>
                <a:cs typeface="Arial"/>
                <a:sym typeface="Arial"/>
              </a:rPr>
              <a:t>Identifiers</a:t>
            </a:r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326382"/>
            <a:ext cx="8580907" cy="4575855"/>
          </a:xfrm>
        </p:spPr>
        <p:txBody>
          <a:bodyPr>
            <a:noAutofit/>
          </a:bodyPr>
          <a:lstStyle/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800" dirty="0" smtClean="0"/>
              <a:t>The </a:t>
            </a:r>
            <a:r>
              <a:rPr lang="en-US" sz="2800" dirty="0" smtClean="0"/>
              <a:t>approved amendments to the WIGOS Technical Regulations, including the WIGOS Metadata Standard</a:t>
            </a:r>
            <a:endParaRPr lang="en-US" sz="2800" dirty="0" smtClean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endParaRPr lang="en-US" sz="20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800" dirty="0" smtClean="0"/>
              <a:t>The Resolution on the assignment of WIGOS Stations Identifiers </a:t>
            </a:r>
            <a:endParaRPr lang="en-US" sz="2800" dirty="0" smtClean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Amendments </a:t>
            </a:r>
            <a:r>
              <a:rPr lang="en-US" sz="3600" b="1" dirty="0" smtClean="0">
                <a:solidFill>
                  <a:srgbClr val="000090"/>
                </a:solidFill>
              </a:rPr>
              <a:t>to the WIGOS </a:t>
            </a:r>
            <a:r>
              <a:rPr lang="en-US" sz="3600" b="1" dirty="0">
                <a:solidFill>
                  <a:srgbClr val="000090"/>
                </a:solidFill>
              </a:rPr>
              <a:t>Technical Regulations</a:t>
            </a:r>
            <a:br>
              <a:rPr lang="en-US" sz="3600" b="1" dirty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approved by </a:t>
            </a:r>
            <a:r>
              <a:rPr lang="en-US" sz="3600" b="1" dirty="0" smtClean="0">
                <a:solidFill>
                  <a:srgbClr val="000090"/>
                </a:solidFill>
              </a:rPr>
              <a:t>18</a:t>
            </a:r>
            <a:r>
              <a:rPr lang="en-US" sz="3600" b="1" baseline="30000" dirty="0" smtClean="0">
                <a:solidFill>
                  <a:srgbClr val="000090"/>
                </a:solidFill>
              </a:rPr>
              <a:t>th</a:t>
            </a:r>
            <a:r>
              <a:rPr lang="en-US" sz="3600" b="1" dirty="0" smtClean="0">
                <a:solidFill>
                  <a:srgbClr val="000090"/>
                </a:solidFill>
              </a:rPr>
              <a:t> Congress</a:t>
            </a:r>
            <a:r>
              <a:rPr lang="en-US" sz="3600" b="1" dirty="0">
                <a:solidFill>
                  <a:srgbClr val="000090"/>
                </a:solidFill>
              </a:rPr>
              <a:t>, June </a:t>
            </a:r>
            <a:r>
              <a:rPr lang="en-US" sz="3600" b="1" dirty="0" smtClean="0">
                <a:solidFill>
                  <a:srgbClr val="000090"/>
                </a:solidFill>
              </a:rPr>
              <a:t>2019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152400" y="1467059"/>
            <a:ext cx="8850923" cy="4712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WMO-No.49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, Volume I, Part 1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WMO-No.1160, Manual on WIGOS,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WMO-No.1192, WIGOS Metadata </a:t>
            </a:r>
            <a:r>
              <a:rPr lang="en-US" sz="2400" b="1" dirty="0" smtClean="0">
                <a:latin typeface="Arial"/>
                <a:ea typeface="Arial"/>
                <a:cs typeface="Arial"/>
                <a:sym typeface="Arial"/>
              </a:rPr>
              <a:t>Standard</a:t>
            </a:r>
            <a:endParaRPr lang="en-US" sz="2400" b="1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 updated approved draft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editions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of these are available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at: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  <a:hlinkClick r:id="rId2"/>
              </a:rPr>
              <a:t>http://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meetings.wmo.int/cg-18/English/Forms/AllItems.aspx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lang="fr-CH" sz="22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They will go through editorial review and then will be published as new editions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Main changes to the WMDS</a:t>
            </a:r>
            <a:r>
              <a:rPr lang="en-US" sz="3600" dirty="0" smtClean="0">
                <a:solidFill>
                  <a:srgbClr val="000090"/>
                </a:solidFill>
              </a:rPr>
              <a:t> (1)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169243"/>
            <a:ext cx="8713790" cy="5500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New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added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metadata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elements</a:t>
            </a:r>
            <a:r>
              <a:rPr lang="fr-CH" sz="2400" dirty="0">
                <a:latin typeface="Arial"/>
                <a:ea typeface="Arial"/>
                <a:cs typeface="Arial"/>
                <a:sym typeface="Arial"/>
              </a:rPr>
              <a:t>: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3-10 Station/platform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cluster</a:t>
            </a:r>
          </a:p>
          <a:p>
            <a:pPr marL="1155700" lvl="2" indent="-355600" defTabSz="914400">
              <a:spcBef>
                <a:spcPts val="200"/>
              </a:spcBef>
              <a:buSzPct val="100000"/>
              <a:buFont typeface="Wingdings" panose="05000000000000000000" pitchFamily="2" charset="2"/>
              <a:buChar char="§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1800" dirty="0" smtClean="0">
                <a:latin typeface="Arial"/>
                <a:ea typeface="Arial"/>
                <a:cs typeface="Arial"/>
                <a:sym typeface="Arial"/>
              </a:rPr>
              <a:t>Obligation = </a:t>
            </a:r>
            <a:r>
              <a:rPr lang="fr-CH" sz="1800" dirty="0" err="1" smtClean="0">
                <a:latin typeface="Arial"/>
                <a:ea typeface="Arial"/>
                <a:cs typeface="Arial"/>
                <a:sym typeface="Arial"/>
              </a:rPr>
              <a:t>Optional</a:t>
            </a:r>
            <a:endParaRPr lang="en-US" sz="18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7-14 Schedule of International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Exchange</a:t>
            </a:r>
          </a:p>
          <a:p>
            <a:pPr marL="1155700" lvl="2" indent="-355600" defTabSz="914400">
              <a:spcBef>
                <a:spcPts val="200"/>
              </a:spcBef>
              <a:buSzPct val="100000"/>
              <a:buFont typeface="Wingdings" panose="05000000000000000000" pitchFamily="2" charset="2"/>
              <a:buChar char="§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1800" dirty="0">
                <a:latin typeface="Arial"/>
                <a:ea typeface="Arial"/>
                <a:cs typeface="Arial"/>
                <a:sym typeface="Arial"/>
              </a:rPr>
              <a:t>Obligation = </a:t>
            </a:r>
            <a:r>
              <a:rPr lang="fr-CH" sz="1800" b="1" dirty="0" err="1">
                <a:latin typeface="Arial"/>
                <a:ea typeface="Arial"/>
                <a:cs typeface="Arial"/>
                <a:sym typeface="Arial"/>
              </a:rPr>
              <a:t>Mandatory</a:t>
            </a:r>
            <a:endParaRPr lang="en-US" sz="1800" b="1" dirty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fr-CH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Removed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depricated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metadata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element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: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3-05 Station/platform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model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6170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Main changes to the WMDS</a:t>
            </a:r>
            <a:r>
              <a:rPr lang="en-US" sz="3600" dirty="0" smtClean="0">
                <a:solidFill>
                  <a:srgbClr val="000090"/>
                </a:solidFill>
              </a:rPr>
              <a:t> (2)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169243"/>
            <a:ext cx="8713790" cy="55001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dirty="0" smtClean="0">
                <a:latin typeface="Arial"/>
                <a:ea typeface="Arial"/>
                <a:cs typeface="Arial"/>
                <a:sym typeface="Arial"/>
              </a:rPr>
              <a:t>More </a:t>
            </a:r>
            <a:r>
              <a:rPr lang="fr-CH" dirty="0" err="1" smtClean="0">
                <a:latin typeface="Arial"/>
                <a:ea typeface="Arial"/>
                <a:cs typeface="Arial"/>
                <a:sym typeface="Arial"/>
              </a:rPr>
              <a:t>relaxed</a:t>
            </a:r>
            <a:r>
              <a:rPr lang="fr-CH" dirty="0" smtClean="0">
                <a:latin typeface="Arial"/>
                <a:ea typeface="Arial"/>
                <a:cs typeface="Arial"/>
                <a:sym typeface="Arial"/>
              </a:rPr>
              <a:t> obligations for </a:t>
            </a:r>
            <a:r>
              <a:rPr lang="fr-CH" dirty="0" err="1" smtClean="0">
                <a:latin typeface="Arial"/>
                <a:ea typeface="Arial"/>
                <a:cs typeface="Arial"/>
                <a:sym typeface="Arial"/>
              </a:rPr>
              <a:t>some</a:t>
            </a:r>
            <a:r>
              <a:rPr lang="fr-CH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dirty="0" err="1" smtClean="0">
                <a:latin typeface="Arial"/>
                <a:ea typeface="Arial"/>
                <a:cs typeface="Arial"/>
                <a:sym typeface="Arial"/>
              </a:rPr>
              <a:t>metadata</a:t>
            </a:r>
            <a:r>
              <a:rPr lang="fr-CH" dirty="0" smtClean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CH" dirty="0" err="1" smtClean="0">
                <a:latin typeface="Arial"/>
                <a:ea typeface="Arial"/>
                <a:cs typeface="Arial"/>
                <a:sym typeface="Arial"/>
              </a:rPr>
              <a:t>elements</a:t>
            </a:r>
            <a:r>
              <a:rPr lang="fr-CH" dirty="0" smtClean="0">
                <a:latin typeface="Arial"/>
                <a:ea typeface="Arial"/>
                <a:cs typeface="Arial"/>
                <a:sym typeface="Arial"/>
              </a:rPr>
              <a:t>: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2-01 Application area(s)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= 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4-01 Surface cover = 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4-03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Topography or bathymetry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5-03 Instrument specifications = 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5-07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Instrument control schedule = 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5-09 Instrument model and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serial number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= Optional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5-10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Instrument routine maintenance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6-05 Spatial sampling resolution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6-04 Sampling time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period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6-06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Temporal sampling interval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=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7-09 Aggregation period = Optional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7-07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Data format = Optional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7-10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Reference time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7-08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Version of data format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= 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7-13 </a:t>
            </a:r>
            <a:r>
              <a:rPr lang="en-US" sz="2000" strike="sngStrike" dirty="0">
                <a:latin typeface="Arial"/>
                <a:ea typeface="Arial"/>
                <a:cs typeface="Arial"/>
                <a:sym typeface="Arial"/>
              </a:rPr>
              <a:t>Latency </a:t>
            </a:r>
            <a:r>
              <a:rPr lang="en-US" sz="2000" b="1" dirty="0">
                <a:latin typeface="Arial"/>
                <a:ea typeface="Arial"/>
                <a:cs typeface="Arial"/>
                <a:sym typeface="Arial"/>
              </a:rPr>
              <a:t>Timeliness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 (of reporting)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8-01 Uncertainty of measurement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Optional</a:t>
            </a: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8-03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Quality flag = Optional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755650" lvl="1" indent="-355600" defTabSz="914400">
              <a:spcBef>
                <a:spcPts val="200"/>
              </a:spcBef>
              <a:buSzPct val="100000"/>
              <a:buFont typeface="Courier New" panose="02070309020205020404" pitchFamily="49" charset="0"/>
              <a:buChar char="o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8-04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Quality flagging system =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Conditional</a:t>
            </a: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87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Updating of WMDS code </a:t>
            </a:r>
            <a:r>
              <a:rPr lang="en-US" sz="3600" b="1" dirty="0" smtClean="0">
                <a:solidFill>
                  <a:srgbClr val="000090"/>
                </a:solidFill>
              </a:rPr>
              <a:t>tables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212725" y="1334217"/>
            <a:ext cx="8713790" cy="5335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New </a:t>
            </a:r>
            <a:r>
              <a:rPr lang="fr-CH" sz="2400" dirty="0" err="1" smtClean="0">
                <a:latin typeface="Arial"/>
                <a:ea typeface="Arial"/>
                <a:cs typeface="Arial"/>
                <a:sym typeface="Arial"/>
              </a:rPr>
              <a:t>updated</a:t>
            </a:r>
            <a:r>
              <a:rPr lang="fr-CH" sz="2400" dirty="0" smtClean="0">
                <a:latin typeface="Arial"/>
                <a:ea typeface="Arial"/>
                <a:cs typeface="Arial"/>
                <a:sym typeface="Arial"/>
              </a:rPr>
              <a:t> versions of the code tables: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Are </a:t>
            </a: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being </a:t>
            </a: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developed by TT-WMD to </a:t>
            </a: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be 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published, later </a:t>
            </a: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in the year</a:t>
            </a:r>
            <a:endParaRPr lang="en-US" sz="2200" dirty="0" smtClean="0">
              <a:latin typeface="Arial"/>
              <a:ea typeface="Arial"/>
              <a:cs typeface="Arial"/>
              <a:sym typeface="Arial"/>
            </a:endParaRP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For the moment they are available at (non-official):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    (</a:t>
            </a:r>
            <a:r>
              <a:rPr lang="en-US" sz="2200" dirty="0">
                <a:latin typeface="Arial"/>
                <a:ea typeface="Arial"/>
                <a:cs typeface="Arial"/>
                <a:sym typeface="Arial"/>
              </a:rPr>
              <a:t>English version</a:t>
            </a:r>
            <a:r>
              <a:rPr lang="en-US" sz="2200" dirty="0" smtClean="0">
                <a:latin typeface="Arial"/>
                <a:ea typeface="Arial"/>
                <a:cs typeface="Arial"/>
                <a:sym typeface="Arial"/>
              </a:rPr>
              <a:t>)</a:t>
            </a: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200" dirty="0" smtClean="0">
              <a:latin typeface="Arial"/>
              <a:ea typeface="Arial"/>
              <a:cs typeface="Arial"/>
              <a:sym typeface="Arial"/>
              <a:hlinkClick r:id="rId2"/>
            </a:endParaRPr>
          </a:p>
          <a:p>
            <a:pPr marL="400050" lvl="1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3"/>
              </a:rPr>
              <a:t>https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  <a:hlinkClick r:id="rId3"/>
              </a:rPr>
              <a:t>://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3"/>
              </a:rPr>
              <a:t>github.com/wmo-im/wmds/tree/master/tables_en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355600" indent="-355600" defTabSz="914400">
              <a:spcBef>
                <a:spcPts val="200"/>
              </a:spcBef>
              <a:buSzPct val="100000"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2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76224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625" y="1326382"/>
            <a:ext cx="8580907" cy="4575855"/>
          </a:xfrm>
        </p:spPr>
        <p:txBody>
          <a:bodyPr>
            <a:noAutofit/>
          </a:bodyPr>
          <a:lstStyle/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800" dirty="0" smtClean="0"/>
              <a:t>The </a:t>
            </a:r>
            <a:r>
              <a:rPr lang="en-US" sz="2800" dirty="0" smtClean="0"/>
              <a:t>approved amendments to the WIGOS Technical Regulations, including the WIGOS Metadata Standard</a:t>
            </a:r>
            <a:endParaRPr lang="en-US" sz="2800" dirty="0" smtClean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endParaRPr lang="en-US" sz="2000" dirty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r>
              <a:rPr lang="en-US" sz="2800" dirty="0" smtClean="0"/>
              <a:t>The Resolution on delegation the issue of WIGOS Stations Identifiers </a:t>
            </a:r>
            <a:endParaRPr lang="en-US" sz="2800" dirty="0" smtClean="0"/>
          </a:p>
          <a:p>
            <a:pPr marL="363538" indent="-363538">
              <a:spcBef>
                <a:spcPts val="0"/>
              </a:spcBef>
              <a:buFont typeface="+mj-lt"/>
              <a:buAutoNum type="romanUcPeriod"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682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Resolution </a:t>
            </a:r>
            <a:r>
              <a:rPr lang="en-US" sz="3600" b="1" dirty="0">
                <a:solidFill>
                  <a:srgbClr val="000090"/>
                </a:solidFill>
              </a:rPr>
              <a:t>35 of Congress-18 (session number 6.1(1)/2) on WIGOS Station </a:t>
            </a:r>
            <a:r>
              <a:rPr lang="en-US" sz="3600" b="1" dirty="0" smtClean="0">
                <a:solidFill>
                  <a:srgbClr val="000090"/>
                </a:solidFill>
              </a:rPr>
              <a:t>Identifiers</a:t>
            </a:r>
            <a:r>
              <a:rPr lang="en-US" sz="3600" dirty="0" smtClean="0">
                <a:solidFill>
                  <a:srgbClr val="000090"/>
                </a:solidFill>
              </a:rPr>
              <a:t> (1)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152400" y="1467059"/>
            <a:ext cx="8850923" cy="47126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Decides to delegate authority to:</a:t>
            </a:r>
          </a:p>
          <a:p>
            <a:pPr marL="457200" indent="-457200" defTabSz="914400">
              <a:spcBef>
                <a:spcPts val="200"/>
              </a:spcBef>
              <a:buSzPct val="100000"/>
              <a:buFont typeface="+mj-lt"/>
              <a:buAutoNum type="arabicParenR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Comprehensive Nuclear-Test-Ban Treaty Organization (CTBTO);</a:t>
            </a:r>
          </a:p>
          <a:p>
            <a:pPr marL="457200" indent="-457200" defTabSz="914400">
              <a:spcBef>
                <a:spcPts val="200"/>
              </a:spcBef>
              <a:buSzPct val="100000"/>
              <a:buFont typeface="+mj-lt"/>
              <a:buAutoNum type="arabicParenR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relevant authority for the observing component of the Global Atmosphere </a:t>
            </a: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Watch (GAW);</a:t>
            </a:r>
            <a:endParaRPr lang="en-US" sz="2100"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 defTabSz="914400">
              <a:spcBef>
                <a:spcPts val="200"/>
              </a:spcBef>
              <a:buSzPct val="100000"/>
              <a:buFont typeface="+mj-lt"/>
              <a:buAutoNum type="arabicParenR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relevant authority for the observing component of the Global Cryosphere </a:t>
            </a: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Watch (GCW);</a:t>
            </a:r>
            <a:endParaRPr lang="en-US" sz="2100" dirty="0">
              <a:latin typeface="Arial"/>
              <a:ea typeface="Arial"/>
              <a:cs typeface="Arial"/>
              <a:sym typeface="Arial"/>
            </a:endParaRPr>
          </a:p>
          <a:p>
            <a:pPr marL="457200" indent="-457200" defTabSz="914400">
              <a:spcBef>
                <a:spcPts val="200"/>
              </a:spcBef>
              <a:buSzPct val="100000"/>
              <a:buFont typeface="+mj-lt"/>
              <a:buAutoNum type="arabicParenR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relevant authority for the Global Climate Observing System (GCOS) Reference Upper-Air Network (GRUAN</a:t>
            </a: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).</a:t>
            </a:r>
          </a:p>
          <a:p>
            <a:pPr marL="0" indent="0" defTabSz="914400">
              <a:spcBef>
                <a:spcPts val="6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to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issue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WSIs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for non-NMHS observing stations that contribute to the relevant network on behalf of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Members…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Further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development and refinement of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provisions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of the Manual on the 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WIGOS </a:t>
            </a:r>
            <a:r>
              <a:rPr lang="en-US" sz="2400" dirty="0"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WMO-No.1160), is requested, and guidance should be provided.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000" dirty="0" smtClean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Available at: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http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  <a:hlinkClick r:id="rId2"/>
              </a:rPr>
              <a:t>://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  <a:hlinkClick r:id="rId2"/>
              </a:rPr>
              <a:t>meetings.wmo.int/cg-18/English/Forms/AllItems.aspx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</a:t>
            </a:r>
            <a:endParaRPr lang="en-US" sz="2400" dirty="0" smtClean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4360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7263"/>
            <a:ext cx="8924223" cy="961979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Resolution </a:t>
            </a:r>
            <a:r>
              <a:rPr lang="en-US" sz="3600" b="1" dirty="0">
                <a:solidFill>
                  <a:srgbClr val="000090"/>
                </a:solidFill>
              </a:rPr>
              <a:t>35 of Congress-18 (session number 6.1(1)/2) on WIGOS Station </a:t>
            </a:r>
            <a:r>
              <a:rPr lang="en-US" sz="3600" b="1" dirty="0" smtClean="0">
                <a:solidFill>
                  <a:srgbClr val="000090"/>
                </a:solidFill>
              </a:rPr>
              <a:t>Identifiers</a:t>
            </a:r>
            <a:r>
              <a:rPr lang="en-US" sz="3600" dirty="0" smtClean="0">
                <a:solidFill>
                  <a:srgbClr val="000090"/>
                </a:solidFill>
              </a:rPr>
              <a:t> (2)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3" name="AutoShape 4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Image result for efficient service delivery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Shape 239"/>
          <p:cNvSpPr txBox="1">
            <a:spLocks/>
          </p:cNvSpPr>
          <p:nvPr/>
        </p:nvSpPr>
        <p:spPr>
          <a:xfrm>
            <a:off x="152400" y="1467059"/>
            <a:ext cx="8850923" cy="4712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dirty="0" smtClean="0">
                <a:latin typeface="Arial"/>
                <a:ea typeface="Arial"/>
                <a:cs typeface="Arial"/>
                <a:sym typeface="Arial"/>
              </a:rPr>
              <a:t>Circumstances for issuing WSI for Non-NMHS (Annex to Res.):</a:t>
            </a:r>
            <a:endParaRPr lang="en-US" sz="2400" dirty="0">
              <a:latin typeface="Arial"/>
              <a:ea typeface="Arial"/>
              <a:cs typeface="Arial"/>
              <a:sym typeface="Arial"/>
            </a:endParaRPr>
          </a:p>
          <a:p>
            <a:pPr defTabSz="914400">
              <a:spcBef>
                <a:spcPts val="200"/>
              </a:spcBef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 station contributing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to WIGOS and the Member concerned is not able to issue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 WSI,</a:t>
            </a:r>
          </a:p>
          <a:p>
            <a:pPr defTabSz="914400">
              <a:spcBef>
                <a:spcPts val="200"/>
              </a:spcBef>
              <a:buSzPct val="100000"/>
              <a:buFont typeface="Arial" panose="020B0604020202020204" pitchFamily="34" charset="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station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contributing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to WIGOS and the Member concerned has not issued one and not provided a valid reason for non-issuance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,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1600" dirty="0" smtClean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In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all cases where a </a:t>
            </a: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WSI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is assigned by an authority other than </a:t>
            </a: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the PR of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the respective Member </a:t>
            </a:r>
            <a:r>
              <a:rPr lang="en-US" sz="2100" dirty="0" smtClean="0">
                <a:latin typeface="Arial"/>
                <a:ea typeface="Arial"/>
                <a:cs typeface="Arial"/>
                <a:sym typeface="Arial"/>
              </a:rPr>
              <a:t>of </a:t>
            </a:r>
            <a:r>
              <a:rPr lang="en-US" sz="2100" dirty="0">
                <a:latin typeface="Arial"/>
                <a:ea typeface="Arial"/>
                <a:cs typeface="Arial"/>
                <a:sym typeface="Arial"/>
              </a:rPr>
              <a:t>the country or territory:</a:t>
            </a:r>
            <a:endParaRPr lang="en-US" sz="2100" dirty="0" smtClean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      - The operator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has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committed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to:</a:t>
            </a: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800" dirty="0" smtClean="0">
                <a:latin typeface="Arial"/>
                <a:ea typeface="Arial"/>
                <a:cs typeface="Arial"/>
                <a:sym typeface="Arial"/>
              </a:rPr>
              <a:t>                 (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a) Providing WIGOS metadata</a:t>
            </a:r>
            <a:r>
              <a:rPr lang="en-US" sz="1800" dirty="0" smtClean="0">
                <a:latin typeface="Arial"/>
                <a:ea typeface="Arial"/>
                <a:cs typeface="Arial"/>
                <a:sym typeface="Arial"/>
              </a:rPr>
              <a:t>;</a:t>
            </a:r>
            <a:endParaRPr lang="en-US" sz="1800" dirty="0">
              <a:latin typeface="Arial"/>
              <a:ea typeface="Arial"/>
              <a:cs typeface="Arial"/>
              <a:sym typeface="Arial"/>
            </a:endParaRPr>
          </a:p>
          <a:p>
            <a:pPr marL="0" indent="0" defTabSz="914400">
              <a:spcBef>
                <a:spcPts val="2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1800" dirty="0" smtClean="0">
                <a:latin typeface="Arial"/>
                <a:ea typeface="Arial"/>
                <a:cs typeface="Arial"/>
                <a:sym typeface="Arial"/>
              </a:rPr>
              <a:t>                 (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b) Conforming to relevant Technical Regulations;;</a:t>
            </a:r>
          </a:p>
          <a:p>
            <a:pPr marL="0" indent="0" defTabSz="914400">
              <a:spcBef>
                <a:spcPts val="600"/>
              </a:spcBef>
              <a:buSzPct val="100000"/>
              <a:buNone/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      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the PR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of the respective Member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shall be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informed in writing by the Secretary-General and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shall be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given a period of no less than 30 days to reverse this 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assignment, </a:t>
            </a:r>
            <a:r>
              <a:rPr lang="en-US" sz="2000" dirty="0">
                <a:latin typeface="Arial"/>
                <a:ea typeface="Arial"/>
                <a:cs typeface="Arial"/>
                <a:sym typeface="Arial"/>
              </a:rPr>
              <a:t>if they believe they have a valid reason for doing so</a:t>
            </a:r>
            <a:r>
              <a:rPr lang="en-US" sz="2000" dirty="0" smtClean="0"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5719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630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de-CH" sz="4800" dirty="0" smtClean="0">
              <a:solidFill>
                <a:srgbClr val="000090"/>
              </a:solidFill>
            </a:endParaRPr>
          </a:p>
          <a:p>
            <a:r>
              <a:rPr lang="de-CH" sz="2300" dirty="0" err="1" smtClean="0">
                <a:solidFill>
                  <a:srgbClr val="000090"/>
                </a:solidFill>
              </a:rPr>
              <a:t>For</a:t>
            </a:r>
            <a:r>
              <a:rPr lang="de-CH" sz="2300" dirty="0" smtClean="0">
                <a:solidFill>
                  <a:srgbClr val="000090"/>
                </a:solidFill>
              </a:rPr>
              <a:t> </a:t>
            </a:r>
            <a:r>
              <a:rPr lang="de-CH" sz="2300" dirty="0" err="1" smtClean="0">
                <a:solidFill>
                  <a:srgbClr val="000090"/>
                </a:solidFill>
              </a:rPr>
              <a:t>further</a:t>
            </a:r>
            <a:r>
              <a:rPr lang="de-CH" sz="2300" dirty="0" smtClean="0">
                <a:solidFill>
                  <a:srgbClr val="000090"/>
                </a:solidFill>
              </a:rPr>
              <a:t> </a:t>
            </a:r>
            <a:r>
              <a:rPr lang="de-CH" sz="2300" dirty="0" err="1" smtClean="0">
                <a:solidFill>
                  <a:srgbClr val="000090"/>
                </a:solidFill>
              </a:rPr>
              <a:t>information</a:t>
            </a:r>
            <a:endParaRPr lang="de-CH" sz="2300" dirty="0">
              <a:solidFill>
                <a:srgbClr val="000090"/>
              </a:solidFill>
            </a:endParaRPr>
          </a:p>
          <a:p>
            <a:endParaRPr lang="en-US" sz="23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  <a:hlinkClick r:id="rId3"/>
              </a:rPr>
              <a:t>www.wmo.int/wigos</a:t>
            </a:r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788</TotalTime>
  <Words>617</Words>
  <Application>Microsoft Office PowerPoint</Application>
  <PresentationFormat>On-screen Show (4:3)</PresentationFormat>
  <Paragraphs>84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WMO_WHITE_Powerpoint_en_fr</vt:lpstr>
      <vt:lpstr>PowerPoint Presentation</vt:lpstr>
      <vt:lpstr>Outline</vt:lpstr>
      <vt:lpstr>Amendments to the WIGOS Technical Regulations approved by 18th Congress, June 2019</vt:lpstr>
      <vt:lpstr>Main changes to the WMDS (1)</vt:lpstr>
      <vt:lpstr>Main changes to the WMDS (2)</vt:lpstr>
      <vt:lpstr>Updating of WMDS code tables</vt:lpstr>
      <vt:lpstr>Outline</vt:lpstr>
      <vt:lpstr>Resolution 35 of Congress-18 (session number 6.1(1)/2) on WIGOS Station Identifiers (1)</vt:lpstr>
      <vt:lpstr>Resolution 35 of Congress-18 (session number 6.1(1)/2) on WIGOS Station Identifiers (2)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Luis Filipe NUNES</cp:lastModifiedBy>
  <cp:revision>461</cp:revision>
  <cp:lastPrinted>2017-05-09T06:47:47Z</cp:lastPrinted>
  <dcterms:created xsi:type="dcterms:W3CDTF">2016-05-27T11:05:50Z</dcterms:created>
  <dcterms:modified xsi:type="dcterms:W3CDTF">2019-07-01T10:49:06Z</dcterms:modified>
</cp:coreProperties>
</file>