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4"/>
  </p:sldMasterIdLst>
  <p:notesMasterIdLst>
    <p:notesMasterId r:id="rId7"/>
  </p:notesMasterIdLst>
  <p:sldIdLst>
    <p:sldId id="265" r:id="rId5"/>
    <p:sldId id="266" r:id="rId6"/>
  </p:sldIdLst>
  <p:sldSz cx="12192000" cy="6858000"/>
  <p:notesSz cx="6858000" cy="9144000"/>
  <p:embeddedFontLst>
    <p:embeddedFont>
      <p:font typeface="Calibri" panose="020F0502020204030204" pitchFamily="34" charset="0"/>
      <p:regular r:id="rId8"/>
      <p:bold r:id="rId9"/>
      <p:italic r:id="rId10"/>
      <p:boldItalic r:id="rId1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5" roundtripDataSignature="AMtx7mihZx9+wbXGokn34cd10LWT5gwNv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97"/>
  </p:normalViewPr>
  <p:slideViewPr>
    <p:cSldViewPr snapToGrid="0" snapToObjects="1">
      <p:cViewPr varScale="1">
        <p:scale>
          <a:sx n="78" d="100"/>
          <a:sy n="78" d="100"/>
        </p:scale>
        <p:origin x="77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25" Type="http://customschemas.google.com/relationships/presentationmetadata" Target="metadata"/><Relationship Id="rId2" Type="http://schemas.openxmlformats.org/officeDocument/2006/relationships/customXml" Target="../customXml/item2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font" Target="fonts/font4.fntdata"/><Relationship Id="rId5" Type="http://schemas.openxmlformats.org/officeDocument/2006/relationships/slide" Target="slides/slide1.xml"/><Relationship Id="rId28" Type="http://schemas.openxmlformats.org/officeDocument/2006/relationships/theme" Target="theme/theme1.xml"/><Relationship Id="rId10" Type="http://schemas.openxmlformats.org/officeDocument/2006/relationships/font" Target="fonts/font3.fntdata"/><Relationship Id="rId4" Type="http://schemas.openxmlformats.org/officeDocument/2006/relationships/slideMaster" Target="slideMasters/slideMaster1.xml"/><Relationship Id="rId9" Type="http://schemas.openxmlformats.org/officeDocument/2006/relationships/font" Target="fonts/font2.fntdata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3" name="Google Shape;143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248373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1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4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4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15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6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6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16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16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16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8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8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18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9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9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0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1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1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9"/>
          <p:cNvSpPr txBox="1"/>
          <p:nvPr/>
        </p:nvSpPr>
        <p:spPr>
          <a:xfrm>
            <a:off x="1834375" y="3764327"/>
            <a:ext cx="8580900" cy="28930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GB" sz="2600" b="0" i="0" u="none" strike="noStrik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Inter-agency collaboration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GB" sz="2600" dirty="0">
                <a:latin typeface="Calibri"/>
                <a:ea typeface="Calibri"/>
                <a:cs typeface="Calibri"/>
                <a:sym typeface="Calibri"/>
              </a:rPr>
              <a:t>Capacity building through universities (NGO workers, volunteers)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GB" sz="2600" b="0" i="0" u="none" strike="noStrik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Involving Media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GB" sz="2600" b="0" i="0" u="none" strike="noStrik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Every State government and city-level local governing bodies should start to work on improving issues towards changing climate </a:t>
            </a:r>
            <a:r>
              <a:rPr lang="en-GB" sz="2600" dirty="0">
                <a:latin typeface="Calibri"/>
                <a:ea typeface="Calibri"/>
                <a:cs typeface="Calibri"/>
                <a:sym typeface="Calibri"/>
              </a:rPr>
              <a:t>that includes mitigation and adaptation.</a:t>
            </a:r>
            <a:endParaRPr sz="2600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" name="Google Shape;132;p7">
            <a:extLst>
              <a:ext uri="{FF2B5EF4-FFF2-40B4-BE49-F238E27FC236}">
                <a16:creationId xmlns:a16="http://schemas.microsoft.com/office/drawing/2014/main" id="{137761C9-7BE6-EC49-8DDD-D4B0D8977105}"/>
              </a:ext>
            </a:extLst>
          </p:cNvPr>
          <p:cNvSpPr txBox="1"/>
          <p:nvPr/>
        </p:nvSpPr>
        <p:spPr>
          <a:xfrm>
            <a:off x="1616926" y="846330"/>
            <a:ext cx="9534293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 b="1" i="0" u="none" strike="noStrik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Obstacles</a:t>
            </a:r>
            <a:endParaRPr sz="2800" b="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Google Shape;132;p7">
            <a:extLst>
              <a:ext uri="{FF2B5EF4-FFF2-40B4-BE49-F238E27FC236}">
                <a16:creationId xmlns:a16="http://schemas.microsoft.com/office/drawing/2014/main" id="{124A9E56-2E0E-C843-B2D8-DCD385360413}"/>
              </a:ext>
            </a:extLst>
          </p:cNvPr>
          <p:cNvSpPr txBox="1"/>
          <p:nvPr/>
        </p:nvSpPr>
        <p:spPr>
          <a:xfrm>
            <a:off x="1769326" y="3183794"/>
            <a:ext cx="9534293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 b="1" i="0" u="none" strike="noStrik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Action planning</a:t>
            </a:r>
            <a:endParaRPr sz="2800" b="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A5BB3D4-7EF8-0A40-9EFA-AD9081CB4E14}"/>
              </a:ext>
            </a:extLst>
          </p:cNvPr>
          <p:cNvSpPr txBox="1"/>
          <p:nvPr/>
        </p:nvSpPr>
        <p:spPr>
          <a:xfrm>
            <a:off x="1876426" y="1501029"/>
            <a:ext cx="7362575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GB" sz="2400" b="0" i="0" u="none" strike="noStrik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Filling the gap between producers and users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GB" sz="2400" dirty="0">
                <a:latin typeface="Calibri"/>
                <a:ea typeface="Calibri"/>
                <a:cs typeface="Calibri"/>
                <a:sym typeface="Calibri"/>
              </a:rPr>
              <a:t>Lack of proper dissemination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latin typeface="Calibri"/>
                <a:ea typeface="Calibri"/>
                <a:cs typeface="Calibri"/>
                <a:sym typeface="Calibri"/>
              </a:rPr>
              <a:t>Scientific language to administrative decisions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latin typeface="Calibri"/>
                <a:ea typeface="Calibri"/>
                <a:cs typeface="Calibri"/>
                <a:sym typeface="Calibri"/>
              </a:rPr>
              <a:t>Public awareness </a:t>
            </a:r>
            <a:endParaRPr lang="en-GB" sz="2400" b="0" i="0" u="none" strike="noStrik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" name="Google Shape;132;p7">
            <a:extLst>
              <a:ext uri="{FF2B5EF4-FFF2-40B4-BE49-F238E27FC236}">
                <a16:creationId xmlns:a16="http://schemas.microsoft.com/office/drawing/2014/main" id="{1E8A5C19-D819-6642-BD24-37A7297C24BB}"/>
              </a:ext>
            </a:extLst>
          </p:cNvPr>
          <p:cNvSpPr txBox="1"/>
          <p:nvPr/>
        </p:nvSpPr>
        <p:spPr>
          <a:xfrm>
            <a:off x="1616926" y="133815"/>
            <a:ext cx="9534293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 b="1" i="0" u="none" strike="noStrike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Dealing with obstacles and action planning</a:t>
            </a:r>
            <a:endParaRPr sz="2800" b="0" dirty="0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946353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screenshot of a computer&#10;&#10;Description automatically generated with medium confidence">
            <a:extLst>
              <a:ext uri="{FF2B5EF4-FFF2-40B4-BE49-F238E27FC236}">
                <a16:creationId xmlns:a16="http://schemas.microsoft.com/office/drawing/2014/main" id="{9D2B5A8F-9418-974B-AB6A-2BC1034D3E7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762" t="23125" r="32248" b="10208"/>
          <a:stretch/>
        </p:blipFill>
        <p:spPr>
          <a:xfrm>
            <a:off x="8134350" y="2057215"/>
            <a:ext cx="4057650" cy="3019647"/>
          </a:xfrm>
          <a:prstGeom prst="rect">
            <a:avLst/>
          </a:prstGeom>
        </p:spPr>
      </p:pic>
      <p:sp>
        <p:nvSpPr>
          <p:cNvPr id="6" name="Google Shape;132;p7">
            <a:extLst>
              <a:ext uri="{FF2B5EF4-FFF2-40B4-BE49-F238E27FC236}">
                <a16:creationId xmlns:a16="http://schemas.microsoft.com/office/drawing/2014/main" id="{46097DCA-2EE3-4543-B64F-FEBAC0C63A36}"/>
              </a:ext>
            </a:extLst>
          </p:cNvPr>
          <p:cNvSpPr txBox="1"/>
          <p:nvPr/>
        </p:nvSpPr>
        <p:spPr>
          <a:xfrm>
            <a:off x="453714" y="733322"/>
            <a:ext cx="2631223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 b="1" i="0" u="none" strike="noStrik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Strength</a:t>
            </a:r>
            <a:endParaRPr sz="2800" b="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" name="Google Shape;132;p7">
            <a:extLst>
              <a:ext uri="{FF2B5EF4-FFF2-40B4-BE49-F238E27FC236}">
                <a16:creationId xmlns:a16="http://schemas.microsoft.com/office/drawing/2014/main" id="{3E379763-289A-3C4B-820B-76E07F91CB1D}"/>
              </a:ext>
            </a:extLst>
          </p:cNvPr>
          <p:cNvSpPr txBox="1"/>
          <p:nvPr/>
        </p:nvSpPr>
        <p:spPr>
          <a:xfrm>
            <a:off x="453713" y="3873479"/>
            <a:ext cx="2631223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 b="1" i="0" u="none" strike="noStrik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weakness</a:t>
            </a:r>
            <a:endParaRPr sz="2800" b="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5AADBA4-6AAD-5C41-993B-DE0C0BE31169}"/>
              </a:ext>
            </a:extLst>
          </p:cNvPr>
          <p:cNvSpPr txBox="1"/>
          <p:nvPr/>
        </p:nvSpPr>
        <p:spPr>
          <a:xfrm>
            <a:off x="453713" y="1294585"/>
            <a:ext cx="7147237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Coordination between RMC and MC (state offices), RCC</a:t>
            </a:r>
          </a:p>
          <a:p>
            <a:endParaRPr lang="en-US" sz="2000" dirty="0"/>
          </a:p>
          <a:p>
            <a:r>
              <a:rPr lang="en-US" sz="2000" dirty="0"/>
              <a:t>Observations: RADAR, satellite, AWS</a:t>
            </a:r>
          </a:p>
          <a:p>
            <a:endParaRPr lang="en-US" sz="2000" dirty="0"/>
          </a:p>
          <a:p>
            <a:r>
              <a:rPr lang="en-US" sz="2000" dirty="0"/>
              <a:t>Forecasts: various time and space scales, future projection</a:t>
            </a:r>
          </a:p>
          <a:p>
            <a:endParaRPr lang="en-US" sz="2000" dirty="0"/>
          </a:p>
          <a:p>
            <a:r>
              <a:rPr lang="en-US" sz="2000" dirty="0"/>
              <a:t>Social media</a:t>
            </a:r>
          </a:p>
          <a:p>
            <a:r>
              <a:rPr lang="en-US" sz="2000" dirty="0"/>
              <a:t>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8D65193-13F3-C447-B0DB-87F759CB71F1}"/>
              </a:ext>
            </a:extLst>
          </p:cNvPr>
          <p:cNvSpPr txBox="1"/>
          <p:nvPr/>
        </p:nvSpPr>
        <p:spPr>
          <a:xfrm>
            <a:off x="471485" y="4426148"/>
            <a:ext cx="81153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Demand for forecasts is high (location specific) which requires </a:t>
            </a:r>
          </a:p>
          <a:p>
            <a:endParaRPr lang="en-US" sz="2400" dirty="0"/>
          </a:p>
          <a:p>
            <a:r>
              <a:rPr lang="en-US" sz="2400" dirty="0"/>
              <a:t>Not having enough DEM data (all cities)</a:t>
            </a:r>
          </a:p>
          <a:p>
            <a:endParaRPr lang="en-US" sz="2400" dirty="0"/>
          </a:p>
          <a:p>
            <a:r>
              <a:rPr lang="en-US" sz="2400" dirty="0"/>
              <a:t>Forecast skills Long-lead forecast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ABA2E21-BD5B-D643-88EA-DAE255246EB0}"/>
              </a:ext>
            </a:extLst>
          </p:cNvPr>
          <p:cNvSpPr txBox="1"/>
          <p:nvPr/>
        </p:nvSpPr>
        <p:spPr>
          <a:xfrm>
            <a:off x="1842387" y="72952"/>
            <a:ext cx="82278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C00000"/>
                </a:solidFill>
              </a:rPr>
              <a:t>Assessing strength and weakness in NMHS</a:t>
            </a:r>
          </a:p>
        </p:txBody>
      </p:sp>
    </p:spTree>
    <p:extLst>
      <p:ext uri="{BB962C8B-B14F-4D97-AF65-F5344CB8AC3E}">
        <p14:creationId xmlns:p14="http://schemas.microsoft.com/office/powerpoint/2010/main" val="2868493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8885619ACC66E40924F80AD72C29800" ma:contentTypeVersion="13" ma:contentTypeDescription="Create a new document." ma:contentTypeScope="" ma:versionID="21dad5bac2533701c67ca2cf5acb481f">
  <xsd:schema xmlns:xsd="http://www.w3.org/2001/XMLSchema" xmlns:xs="http://www.w3.org/2001/XMLSchema" xmlns:p="http://schemas.microsoft.com/office/2006/metadata/properties" xmlns:ns3="2f54b51d-d71f-4c68-89d6-b982f02021d6" xmlns:ns4="cef1e425-e03e-475d-8454-a492170812a5" targetNamespace="http://schemas.microsoft.com/office/2006/metadata/properties" ma:root="true" ma:fieldsID="b9eff6fa9d13fd3d5b13d98290aef07d" ns3:_="" ns4:_="">
    <xsd:import namespace="2f54b51d-d71f-4c68-89d6-b982f02021d6"/>
    <xsd:import namespace="cef1e425-e03e-475d-8454-a492170812a5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DateTaken" minOccurs="0"/>
                <xsd:element ref="ns3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f54b51d-d71f-4c68-89d6-b982f02021d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9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ef1e425-e03e-475d-8454-a492170812a5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BBF42E2C-3827-480A-AF7E-AB35C9CB155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f54b51d-d71f-4c68-89d6-b982f02021d6"/>
    <ds:schemaRef ds:uri="cef1e425-e03e-475d-8454-a492170812a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E6B675EA-D55F-4311-9A8E-663F4C16D8A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19C947D-5C8A-40B3-95CD-DF96FB9F99AD}">
  <ds:schemaRefs>
    <ds:schemaRef ds:uri="http://purl.org/dc/terms/"/>
    <ds:schemaRef ds:uri="http://schemas.microsoft.com/office/infopath/2007/PartnerControls"/>
    <ds:schemaRef ds:uri="http://www.w3.org/XML/1998/namespace"/>
    <ds:schemaRef ds:uri="http://schemas.microsoft.com/office/2006/documentManagement/types"/>
    <ds:schemaRef ds:uri="http://purl.org/dc/dcmitype/"/>
    <ds:schemaRef ds:uri="http://schemas.openxmlformats.org/package/2006/metadata/core-properties"/>
    <ds:schemaRef ds:uri="http://schemas.microsoft.com/office/2006/metadata/properties"/>
    <ds:schemaRef ds:uri="cef1e425-e03e-475d-8454-a492170812a5"/>
    <ds:schemaRef ds:uri="2f54b51d-d71f-4c68-89d6-b982f02021d6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191</TotalTime>
  <Words>127</Words>
  <Application>Microsoft Office PowerPoint</Application>
  <PresentationFormat>Widescreen</PresentationFormat>
  <Paragraphs>27</Paragraphs>
  <Slides>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Calibri</vt:lpstr>
      <vt:lpstr>Arial</vt:lpstr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Satyaban Bishoyi Ratna (ENV - Visitor)</dc:creator>
  <cp:lastModifiedBy>Ilaria GALLO</cp:lastModifiedBy>
  <cp:revision>10</cp:revision>
  <dcterms:created xsi:type="dcterms:W3CDTF">2021-11-14T07:03:12Z</dcterms:created>
  <dcterms:modified xsi:type="dcterms:W3CDTF">2021-11-17T10:17:45Z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0x01010078885619ACC66E40924F80AD72C29800</vt:lpwstr>
  </property>
</Properties>
</file>